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7"/>
  </p:notesMasterIdLst>
  <p:sldIdLst>
    <p:sldId id="257" r:id="rId2"/>
    <p:sldId id="258" r:id="rId3"/>
    <p:sldId id="313" r:id="rId4"/>
    <p:sldId id="317" r:id="rId5"/>
    <p:sldId id="318" r:id="rId6"/>
    <p:sldId id="319" r:id="rId7"/>
    <p:sldId id="320" r:id="rId8"/>
    <p:sldId id="321" r:id="rId9"/>
    <p:sldId id="322" r:id="rId10"/>
    <p:sldId id="324" r:id="rId11"/>
    <p:sldId id="325" r:id="rId12"/>
    <p:sldId id="329" r:id="rId13"/>
    <p:sldId id="326" r:id="rId14"/>
    <p:sldId id="327" r:id="rId15"/>
    <p:sldId id="333" r:id="rId16"/>
    <p:sldId id="323" r:id="rId17"/>
    <p:sldId id="314" r:id="rId18"/>
    <p:sldId id="281" r:id="rId19"/>
    <p:sldId id="282" r:id="rId20"/>
    <p:sldId id="330" r:id="rId21"/>
    <p:sldId id="283" r:id="rId22"/>
    <p:sldId id="331" r:id="rId23"/>
    <p:sldId id="284" r:id="rId24"/>
    <p:sldId id="285" r:id="rId25"/>
    <p:sldId id="271" r:id="rId26"/>
    <p:sldId id="332" r:id="rId27"/>
    <p:sldId id="272" r:id="rId28"/>
    <p:sldId id="286" r:id="rId29"/>
    <p:sldId id="276" r:id="rId30"/>
    <p:sldId id="278" r:id="rId31"/>
    <p:sldId id="335" r:id="rId32"/>
    <p:sldId id="334" r:id="rId33"/>
    <p:sldId id="336" r:id="rId34"/>
    <p:sldId id="338" r:id="rId35"/>
    <p:sldId id="339" r:id="rId36"/>
    <p:sldId id="348" r:id="rId37"/>
    <p:sldId id="340" r:id="rId38"/>
    <p:sldId id="288" r:id="rId39"/>
    <p:sldId id="269" r:id="rId40"/>
    <p:sldId id="315" r:id="rId41"/>
    <p:sldId id="290" r:id="rId42"/>
    <p:sldId id="343" r:id="rId43"/>
    <p:sldId id="342" r:id="rId44"/>
    <p:sldId id="344" r:id="rId45"/>
    <p:sldId id="345" r:id="rId46"/>
    <p:sldId id="291" r:id="rId47"/>
    <p:sldId id="337" r:id="rId48"/>
    <p:sldId id="346" r:id="rId49"/>
    <p:sldId id="347" r:id="rId50"/>
    <p:sldId id="292" r:id="rId51"/>
    <p:sldId id="349" r:id="rId52"/>
    <p:sldId id="294" r:id="rId53"/>
    <p:sldId id="295" r:id="rId54"/>
    <p:sldId id="297" r:id="rId55"/>
    <p:sldId id="341" r:id="rId56"/>
    <p:sldId id="316" r:id="rId57"/>
    <p:sldId id="298" r:id="rId58"/>
    <p:sldId id="299" r:id="rId59"/>
    <p:sldId id="300" r:id="rId60"/>
    <p:sldId id="301" r:id="rId61"/>
    <p:sldId id="350" r:id="rId62"/>
    <p:sldId id="303" r:id="rId63"/>
    <p:sldId id="304" r:id="rId64"/>
    <p:sldId id="305" r:id="rId65"/>
    <p:sldId id="306" r:id="rId66"/>
    <p:sldId id="351" r:id="rId67"/>
    <p:sldId id="352" r:id="rId68"/>
    <p:sldId id="310" r:id="rId69"/>
    <p:sldId id="270" r:id="rId70"/>
    <p:sldId id="259" r:id="rId71"/>
    <p:sldId id="260" r:id="rId72"/>
    <p:sldId id="261" r:id="rId73"/>
    <p:sldId id="262" r:id="rId74"/>
    <p:sldId id="265" r:id="rId75"/>
    <p:sldId id="267" r:id="rId76"/>
  </p:sldIdLst>
  <p:sldSz cx="9144000" cy="6858000" type="screen4x3"/>
  <p:notesSz cx="6858000" cy="9144000"/>
  <p:custDataLst>
    <p:tags r:id="rId7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0C0"/>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79211" autoAdjust="0"/>
  </p:normalViewPr>
  <p:slideViewPr>
    <p:cSldViewPr>
      <p:cViewPr>
        <p:scale>
          <a:sx n="50" d="100"/>
          <a:sy n="50" d="100"/>
        </p:scale>
        <p:origin x="-2130" y="-24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62FCA76-9D6F-4A48-A9AF-953BA9AB8DBA}" type="datetimeFigureOut">
              <a:rPr lang="en-US"/>
              <a:pPr>
                <a:defRPr/>
              </a:pPr>
              <a:t>8/27/2012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C9C0F97-AEBD-4027-B7A5-C30DD4468BE2}" type="slidenum">
              <a:rPr lang="en-US"/>
              <a:pPr>
                <a:defRPr/>
              </a:pPr>
              <a:t>‹#›</a:t>
            </a:fld>
            <a:endParaRPr lang="en-US" dirty="0"/>
          </a:p>
        </p:txBody>
      </p:sp>
    </p:spTree>
    <p:extLst>
      <p:ext uri="{BB962C8B-B14F-4D97-AF65-F5344CB8AC3E}">
        <p14:creationId xmlns:p14="http://schemas.microsoft.com/office/powerpoint/2010/main" xmlns="" val="19576165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t>
            </a:r>
            <a:endParaRPr lang="en-US"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D722E3-2AE7-4A1E-B012-D6F79656B3DF}"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79A9C3-D12A-48DF-A837-567D0B4AD46C}" type="slidenum">
              <a:rPr lang="en-US"/>
              <a:pPr fontAlgn="base">
                <a:spcBef>
                  <a:spcPct val="0"/>
                </a:spcBef>
                <a:spcAft>
                  <a:spcPct val="0"/>
                </a:spcAft>
                <a:defRPr/>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A8062B96-4F89-4262-9EDC-90018131F192}" type="slidenum">
              <a:rPr lang="en-US"/>
              <a:pPr fontAlgn="base">
                <a:spcBef>
                  <a:spcPct val="0"/>
                </a:spcBef>
                <a:spcAft>
                  <a:spcPct val="0"/>
                </a:spcAft>
                <a:defRPr/>
              </a:pPr>
              <a:t>23</a:t>
            </a:fld>
            <a:endParaRPr lang="en-US"/>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It </a:t>
            </a:r>
            <a:r>
              <a:rPr lang="en-US" dirty="0" smtClean="0"/>
              <a:t>is important that students understand the impact of compounding now, or they will have more difficulty distinguishing when it is appropriate to use the APR and when it is appropriate to use the effective annual rate.</a:t>
            </a:r>
          </a:p>
          <a:p>
            <a:pPr eaLnBrk="1" hangingPunct="1">
              <a:spcBef>
                <a:spcPct val="0"/>
              </a:spcBef>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E8EBC516-872A-4478-A8C1-B81EB4882E7F}" type="slidenum">
              <a:rPr lang="en-US"/>
              <a:pPr fontAlgn="base">
                <a:spcBef>
                  <a:spcPct val="0"/>
                </a:spcBef>
                <a:spcAft>
                  <a:spcPct val="0"/>
                </a:spcAft>
                <a:defRPr/>
              </a:pPr>
              <a:t>24</a:t>
            </a:fld>
            <a:endParaRPr lang="en-US"/>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sz="1000" smtClean="0"/>
              <a:t>I am providing information on the Texas Instruments BA-II Plus  and the HP 12C.  If you recommend or require a specific calculator other than these, you may want to make the appropriate changes.</a:t>
            </a:r>
          </a:p>
          <a:p>
            <a:pPr marL="228600" indent="-228600" eaLnBrk="1" hangingPunct="1">
              <a:spcBef>
                <a:spcPct val="0"/>
              </a:spcBef>
            </a:pPr>
            <a:endParaRPr lang="en-US" sz="1000" smtClean="0"/>
          </a:p>
          <a:p>
            <a:pPr marL="228600" indent="-228600" eaLnBrk="1" hangingPunct="1">
              <a:spcBef>
                <a:spcPct val="0"/>
              </a:spcBef>
            </a:pPr>
            <a:r>
              <a:rPr lang="en-US" sz="1000" smtClean="0"/>
              <a:t>Notes for the TI calculators: the more information students have to remember to enter, the more likely they are to make a mistake.  For this reason, I normally tell my students to set P/Y = 1 and leave it that way.  Then I teach them to work on a period basis, which is consistent with using the formulas.  If you want them to use the P/Y function, remind them that they will need to set it every time they work a new problem and that CLR TVM does not affect P/Y.</a:t>
            </a:r>
          </a:p>
          <a:p>
            <a:pPr marL="228600" indent="-228600" eaLnBrk="1" hangingPunct="1">
              <a:spcBef>
                <a:spcPct val="0"/>
              </a:spcBef>
            </a:pPr>
            <a:endParaRPr lang="en-US" sz="1000" smtClean="0"/>
          </a:p>
          <a:p>
            <a:pPr marL="228600" indent="-228600" eaLnBrk="1" hangingPunct="1">
              <a:spcBef>
                <a:spcPct val="0"/>
              </a:spcBef>
            </a:pPr>
            <a:r>
              <a:rPr lang="en-US" sz="1000" smtClean="0"/>
              <a:t>If students are having difficulty getting the correct answer, make sure they have done the following:</a:t>
            </a:r>
          </a:p>
          <a:p>
            <a:pPr marL="228600" indent="-228600" eaLnBrk="1" hangingPunct="1">
              <a:spcBef>
                <a:spcPct val="0"/>
              </a:spcBef>
              <a:buFontTx/>
              <a:buAutoNum type="arabicPeriod"/>
            </a:pPr>
            <a:r>
              <a:rPr lang="en-US" sz="1000" smtClean="0"/>
              <a:t>Set decimal places to floating point (2</a:t>
            </a:r>
            <a:r>
              <a:rPr lang="en-US" sz="1000" baseline="30000" smtClean="0"/>
              <a:t>nd</a:t>
            </a:r>
            <a:r>
              <a:rPr lang="en-US" sz="1000" smtClean="0"/>
              <a:t> Format, Dec = 9 enter) or show 4 to 5 decimal places if using an HP</a:t>
            </a:r>
          </a:p>
          <a:p>
            <a:pPr marL="228600" indent="-228600" eaLnBrk="1" hangingPunct="1">
              <a:spcBef>
                <a:spcPct val="0"/>
              </a:spcBef>
              <a:buFontTx/>
              <a:buAutoNum type="arabicPeriod"/>
            </a:pPr>
            <a:r>
              <a:rPr lang="en-US" sz="1000" smtClean="0"/>
              <a:t>Double check and make sure P/Y = 1; the factory setting is monthly (or P/Y = 12).  Once changed, it will stay at P/Y = 1.</a:t>
            </a:r>
          </a:p>
          <a:p>
            <a:pPr marL="228600" indent="-228600" eaLnBrk="1" hangingPunct="1">
              <a:spcBef>
                <a:spcPct val="0"/>
              </a:spcBef>
              <a:buFontTx/>
              <a:buAutoNum type="arabicPeriod"/>
            </a:pPr>
            <a:r>
              <a:rPr lang="en-US" sz="1000" smtClean="0"/>
              <a:t>Make sure to clear the TVM registers after finishing a problem (or before starting a problem)  It is important to point out that CLR TVM clears the FV, PV, N, I/Y and PMT registers. C/CE and CLR Work DO NOT affect the TVM keys</a:t>
            </a:r>
          </a:p>
          <a:p>
            <a:pPr marL="228600" indent="-228600" eaLnBrk="1" hangingPunct="1">
              <a:spcBef>
                <a:spcPct val="0"/>
              </a:spcBef>
              <a:buFontTx/>
              <a:buAutoNum type="arabicPeriod"/>
            </a:pPr>
            <a:endParaRPr lang="en-US" sz="1000" smtClean="0"/>
          </a:p>
          <a:p>
            <a:pPr marL="228600" indent="-228600" eaLnBrk="1" hangingPunct="1">
              <a:spcBef>
                <a:spcPct val="0"/>
              </a:spcBef>
            </a:pPr>
            <a:r>
              <a:rPr lang="en-US" sz="1000" smtClean="0"/>
              <a:t>The remaining slides will work the problems using the notation provided above for calculator keys.  The formulas are presented in the notes section.</a:t>
            </a:r>
          </a:p>
          <a:p>
            <a:pPr marL="228600" indent="-228600" eaLnBrk="1" hangingPunct="1">
              <a:spcBef>
                <a:spcPct val="0"/>
              </a:spcBef>
            </a:pPr>
            <a:endParaRPr lang="en-US" sz="1000" smtClean="0"/>
          </a:p>
          <a:p>
            <a:pPr marL="228600" indent="-228600" eaLnBrk="1" hangingPunct="1">
              <a:spcBef>
                <a:spcPct val="0"/>
              </a:spcBef>
            </a:pPr>
            <a:r>
              <a:rPr lang="en-US" sz="1000" smtClean="0"/>
              <a:t>Notes on the HP 12C.  For practical purposes, the HP is much easier for a student new to the finance calculator as it requires far fewer key strokes and does not have a “CPT” compute key.  It also is factory preset for annual compounding and clearing the calculator is simply a matter of “f” + “CLX” keys.</a:t>
            </a:r>
          </a:p>
          <a:p>
            <a:pPr marL="228600" indent="-228600" eaLnBrk="1" hangingPunct="1">
              <a:spcBef>
                <a:spcPct val="0"/>
              </a:spcBef>
            </a:pPr>
            <a:endParaRPr lang="en-US" sz="1000" smtClean="0"/>
          </a:p>
          <a:p>
            <a:pPr marL="228600" indent="-228600" eaLnBrk="1" hangingPunct="1">
              <a:spcBef>
                <a:spcPct val="0"/>
              </a:spcBef>
            </a:pPr>
            <a:r>
              <a:rPr lang="en-US" sz="1000" smtClean="0"/>
              <a:t>Lecture Tip:  for PV and FV computations using the calculator, we are going to use only four keys:  FV, PV, I/Y (or i), and N.  An observation of each calculator will reveal that these four keys are clustered in a row (third row on the BAII Plus and first row on the HP 12C).  In the next chapter, the use of the payment key (PMT) will be presented.  When we present the bond chapter, we’ll use the PMT key and then not use any other key until we get to project evaluation where we will use the financial calculator’s capability to produce NPV and IRR using the memory function of the calculator.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B7DC6BAE-24A6-450E-B3DA-217AFD519185}" type="slidenum">
              <a:rPr lang="en-US"/>
              <a:pPr fontAlgn="base">
                <a:spcBef>
                  <a:spcPct val="0"/>
                </a:spcBef>
                <a:spcAft>
                  <a:spcPct val="0"/>
                </a:spcAft>
                <a:defRPr/>
              </a:pPr>
              <a:t>26</a:t>
            </a:fld>
            <a:endParaRPr lang="en-US"/>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sz="1000" smtClean="0"/>
              <a:t>I am providing information on the Texas Instruments BA-II Plus  and the HP 12C.  If you recommend or require a specific calculator other than these, you may want to make the appropriate changes.</a:t>
            </a:r>
          </a:p>
          <a:p>
            <a:pPr marL="228600" indent="-228600" eaLnBrk="1" hangingPunct="1">
              <a:spcBef>
                <a:spcPct val="0"/>
              </a:spcBef>
            </a:pPr>
            <a:endParaRPr lang="en-US" sz="1000" smtClean="0"/>
          </a:p>
          <a:p>
            <a:pPr marL="228600" indent="-228600" eaLnBrk="1" hangingPunct="1">
              <a:spcBef>
                <a:spcPct val="0"/>
              </a:spcBef>
            </a:pPr>
            <a:r>
              <a:rPr lang="en-US" sz="1000" smtClean="0"/>
              <a:t>Notes for the TI calculators: the more information students have to remember to enter, the more likely they are to make a mistake.  For this reason, I normally tell my students to set P/Y = 1 and leave it that way.  Then I teach them to work on a period basis, which is consistent with using the formulas.  If you want them to use the P/Y function, remind them that they will need to set it every time they work a new problem and that CLR TVM does not affect P/Y.</a:t>
            </a:r>
          </a:p>
          <a:p>
            <a:pPr marL="228600" indent="-228600" eaLnBrk="1" hangingPunct="1">
              <a:spcBef>
                <a:spcPct val="0"/>
              </a:spcBef>
            </a:pPr>
            <a:endParaRPr lang="en-US" sz="1000" smtClean="0"/>
          </a:p>
          <a:p>
            <a:pPr marL="228600" indent="-228600" eaLnBrk="1" hangingPunct="1">
              <a:spcBef>
                <a:spcPct val="0"/>
              </a:spcBef>
            </a:pPr>
            <a:r>
              <a:rPr lang="en-US" sz="1000" smtClean="0"/>
              <a:t>If students are having difficulty getting the correct answer, make sure they have done the following:</a:t>
            </a:r>
          </a:p>
          <a:p>
            <a:pPr marL="228600" indent="-228600" eaLnBrk="1" hangingPunct="1">
              <a:spcBef>
                <a:spcPct val="0"/>
              </a:spcBef>
              <a:buFontTx/>
              <a:buAutoNum type="arabicPeriod"/>
            </a:pPr>
            <a:r>
              <a:rPr lang="en-US" sz="1000" smtClean="0"/>
              <a:t>Set decimal places to floating point (2</a:t>
            </a:r>
            <a:r>
              <a:rPr lang="en-US" sz="1000" baseline="30000" smtClean="0"/>
              <a:t>nd</a:t>
            </a:r>
            <a:r>
              <a:rPr lang="en-US" sz="1000" smtClean="0"/>
              <a:t> Format, Dec = 9 enter) or show 4 to 5 decimal places if using an HP</a:t>
            </a:r>
          </a:p>
          <a:p>
            <a:pPr marL="228600" indent="-228600" eaLnBrk="1" hangingPunct="1">
              <a:spcBef>
                <a:spcPct val="0"/>
              </a:spcBef>
              <a:buFontTx/>
              <a:buAutoNum type="arabicPeriod"/>
            </a:pPr>
            <a:r>
              <a:rPr lang="en-US" sz="1000" smtClean="0"/>
              <a:t>Double check and make sure P/Y = 1; the factory setting is monthly (or P/Y = 12).  Once changed, it will stay at P/Y = 1.</a:t>
            </a:r>
          </a:p>
          <a:p>
            <a:pPr marL="228600" indent="-228600" eaLnBrk="1" hangingPunct="1">
              <a:spcBef>
                <a:spcPct val="0"/>
              </a:spcBef>
              <a:buFontTx/>
              <a:buAutoNum type="arabicPeriod"/>
            </a:pPr>
            <a:r>
              <a:rPr lang="en-US" sz="1000" smtClean="0"/>
              <a:t>Make sure to clear the TVM registers after finishing a problem (or before starting a problem)  It is important to point out that CLR TVM clears the FV, PV, N, I/Y and PMT registers. C/CE and CLR Work DO NOT affect the TVM keys</a:t>
            </a:r>
          </a:p>
          <a:p>
            <a:pPr marL="228600" indent="-228600" eaLnBrk="1" hangingPunct="1">
              <a:spcBef>
                <a:spcPct val="0"/>
              </a:spcBef>
              <a:buFontTx/>
              <a:buAutoNum type="arabicPeriod"/>
            </a:pPr>
            <a:endParaRPr lang="en-US" sz="1000" smtClean="0"/>
          </a:p>
          <a:p>
            <a:pPr marL="228600" indent="-228600" eaLnBrk="1" hangingPunct="1">
              <a:spcBef>
                <a:spcPct val="0"/>
              </a:spcBef>
            </a:pPr>
            <a:r>
              <a:rPr lang="en-US" sz="1000" smtClean="0"/>
              <a:t>The remaining slides will work the problems using the notation provided above for calculator keys.  The formulas are presented in the notes section.</a:t>
            </a:r>
          </a:p>
          <a:p>
            <a:pPr marL="228600" indent="-228600" eaLnBrk="1" hangingPunct="1">
              <a:spcBef>
                <a:spcPct val="0"/>
              </a:spcBef>
            </a:pPr>
            <a:endParaRPr lang="en-US" sz="1000" smtClean="0"/>
          </a:p>
          <a:p>
            <a:pPr marL="228600" indent="-228600" eaLnBrk="1" hangingPunct="1">
              <a:spcBef>
                <a:spcPct val="0"/>
              </a:spcBef>
            </a:pPr>
            <a:r>
              <a:rPr lang="en-US" sz="1000" smtClean="0"/>
              <a:t>Notes on the HP 12C.  For practical purposes, the HP is much easier for a student new to the finance calculator as it requires far fewer key strokes and does not have a “CPT” compute key.  It also is factory preset for annual compounding and clearing the calculator is simply a matter of “f” + “CLX” keys.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CA7523DF-3A8E-4006-AC31-C8B816FC067D}" type="slidenum">
              <a:rPr lang="en-US"/>
              <a:pPr fontAlgn="base">
                <a:spcBef>
                  <a:spcPct val="0"/>
                </a:spcBef>
                <a:spcAft>
                  <a:spcPct val="0"/>
                </a:spcAft>
                <a:defRPr/>
              </a:pPr>
              <a:t>28</a:t>
            </a:fld>
            <a:endParaRPr lang="en-US"/>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We’re still using 5% interest.</a:t>
            </a:r>
          </a:p>
          <a:p>
            <a:pPr eaLnBrk="1" hangingPunct="1">
              <a:spcBef>
                <a:spcPct val="0"/>
              </a:spcBef>
            </a:pPr>
            <a:endParaRPr lang="en-US" smtClean="0"/>
          </a:p>
          <a:p>
            <a:pPr eaLnBrk="1" hangingPunct="1">
              <a:spcBef>
                <a:spcPct val="0"/>
              </a:spcBef>
            </a:pPr>
            <a:r>
              <a:rPr lang="en-US" smtClean="0"/>
              <a:t>Now is an important time to discuss the sign convention in the calculator.  The calculator is programmed so that cash outflows are entered as negative and inflows are entered as positive.  If you enter the PV as positive, the calculator assumes that you have received a loan that you will have to repay at some point.  The negative sign on the future value indicates that you would have to repay $1,276.28 in 5 years.  Show the students that if they enter the 1,000 as negative, the FV will compute as a positive number.</a:t>
            </a:r>
          </a:p>
          <a:p>
            <a:pPr eaLnBrk="1" hangingPunct="1">
              <a:spcBef>
                <a:spcPct val="0"/>
              </a:spcBef>
            </a:pPr>
            <a:endParaRPr lang="en-US" smtClean="0"/>
          </a:p>
          <a:p>
            <a:pPr eaLnBrk="1" hangingPunct="1">
              <a:spcBef>
                <a:spcPct val="0"/>
              </a:spcBef>
            </a:pPr>
            <a:r>
              <a:rPr lang="en-US" smtClean="0"/>
              <a:t>Also, you may want to point out the change sign key on the calculator.  There seems to be a few students each semester that have never had to use it before.</a:t>
            </a:r>
          </a:p>
          <a:p>
            <a:pPr eaLnBrk="1" hangingPunct="1">
              <a:spcBef>
                <a:spcPct val="0"/>
              </a:spcBef>
            </a:pPr>
            <a:endParaRPr lang="en-US" smtClean="0"/>
          </a:p>
          <a:p>
            <a:pPr eaLnBrk="1" hangingPunct="1">
              <a:spcBef>
                <a:spcPct val="0"/>
              </a:spcBef>
            </a:pPr>
            <a:r>
              <a:rPr lang="en-US" smtClean="0"/>
              <a:t>Calculator: N = 5; I/Y = 5; PV = 1,000; CPT FV = -1,276.28</a:t>
            </a:r>
          </a:p>
          <a:p>
            <a:pPr eaLnBrk="1" hangingPunct="1">
              <a:spcBef>
                <a:spcPct val="0"/>
              </a:spcBef>
            </a:pPr>
            <a:endParaRPr lang="en-US" smtClean="0"/>
          </a:p>
          <a:p>
            <a:pPr eaLnBrk="1" hangingPunct="1">
              <a:spcBef>
                <a:spcPct val="0"/>
              </a:spcBef>
            </a:pPr>
            <a:r>
              <a:rPr lang="en-US" smtClean="0"/>
              <a:t>Formula: FV = 1,000(1.05)</a:t>
            </a:r>
            <a:r>
              <a:rPr lang="en-US" baseline="30000" smtClean="0"/>
              <a:t>5</a:t>
            </a:r>
            <a:r>
              <a:rPr lang="en-US" smtClean="0"/>
              <a:t> = 1,000(1.27628) = 1,276.28</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5F8BAD75-F6DD-42E7-8104-B678DE362369}" type="slidenum">
              <a:rPr lang="en-US"/>
              <a:pPr fontAlgn="base">
                <a:spcBef>
                  <a:spcPct val="0"/>
                </a:spcBef>
                <a:spcAft>
                  <a:spcPct val="0"/>
                </a:spcAft>
                <a:defRPr/>
              </a:pPr>
              <a:t>31</a:t>
            </a:fld>
            <a:endParaRPr lang="en-US"/>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Now is an important time to discuss the sign convention in the calculator.  The calculator is programmed so that cash outflows are entered as negative and inflows are entered as positive.  If you enter the PV as positive, the calculator assumes that you have received a loan that you will have to repay at some point.  The negative sign on the future value indicates that you would have to repay $1,276.28 in 5 years.  Show the students that if they enter the 1,000 as negative, the FV will compute as a positive number.</a:t>
            </a:r>
          </a:p>
          <a:p>
            <a:pPr eaLnBrk="1" hangingPunct="1">
              <a:spcBef>
                <a:spcPct val="0"/>
              </a:spcBef>
            </a:pPr>
            <a:r>
              <a:rPr lang="en-US" dirty="0" smtClean="0"/>
              <a:t> </a:t>
            </a:r>
            <a:endParaRPr lang="en-US" dirty="0" smtClean="0"/>
          </a:p>
          <a:p>
            <a:pPr eaLnBrk="1" hangingPunct="1">
              <a:spcBef>
                <a:spcPct val="0"/>
              </a:spcBef>
            </a:pPr>
            <a:endParaRPr lang="en-US" dirty="0" smtClean="0"/>
          </a:p>
          <a:p>
            <a:pPr eaLnBrk="1" hangingPunct="1">
              <a:spcBef>
                <a:spcPct val="0"/>
              </a:spcBef>
            </a:pPr>
            <a:r>
              <a:rPr lang="en-US" dirty="0" smtClean="0"/>
              <a:t>Formula: FV = 1,000(1.05)</a:t>
            </a:r>
            <a:r>
              <a:rPr lang="en-US" baseline="30000" dirty="0" smtClean="0"/>
              <a:t>5</a:t>
            </a:r>
            <a:r>
              <a:rPr lang="en-US" dirty="0" smtClean="0"/>
              <a:t> = 1,000(1.27628) = 1,276.28</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7B3FAF05-1F0B-4233-B95D-8400BFCDAC33}" type="slidenum">
              <a:rPr lang="en-US"/>
              <a:pPr fontAlgn="base">
                <a:spcBef>
                  <a:spcPct val="0"/>
                </a:spcBef>
                <a:spcAft>
                  <a:spcPct val="0"/>
                </a:spcAft>
                <a:defRPr/>
              </a:pPr>
              <a:t>32</a:t>
            </a:fld>
            <a:endParaRPr lang="en-US"/>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A9BE6FE7-5587-4064-BD15-80489648D202}" type="slidenum">
              <a:rPr lang="en-US"/>
              <a:pPr fontAlgn="base">
                <a:spcBef>
                  <a:spcPct val="0"/>
                </a:spcBef>
                <a:spcAft>
                  <a:spcPct val="0"/>
                </a:spcAft>
                <a:defRPr/>
              </a:pPr>
              <a:t>33</a:t>
            </a:fld>
            <a:endParaRPr lang="en-US"/>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might also want to point out that it doesn’t matter what order you enter the information into the calculator.</a:t>
            </a:r>
          </a:p>
          <a:p>
            <a:pPr eaLnBrk="1" hangingPunct="1">
              <a:spcBef>
                <a:spcPct val="0"/>
              </a:spcBef>
            </a:pPr>
            <a:endParaRPr lang="en-US" smtClean="0"/>
          </a:p>
          <a:p>
            <a:pPr eaLnBrk="1" hangingPunct="1">
              <a:spcBef>
                <a:spcPct val="0"/>
              </a:spcBef>
            </a:pPr>
            <a:r>
              <a:rPr lang="en-US" smtClean="0"/>
              <a:t>Calculator: N = 200; I/Y = 5.5; PV = 10; CPT FV = -447,198.84</a:t>
            </a:r>
          </a:p>
          <a:p>
            <a:pPr eaLnBrk="1" hangingPunct="1">
              <a:spcBef>
                <a:spcPct val="0"/>
              </a:spcBef>
            </a:pPr>
            <a:endParaRPr lang="en-US" smtClean="0"/>
          </a:p>
          <a:p>
            <a:pPr eaLnBrk="1" hangingPunct="1">
              <a:spcBef>
                <a:spcPct val="0"/>
              </a:spcBef>
            </a:pPr>
            <a:r>
              <a:rPr lang="en-US" smtClean="0"/>
              <a:t>Formula: FV = 10(1.055)</a:t>
            </a:r>
            <a:r>
              <a:rPr lang="en-US" baseline="30000" smtClean="0"/>
              <a:t>200</a:t>
            </a:r>
            <a:r>
              <a:rPr lang="en-US" smtClean="0"/>
              <a:t> = 10(44,718.9838) = 447,189.84</a:t>
            </a:r>
          </a:p>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2D4F0581-4A86-400B-BB34-9414D8A8BC96}" type="slidenum">
              <a:rPr lang="en-US"/>
              <a:pPr fontAlgn="base">
                <a:spcBef>
                  <a:spcPct val="0"/>
                </a:spcBef>
                <a:spcAft>
                  <a:spcPct val="0"/>
                </a:spcAft>
                <a:defRPr/>
              </a:pPr>
              <a:t>36</a:t>
            </a:fld>
            <a:endParaRPr lang="en-US"/>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might also want to point out that it doesn’t matter what order you enter the information into the calculator.</a:t>
            </a:r>
          </a:p>
          <a:p>
            <a:pPr eaLnBrk="1" hangingPunct="1">
              <a:spcBef>
                <a:spcPct val="0"/>
              </a:spcBef>
            </a:pPr>
            <a:endParaRPr lang="en-US" smtClean="0"/>
          </a:p>
          <a:p>
            <a:pPr eaLnBrk="1" hangingPunct="1">
              <a:spcBef>
                <a:spcPct val="0"/>
              </a:spcBef>
            </a:pPr>
            <a:r>
              <a:rPr lang="en-US" smtClean="0"/>
              <a:t>Formula: FV = 10(1.055)</a:t>
            </a:r>
            <a:r>
              <a:rPr lang="en-US" baseline="30000" smtClean="0"/>
              <a:t>200</a:t>
            </a:r>
            <a:r>
              <a:rPr lang="en-US" smtClean="0"/>
              <a:t> = 10(44,718.9838) = 447,189.84</a:t>
            </a:r>
          </a:p>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5A22CE88-98D0-4955-B629-B32CF6E06F52}" type="slidenum">
              <a:rPr lang="en-US"/>
              <a:pPr fontAlgn="base">
                <a:spcBef>
                  <a:spcPct val="0"/>
                </a:spcBef>
                <a:spcAft>
                  <a:spcPct val="0"/>
                </a:spcAft>
                <a:defRPr/>
              </a:pPr>
              <a:t>37</a:t>
            </a:fld>
            <a:endParaRPr lang="en-US"/>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fruit analogy may seem odd, but many students automatically want to add up money over time and tell you the total of funds received.  This approach gives those visual learners an opportunity to appreciate that money distributed over time has a different value and the task in finance is to help the students understand the time/dollar value relationship.</a:t>
            </a: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BD152F-A9A7-44CA-93BB-AC5BA6498412}" type="slidenum">
              <a:rPr lang="en-US"/>
              <a:pPr fontAlgn="base">
                <a:spcBef>
                  <a:spcPct val="0"/>
                </a:spcBef>
                <a:spcAft>
                  <a:spcPct val="0"/>
                </a:spcAft>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CBC8022F-C232-4471-9D03-85C0E434C336}" type="slidenum">
              <a:rPr lang="en-US"/>
              <a:pPr fontAlgn="base">
                <a:spcBef>
                  <a:spcPct val="0"/>
                </a:spcBef>
                <a:spcAft>
                  <a:spcPct val="0"/>
                </a:spcAft>
                <a:defRPr/>
              </a:pPr>
              <a:t>38</a:t>
            </a:fld>
            <a:endParaRPr lang="en-US"/>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Calculator: N = 5; I/Y = 15; PV = 3,000,000 CPT FV = -6,034,072</a:t>
            </a:r>
          </a:p>
          <a:p>
            <a:pPr eaLnBrk="1" hangingPunct="1">
              <a:spcBef>
                <a:spcPct val="0"/>
              </a:spcBef>
            </a:pPr>
            <a:endParaRPr lang="en-US" smtClean="0"/>
          </a:p>
          <a:p>
            <a:pPr eaLnBrk="1" hangingPunct="1">
              <a:spcBef>
                <a:spcPct val="0"/>
              </a:spcBef>
            </a:pPr>
            <a:r>
              <a:rPr lang="en-US" smtClean="0"/>
              <a:t>Formula: FV = 3,000,000(1.15)</a:t>
            </a:r>
            <a:r>
              <a:rPr lang="en-US" baseline="30000" smtClean="0"/>
              <a:t>5</a:t>
            </a:r>
            <a:r>
              <a:rPr lang="en-US" smtClean="0"/>
              <a:t> = 3,000,000(2.011357187) = 6,034,072</a:t>
            </a:r>
          </a:p>
          <a:p>
            <a:pPr eaLnBrk="1" hangingPunct="1">
              <a:spcBef>
                <a:spcPct val="0"/>
              </a:spcBef>
            </a:pPr>
            <a:endParaRPr lang="en-US" smtClean="0"/>
          </a:p>
          <a:p>
            <a:pPr eaLnBrk="1" hangingPunct="1">
              <a:spcBef>
                <a:spcPct val="0"/>
              </a:spcBef>
            </a:pPr>
            <a:r>
              <a:rPr lang="en-US" smtClean="0"/>
              <a:t>This example also presents a good illustration of the Rule of 72, which approximates the number of years it will take to double an initial amount at a given rate. In this example, 72/15 = 4.8, or approximately 5 years.</a:t>
            </a:r>
          </a:p>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56F02267-21C1-42A0-B6AD-DC1CD4B1CACE}" type="slidenum">
              <a:rPr lang="en-US"/>
              <a:pPr fontAlgn="base">
                <a:spcBef>
                  <a:spcPct val="0"/>
                </a:spcBef>
                <a:spcAft>
                  <a:spcPct val="0"/>
                </a:spcAft>
                <a:defRPr/>
              </a:pPr>
              <a:t>39</a:t>
            </a:fld>
            <a:endParaRPr lang="en-US"/>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 = 15; I/Y = 8; PV = 500; CPT FV = -1,586.08</a:t>
            </a:r>
          </a:p>
          <a:p>
            <a:pPr eaLnBrk="1" hangingPunct="1">
              <a:spcBef>
                <a:spcPct val="0"/>
              </a:spcBef>
            </a:pPr>
            <a:r>
              <a:rPr lang="en-US" smtClean="0"/>
              <a:t>Formula: 500(1.08)</a:t>
            </a:r>
            <a:r>
              <a:rPr lang="en-US" baseline="30000" smtClean="0"/>
              <a:t>15</a:t>
            </a:r>
            <a:r>
              <a:rPr lang="en-US" smtClean="0"/>
              <a:t> = 500(3.172169) = 1,586.08</a:t>
            </a:r>
          </a:p>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6F40BDC9-D728-4AFC-998E-A22DF6C9C4C7}" type="slidenum">
              <a:rPr lang="en-US"/>
              <a:pPr fontAlgn="base">
                <a:spcBef>
                  <a:spcPct val="0"/>
                </a:spcBef>
                <a:spcAft>
                  <a:spcPct val="0"/>
                </a:spcAft>
                <a:defRPr/>
              </a:pPr>
              <a:t>41</a:t>
            </a:fld>
            <a:endParaRPr lang="en-US"/>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Future chapters of the book will focus on the valuation of bonds, preferred stock, common stock, and projects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7EC1D804-78CC-489D-8C62-446EE14D81A7}" type="slidenum">
              <a:rPr lang="en-US"/>
              <a:pPr fontAlgn="base">
                <a:spcBef>
                  <a:spcPct val="0"/>
                </a:spcBef>
                <a:spcAft>
                  <a:spcPct val="0"/>
                </a:spcAft>
                <a:defRPr/>
              </a:pPr>
              <a:t>42</a:t>
            </a:fld>
            <a:endParaRPr lang="en-US"/>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Future chapters of the book will focus on the valuation of bonds, preferred stock, common stock, and projects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425E9BD7-21F5-4DD8-924A-7A21C45C1F64}" type="slidenum">
              <a:rPr lang="en-US"/>
              <a:pPr fontAlgn="base">
                <a:spcBef>
                  <a:spcPct val="0"/>
                </a:spcBef>
                <a:spcAft>
                  <a:spcPct val="0"/>
                </a:spcAft>
                <a:defRPr/>
              </a:pPr>
              <a:t>43</a:t>
            </a:fld>
            <a:endParaRPr lang="en-US"/>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Point out that the PV interest factor = 1 / (1 + r)</a:t>
            </a:r>
            <a:r>
              <a:rPr lang="en-US" baseline="30000" smtClean="0"/>
              <a:t>t</a:t>
            </a: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90BE3B3B-F02F-4373-82B2-EF78DAE27DD1}" type="slidenum">
              <a:rPr lang="en-US"/>
              <a:pPr fontAlgn="base">
                <a:spcBef>
                  <a:spcPct val="0"/>
                </a:spcBef>
                <a:spcAft>
                  <a:spcPct val="0"/>
                </a:spcAft>
                <a:defRPr/>
              </a:pPr>
              <a:t>44</a:t>
            </a:fld>
            <a:endParaRPr lang="en-US"/>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EBBE02-1733-4691-BEB2-9C7686B03A46}" type="slidenum">
              <a:rPr lang="en-US"/>
              <a:pPr fontAlgn="base">
                <a:spcBef>
                  <a:spcPct val="0"/>
                </a:spcBef>
                <a:spcAft>
                  <a:spcPct val="0"/>
                </a:spcAft>
                <a:defRPr/>
              </a:pPr>
              <a:t>45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FCEA9857-10E2-4E86-92F9-EAF4B34352CF}" type="slidenum">
              <a:rPr lang="en-US"/>
              <a:pPr fontAlgn="base">
                <a:spcBef>
                  <a:spcPct val="0"/>
                </a:spcBef>
                <a:spcAft>
                  <a:spcPct val="0"/>
                </a:spcAft>
                <a:defRPr/>
              </a:pPr>
              <a:t>46</a:t>
            </a:fld>
            <a:endParaRPr lang="en-US"/>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i="1" smtClean="0"/>
          </a:p>
          <a:p>
            <a:pPr eaLnBrk="1" hangingPunct="1">
              <a:spcBef>
                <a:spcPct val="0"/>
              </a:spcBef>
            </a:pPr>
            <a:r>
              <a:rPr lang="en-US" i="1" smtClean="0"/>
              <a:t>Lecture Tip: </a:t>
            </a:r>
            <a:r>
              <a:rPr lang="en-US" smtClean="0"/>
              <a:t>It may be helpful to utilize the example of $100 compounded at 10 percent to emphasize the present value concept.  Start with the basic formula: FV = PV(1 + r)t and rearrange to find PV = FV / (1 + r)t.  Students should recognize that the discount factor is the inverse of the compounding factor. Ask the class to determine the present value of $110 and $121 if the amounts are received in one year and two years, respectively, and the interest rate is 10%. Then demonstrate the mechanics:</a:t>
            </a:r>
            <a:br>
              <a:rPr lang="en-US" smtClean="0"/>
            </a:br>
            <a:r>
              <a:rPr lang="en-US" smtClean="0"/>
              <a:t>	$100 = $110 (1 / 1.1) = 110 (.9091)</a:t>
            </a:r>
            <a:br>
              <a:rPr lang="en-US" smtClean="0"/>
            </a:br>
            <a:r>
              <a:rPr lang="en-US" smtClean="0"/>
              <a:t>     	$100 = $121 (1 / 1.12) = 121(.8264)</a:t>
            </a:r>
          </a:p>
          <a:p>
            <a:pPr eaLnBrk="1" hangingPunct="1">
              <a:spcBef>
                <a:spcPct val="0"/>
              </a:spcBef>
            </a:pPr>
            <a:r>
              <a:rPr lang="en-US" smtClean="0"/>
              <a:t>The students should recognize that it was an initial investment of $100 invested at 10% that created these two future values.</a:t>
            </a:r>
            <a:br>
              <a:rPr lang="en-US" smtClean="0"/>
            </a:br>
            <a:r>
              <a:rPr lang="en-US" smtClean="0"/>
              <a:t/>
            </a:r>
            <a:br>
              <a:rPr lang="en-US" smtClean="0"/>
            </a:b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A9AE099C-27F2-4673-89B6-C1A7E03EB3D3}" type="slidenum">
              <a:rPr lang="en-US"/>
              <a:pPr fontAlgn="base">
                <a:spcBef>
                  <a:spcPct val="0"/>
                </a:spcBef>
                <a:spcAft>
                  <a:spcPct val="0"/>
                </a:spcAft>
                <a:defRPr/>
              </a:pPr>
              <a:t>47</a:t>
            </a:fld>
            <a:endParaRPr lang="en-US"/>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Lecture Tip: </a:t>
            </a:r>
            <a:r>
              <a:rPr lang="en-US" smtClean="0"/>
              <a:t>It may be helpful to utilize the example of $100 compounded at 10 percent to emphasize the present value concept.  Start with the basic formula: FV = PV(1 + r)t and rearrange to find PV = FV / (1 + r)t.  Students should recognize that the discount factor is the inverse of the compounding factor. Ask the class to determine the present value of $110 and $121 if the amounts are received in one year and two years, respectively, and the interest rate is 10%. Then demonstrate the mechanics:</a:t>
            </a:r>
            <a:br>
              <a:rPr lang="en-US" smtClean="0"/>
            </a:br>
            <a:r>
              <a:rPr lang="en-US" smtClean="0"/>
              <a:t>	$100 = $110 (1 / 1.1) = 110 (.9091)</a:t>
            </a:r>
            <a:br>
              <a:rPr lang="en-US" smtClean="0"/>
            </a:br>
            <a:r>
              <a:rPr lang="en-US" smtClean="0"/>
              <a:t>     	$100 = $121 (1 / 1.12) = 121(.8264)</a:t>
            </a:r>
          </a:p>
          <a:p>
            <a:pPr eaLnBrk="1" hangingPunct="1">
              <a:spcBef>
                <a:spcPct val="0"/>
              </a:spcBef>
            </a:pPr>
            <a:r>
              <a:rPr lang="en-US" smtClean="0"/>
              <a:t>The students should recognize that it was an initial investment of $100 invested at 10% that created these two future values.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D7E99EA6-5BDB-49E3-B505-03BF1F878514}" type="slidenum">
              <a:rPr lang="en-US"/>
              <a:pPr fontAlgn="base">
                <a:spcBef>
                  <a:spcPct val="0"/>
                </a:spcBef>
                <a:spcAft>
                  <a:spcPct val="0"/>
                </a:spcAft>
                <a:defRPr/>
              </a:pPr>
              <a:t>50</a:t>
            </a:fld>
            <a:endParaRPr lang="en-US"/>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remaining visual examples will just use the calculator keys.</a:t>
            </a:r>
          </a:p>
          <a:p>
            <a:pPr eaLnBrk="1" hangingPunct="1">
              <a:spcBef>
                <a:spcPct val="0"/>
              </a:spcBef>
            </a:pPr>
            <a:endParaRPr lang="en-US" smtClean="0"/>
          </a:p>
          <a:p>
            <a:pPr eaLnBrk="1" hangingPunct="1">
              <a:spcBef>
                <a:spcPct val="0"/>
              </a:spcBef>
            </a:pPr>
            <a:r>
              <a:rPr lang="en-US" smtClean="0"/>
              <a:t>Formula: 150,000 / (1.08)</a:t>
            </a:r>
            <a:r>
              <a:rPr lang="en-US" baseline="30000" smtClean="0"/>
              <a:t>17</a:t>
            </a:r>
            <a:r>
              <a:rPr lang="en-US" smtClean="0"/>
              <a:t> = 150,000(.270268951) = 40,540.34</a:t>
            </a:r>
          </a:p>
          <a:p>
            <a:pPr eaLnBrk="1" hangingPunct="1">
              <a:spcBef>
                <a:spcPct val="0"/>
              </a:spcBef>
            </a:pPr>
            <a:r>
              <a:rPr lang="en-US" smtClean="0"/>
              <a:t>We can use a negative exponent to avoid having to invert and multiply by the result from (1 + r)^n:</a:t>
            </a:r>
          </a:p>
          <a:p>
            <a:pPr eaLnBrk="1" hangingPunct="1">
              <a:spcBef>
                <a:spcPct val="0"/>
              </a:spcBef>
            </a:pPr>
            <a:endParaRPr lang="en-US" smtClean="0"/>
          </a:p>
          <a:p>
            <a:pPr eaLnBrk="1" hangingPunct="1">
              <a:spcBef>
                <a:spcPct val="0"/>
              </a:spcBef>
            </a:pPr>
            <a:r>
              <a:rPr lang="en-US" smtClean="0"/>
              <a:t>Key strokes: 1.08 y</a:t>
            </a:r>
            <a:r>
              <a:rPr lang="en-US" baseline="30000" smtClean="0"/>
              <a:t>x</a:t>
            </a:r>
            <a:r>
              <a:rPr lang="en-US" smtClean="0"/>
              <a:t> 17 +/- = x 150,000 = 40,540.34</a:t>
            </a:r>
          </a:p>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provides you $300 today but B provides you $300 total but spread out over three years.  This is the critical message for students to grasp: money spread out over time is not equal in value to money all given today.  </a:t>
            </a:r>
            <a:r>
              <a:rPr lang="en-US" dirty="0" smtClean="0"/>
              <a:t> </a:t>
            </a:r>
            <a:endParaRPr lang="en-US" dirty="0"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B6E8F1-BD37-420C-ABE3-0C1109A1515F}" type="slidenum">
              <a:rPr lang="en-US"/>
              <a:pPr fontAlgn="base">
                <a:spcBef>
                  <a:spcPct val="0"/>
                </a:spcBef>
                <a:spcAft>
                  <a:spcPct val="0"/>
                </a:spcAft>
                <a:defRPr/>
              </a:pPr>
              <a:t>10</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9F66D672-32BF-43B6-84A8-3341F353BFCE}" type="slidenum">
              <a:rPr lang="en-US"/>
              <a:pPr fontAlgn="base">
                <a:spcBef>
                  <a:spcPct val="0"/>
                </a:spcBef>
                <a:spcAft>
                  <a:spcPct val="0"/>
                </a:spcAft>
                <a:defRPr/>
              </a:pPr>
              <a:t>51</a:t>
            </a:fld>
            <a:endParaRPr lang="en-US"/>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actual number computes to –9999.998.  This is a good place to remind the students to pay attention to what the question asked, and to be reasonable in their answers.  A little common sense should tell them that the original amount was 10,000 and that the calculation doesn’t come out exactly because the future value is rounded to the nearest cent.</a:t>
            </a:r>
          </a:p>
          <a:p>
            <a:pPr eaLnBrk="1" hangingPunct="1">
              <a:spcBef>
                <a:spcPct val="0"/>
              </a:spcBef>
            </a:pPr>
            <a:r>
              <a:rPr lang="en-US" smtClean="0"/>
              <a:t>Calculator: N = 10; I/Y = 7; FV = 19,671.51; CPT PV = -10,000</a:t>
            </a:r>
          </a:p>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29015A77-3392-406E-91DD-6C1A0C53EEBA}" type="slidenum">
              <a:rPr lang="en-US"/>
              <a:pPr fontAlgn="base">
                <a:spcBef>
                  <a:spcPct val="0"/>
                </a:spcBef>
                <a:spcAft>
                  <a:spcPct val="0"/>
                </a:spcAft>
                <a:defRPr/>
              </a:pPr>
              <a:t>52</a:t>
            </a:fld>
            <a:endParaRPr lang="en-US"/>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Remember the sign convention.</a:t>
            </a:r>
          </a:p>
          <a:p>
            <a:pPr eaLnBrk="1" hangingPunct="1">
              <a:spcBef>
                <a:spcPct val="0"/>
              </a:spcBef>
            </a:pPr>
            <a:endParaRPr lang="en-US" smtClean="0"/>
          </a:p>
          <a:p>
            <a:pPr eaLnBrk="1" hangingPunct="1">
              <a:spcBef>
                <a:spcPct val="0"/>
              </a:spcBef>
            </a:pPr>
            <a:r>
              <a:rPr lang="en-US" smtClean="0"/>
              <a:t>Calculator: 5 years: N = 5; I/Y = 10; FV = 500; CPT PV = -310.46</a:t>
            </a:r>
          </a:p>
          <a:p>
            <a:pPr eaLnBrk="1" hangingPunct="1">
              <a:spcBef>
                <a:spcPct val="0"/>
              </a:spcBef>
            </a:pPr>
            <a:r>
              <a:rPr lang="en-US" smtClean="0"/>
              <a:t>N = 10; I/Y = 10; FV = 500; CPT PV = -192.77</a:t>
            </a:r>
          </a:p>
          <a:p>
            <a:pPr eaLnBrk="1" hangingPunct="1">
              <a:spcBef>
                <a:spcPct val="0"/>
              </a:spcBef>
            </a:pPr>
            <a:endParaRPr lang="en-US" smtClean="0"/>
          </a:p>
          <a:p>
            <a:pPr eaLnBrk="1" hangingPunct="1">
              <a:spcBef>
                <a:spcPct val="0"/>
              </a:spcBef>
            </a:pPr>
            <a:r>
              <a:rPr lang="en-US" smtClean="0"/>
              <a:t>Formulas: PV = 500 / (1.1)</a:t>
            </a:r>
            <a:r>
              <a:rPr lang="en-US" baseline="30000" smtClean="0"/>
              <a:t>5</a:t>
            </a:r>
            <a:r>
              <a:rPr lang="en-US" smtClean="0"/>
              <a:t> = 500(.620921323) = 310.46</a:t>
            </a:r>
          </a:p>
          <a:p>
            <a:pPr eaLnBrk="1" hangingPunct="1">
              <a:spcBef>
                <a:spcPct val="0"/>
              </a:spcBef>
            </a:pPr>
            <a:r>
              <a:rPr lang="en-US" smtClean="0"/>
              <a:t>PV = 500 / (1.1)</a:t>
            </a:r>
            <a:r>
              <a:rPr lang="en-US" baseline="30000" smtClean="0"/>
              <a:t>10</a:t>
            </a:r>
            <a:r>
              <a:rPr lang="en-US" smtClean="0"/>
              <a:t> = 500(.385543289) = 192.77</a:t>
            </a:r>
          </a:p>
          <a:p>
            <a:pPr eaLnBrk="1" hangingPunct="1">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54DD5F8F-299B-4803-A3A0-A5C804DCB6E8}" type="slidenum">
              <a:rPr lang="en-US"/>
              <a:pPr fontAlgn="base">
                <a:spcBef>
                  <a:spcPct val="0"/>
                </a:spcBef>
                <a:spcAft>
                  <a:spcPct val="0"/>
                </a:spcAft>
                <a:defRPr/>
              </a:pPr>
              <a:t>53</a:t>
            </a:fld>
            <a:endParaRPr lang="en-US"/>
          </a:p>
        </p:txBody>
      </p:sp>
      <p:sp>
        <p:nvSpPr>
          <p:cNvPr id="100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Calculator: 10%: N = 5; I/Y = 10; FV = 500; CPT PV = 310.46</a:t>
            </a:r>
          </a:p>
          <a:p>
            <a:pPr eaLnBrk="1" hangingPunct="1">
              <a:spcBef>
                <a:spcPct val="0"/>
              </a:spcBef>
            </a:pPr>
            <a:r>
              <a:rPr lang="en-US" smtClean="0"/>
              <a:t>15%: N = 5; I/Y = 15; FV = 500; CPT PV = 248.59</a:t>
            </a:r>
          </a:p>
          <a:p>
            <a:pPr eaLnBrk="1" hangingPunct="1">
              <a:spcBef>
                <a:spcPct val="0"/>
              </a:spcBef>
            </a:pPr>
            <a:endParaRPr lang="en-US" smtClean="0"/>
          </a:p>
          <a:p>
            <a:pPr eaLnBrk="1" hangingPunct="1">
              <a:spcBef>
                <a:spcPct val="0"/>
              </a:spcBef>
            </a:pPr>
            <a:r>
              <a:rPr lang="en-US" smtClean="0"/>
              <a:t>Formulas: PV = 500 / (1.1)</a:t>
            </a:r>
            <a:r>
              <a:rPr lang="en-US" baseline="30000" smtClean="0"/>
              <a:t>5</a:t>
            </a:r>
            <a:r>
              <a:rPr lang="en-US" smtClean="0"/>
              <a:t> = 500(.620921323) = 310.46</a:t>
            </a:r>
          </a:p>
          <a:p>
            <a:pPr eaLnBrk="1" hangingPunct="1">
              <a:spcBef>
                <a:spcPct val="0"/>
              </a:spcBef>
            </a:pPr>
            <a:r>
              <a:rPr lang="en-US" smtClean="0"/>
              <a:t>PV = 500 / (1.15)</a:t>
            </a:r>
            <a:r>
              <a:rPr lang="en-US" baseline="30000" smtClean="0"/>
              <a:t>5</a:t>
            </a:r>
            <a:r>
              <a:rPr lang="en-US" smtClean="0"/>
              <a:t> = 500(.497176735) = 248.59</a:t>
            </a:r>
          </a:p>
          <a:p>
            <a:pPr eaLnBrk="1" hangingPunct="1">
              <a:spcBef>
                <a:spcPct val="0"/>
              </a:spcBef>
            </a:pPr>
            <a:endParaRPr lang="en-US" smtClean="0"/>
          </a:p>
          <a:p>
            <a:pPr eaLnBrk="1" hangingPunct="1">
              <a:spcBef>
                <a:spcPct val="0"/>
              </a:spcBef>
            </a:pPr>
            <a:r>
              <a:rPr lang="en-US" smtClean="0"/>
              <a:t>Since there is a reciprocal relationship between PVIFs and FVIFs, you should also point out that future values increase as the interest rate increases. </a:t>
            </a:r>
          </a:p>
          <a:p>
            <a:pPr eaLnBrk="1" hangingPunct="1">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F9CD4B73-CBAE-4382-B8AB-917F7A2C869D}" type="slidenum">
              <a:rPr lang="en-US"/>
              <a:pPr fontAlgn="base">
                <a:spcBef>
                  <a:spcPct val="0"/>
                </a:spcBef>
                <a:spcAft>
                  <a:spcPct val="0"/>
                </a:spcAft>
                <a:defRPr/>
              </a:pPr>
              <a:t>54</a:t>
            </a:fld>
            <a:endParaRPr lang="en-US"/>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Lecture Tip: </a:t>
            </a:r>
            <a:r>
              <a:rPr lang="en-US" smtClean="0"/>
              <a:t>Students who fail to grasp the concept of time value often do so because it is never really clear to them that given a 10% opportunity rate, $110 to be received in one year is equivalent to having $100 today (or $90.90 one year ago, or $82.64 two years ago, etc.). At its most fundamental level, compounding and discounting are nothing more than using a set of formulas to find equivalent values at any two points in time. In economic terms, one might stress that equivalence just means that a rational person will be indifferent between $100 today and $110 in one year, given a 10% opportunity.  This is true because she could (a) take the $100 today and invest it to have $110 in one year or (b) she could borrow $100 today and repay the loan with $110 in one year. A corollary to this concept is that one can’t (or shouldn’t) add, subtract, multiply or divide money values in different time periods unless those values are expressed in equivalent terms, i.e., at a single point in time.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6A44B370-620A-4FA9-B6C0-0A81B6872101}" type="slidenum">
              <a:rPr lang="en-US"/>
              <a:pPr fontAlgn="base">
                <a:spcBef>
                  <a:spcPct val="0"/>
                </a:spcBef>
                <a:spcAft>
                  <a:spcPct val="0"/>
                </a:spcAft>
                <a:defRPr/>
              </a:pPr>
              <a:t>55</a:t>
            </a:fld>
            <a:endParaRPr lang="en-US"/>
          </a:p>
        </p:txBody>
      </p:sp>
      <p:sp>
        <p:nvSpPr>
          <p:cNvPr id="1044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Relationship: The mathematical relationship is PV = FV / (1 + r)</a:t>
            </a:r>
            <a:r>
              <a:rPr lang="en-US" baseline="30000" smtClean="0"/>
              <a:t>t</a:t>
            </a:r>
            <a:r>
              <a:rPr lang="en-US" smtClean="0"/>
              <a:t>.  One of the important things for them to take away from this discussion is that the present value is always less than the future value when we have positive rates of interest.</a:t>
            </a:r>
          </a:p>
          <a:p>
            <a:pPr eaLnBrk="1" hangingPunct="1">
              <a:spcBef>
                <a:spcPct val="0"/>
              </a:spcBef>
            </a:pPr>
            <a:endParaRPr lang="en-US" smtClean="0"/>
          </a:p>
          <a:p>
            <a:pPr eaLnBrk="1" hangingPunct="1">
              <a:spcBef>
                <a:spcPct val="0"/>
              </a:spcBef>
            </a:pPr>
            <a:r>
              <a:rPr lang="en-US" smtClean="0"/>
              <a:t>N = 3; I/Y = 6; FV = 15,000; CPT PV = -12,594.29</a:t>
            </a:r>
          </a:p>
          <a:p>
            <a:pPr eaLnBrk="1" hangingPunct="1">
              <a:spcBef>
                <a:spcPct val="0"/>
              </a:spcBef>
            </a:pPr>
            <a:r>
              <a:rPr lang="en-US" smtClean="0"/>
              <a:t>PV = 15,000 / (1.06)</a:t>
            </a:r>
            <a:r>
              <a:rPr lang="en-US" baseline="30000" smtClean="0"/>
              <a:t>3</a:t>
            </a:r>
            <a:r>
              <a:rPr lang="en-US" smtClean="0"/>
              <a:t> = 15,000(.839619283) = 12,594.29</a:t>
            </a:r>
          </a:p>
          <a:p>
            <a:pPr eaLnBrk="1" hangingPunct="1">
              <a:spcBef>
                <a:spcPct val="0"/>
              </a:spcBef>
            </a:pPr>
            <a:endParaRPr lang="en-US" smtClean="0"/>
          </a:p>
          <a:p>
            <a:pPr eaLnBrk="1" hangingPunct="1">
              <a:spcBef>
                <a:spcPct val="0"/>
              </a:spcBef>
            </a:pPr>
            <a:r>
              <a:rPr lang="en-US" smtClean="0"/>
              <a:t>N = 3; I/Y = 8; FV = 15,000; CPT PV = -11,907.48 (Difference = 686.81)</a:t>
            </a:r>
          </a:p>
          <a:p>
            <a:pPr eaLnBrk="1" hangingPunct="1">
              <a:spcBef>
                <a:spcPct val="0"/>
              </a:spcBef>
            </a:pPr>
            <a:r>
              <a:rPr lang="en-US" smtClean="0"/>
              <a:t>PV = 15,000 / (1.08)</a:t>
            </a:r>
            <a:r>
              <a:rPr lang="en-US" baseline="30000" smtClean="0"/>
              <a:t>3</a:t>
            </a:r>
            <a:r>
              <a:rPr lang="en-US" smtClean="0"/>
              <a:t> = 15,000(.793832241) = 11,907.48</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While the calculators label this as the “I/Y” key or the “i” key, the label for the variable of interest rate/discount rate is “r”.  We will maintain this convention throughout the book.</a:t>
            </a:r>
          </a:p>
        </p:txBody>
      </p:sp>
      <p:sp>
        <p:nvSpPr>
          <p:cNvPr id="1075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A4AB1D-5879-44E7-BAE9-2EB89A6BC62D}" type="slidenum">
              <a:rPr lang="en-US"/>
              <a:pPr fontAlgn="base">
                <a:spcBef>
                  <a:spcPct val="0"/>
                </a:spcBef>
                <a:spcAft>
                  <a:spcPct val="0"/>
                </a:spcAft>
                <a:defRPr/>
              </a:pPr>
              <a:t>57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83C86220-11EE-478E-A3B6-A0D06343B469}" type="slidenum">
              <a:rPr lang="en-US"/>
              <a:pPr fontAlgn="base">
                <a:spcBef>
                  <a:spcPct val="0"/>
                </a:spcBef>
                <a:spcAft>
                  <a:spcPct val="0"/>
                </a:spcAft>
                <a:defRPr/>
              </a:pPr>
              <a:t>58</a:t>
            </a:fld>
            <a:endParaRPr lang="en-US"/>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is very important at this point to make sure that the students have more than 2 decimal places visible on their calculator.</a:t>
            </a:r>
          </a:p>
          <a:p>
            <a:pPr eaLnBrk="1" hangingPunct="1">
              <a:spcBef>
                <a:spcPct val="0"/>
              </a:spcBef>
            </a:pPr>
            <a:endParaRPr lang="en-US" smtClean="0"/>
          </a:p>
          <a:p>
            <a:pPr eaLnBrk="1" hangingPunct="1">
              <a:spcBef>
                <a:spcPct val="0"/>
              </a:spcBef>
            </a:pPr>
            <a:r>
              <a:rPr lang="en-US" smtClean="0"/>
              <a:t>If you are using formulas, you will want to make use of both the y</a:t>
            </a:r>
            <a:r>
              <a:rPr lang="en-US" baseline="30000" smtClean="0"/>
              <a:t>x</a:t>
            </a:r>
            <a:r>
              <a:rPr lang="en-US" smtClean="0"/>
              <a:t> and the 1/x keys.</a:t>
            </a:r>
          </a:p>
          <a:p>
            <a:pPr eaLnBrk="1" hangingPunct="1">
              <a:spcBef>
                <a:spcPct val="0"/>
              </a:spcBef>
            </a:pPr>
            <a:endParaRPr lang="en-US" smtClean="0"/>
          </a:p>
          <a:p>
            <a:pPr eaLnBrk="1" hangingPunct="1">
              <a:spcBef>
                <a:spcPct val="0"/>
              </a:spcBef>
            </a:pPr>
            <a:r>
              <a:rPr lang="en-US" smtClean="0"/>
              <a:t>Efficient key strokes for formula: 1,200 / 1,000 = y</a:t>
            </a:r>
            <a:r>
              <a:rPr lang="en-US" baseline="30000" smtClean="0"/>
              <a:t>x</a:t>
            </a:r>
            <a:r>
              <a:rPr lang="en-US" smtClean="0"/>
              <a:t> 5  1/x = - 1 = .03714</a:t>
            </a:r>
          </a:p>
          <a:p>
            <a:pPr eaLnBrk="1" hangingPunct="1">
              <a:spcBef>
                <a:spcPct val="0"/>
              </a:spcBef>
            </a:pPr>
            <a:endParaRPr lang="en-US" smtClean="0"/>
          </a:p>
          <a:p>
            <a:pPr eaLnBrk="1" hangingPunct="1">
              <a:spcBef>
                <a:spcPct val="0"/>
              </a:spcBef>
            </a:pPr>
            <a:r>
              <a:rPr lang="en-US" smtClean="0"/>
              <a:t>If they receive an error when they try to use the financial keys, they probably forgot to enter one of the numbers as a negative.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D31B49DD-68B9-42F7-919D-42B5E70467E4}" type="slidenum">
              <a:rPr lang="en-US"/>
              <a:pPr fontAlgn="base">
                <a:spcBef>
                  <a:spcPct val="0"/>
                </a:spcBef>
                <a:spcAft>
                  <a:spcPct val="0"/>
                </a:spcAft>
                <a:defRPr/>
              </a:pPr>
              <a:t>59</a:t>
            </a:fld>
            <a:endParaRPr lang="en-US"/>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Calculator: N = 6; FV = 20,000; PV = 10,000; CPT I/Y = 12.25%</a:t>
            </a:r>
          </a:p>
          <a:p>
            <a:pPr eaLnBrk="1" hangingPunct="1">
              <a:spcBef>
                <a:spcPct val="0"/>
              </a:spcBef>
            </a:pPr>
            <a:endParaRPr lang="en-US" smtClean="0"/>
          </a:p>
          <a:p>
            <a:pPr eaLnBrk="1" hangingPunct="1">
              <a:spcBef>
                <a:spcPct val="0"/>
              </a:spcBef>
            </a:pPr>
            <a:r>
              <a:rPr lang="en-US" smtClean="0"/>
              <a:t>Formula: r = (20,000 / 10,000)</a:t>
            </a:r>
            <a:r>
              <a:rPr lang="en-US" baseline="30000" smtClean="0"/>
              <a:t>1/6</a:t>
            </a:r>
            <a:r>
              <a:rPr lang="en-US" smtClean="0"/>
              <a:t> – 1 = .122462 = 12.25%</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A456B1E3-F07F-4544-8776-DD5A30BDA104}" type="slidenum">
              <a:rPr lang="en-US"/>
              <a:pPr fontAlgn="base">
                <a:spcBef>
                  <a:spcPct val="0"/>
                </a:spcBef>
                <a:spcAft>
                  <a:spcPct val="0"/>
                </a:spcAft>
                <a:defRPr/>
              </a:pPr>
              <a:t>60</a:t>
            </a:fld>
            <a:endParaRPr lang="en-US"/>
          </a:p>
        </p:txBody>
      </p:sp>
      <p:sp>
        <p:nvSpPr>
          <p:cNvPr id="1136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Calculator: N = 17; FV = 75,000; PV = 5,000; CPT I/Y = 17.27%</a:t>
            </a:r>
          </a:p>
          <a:p>
            <a:pPr eaLnBrk="1" hangingPunct="1">
              <a:spcBef>
                <a:spcPct val="0"/>
              </a:spcBef>
            </a:pPr>
            <a:endParaRPr lang="en-US" smtClean="0"/>
          </a:p>
          <a:p>
            <a:pPr eaLnBrk="1" hangingPunct="1">
              <a:spcBef>
                <a:spcPct val="0"/>
              </a:spcBef>
            </a:pPr>
            <a:r>
              <a:rPr lang="en-US" smtClean="0"/>
              <a:t>Formula: r = (75,000 / 5,000)</a:t>
            </a:r>
            <a:r>
              <a:rPr lang="en-US" baseline="30000" smtClean="0"/>
              <a:t>1/17</a:t>
            </a:r>
            <a:r>
              <a:rPr lang="en-US" smtClean="0"/>
              <a:t> – 1 = .172686 = 17.27%</a:t>
            </a:r>
          </a:p>
          <a:p>
            <a:pPr eaLnBrk="1" hangingPunct="1">
              <a:spcBef>
                <a:spcPct val="0"/>
              </a:spcBef>
            </a:pPr>
            <a:endParaRPr lang="en-US" smtClean="0"/>
          </a:p>
          <a:p>
            <a:pPr eaLnBrk="1" hangingPunct="1">
              <a:spcBef>
                <a:spcPct val="0"/>
              </a:spcBef>
            </a:pPr>
            <a:r>
              <a:rPr lang="en-US" smtClean="0"/>
              <a:t>This is a great problem to illustrate how TVM can help you set realistic financial goals and possibly adjust your expectations based on what you can currently afford to save.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8936D86C-1CC9-4009-92BE-623798EF08BE}" type="slidenum">
              <a:rPr lang="en-US"/>
              <a:pPr fontAlgn="base">
                <a:spcBef>
                  <a:spcPct val="0"/>
                </a:spcBef>
                <a:spcAft>
                  <a:spcPct val="0"/>
                </a:spcAft>
                <a:defRPr/>
              </a:pPr>
              <a:t>61</a:t>
            </a:fld>
            <a:endParaRPr lang="en-US"/>
          </a:p>
        </p:txBody>
      </p:sp>
      <p:sp>
        <p:nvSpPr>
          <p:cNvPr id="1157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Implied rate: N = 5; PV = -500; FV = 600; CPT I/Y = 3.714%</a:t>
            </a:r>
          </a:p>
          <a:p>
            <a:pPr eaLnBrk="1" hangingPunct="1">
              <a:spcBef>
                <a:spcPct val="0"/>
              </a:spcBef>
            </a:pPr>
            <a:r>
              <a:rPr lang="en-US" smtClean="0"/>
              <a:t>r = (600 / 500)</a:t>
            </a:r>
            <a:r>
              <a:rPr lang="en-US" baseline="30000" smtClean="0"/>
              <a:t>1/5</a:t>
            </a:r>
            <a:r>
              <a:rPr lang="en-US" smtClean="0"/>
              <a:t> – 1 = 3.714%</a:t>
            </a:r>
          </a:p>
          <a:p>
            <a:pPr eaLnBrk="1" hangingPunct="1">
              <a:spcBef>
                <a:spcPct val="0"/>
              </a:spcBef>
            </a:pPr>
            <a:endParaRPr lang="en-US" smtClean="0"/>
          </a:p>
          <a:p>
            <a:pPr eaLnBrk="1" hangingPunct="1">
              <a:spcBef>
                <a:spcPct val="0"/>
              </a:spcBef>
            </a:pPr>
            <a:r>
              <a:rPr lang="en-US" smtClean="0"/>
              <a:t>Choose the bank account because it pays a higher rate of interest (assuming tax rates and other issues are consistent across both investments).</a:t>
            </a:r>
          </a:p>
          <a:p>
            <a:pPr eaLnBrk="1" hangingPunct="1">
              <a:spcBef>
                <a:spcPct val="0"/>
              </a:spcBef>
            </a:pPr>
            <a:endParaRPr lang="en-US" smtClean="0"/>
          </a:p>
          <a:p>
            <a:pPr eaLnBrk="1" hangingPunct="1">
              <a:spcBef>
                <a:spcPct val="0"/>
              </a:spcBef>
            </a:pPr>
            <a:r>
              <a:rPr lang="en-US" smtClean="0"/>
              <a:t>How would the decision be different if you were looking at borrowing $500 today and either repaying at 4%, or repaying $600?  In this case, you would choose to repay $600 because you would be paying a lower rate.</a:t>
            </a:r>
          </a:p>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provides you $300 today but B provides you $300 total but spread out over two years.  This is the critical message for students to grasp: money spread out over time is not equal in value to money all given today.  </a:t>
            </a:r>
            <a:r>
              <a:rPr lang="en-US" dirty="0" smtClean="0"/>
              <a:t> </a:t>
            </a:r>
            <a:endParaRPr lang="en-US" dirty="0"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DFB526-ED14-4807-BD62-C964B0244DF8}" type="slidenum">
              <a:rPr lang="en-US"/>
              <a:pPr fontAlgn="base">
                <a:spcBef>
                  <a:spcPct val="0"/>
                </a:spcBef>
                <a:spcAft>
                  <a:spcPct val="0"/>
                </a:spcAft>
                <a:defRPr/>
              </a:pPr>
              <a:t>11</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8A12F5A5-56E7-4FF3-8A8A-C5CCDEE3552C}" type="slidenum">
              <a:rPr lang="en-US"/>
              <a:pPr fontAlgn="base">
                <a:spcBef>
                  <a:spcPct val="0"/>
                </a:spcBef>
                <a:spcAft>
                  <a:spcPct val="0"/>
                </a:spcAft>
                <a:defRPr/>
              </a:pPr>
              <a:t>62</a:t>
            </a:fld>
            <a:endParaRPr lang="en-US"/>
          </a:p>
        </p:txBody>
      </p:sp>
      <p:sp>
        <p:nvSpPr>
          <p:cNvPr id="1177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have covered three of the four keys on the calculator: PV, FV, and i.  This slide now presents solving for the fourth key: N.</a:t>
            </a:r>
          </a:p>
          <a:p>
            <a:pPr eaLnBrk="1" hangingPunct="1">
              <a:spcBef>
                <a:spcPct val="0"/>
              </a:spcBef>
            </a:pPr>
            <a:endParaRPr lang="en-US" smtClean="0"/>
          </a:p>
          <a:p>
            <a:pPr eaLnBrk="1" hangingPunct="1">
              <a:spcBef>
                <a:spcPct val="0"/>
              </a:spcBef>
            </a:pPr>
            <a:r>
              <a:rPr lang="en-US" smtClean="0"/>
              <a:t>Remind the students that ln is the natural logarithm and can be found on the calculator.</a:t>
            </a:r>
          </a:p>
          <a:p>
            <a:pPr eaLnBrk="1" hangingPunct="1">
              <a:spcBef>
                <a:spcPct val="0"/>
              </a:spcBef>
            </a:pPr>
            <a:endParaRPr lang="en-US" smtClean="0"/>
          </a:p>
          <a:p>
            <a:pPr eaLnBrk="1" hangingPunct="1">
              <a:spcBef>
                <a:spcPct val="0"/>
              </a:spcBef>
            </a:pPr>
            <a:r>
              <a:rPr lang="en-US" smtClean="0"/>
              <a:t>The rule of 72 is a quick way to estimate how long it will take to double your money: # years to double = 72 / r, where r is number of percent.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1B439DBD-2EAE-4D80-B0B1-62AC6FC32891}" type="slidenum">
              <a:rPr lang="en-US"/>
              <a:pPr fontAlgn="base">
                <a:spcBef>
                  <a:spcPct val="0"/>
                </a:spcBef>
                <a:spcAft>
                  <a:spcPct val="0"/>
                </a:spcAft>
                <a:defRPr/>
              </a:pPr>
              <a:t>63</a:t>
            </a:fld>
            <a:endParaRPr lang="en-US"/>
          </a:p>
        </p:txBody>
      </p:sp>
      <p:sp>
        <p:nvSpPr>
          <p:cNvPr id="1198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Calculator: I/Y = 10; FV = 20,000; PV = 15,000; CPT N = 3.02 years</a:t>
            </a:r>
          </a:p>
          <a:p>
            <a:pPr eaLnBrk="1" hangingPunct="1">
              <a:spcBef>
                <a:spcPct val="0"/>
              </a:spcBef>
            </a:pPr>
            <a:endParaRPr lang="en-US" smtClean="0"/>
          </a:p>
          <a:p>
            <a:pPr eaLnBrk="1" hangingPunct="1">
              <a:spcBef>
                <a:spcPct val="0"/>
              </a:spcBef>
            </a:pPr>
            <a:r>
              <a:rPr lang="en-US" smtClean="0"/>
              <a:t>Formula: t = ln(20,000 / 15,000) / ln(1.1) = 3.02 years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4A858011-E8A0-4E9D-981B-6493B4DF5B25}" type="slidenum">
              <a:rPr lang="en-US"/>
              <a:pPr fontAlgn="base">
                <a:spcBef>
                  <a:spcPct val="0"/>
                </a:spcBef>
                <a:spcAft>
                  <a:spcPct val="0"/>
                </a:spcAft>
                <a:defRPr/>
              </a:pPr>
              <a:t>65</a:t>
            </a:fld>
            <a:endParaRPr lang="en-US"/>
          </a:p>
        </p:txBody>
      </p:sp>
      <p:sp>
        <p:nvSpPr>
          <p:cNvPr id="122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Borrow 150,000 – down payment = 150,000 – 15,000 = 135,000</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6F14D166-E1F9-4DDC-B3A5-46AA4D57294E}" type="slidenum">
              <a:rPr lang="en-US"/>
              <a:pPr fontAlgn="base">
                <a:spcBef>
                  <a:spcPct val="0"/>
                </a:spcBef>
                <a:spcAft>
                  <a:spcPct val="0"/>
                </a:spcAft>
                <a:defRPr/>
              </a:pPr>
              <a:t>66</a:t>
            </a:fld>
            <a:endParaRPr lang="en-US"/>
          </a:p>
        </p:txBody>
      </p:sp>
      <p:sp>
        <p:nvSpPr>
          <p:cNvPr id="1249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Calculator: PV = -500; FV = 600; I/Y = 6; CPT N = 3.13 years</a:t>
            </a:r>
          </a:p>
          <a:p>
            <a:pPr eaLnBrk="1" hangingPunct="1">
              <a:spcBef>
                <a:spcPct val="0"/>
              </a:spcBef>
            </a:pPr>
            <a:r>
              <a:rPr lang="en-US" smtClean="0"/>
              <a:t>Formula: t = ln(600/500) / ln(1.06) = 3.13 years</a:t>
            </a:r>
          </a:p>
          <a:p>
            <a:pPr eaLnBrk="1" hangingPunct="1">
              <a:spcBef>
                <a:spcPct val="0"/>
              </a:spcBef>
            </a:pP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BBE6ADCE-C2D9-4E5F-ABA7-8B79B583D5F1}" type="slidenum">
              <a:rPr lang="en-US"/>
              <a:pPr fontAlgn="base">
                <a:spcBef>
                  <a:spcPct val="0"/>
                </a:spcBef>
                <a:spcAft>
                  <a:spcPct val="0"/>
                </a:spcAft>
                <a:defRPr/>
              </a:pPr>
              <a:t>67</a:t>
            </a:fld>
            <a:endParaRPr lang="en-US"/>
          </a:p>
        </p:txBody>
      </p:sp>
      <p:sp>
        <p:nvSpPr>
          <p:cNvPr id="135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Click on the tabs at the bottom of the worksheet to move between examples.</a:t>
            </a:r>
          </a:p>
          <a:p>
            <a:pPr eaLnBrk="1" hangingPunct="1">
              <a:spcBef>
                <a:spcPct val="0"/>
              </a:spcBef>
            </a:pP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13854089-4BFB-4263-B2BA-81BBD0911478}" type="slidenum">
              <a:rPr lang="en-US"/>
              <a:pPr fontAlgn="base">
                <a:spcBef>
                  <a:spcPct val="0"/>
                </a:spcBef>
                <a:spcAft>
                  <a:spcPct val="0"/>
                </a:spcAft>
                <a:defRPr/>
              </a:pPr>
              <a:t>69</a:t>
            </a:fld>
            <a:endParaRPr lang="en-US"/>
          </a:p>
        </p:txBody>
      </p:sp>
      <p:sp>
        <p:nvSpPr>
          <p:cNvPr id="140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 = 5</a:t>
            </a:r>
          </a:p>
          <a:p>
            <a:pPr eaLnBrk="1" hangingPunct="1">
              <a:spcBef>
                <a:spcPct val="0"/>
              </a:spcBef>
            </a:pPr>
            <a:r>
              <a:rPr lang="en-US" smtClean="0"/>
              <a:t>PV = -10,000</a:t>
            </a:r>
          </a:p>
          <a:p>
            <a:pPr eaLnBrk="1" hangingPunct="1">
              <a:spcBef>
                <a:spcPct val="0"/>
              </a:spcBef>
            </a:pPr>
            <a:endParaRPr lang="en-US" smtClean="0"/>
          </a:p>
          <a:p>
            <a:pPr eaLnBrk="1" hangingPunct="1">
              <a:spcBef>
                <a:spcPct val="0"/>
              </a:spcBef>
            </a:pPr>
            <a:r>
              <a:rPr lang="en-US" smtClean="0"/>
              <a:t>At I/Y =  5, the FV = 12,762.82</a:t>
            </a:r>
          </a:p>
          <a:p>
            <a:pPr eaLnBrk="1" hangingPunct="1">
              <a:spcBef>
                <a:spcPct val="0"/>
              </a:spcBef>
            </a:pPr>
            <a:r>
              <a:rPr lang="en-US" smtClean="0"/>
              <a:t>At I/Y = 4.5, the FV = 12,461.82</a:t>
            </a:r>
          </a:p>
          <a:p>
            <a:pPr eaLnBrk="1" hangingPunct="1">
              <a:spcBef>
                <a:spcPct val="0"/>
              </a:spcBef>
            </a:pPr>
            <a:r>
              <a:rPr lang="en-US" smtClean="0"/>
              <a:t>The difference is attributable to interest. That difference is 12,762.82 – 12,461.82 = 301</a:t>
            </a:r>
          </a:p>
          <a:p>
            <a:pPr eaLnBrk="1" hangingPunct="1">
              <a:spcBef>
                <a:spcPct val="0"/>
              </a:spcBef>
            </a:pPr>
            <a:endParaRPr lang="en-US" smtClean="0"/>
          </a:p>
          <a:p>
            <a:pPr eaLnBrk="1" hangingPunct="1">
              <a:spcBef>
                <a:spcPct val="0"/>
              </a:spcBef>
            </a:pPr>
            <a:r>
              <a:rPr lang="en-US" smtClean="0"/>
              <a:t>Calculator: To double the 10,000:</a:t>
            </a:r>
          </a:p>
          <a:p>
            <a:pPr eaLnBrk="1" hangingPunct="1">
              <a:spcBef>
                <a:spcPct val="0"/>
              </a:spcBef>
            </a:pPr>
            <a:r>
              <a:rPr lang="en-US" smtClean="0"/>
              <a:t>I/Y = 5</a:t>
            </a:r>
          </a:p>
          <a:p>
            <a:pPr eaLnBrk="1" hangingPunct="1">
              <a:spcBef>
                <a:spcPct val="0"/>
              </a:spcBef>
            </a:pPr>
            <a:r>
              <a:rPr lang="en-US" smtClean="0"/>
              <a:t>PV = -10,000</a:t>
            </a:r>
          </a:p>
          <a:p>
            <a:pPr eaLnBrk="1" hangingPunct="1">
              <a:spcBef>
                <a:spcPct val="0"/>
              </a:spcBef>
            </a:pPr>
            <a:r>
              <a:rPr lang="en-US" smtClean="0"/>
              <a:t>FV = 20,000</a:t>
            </a:r>
          </a:p>
          <a:p>
            <a:pPr eaLnBrk="1" hangingPunct="1">
              <a:spcBef>
                <a:spcPct val="0"/>
              </a:spcBef>
            </a:pPr>
            <a:r>
              <a:rPr lang="en-US" smtClean="0"/>
              <a:t>CPT N = 14.2 years</a:t>
            </a:r>
          </a:p>
          <a:p>
            <a:pPr eaLnBrk="1" hangingPunct="1">
              <a:spcBef>
                <a:spcPct val="0"/>
              </a:spcBef>
            </a:pPr>
            <a:r>
              <a:rPr lang="en-US" smtClean="0"/>
              <a:t>Note, the rule of 72 indicates 72/5 = 14 years, approximately.</a:t>
            </a:r>
          </a:p>
          <a:p>
            <a:pPr eaLnBrk="1" hangingPunct="1">
              <a:spcBef>
                <a:spcPct val="0"/>
              </a:spcBef>
            </a:pPr>
            <a:endParaRPr lang="en-US" smtClean="0"/>
          </a:p>
          <a:p>
            <a:pPr eaLnBrk="1" hangingPunct="1">
              <a:spcBef>
                <a:spcPct val="0"/>
              </a:spcBef>
            </a:pPr>
            <a:r>
              <a:rPr lang="en-US" smtClean="0"/>
              <a:t>N = 20</a:t>
            </a:r>
          </a:p>
          <a:p>
            <a:pPr eaLnBrk="1" hangingPunct="1">
              <a:spcBef>
                <a:spcPct val="0"/>
              </a:spcBef>
            </a:pPr>
            <a:r>
              <a:rPr lang="en-US" smtClean="0"/>
              <a:t>PV = -1,000</a:t>
            </a:r>
          </a:p>
          <a:p>
            <a:pPr eaLnBrk="1" hangingPunct="1">
              <a:spcBef>
                <a:spcPct val="0"/>
              </a:spcBef>
            </a:pPr>
            <a:r>
              <a:rPr lang="en-US" smtClean="0"/>
              <a:t>FV = 4,000</a:t>
            </a:r>
          </a:p>
          <a:p>
            <a:pPr eaLnBrk="1" hangingPunct="1">
              <a:spcBef>
                <a:spcPct val="0"/>
              </a:spcBef>
            </a:pPr>
            <a:r>
              <a:rPr lang="en-US" smtClean="0"/>
              <a:t>CPT I/Y = 7.18%</a:t>
            </a:r>
          </a:p>
          <a:p>
            <a:pPr eaLnBrk="1" hangingPunct="1">
              <a:spcBef>
                <a:spcPct val="0"/>
              </a:spcBef>
            </a:pPr>
            <a:endParaRPr lang="en-US" smtClean="0"/>
          </a:p>
          <a:p>
            <a:pPr eaLnBrk="1" hangingPunct="1">
              <a:spcBef>
                <a:spcPct val="0"/>
              </a:spcBef>
            </a:pPr>
            <a:r>
              <a:rPr lang="en-US" smtClean="0"/>
              <a:t>Formula: Ln(20,000/10,000) / ln(1.05) = 14.2 years</a:t>
            </a:r>
          </a:p>
          <a:p>
            <a:pPr eaLnBrk="1" hangingPunct="1">
              <a:spcBef>
                <a:spcPct val="0"/>
              </a:spcBef>
            </a:pPr>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5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FEE294-E65A-410B-B141-0E56CC556EDF}" type="slidenum">
              <a:rPr lang="en-US"/>
              <a:pPr fontAlgn="base">
                <a:spcBef>
                  <a:spcPct val="0"/>
                </a:spcBef>
                <a:spcAft>
                  <a:spcPct val="0"/>
                </a:spcAft>
                <a:defRPr/>
              </a:pPr>
              <a:t>73</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p:spPr>
      </p:sp>
      <p:sp>
        <p:nvSpPr>
          <p:cNvPr id="147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7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215D02-B5C3-40F5-8C26-A35C9C69F3F5}" type="slidenum">
              <a:rPr lang="en-US"/>
              <a:pPr fontAlgn="base">
                <a:spcBef>
                  <a:spcPct val="0"/>
                </a:spcBef>
                <a:spcAft>
                  <a:spcPct val="0"/>
                </a:spcAft>
                <a:defRPr/>
              </a:pPr>
              <a:t>74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focus on the fact that a dollar given in the future is not worth as much today is the principle message for students to receive.  Once understood, then students can focus on how to compute the value change over time which leads directly into the financial equations for time and money.</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7985E7-B734-4EB1-ACE2-84E9052386C1}" type="slidenum">
              <a:rPr lang="en-US"/>
              <a:pPr fontAlgn="base">
                <a:spcBef>
                  <a:spcPct val="0"/>
                </a:spcBef>
                <a:spcAft>
                  <a:spcPct val="0"/>
                </a:spcAft>
                <a:defRPr/>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451C50C6-6F2E-4448-8694-D868825621FC}" type="slidenum">
              <a:rPr lang="en-US"/>
              <a:pPr fontAlgn="base">
                <a:spcBef>
                  <a:spcPct val="0"/>
                </a:spcBef>
                <a:spcAft>
                  <a:spcPct val="0"/>
                </a:spcAft>
                <a:defRPr/>
              </a:pPr>
              <a:t>18</a:t>
            </a:fld>
            <a:endParaRPr lang="en-US"/>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It’s important to point out that there are many different ways to refer to the interest rate that we use in time value of money calculations.  Students often get confused with the terminology, especially since they tend to think of an “interest rate” only in terms of loans and savings accounts. </a:t>
            </a:r>
            <a:r>
              <a:rPr lang="en-US" dirty="0" smtClean="0"/>
              <a:t> </a:t>
            </a:r>
            <a:endParaRPr lang="en-US" dirty="0" smtClean="0"/>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0DCAAB54-96E2-4DDD-B2B5-904E29D6C576}" type="slidenum">
              <a:rPr lang="en-US"/>
              <a:pPr fontAlgn="base">
                <a:spcBef>
                  <a:spcPct val="0"/>
                </a:spcBef>
                <a:spcAft>
                  <a:spcPct val="0"/>
                </a:spcAft>
                <a:defRPr/>
              </a:pPr>
              <a:t>19</a:t>
            </a:fld>
            <a:endParaRPr lang="en-US"/>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Students </a:t>
            </a:r>
            <a:r>
              <a:rPr lang="en-US" dirty="0" smtClean="0"/>
              <a:t>can easily relate to the concept of investing or putting money in a savings account and earning interest.  </a:t>
            </a:r>
          </a:p>
          <a:p>
            <a:pPr eaLnBrk="1" hangingPunct="1">
              <a:spcBef>
                <a:spcPct val="0"/>
              </a:spcBef>
            </a:pPr>
            <a:endParaRPr lang="en-US" dirty="0" smtClean="0"/>
          </a:p>
          <a:p>
            <a:pPr eaLnBrk="1" hangingPunct="1">
              <a:spcBef>
                <a:spcPct val="0"/>
              </a:spcBef>
            </a:pPr>
            <a:r>
              <a:rPr lang="en-US" dirty="0" smtClean="0"/>
              <a:t>Point out that we are just using algebra when deriving the FV formula.  We have 1,000(1) + 1,000(.05) = 1,000(1+.05)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4.</a:t>
            </a:r>
            <a:fld id="{45019315-529E-4B28-AD4C-8394D0342A92}" type="slidenum">
              <a:rPr lang="en-US"/>
              <a:pPr fontAlgn="base">
                <a:spcBef>
                  <a:spcPct val="0"/>
                </a:spcBef>
                <a:spcAft>
                  <a:spcPct val="0"/>
                </a:spcAft>
                <a:defRPr/>
              </a:pPr>
              <a:t>20</a:t>
            </a:fld>
            <a:endParaRPr lang="en-US"/>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t>
            </a:r>
            <a:endParaRPr lang="en-US" dirty="0" smtClean="0"/>
          </a:p>
          <a:p>
            <a:pPr eaLnBrk="1" hangingPunct="1">
              <a:spcBef>
                <a:spcPct val="0"/>
              </a:spcBef>
            </a:pPr>
            <a:r>
              <a:rPr lang="en-US" dirty="0" smtClean="0"/>
              <a:t>Point out that we are just using algebra when deriving the FV formula.  We have 1,000(1) + 1,000(.05) = 1,000(1+.05)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THE most important formula in finance!</a:t>
            </a: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1DA53F-1733-4EF5-81BD-53E208898567}" type="slidenum">
              <a:rPr lang="en-US"/>
              <a:pPr fontAlgn="base">
                <a:spcBef>
                  <a:spcPct val="0"/>
                </a:spcBef>
                <a:spcAft>
                  <a:spcPct val="0"/>
                </a:spcAft>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8FD9EB1D-4B19-4847-9DBA-FA2CACB0D6E1}" type="datetime1">
              <a:rPr lang="en-US"/>
              <a:pPr>
                <a:defRPr/>
              </a:pPr>
              <a:t>8/27/2012</a:t>
            </a:fld>
            <a:endParaRPr lang="en-US" dirty="0"/>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2"/>
          <p:cNvSpPr>
            <a:spLocks noGrp="1"/>
          </p:cNvSpPr>
          <p:nvPr>
            <p:ph type="sldNum" sz="quarter" idx="12"/>
          </p:nvPr>
        </p:nvSpPr>
        <p:spPr/>
        <p:txBody>
          <a:bodyPr/>
          <a:lstStyle>
            <a:lvl1pPr>
              <a:defRPr/>
            </a:lvl1pPr>
          </a:lstStyle>
          <a:p>
            <a:pPr>
              <a:defRPr/>
            </a:pPr>
            <a:r>
              <a:rPr lang="en-US"/>
              <a:t>5-</a:t>
            </a:r>
            <a:fld id="{71D9A0E6-0C7C-4605-A752-E4883B8CF43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21097BD-0E99-4458-BDA1-F071480064E8}" type="datetime1">
              <a:rPr lang="en-US"/>
              <a:pPr>
                <a:defRPr/>
              </a:pPr>
              <a:t>8/27/2012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5-</a:t>
            </a:r>
            <a:fld id="{5163607A-97EF-4F7C-94DC-8042A30CF69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97DF757-518B-4098-B1BE-9B879439BA09}" type="datetime1">
              <a:rPr lang="en-US"/>
              <a:pPr>
                <a:defRPr/>
              </a:pPr>
              <a:t>8/27/2012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5-</a:t>
            </a:r>
            <a:fld id="{E54175CC-AFE5-4EDB-A5DA-04012C0972D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18F4B29-2F1F-4157-8D77-296CA419419A}" type="datetime1">
              <a:rPr lang="en-US"/>
              <a:pPr>
                <a:defRPr/>
              </a:pPr>
              <a:t>8/27/2012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5-</a:t>
            </a:r>
            <a:fld id="{AE13A505-F85C-468D-AECF-2A7FEA1D74A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D5B05830-7583-4876-B4BC-87043FC61C35}" type="datetime1">
              <a:rPr lang="en-US"/>
              <a:pPr>
                <a:defRPr/>
              </a:pPr>
              <a:t>8/27/2012</a:t>
            </a:fld>
            <a:endParaRPr lang="en-US" dirty="0"/>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22"/>
          <p:cNvSpPr>
            <a:spLocks noGrp="1"/>
          </p:cNvSpPr>
          <p:nvPr>
            <p:ph type="sldNum" sz="quarter" idx="12"/>
          </p:nvPr>
        </p:nvSpPr>
        <p:spPr/>
        <p:txBody>
          <a:bodyPr/>
          <a:lstStyle>
            <a:lvl1pPr>
              <a:defRPr/>
            </a:lvl1pPr>
          </a:lstStyle>
          <a:p>
            <a:pPr>
              <a:defRPr/>
            </a:pPr>
            <a:r>
              <a:rPr lang="en-US"/>
              <a:t>5-</a:t>
            </a:r>
            <a:fld id="{ABD8FEF7-8F47-4330-974F-6C929ECCA33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E979F60-FFC3-457A-B4B2-F53A6D98E039}" type="datetime1">
              <a:rPr lang="en-US"/>
              <a:pPr>
                <a:defRPr/>
              </a:pPr>
              <a:t>8/27/2012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r>
              <a:rPr lang="en-US"/>
              <a:t>5-</a:t>
            </a:r>
            <a:fld id="{18CF8872-8AD2-4C74-884B-DD608A461B0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7758260E-A8FC-4105-BC98-689CED8BBEFE}" type="datetime1">
              <a:rPr lang="en-US"/>
              <a:pPr>
                <a:defRPr/>
              </a:pPr>
              <a:t>8/27/2012</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r>
              <a:rPr lang="en-US"/>
              <a:t>5-</a:t>
            </a:r>
            <a:fld id="{06281354-00EA-4884-986D-089ADB9E5C5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4BDC6F09-5886-4D3A-A919-7118F028A4F8}" type="datetime1">
              <a:rPr lang="en-US"/>
              <a:pPr>
                <a:defRPr/>
              </a:pPr>
              <a:t>8/27/2012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r>
              <a:rPr lang="en-US"/>
              <a:t>5-</a:t>
            </a:r>
            <a:fld id="{6A99E87D-7C4E-403C-BD7C-699C4E4F1F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A76A756-483D-4EC5-BEEB-AE635B20EC0E}" type="datetime1">
              <a:rPr lang="en-US"/>
              <a:pPr>
                <a:defRPr/>
              </a:pPr>
              <a:t>8/27/2012</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r>
              <a:rPr lang="en-US"/>
              <a:t>5-</a:t>
            </a:r>
            <a:fld id="{3C40014D-B67A-49EA-A835-892DFC29A2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653E1C6E-8EC9-4936-808B-D26DBAB35A1B}" type="datetime1">
              <a:rPr lang="en-US"/>
              <a:pPr>
                <a:defRPr/>
              </a:pPr>
              <a:t>8/27/2012</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r>
              <a:rPr lang="en-US"/>
              <a:t>5-</a:t>
            </a:r>
            <a:fld id="{A8DC96DB-75B8-4BF3-801B-8D010C70D8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C79ECDAC-FF1F-4AB5-BDAC-44479906A1D2}" type="datetime1">
              <a:rPr lang="en-US"/>
              <a:pPr>
                <a:defRPr/>
              </a:pPr>
              <a:t>8/27/2012</a:t>
            </a:fld>
            <a:endParaRPr lang="en-US" dirty="0"/>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22"/>
          <p:cNvSpPr>
            <a:spLocks noGrp="1"/>
          </p:cNvSpPr>
          <p:nvPr>
            <p:ph type="sldNum" sz="quarter" idx="12"/>
          </p:nvPr>
        </p:nvSpPr>
        <p:spPr/>
        <p:txBody>
          <a:bodyPr/>
          <a:lstStyle>
            <a:lvl1pPr>
              <a:defRPr/>
            </a:lvl1pPr>
          </a:lstStyle>
          <a:p>
            <a:pPr>
              <a:defRPr/>
            </a:pPr>
            <a:r>
              <a:rPr lang="en-US"/>
              <a:t>5-</a:t>
            </a:r>
            <a:fld id="{C21D6DDA-F770-4E75-B070-8BDFA6444A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24FE097A-5C05-455E-AA3A-21F412E72E42}" type="datetime1">
              <a:rPr lang="en-US"/>
              <a:pPr>
                <a:defRPr/>
              </a:pPr>
              <a:t>8/27/2012</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Perpetua" pitchFamily="18" charset="0"/>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000">
                <a:solidFill>
                  <a:srgbClr val="FFFFFF"/>
                </a:solidFill>
                <a:latin typeface="Times New Roman" pitchFamily="18" charset="0"/>
              </a:defRPr>
            </a:lvl1pPr>
          </a:lstStyle>
          <a:p>
            <a:pPr>
              <a:defRPr/>
            </a:pPr>
            <a:r>
              <a:rPr lang="en-US"/>
              <a:t>5-</a:t>
            </a:r>
            <a:fld id="{7BC009B9-5A26-4FEA-9859-6BF1068EB5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5" r:id="rId2"/>
    <p:sldLayoutId id="2147483673" r:id="rId3"/>
    <p:sldLayoutId id="2147483666" r:id="rId4"/>
    <p:sldLayoutId id="2147483667" r:id="rId5"/>
    <p:sldLayoutId id="2147483668" r:id="rId6"/>
    <p:sldLayoutId id="2147483669" r:id="rId7"/>
    <p:sldLayoutId id="2147483674" r:id="rId8"/>
    <p:sldLayoutId id="2147483675" r:id="rId9"/>
    <p:sldLayoutId id="2147483670" r:id="rId10"/>
    <p:sldLayoutId id="2147483671"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B6BDD6"/>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E68422"/>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E68422"/>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cstate="print"/>
          <a:srcRect/>
          <a:stretch>
            <a:fillRect/>
          </a:stretch>
        </p:blipFill>
        <p:spPr bwMode="auto">
          <a:xfrm>
            <a:off x="0" y="0"/>
            <a:ext cx="9207500" cy="6858000"/>
          </a:xfrm>
          <a:prstGeom prst="rect">
            <a:avLst/>
          </a:prstGeom>
          <a:noFill/>
          <a:ln w="9525">
            <a:noFill/>
            <a:miter lim="800000"/>
            <a:headEnd/>
            <a:tailEnd/>
          </a:ln>
        </p:spPr>
      </p:pic>
      <p:sp>
        <p:nvSpPr>
          <p:cNvPr id="6" name="TextBox 5"/>
          <p:cNvSpPr txBox="1">
            <a:spLocks noChangeArrowheads="1"/>
          </p:cNvSpPr>
          <p:nvPr/>
        </p:nvSpPr>
        <p:spPr bwMode="auto">
          <a:xfrm>
            <a:off x="190500" y="2439988"/>
            <a:ext cx="8915400" cy="1250950"/>
          </a:xfrm>
          <a:prstGeom prst="rect">
            <a:avLst/>
          </a:prstGeom>
          <a:noFill/>
          <a:ln w="9525">
            <a:noFill/>
            <a:miter lim="800000"/>
            <a:headEnd/>
            <a:tailEnd/>
          </a:ln>
        </p:spPr>
        <p:txBody>
          <a:bodyPr>
            <a:spAutoFit/>
          </a:bodyPr>
          <a:lstStyle/>
          <a:p>
            <a:pPr algn="ctr"/>
            <a:r>
              <a:rPr lang="en-US" sz="3800" b="1">
                <a:solidFill>
                  <a:schemeClr val="tx2"/>
                </a:solidFill>
                <a:latin typeface="Franklin Gothic Book" pitchFamily="34" charset="0"/>
              </a:rPr>
              <a:t>Introduction to Valuation: The Time Value </a:t>
            </a:r>
          </a:p>
          <a:p>
            <a:pPr algn="ctr"/>
            <a:r>
              <a:rPr lang="en-US" sz="3800" b="1">
                <a:solidFill>
                  <a:schemeClr val="tx2"/>
                </a:solidFill>
                <a:latin typeface="Franklin Gothic Book" pitchFamily="34" charset="0"/>
              </a:rPr>
              <a:t>of Money</a:t>
            </a:r>
          </a:p>
        </p:txBody>
      </p:sp>
      <p:grpSp>
        <p:nvGrpSpPr>
          <p:cNvPr id="14340" name="Group 10"/>
          <p:cNvGrpSpPr>
            <a:grpSpLocks/>
          </p:cNvGrpSpPr>
          <p:nvPr/>
        </p:nvGrpSpPr>
        <p:grpSpPr bwMode="auto">
          <a:xfrm>
            <a:off x="225425" y="31750"/>
            <a:ext cx="2487613" cy="2493963"/>
            <a:chOff x="142" y="92"/>
            <a:chExt cx="1567" cy="1571"/>
          </a:xfrm>
        </p:grpSpPr>
        <p:pic>
          <p:nvPicPr>
            <p:cNvPr id="40961" name="Picture 1" descr="C:\Users\Eric\AppData\Local\Microsoft\Windows\Temporary Internet Files\Content.IE5\IOP455QC\MC900048285[1].wmf"/>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144" y="96"/>
              <a:ext cx="1562" cy="1562"/>
            </a:xfrm>
            <a:prstGeom prst="rect">
              <a:avLst/>
            </a:prstGeom>
            <a:noFill/>
          </p:spPr>
        </p:pic>
        <p:sp>
          <p:nvSpPr>
            <p:cNvPr id="11" name="TextBox 10"/>
            <p:cNvSpPr txBox="1"/>
            <p:nvPr/>
          </p:nvSpPr>
          <p:spPr>
            <a:xfrm>
              <a:off x="312" y="736"/>
              <a:ext cx="1248" cy="365"/>
            </a:xfrm>
            <a:prstGeom prst="rect">
              <a:avLst/>
            </a:prstGeom>
            <a:noFill/>
          </p:spPr>
          <p:txBody>
            <a:bodyPr>
              <a:spAutoFit/>
            </a:bodyPr>
            <a:lstStyle/>
            <a:p>
              <a:pPr algn="ctr" fontAlgn="auto">
                <a:spcBef>
                  <a:spcPts val="0"/>
                </a:spcBef>
                <a:spcAft>
                  <a:spcPts val="0"/>
                </a:spcAft>
                <a:defRPr/>
              </a:pPr>
              <a:r>
                <a:rPr lang="en-US" sz="3200" b="1" dirty="0">
                  <a:solidFill>
                    <a:schemeClr val="bg1"/>
                  </a:solidFill>
                  <a:latin typeface="+mj-lt"/>
                </a:rPr>
                <a:t>Chapter 5</a:t>
              </a:r>
            </a:p>
          </p:txBody>
        </p:sp>
      </p:grpSp>
      <p:sp>
        <p:nvSpPr>
          <p:cNvPr id="14341" name="Rectangle 41"/>
          <p:cNvSpPr>
            <a:spLocks noChangeArrowheads="1"/>
          </p:cNvSpPr>
          <p:nvPr/>
        </p:nvSpPr>
        <p:spPr bwMode="auto">
          <a:xfrm>
            <a:off x="4911725" y="6613525"/>
            <a:ext cx="4194175" cy="247650"/>
          </a:xfrm>
          <a:prstGeom prst="rect">
            <a:avLst/>
          </a:prstGeom>
          <a:noFill/>
          <a:ln w="9525">
            <a:noFill/>
            <a:miter lim="800000"/>
            <a:headEnd/>
            <a:tailEnd/>
          </a:ln>
        </p:spPr>
        <p:txBody>
          <a:bodyPr wrap="none" lIns="92075" tIns="46038" rIns="92075" bIns="46038">
            <a:spAutoFit/>
          </a:bodyPr>
          <a:lstStyle/>
          <a:p>
            <a:pPr eaLnBrk="0" hangingPunct="0"/>
            <a:r>
              <a:rPr lang="en-US" sz="1000" b="1" i="1">
                <a:latin typeface="Times New Roman" pitchFamily="18" charset="0"/>
              </a:rPr>
              <a:t>Copyright © 2013 by The McGraw-Hill Companies, Inc. All rights reserved.</a:t>
            </a:r>
          </a:p>
        </p:txBody>
      </p:sp>
      <p:sp>
        <p:nvSpPr>
          <p:cNvPr id="14342" name="Rectangle 42"/>
          <p:cNvSpPr>
            <a:spLocks noChangeArrowheads="1"/>
          </p:cNvSpPr>
          <p:nvPr/>
        </p:nvSpPr>
        <p:spPr bwMode="auto">
          <a:xfrm>
            <a:off x="77788" y="6607175"/>
            <a:ext cx="1211262" cy="244475"/>
          </a:xfrm>
          <a:prstGeom prst="rect">
            <a:avLst/>
          </a:prstGeom>
          <a:noFill/>
          <a:ln w="9525">
            <a:noFill/>
            <a:miter lim="800000"/>
            <a:headEnd/>
            <a:tailEnd/>
          </a:ln>
        </p:spPr>
        <p:txBody>
          <a:bodyPr wrap="none" lIns="92075" tIns="46038" rIns="92075" bIns="46038">
            <a:spAutoFit/>
          </a:bodyPr>
          <a:lstStyle/>
          <a:p>
            <a:pPr eaLnBrk="0" hangingPunct="0"/>
            <a:r>
              <a:rPr lang="en-US" sz="1000" b="1" i="1">
                <a:latin typeface="Times New Roman" pitchFamily="18" charset="0"/>
              </a:rPr>
              <a:t>McGraw-Hill/Irwin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22"/>
          <p:cNvSpPr>
            <a:spLocks noGrp="1"/>
          </p:cNvSpPr>
          <p:nvPr>
            <p:ph type="sldNum" sz="quarter" idx="12"/>
          </p:nvPr>
        </p:nvSpPr>
        <p:spPr bwMode="auto">
          <a:ln>
            <a:round/>
            <a:headEnd/>
            <a:tailEnd/>
          </a:ln>
        </p:spPr>
        <p:txBody>
          <a:bodyPr/>
          <a:lstStyle/>
          <a:p>
            <a:r>
              <a:rPr lang="en-US" smtClean="0"/>
              <a:t>5-</a:t>
            </a:r>
            <a:fld id="{22E5B2B3-E4DE-4E9C-ADDA-D6F23E75AA6F}" type="slidenum">
              <a:rPr lang="en-US" smtClean="0"/>
              <a:pPr/>
              <a:t>10</a:t>
            </a:fld>
            <a:endParaRPr lang="en-US" smtClean="0"/>
          </a:p>
        </p:txBody>
      </p:sp>
      <p:sp>
        <p:nvSpPr>
          <p:cNvPr id="25602" name="Title 1"/>
          <p:cNvSpPr>
            <a:spLocks noGrp="1"/>
          </p:cNvSpPr>
          <p:nvPr>
            <p:ph type="title"/>
          </p:nvPr>
        </p:nvSpPr>
        <p:spPr>
          <a:solidFill>
            <a:schemeClr val="bg2"/>
          </a:solidFill>
        </p:spPr>
        <p:txBody>
          <a:bodyPr/>
          <a:lstStyle/>
          <a:p>
            <a:pPr algn="ctr" eaLnBrk="1" hangingPunct="1"/>
            <a:r>
              <a:rPr lang="en-US" sz="4800" b="1" smtClean="0"/>
              <a:t>Time and Money</a:t>
            </a:r>
          </a:p>
        </p:txBody>
      </p:sp>
      <p:sp>
        <p:nvSpPr>
          <p:cNvPr id="4" name="TextBox 3"/>
          <p:cNvSpPr txBox="1">
            <a:spLocks noChangeArrowheads="1"/>
          </p:cNvSpPr>
          <p:nvPr/>
        </p:nvSpPr>
        <p:spPr bwMode="auto">
          <a:xfrm>
            <a:off x="762000" y="1447800"/>
            <a:ext cx="8153400" cy="584200"/>
          </a:xfrm>
          <a:prstGeom prst="rect">
            <a:avLst/>
          </a:prstGeom>
          <a:noFill/>
          <a:ln w="9525">
            <a:noFill/>
            <a:miter lim="800000"/>
            <a:headEnd/>
            <a:tailEnd/>
          </a:ln>
        </p:spPr>
        <p:txBody>
          <a:bodyPr>
            <a:spAutoFit/>
          </a:bodyPr>
          <a:lstStyle/>
          <a:p>
            <a:r>
              <a:rPr lang="en-US" sz="3200" b="1">
                <a:solidFill>
                  <a:srgbClr val="0070C0"/>
                </a:solidFill>
                <a:latin typeface="Perpetua" pitchFamily="18" charset="0"/>
                <a:cs typeface="Arial" charset="0"/>
              </a:rPr>
              <a:t>Which would you rather receive: A or B?</a:t>
            </a:r>
          </a:p>
        </p:txBody>
      </p:sp>
      <p:sp>
        <p:nvSpPr>
          <p:cNvPr id="25604" name="AutoShape 2" descr="data:image/jpeg;base64,/9j/4AAQSkZJRgABAQAAAQABAAD/2wCEAAkGBhIREBISEhQUEBEWFBUQFBQUEg8UFBUQFBAVFBUVFRQXHCYeFxojGRQVHy8gIycpLCwsFR4xNTAqNSYrLCkBCQoKDgwOFw8PFykcHBwpKSkpKSwsKSkpLCkpKSkpKSwpKSkpKywpKSkpKSwsLCwpLCkpLCkpKTUsLCkpKSwsKf/AABEIAOEA4AMBIgACEQEDEQH/xAAcAAEAAQUBAQAAAAAAAAAAAAAABAECAwUHBgj/xAA/EAACAQICBgcGBAMIAwAAAAAAAQIDEQQhBQYSMUFRBxMiYXGBkTJCobHB8FJy0eEUU4IjM0NiosLi8RUXk//EABoBAQADAQEBAAAAAAAAAAAAAAABAgMEBQb/xAAjEQEAAgICAgICAwAAAAAAAAAAAQIDEQQhEzESUSJBFDJh/9oADAMBAAIRAxEAPwDuIAAAAAAAAAAAAAAAAAAAAAAAAAAAAAAAAAAAAAAAAAAAAAAAAAAAAAAAAAAAAAUbDZ4bT+uTltQovZgpWc1vlbfblFu3ivEyyZa443ZE2iHuHMjYjS1GHtVIRz2bbSvflZHL6+PnNpznJu7lnJt3fHu4Ee/j++ZyTzfqGfkdWw2maFSWzCpGUs3ZPOyGkdKQo7N85Sdoxyu+LfglmcywmE26kINtOUklbuTbb8Ej1mj9WZ3cpycns7Cbb7MOSuXpnveOqrRaZ/TYVNbaai3sTvdLddZ83wyJ+jtLKsrxjK3PKydlk+/PcQqeq1P3nK/c7fE2eBwEKMNiCaV28883vNqeTf5el0kAG4AAAAAAAAAAAAAAAAAAAUZUowNLpbWulQnsNOc+Kjbs+N+PcecxevdaT/s4wpxX4u09/PJfA0ONqPak27tyeb3t3IOIqO9lw4d/HzPIycnJM9Tpz2vLd6S1rrVouMp7MWmmoLZTT334v1NPWnsrv3pW+LMNNbLbk7PgrXd+bXDzsXbTfC27OWbvztuOa15t3aVJmZ9q06Td5PK+av4l0als169xfDD8c5PvubPRmhJVpKMVv3u2SXNlYmZnVSI+mXUHAyqYt1WuzSi83zknFJfFnTEQtEaKjh6apxz4tvjJ72Tj2+Pi8dNT7dNY1AADdYAAAAAAAAAAAAxYjERhFynJRit7bsgMoPJaS6R8NSbUNqq+7sx9Xn8DQ4jpWqe5Sgl37Uvk0Vm0Q6KcbJf1DpZQ5hS6WKt84Un3duL9bm1wnSrRllOnKL42kn8yIyVaW4Wesb+KzB9I9SWKjSlRgqcqnVq05bcY9a6fWSvk1ePBcVme+OF6dxlJ46rXw+1s1FGvay2o1YvtW4Wbz8Zdx1vBa24SpGL6+lFyipbMpqLTavazJiWN8cxrpuSjIX/ncN/Ppf8A0h+pD0nrFTjTbp1IS4bSknGPi0JtERtn8Z+nidadHKFareWxDbcr2u3tJSaiuOba8izR2gcRiVejSVGm37dRtNrue+3gj0GHxujoWqVJRxFXftuE5dr/ACRatl3ZmbEdINKL7NObXOTjH4Zs4v40TO7Sr4LTPUMGE6N45dZWlLmoRjFX455/I2tHUfCR92T8Zy+hAodItFu0ouPhJP5pG80fp+hW9iefJ5Py4PyN64cX6iEzhmvurBR1Sw0d0W875zk0bShhowVoJRXJIy3BrWla+o0rqAAF0gAAAAAAAAAAAGr1h05DCUJVZ8Mor8UrZIERtg1m1ppYKntT7U37EE833vku845p7XGtiptzllwinaKXcjU6waw1MTVlUnJtt+SXBLku40/X3MrWe3xOLWO7e20/jiRQ0yo747RpYmWLMZs9ivGrLfrSFCp7S6t9yvYx1sJGXsTi+XaS+e41CSt95GWEHl37vArMw3pxLR1W3SSqcotPajtJ/iVmuOa5r5Gxpww8ryqVVF522dp+HDka7C6MlUezHN2+2bmlqBXdtyy5/Qne+nLlwVxX3a+pQ6s6C9iorWSvsyvxbdvP4E7Fay0XTpUoRnsQ3ptLbn+KT9SRV6O6kYri1va3NZWsuD3kavqNWSTttXV01b0I3pF8eHLETN0GrrLP3UocLp3fqRqunK3Gc1xzd/QnYjUyuuHes/UsWp9dJtRUkuCedrcET8pkrj48ddIcNNz4tSXekTsFp53vG8H45GtraKlF5ppZpXXFPMiu6uuP0I/1acGO3Truq2vyuqdd5blLkdAhNNJp3TzTR8w0MW4yWeR2Do/1ocrUKjun7DfPl5nRS++peHzeF4/yq6AADV5QAAAAAAAAAAKHC+k7W14jESpwd6VNuEbPJtb5ebXokdd1s0n/AA+DrVE7SUXGP55dlfO/kfNOOrXm/EiXXxqbtthnVL6byI1zJB8DG0Pdw20lwkZXOyREjIyyqX8lYymHo47JEJXZsMJBzeys+Nu5GqpSJmGrWkmuWZSXbW/T1mqaiqjfG179x0HDVU7HKMFpTq22t9ja6L1mqOoo3VnlndL/AKFZ08jmYLZLzaHT+ui0WvZtwPO0NIpe8n4PIkLSN1vL728rxzCbioI11Gr7XC31vb5EPG6XSvnws+C57zzmM1lauk+Xkrb+97iIt26K4LWrtl1uqwttLK+9rml9+h4idW7beXgbLSumOtst1rvnmzSvj3ZlnfipNKxtfFqzPRas6RcWlfOLuvmebuiZoyq4zUuF7FoVzRFqzD6R0NpFV6EKi4rP8yyZOPGdHWOUqcqd/wDOvk/oezR0RO4fKZK/G0wAAlmAAAAAAAA8D0v41xwtOmvem5vwhH9ZfA4NXlmdm6Zqn90uUJP1l/xOMVSsvQ43VViL0WIqikvSxyzRMqMEGZlIxl347LtoyQqWMLZXrMkuV/jYrp0xk0lxr5CNfinZkaEsvveWuQ0tN2yWlZr3n6/QkUtYKkfeb8zR7RVvlu7xplPxn3Db4nTEpq18vu7ZBliXzI+2/QpTmr3eaJ0iLRHTJKoWKWZa2NvK3mWhSZhcmTcHG+a3XIG83ejqdolpct79adE6NcQ41Yrg7r1R1I5BqVPZr0/zJ/E6+jTH6eByo/PYADRygAAAAAAAOW9Mce1T/J/vZxvERzO19L1L+6fDYa/1fucYxMSkz29Dj/1RkVSKxRUrL0KToiXoJF2yUl0Vso5F1sgoFJy4FZbRdWL8i24CYTOQRddsviy9IllOVHki0kSpXL6eFRO2cXRoxZeoE2NIKjmRs8kmDo3VrZt7+Ru8JSy+9xDw1LI2uFjZESwtbcvR6qU/7Wl+dHXTmOomH2qyfJ/udORtj9PJ5M7uAA0cwAAAAAAADw/SlhtqjSlyco+tv0OI6QwubyPofXbA9bg584tTXlk/mcM0nQab+8zG/t3caenm50WhGJOqK5j6pFdu+ssKWRVIydSXbJEy1iVFEo6ZVlWVW2okgoFyiVsTEImyxxv3IKJkijJGBKu2OMTNGJXZRdFEIla0ZaVMojPSiETKTRj2fM2WHpbvvMwYeldG1wVDNBjMvcdH+DspS5fN/bPamo1YwPVYeN/al2357jbnRWNQ8rJbdpkABZmAAAAAAAAxYiipwlF7pJx9UcN1l0c4VJJrNNpndrHO+kbRNp9YllJf6lvKXjp0YLatpyOrAxbFifi6VmRGjF6dWOxSxkaLbENYlY4lWiriUsFlRslQBVby9RLYoy2CFEiqRcV48wgiiZhqd2RacczaYKn+wUmemwwdP4Hp9VdEOrVjfd7T8EafR+EvY6bqxozqqSk1aU7PwjwX1L1jcuLNf4w3EY2KgG7zwAAAAAAAAAADV6x6M6/Dzj7yW1HxS3eaNoUEpiddvnXS9DZm0amR7/pK0J1NfaS7E7zj437S8n80eAqo55jT1cdtxElyhapFUyHRErZFRIWIX2FUhYJA2vSKxKFwVlVF8UWIviyVZlmo7zd6PpbjTYdZnptG0L28kQztL0+q+jOsqRT9ldqX5Vw82dESNLqto/q6W0/ann/St36m7Oisah5WW3ysAAszAAAAAAAAAAAAAHnde9B/xWEmoq9SF6kObsu1HzXxSOA4jefT7OFdJ+rf8JituKtRrXnC26M79uHq7rufcUtH7dXHvr8XjVIvTMDkXqZlL0KslyqMe0XKRDRfcrEtuXRBtemVLUXBEyIuRRsugiVU/R1O7Peaq6LdWpGPBZyfJcfvvPI6Fw13f08TsWquh+opXkrVJZvmo8ETWNy5M99Rpu4xsklkll5FQDd54AAAAAAAAAAAAAGOpXUd7L2aDTWFqy9m9gJ1fTlOPE8vrjVo47DToSspe3Tl+CqvZfhvT7mzXYvR9bkzV16FRb0/iNJjrty2unCUoTVpRey1yaLOuPT6z6PVRqVnGolba5rlL9Tx+Iw9SOTi/FZozmjtpn+0qOKRnhVTNTTw05PJPzyJscI0sr35/sR45aRyo/aapl6ma7ZqLhcr1dR8LEfCV/5FPtsVWRf1qNWsDUfBkilorEcIuXqPHJHJpKdGaJWEoOckkrtu1l9DHgdV8bUaSotLm/2Oian9HtanKNSpk1nuHwlS+euunpNS9TlRjGrWS6zfGGT2e985fI9iY6FPZikZDWI08+1ptO5AASqAAAAAAAAAAAAABRxKgDFLDRfAwz0bB8ESwBqa2rdGW+EX5IiVdSMLLfSi/wClHoQB5d9HuD/lR9Cn/rvBfyl8T1IA8xHo9wS/wo/EkU9SMGv8GHob8Aaqlq1ho7qUF/TEl09GUo7oRX9MSUALI0UtyS8i6xUAAAAAAAAAAAAAAAAAAAAAAAAAAAAAAAAAAAAAAAAAAAAAAAAAAAB//9k="/>
          <p:cNvSpPr>
            <a:spLocks noChangeAspect="1" noChangeArrowheads="1"/>
          </p:cNvSpPr>
          <p:nvPr/>
        </p:nvSpPr>
        <p:spPr bwMode="auto">
          <a:xfrm>
            <a:off x="63500" y="-1038225"/>
            <a:ext cx="2133600" cy="2143125"/>
          </a:xfrm>
          <a:prstGeom prst="rect">
            <a:avLst/>
          </a:prstGeom>
          <a:noFill/>
          <a:ln w="9525">
            <a:noFill/>
            <a:miter lim="800000"/>
            <a:headEnd/>
            <a:tailEnd/>
          </a:ln>
        </p:spPr>
        <p:txBody>
          <a:bodyPr/>
          <a:lstStyle/>
          <a:p>
            <a:endParaRPr lang="en-US">
              <a:latin typeface="Perpetua" pitchFamily="18" charset="0"/>
            </a:endParaRPr>
          </a:p>
        </p:txBody>
      </p:sp>
      <p:grpSp>
        <p:nvGrpSpPr>
          <p:cNvPr id="47" name="Group 46"/>
          <p:cNvGrpSpPr>
            <a:grpSpLocks/>
          </p:cNvGrpSpPr>
          <p:nvPr/>
        </p:nvGrpSpPr>
        <p:grpSpPr bwMode="auto">
          <a:xfrm>
            <a:off x="869950" y="2398713"/>
            <a:ext cx="7521575" cy="2159000"/>
            <a:chOff x="870260" y="2399143"/>
            <a:chExt cx="7521547" cy="2158332"/>
          </a:xfrm>
        </p:grpSpPr>
        <p:cxnSp>
          <p:nvCxnSpPr>
            <p:cNvPr id="35" name="Straight Connector 34"/>
            <p:cNvCxnSpPr/>
            <p:nvPr/>
          </p:nvCxnSpPr>
          <p:spPr>
            <a:xfrm>
              <a:off x="2813353" y="3129167"/>
              <a:ext cx="465929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813353" y="2791134"/>
              <a:ext cx="0" cy="33803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142207" y="2791134"/>
              <a:ext cx="0" cy="33803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472648" y="2791134"/>
              <a:ext cx="0" cy="338033"/>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87893" y="2427709"/>
              <a:ext cx="1181096" cy="461819"/>
            </a:xfrm>
            <a:prstGeom prst="rect">
              <a:avLst/>
            </a:prstGeom>
            <a:noFill/>
          </p:spPr>
          <p:txBody>
            <a:bodyPr>
              <a:spAutoFit/>
            </a:bodyPr>
            <a:lstStyle/>
            <a:p>
              <a:pPr fontAlgn="auto">
                <a:spcBef>
                  <a:spcPts val="0"/>
                </a:spcBef>
                <a:spcAft>
                  <a:spcPts val="0"/>
                </a:spcAft>
                <a:defRPr/>
              </a:pPr>
              <a:r>
                <a:rPr lang="en-US" sz="2400" b="1" dirty="0">
                  <a:latin typeface="+mj-lt"/>
                </a:rPr>
                <a:t>Today</a:t>
              </a:r>
            </a:p>
          </p:txBody>
        </p:sp>
        <p:sp>
          <p:nvSpPr>
            <p:cNvPr id="40" name="TextBox 39"/>
            <p:cNvSpPr txBox="1"/>
            <p:nvPr/>
          </p:nvSpPr>
          <p:spPr>
            <a:xfrm>
              <a:off x="4486572" y="2399143"/>
              <a:ext cx="1377945" cy="461819"/>
            </a:xfrm>
            <a:prstGeom prst="rect">
              <a:avLst/>
            </a:prstGeom>
            <a:noFill/>
          </p:spPr>
          <p:txBody>
            <a:bodyPr>
              <a:spAutoFit/>
            </a:bodyPr>
            <a:lstStyle/>
            <a:p>
              <a:pPr fontAlgn="auto">
                <a:spcBef>
                  <a:spcPts val="0"/>
                </a:spcBef>
                <a:spcAft>
                  <a:spcPts val="0"/>
                </a:spcAft>
                <a:defRPr/>
              </a:pPr>
              <a:r>
                <a:rPr lang="en-US" sz="2400" b="1" dirty="0">
                  <a:latin typeface="+mj-lt"/>
                </a:rPr>
                <a:t>1 Year</a:t>
              </a:r>
            </a:p>
          </p:txBody>
        </p:sp>
        <p:sp>
          <p:nvSpPr>
            <p:cNvPr id="41" name="TextBox 40"/>
            <p:cNvSpPr txBox="1"/>
            <p:nvPr/>
          </p:nvSpPr>
          <p:spPr>
            <a:xfrm>
              <a:off x="6882101" y="2454688"/>
              <a:ext cx="1509706" cy="461820"/>
            </a:xfrm>
            <a:prstGeom prst="rect">
              <a:avLst/>
            </a:prstGeom>
            <a:noFill/>
          </p:spPr>
          <p:txBody>
            <a:bodyPr>
              <a:spAutoFit/>
            </a:bodyPr>
            <a:lstStyle/>
            <a:p>
              <a:pPr fontAlgn="auto">
                <a:spcBef>
                  <a:spcPts val="0"/>
                </a:spcBef>
                <a:spcAft>
                  <a:spcPts val="0"/>
                </a:spcAft>
                <a:defRPr/>
              </a:pPr>
              <a:r>
                <a:rPr lang="en-US" sz="2400" b="1" dirty="0">
                  <a:latin typeface="+mj-lt"/>
                </a:rPr>
                <a:t>2 Years</a:t>
              </a:r>
            </a:p>
          </p:txBody>
        </p:sp>
        <p:pic>
          <p:nvPicPr>
            <p:cNvPr id="25626" name="Picture 2" descr="http://t3.gstatic.com/images?q=tbn:ANd9GcR-fjPuiaRlb3ZmZ3_bniKFzYNfGvvii0DCBsOt0wih39s9CQm7vw"/>
            <p:cNvPicPr>
              <a:picLocks noChangeAspect="1" noChangeArrowheads="1"/>
            </p:cNvPicPr>
            <p:nvPr/>
          </p:nvPicPr>
          <p:blipFill>
            <a:blip r:embed="rId3" cstate="print"/>
            <a:srcRect/>
            <a:stretch>
              <a:fillRect/>
            </a:stretch>
          </p:blipFill>
          <p:spPr bwMode="auto">
            <a:xfrm>
              <a:off x="1893683" y="3352800"/>
              <a:ext cx="2034766" cy="747475"/>
            </a:xfrm>
            <a:prstGeom prst="rect">
              <a:avLst/>
            </a:prstGeom>
            <a:noFill/>
            <a:ln w="9525">
              <a:noFill/>
              <a:miter lim="800000"/>
              <a:headEnd/>
              <a:tailEnd/>
            </a:ln>
          </p:spPr>
        </p:pic>
        <p:pic>
          <p:nvPicPr>
            <p:cNvPr id="25627" name="Picture 2" descr="http://t3.gstatic.com/images?q=tbn:ANd9GcR-fjPuiaRlb3ZmZ3_bniKFzYNfGvvii0DCBsOt0wih39s9CQm7vw"/>
            <p:cNvPicPr>
              <a:picLocks noChangeAspect="1" noChangeArrowheads="1"/>
            </p:cNvPicPr>
            <p:nvPr/>
          </p:nvPicPr>
          <p:blipFill>
            <a:blip r:embed="rId3" cstate="print"/>
            <a:srcRect/>
            <a:stretch>
              <a:fillRect/>
            </a:stretch>
          </p:blipFill>
          <p:spPr bwMode="auto">
            <a:xfrm>
              <a:off x="2286000" y="3581400"/>
              <a:ext cx="2034766" cy="747475"/>
            </a:xfrm>
            <a:prstGeom prst="rect">
              <a:avLst/>
            </a:prstGeom>
            <a:noFill/>
            <a:ln w="9525">
              <a:noFill/>
              <a:miter lim="800000"/>
              <a:headEnd/>
              <a:tailEnd/>
            </a:ln>
          </p:spPr>
        </p:pic>
        <p:pic>
          <p:nvPicPr>
            <p:cNvPr id="25628" name="Picture 2" descr="http://t3.gstatic.com/images?q=tbn:ANd9GcR-fjPuiaRlb3ZmZ3_bniKFzYNfGvvii0DCBsOt0wih39s9CQm7vw"/>
            <p:cNvPicPr>
              <a:picLocks noChangeAspect="1" noChangeArrowheads="1"/>
            </p:cNvPicPr>
            <p:nvPr/>
          </p:nvPicPr>
          <p:blipFill>
            <a:blip r:embed="rId3" cstate="print"/>
            <a:srcRect/>
            <a:stretch>
              <a:fillRect/>
            </a:stretch>
          </p:blipFill>
          <p:spPr bwMode="auto">
            <a:xfrm>
              <a:off x="2819400" y="3810000"/>
              <a:ext cx="2034766" cy="747475"/>
            </a:xfrm>
            <a:prstGeom prst="rect">
              <a:avLst/>
            </a:prstGeom>
            <a:noFill/>
            <a:ln w="9525">
              <a:noFill/>
              <a:miter lim="800000"/>
              <a:headEnd/>
              <a:tailEnd/>
            </a:ln>
          </p:spPr>
        </p:pic>
        <p:sp>
          <p:nvSpPr>
            <p:cNvPr id="45" name="Rectangle 44"/>
            <p:cNvSpPr/>
            <p:nvPr/>
          </p:nvSpPr>
          <p:spPr>
            <a:xfrm>
              <a:off x="870260" y="2438400"/>
              <a:ext cx="679994" cy="120032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A</a:t>
              </a:r>
            </a:p>
          </p:txBody>
        </p:sp>
      </p:grpSp>
      <p:grpSp>
        <p:nvGrpSpPr>
          <p:cNvPr id="48" name="Group 47"/>
          <p:cNvGrpSpPr>
            <a:grpSpLocks/>
          </p:cNvGrpSpPr>
          <p:nvPr/>
        </p:nvGrpSpPr>
        <p:grpSpPr bwMode="auto">
          <a:xfrm>
            <a:off x="838200" y="4572000"/>
            <a:ext cx="7391400" cy="1854200"/>
            <a:chOff x="838200" y="4572000"/>
            <a:chExt cx="7391400" cy="1853532"/>
          </a:xfrm>
        </p:grpSpPr>
        <p:grpSp>
          <p:nvGrpSpPr>
            <p:cNvPr id="25607" name="Group 32"/>
            <p:cNvGrpSpPr>
              <a:grpSpLocks/>
            </p:cNvGrpSpPr>
            <p:nvPr/>
          </p:nvGrpSpPr>
          <p:grpSpPr bwMode="auto">
            <a:xfrm>
              <a:off x="1600200" y="4724400"/>
              <a:ext cx="6629400" cy="1701132"/>
              <a:chOff x="685800" y="4114800"/>
              <a:chExt cx="7696200" cy="2310732"/>
            </a:xfrm>
          </p:grpSpPr>
          <p:cxnSp>
            <p:nvCxnSpPr>
              <p:cNvPr id="7" name="Straight Connector 6"/>
              <p:cNvCxnSpPr/>
              <p:nvPr/>
            </p:nvCxnSpPr>
            <p:spPr>
              <a:xfrm>
                <a:off x="1752874" y="5106303"/>
                <a:ext cx="540908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52874" y="4647160"/>
                <a:ext cx="0" cy="45914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58339" y="4647160"/>
                <a:ext cx="0" cy="45914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1961" y="4647160"/>
                <a:ext cx="0" cy="459143"/>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854" y="4153526"/>
                <a:ext cx="1371162" cy="627281"/>
              </a:xfrm>
              <a:prstGeom prst="rect">
                <a:avLst/>
              </a:prstGeom>
              <a:noFill/>
            </p:spPr>
            <p:txBody>
              <a:bodyPr>
                <a:spAutoFit/>
              </a:bodyPr>
              <a:lstStyle/>
              <a:p>
                <a:pPr fontAlgn="auto">
                  <a:spcBef>
                    <a:spcPts val="0"/>
                  </a:spcBef>
                  <a:spcAft>
                    <a:spcPts val="0"/>
                  </a:spcAft>
                  <a:defRPr/>
                </a:pPr>
                <a:r>
                  <a:rPr lang="en-US" sz="2400" b="1" dirty="0">
                    <a:latin typeface="+mj-lt"/>
                  </a:rPr>
                  <a:t>Today</a:t>
                </a:r>
              </a:p>
            </p:txBody>
          </p:sp>
          <p:sp>
            <p:nvSpPr>
              <p:cNvPr id="13" name="TextBox 12"/>
              <p:cNvSpPr txBox="1"/>
              <p:nvPr/>
            </p:nvSpPr>
            <p:spPr>
              <a:xfrm>
                <a:off x="3695354" y="4114725"/>
                <a:ext cx="1599689" cy="627281"/>
              </a:xfrm>
              <a:prstGeom prst="rect">
                <a:avLst/>
              </a:prstGeom>
              <a:noFill/>
            </p:spPr>
            <p:txBody>
              <a:bodyPr>
                <a:spAutoFit/>
              </a:bodyPr>
              <a:lstStyle/>
              <a:p>
                <a:pPr fontAlgn="auto">
                  <a:spcBef>
                    <a:spcPts val="0"/>
                  </a:spcBef>
                  <a:spcAft>
                    <a:spcPts val="0"/>
                  </a:spcAft>
                  <a:defRPr/>
                </a:pPr>
                <a:r>
                  <a:rPr lang="en-US" sz="2400" b="1" dirty="0">
                    <a:latin typeface="+mj-lt"/>
                  </a:rPr>
                  <a:t>1 Year</a:t>
                </a:r>
              </a:p>
            </p:txBody>
          </p:sp>
          <p:sp>
            <p:nvSpPr>
              <p:cNvPr id="14" name="TextBox 13"/>
              <p:cNvSpPr txBox="1"/>
              <p:nvPr/>
            </p:nvSpPr>
            <p:spPr>
              <a:xfrm>
                <a:off x="6476380" y="4190172"/>
                <a:ext cx="1752655" cy="627280"/>
              </a:xfrm>
              <a:prstGeom prst="rect">
                <a:avLst/>
              </a:prstGeom>
              <a:noFill/>
            </p:spPr>
            <p:txBody>
              <a:bodyPr>
                <a:spAutoFit/>
              </a:bodyPr>
              <a:lstStyle/>
              <a:p>
                <a:pPr fontAlgn="auto">
                  <a:spcBef>
                    <a:spcPts val="0"/>
                  </a:spcBef>
                  <a:spcAft>
                    <a:spcPts val="0"/>
                  </a:spcAft>
                  <a:defRPr/>
                </a:pPr>
                <a:r>
                  <a:rPr lang="en-US" sz="2400" b="1" dirty="0">
                    <a:latin typeface="+mj-lt"/>
                  </a:rPr>
                  <a:t>2 Years</a:t>
                </a:r>
              </a:p>
            </p:txBody>
          </p:sp>
          <p:pic>
            <p:nvPicPr>
              <p:cNvPr id="25616" name="Picture 2" descr="http://t3.gstatic.com/images?q=tbn:ANd9GcR-fjPuiaRlb3ZmZ3_bniKFzYNfGvvii0DCBsOt0wih39s9CQm7vw"/>
              <p:cNvPicPr>
                <a:picLocks noChangeAspect="1" noChangeArrowheads="1"/>
              </p:cNvPicPr>
              <p:nvPr/>
            </p:nvPicPr>
            <p:blipFill>
              <a:blip r:embed="rId3" cstate="print"/>
              <a:srcRect/>
              <a:stretch>
                <a:fillRect/>
              </a:stretch>
            </p:blipFill>
            <p:spPr bwMode="auto">
              <a:xfrm>
                <a:off x="685800" y="5410200"/>
                <a:ext cx="2362200" cy="1015332"/>
              </a:xfrm>
              <a:prstGeom prst="rect">
                <a:avLst/>
              </a:prstGeom>
              <a:noFill/>
              <a:ln w="9525">
                <a:noFill/>
                <a:miter lim="800000"/>
                <a:headEnd/>
                <a:tailEnd/>
              </a:ln>
            </p:spPr>
          </p:pic>
          <p:pic>
            <p:nvPicPr>
              <p:cNvPr id="25617" name="Picture 2" descr="http://t3.gstatic.com/images?q=tbn:ANd9GcR-fjPuiaRlb3ZmZ3_bniKFzYNfGvvii0DCBsOt0wih39s9CQm7vw"/>
              <p:cNvPicPr>
                <a:picLocks noChangeAspect="1" noChangeArrowheads="1"/>
              </p:cNvPicPr>
              <p:nvPr/>
            </p:nvPicPr>
            <p:blipFill>
              <a:blip r:embed="rId3" cstate="print"/>
              <a:srcRect/>
              <a:stretch>
                <a:fillRect/>
              </a:stretch>
            </p:blipFill>
            <p:spPr bwMode="auto">
              <a:xfrm>
                <a:off x="3352800" y="5410200"/>
                <a:ext cx="2362200" cy="1015332"/>
              </a:xfrm>
              <a:prstGeom prst="rect">
                <a:avLst/>
              </a:prstGeom>
              <a:noFill/>
              <a:ln w="9525">
                <a:noFill/>
                <a:miter lim="800000"/>
                <a:headEnd/>
                <a:tailEnd/>
              </a:ln>
            </p:spPr>
          </p:pic>
          <p:pic>
            <p:nvPicPr>
              <p:cNvPr id="25618" name="Picture 2" descr="http://t3.gstatic.com/images?q=tbn:ANd9GcR-fjPuiaRlb3ZmZ3_bniKFzYNfGvvii0DCBsOt0wih39s9CQm7vw"/>
              <p:cNvPicPr>
                <a:picLocks noChangeAspect="1" noChangeArrowheads="1"/>
              </p:cNvPicPr>
              <p:nvPr/>
            </p:nvPicPr>
            <p:blipFill>
              <a:blip r:embed="rId3" cstate="print"/>
              <a:srcRect/>
              <a:stretch>
                <a:fillRect/>
              </a:stretch>
            </p:blipFill>
            <p:spPr bwMode="auto">
              <a:xfrm>
                <a:off x="6019800" y="5410200"/>
                <a:ext cx="2362200" cy="1015332"/>
              </a:xfrm>
              <a:prstGeom prst="rect">
                <a:avLst/>
              </a:prstGeom>
              <a:noFill/>
              <a:ln w="9525">
                <a:noFill/>
                <a:miter lim="800000"/>
                <a:headEnd/>
                <a:tailEnd/>
              </a:ln>
            </p:spPr>
          </p:pic>
        </p:grpSp>
        <p:sp>
          <p:nvSpPr>
            <p:cNvPr id="46" name="TextBox 45"/>
            <p:cNvSpPr txBox="1"/>
            <p:nvPr/>
          </p:nvSpPr>
          <p:spPr>
            <a:xfrm>
              <a:off x="838200" y="4572000"/>
              <a:ext cx="838200" cy="1477328"/>
            </a:xfrm>
            <a:prstGeom prst="rect">
              <a:avLst/>
            </a:prstGeom>
            <a:noFill/>
          </p:spPr>
          <p:txBody>
            <a:bodyPr>
              <a:spAutoFit/>
            </a:bodyPr>
            <a:lstStyle/>
            <a:p>
              <a:pPr fontAlgn="auto">
                <a:spcBef>
                  <a:spcPts val="0"/>
                </a:spcBef>
                <a:spcAft>
                  <a:spcPts val="0"/>
                </a:spcAft>
                <a:defRPr/>
              </a:pPr>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B</a:t>
              </a:r>
            </a:p>
            <a:p>
              <a:pPr fontAlgn="auto">
                <a:spcBef>
                  <a:spcPts val="0"/>
                </a:spcBef>
                <a:spcAft>
                  <a:spcPts val="0"/>
                </a:spcAft>
                <a:defRPr/>
              </a:pPr>
              <a:endParaRPr lang="en-US" b="1" dirty="0">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1000" fill="hold"/>
                                        <p:tgtEl>
                                          <p:spTgt spid="47"/>
                                        </p:tgtEl>
                                        <p:attrNameLst>
                                          <p:attrName>ppt_w</p:attrName>
                                        </p:attrNameLst>
                                      </p:cBhvr>
                                      <p:tavLst>
                                        <p:tav tm="0">
                                          <p:val>
                                            <p:strVal val="#ppt_w*0.70"/>
                                          </p:val>
                                        </p:tav>
                                        <p:tav tm="100000">
                                          <p:val>
                                            <p:strVal val="#ppt_w"/>
                                          </p:val>
                                        </p:tav>
                                      </p:tavLst>
                                    </p:anim>
                                    <p:anim calcmode="lin" valueType="num">
                                      <p:cBhvr>
                                        <p:cTn id="15" dur="1000" fill="hold"/>
                                        <p:tgtEl>
                                          <p:spTgt spid="47"/>
                                        </p:tgtEl>
                                        <p:attrNameLst>
                                          <p:attrName>ppt_h</p:attrName>
                                        </p:attrNameLst>
                                      </p:cBhvr>
                                      <p:tavLst>
                                        <p:tav tm="0">
                                          <p:val>
                                            <p:strVal val="#ppt_h"/>
                                          </p:val>
                                        </p:tav>
                                        <p:tav tm="100000">
                                          <p:val>
                                            <p:strVal val="#ppt_h"/>
                                          </p:val>
                                        </p:tav>
                                      </p:tavLst>
                                    </p:anim>
                                    <p:animEffect transition="in" filter="fade">
                                      <p:cBhvr>
                                        <p:cTn id="16" dur="10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1000" fill="hold"/>
                                        <p:tgtEl>
                                          <p:spTgt spid="48"/>
                                        </p:tgtEl>
                                        <p:attrNameLst>
                                          <p:attrName>ppt_w</p:attrName>
                                        </p:attrNameLst>
                                      </p:cBhvr>
                                      <p:tavLst>
                                        <p:tav tm="0">
                                          <p:val>
                                            <p:strVal val="#ppt_w*0.70"/>
                                          </p:val>
                                        </p:tav>
                                        <p:tav tm="100000">
                                          <p:val>
                                            <p:strVal val="#ppt_w"/>
                                          </p:val>
                                        </p:tav>
                                      </p:tavLst>
                                    </p:anim>
                                    <p:anim calcmode="lin" valueType="num">
                                      <p:cBhvr>
                                        <p:cTn id="22" dur="1000" fill="hold"/>
                                        <p:tgtEl>
                                          <p:spTgt spid="48"/>
                                        </p:tgtEl>
                                        <p:attrNameLst>
                                          <p:attrName>ppt_h</p:attrName>
                                        </p:attrNameLst>
                                      </p:cBhvr>
                                      <p:tavLst>
                                        <p:tav tm="0">
                                          <p:val>
                                            <p:strVal val="#ppt_h"/>
                                          </p:val>
                                        </p:tav>
                                        <p:tav tm="100000">
                                          <p:val>
                                            <p:strVal val="#ppt_h"/>
                                          </p:val>
                                        </p:tav>
                                      </p:tavLst>
                                    </p:anim>
                                    <p:animEffect transition="in" filter="fade">
                                      <p:cBhvr>
                                        <p:cTn id="23"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22"/>
          <p:cNvSpPr>
            <a:spLocks noGrp="1"/>
          </p:cNvSpPr>
          <p:nvPr>
            <p:ph type="sldNum" sz="quarter" idx="12"/>
          </p:nvPr>
        </p:nvSpPr>
        <p:spPr bwMode="auto">
          <a:ln>
            <a:round/>
            <a:headEnd/>
            <a:tailEnd/>
          </a:ln>
        </p:spPr>
        <p:txBody>
          <a:bodyPr/>
          <a:lstStyle/>
          <a:p>
            <a:r>
              <a:rPr lang="en-US" smtClean="0"/>
              <a:t>5-</a:t>
            </a:r>
            <a:fld id="{06E26589-EB5D-4E49-AED4-811734F0443B}" type="slidenum">
              <a:rPr lang="en-US" smtClean="0"/>
              <a:pPr/>
              <a:t>11</a:t>
            </a:fld>
            <a:endParaRPr lang="en-US" smtClean="0"/>
          </a:p>
        </p:txBody>
      </p:sp>
      <p:sp>
        <p:nvSpPr>
          <p:cNvPr id="27650" name="Title 1"/>
          <p:cNvSpPr>
            <a:spLocks noGrp="1"/>
          </p:cNvSpPr>
          <p:nvPr>
            <p:ph type="title"/>
          </p:nvPr>
        </p:nvSpPr>
        <p:spPr>
          <a:solidFill>
            <a:schemeClr val="bg2"/>
          </a:solidFill>
        </p:spPr>
        <p:txBody>
          <a:bodyPr/>
          <a:lstStyle/>
          <a:p>
            <a:pPr algn="ctr" eaLnBrk="1" hangingPunct="1"/>
            <a:r>
              <a:rPr lang="en-US" sz="4800" b="1" smtClean="0"/>
              <a:t>Time and Money</a:t>
            </a:r>
          </a:p>
        </p:txBody>
      </p:sp>
      <p:sp>
        <p:nvSpPr>
          <p:cNvPr id="4" name="TextBox 3"/>
          <p:cNvSpPr txBox="1">
            <a:spLocks noChangeArrowheads="1"/>
          </p:cNvSpPr>
          <p:nvPr/>
        </p:nvSpPr>
        <p:spPr bwMode="auto">
          <a:xfrm>
            <a:off x="685800" y="1444625"/>
            <a:ext cx="8153400" cy="954088"/>
          </a:xfrm>
          <a:prstGeom prst="rect">
            <a:avLst/>
          </a:prstGeom>
          <a:noFill/>
          <a:ln w="9525">
            <a:noFill/>
            <a:miter lim="800000"/>
            <a:headEnd/>
            <a:tailEnd/>
          </a:ln>
        </p:spPr>
        <p:txBody>
          <a:bodyPr>
            <a:spAutoFit/>
          </a:bodyPr>
          <a:lstStyle/>
          <a:p>
            <a:r>
              <a:rPr lang="en-US" sz="2800" b="1">
                <a:solidFill>
                  <a:srgbClr val="C00000"/>
                </a:solidFill>
                <a:latin typeface="Perpetua" pitchFamily="18" charset="0"/>
                <a:cs typeface="Arial" charset="0"/>
              </a:rPr>
              <a:t>A</a:t>
            </a:r>
            <a:r>
              <a:rPr lang="en-US" sz="2800" b="1">
                <a:latin typeface="Perpetua" pitchFamily="18" charset="0"/>
                <a:cs typeface="Arial" charset="0"/>
              </a:rPr>
              <a:t> </a:t>
            </a:r>
            <a:r>
              <a:rPr lang="en-US" sz="2800" b="1">
                <a:solidFill>
                  <a:srgbClr val="0070C0"/>
                </a:solidFill>
                <a:latin typeface="Perpetua" pitchFamily="18" charset="0"/>
                <a:cs typeface="Arial" charset="0"/>
              </a:rPr>
              <a:t>is better because you get all of the $300 today instead of having to wait two years.</a:t>
            </a:r>
          </a:p>
        </p:txBody>
      </p:sp>
      <p:sp>
        <p:nvSpPr>
          <p:cNvPr id="27652" name="AutoShape 2" descr="data:image/jpeg;base64,/9j/4AAQSkZJRgABAQAAAQABAAD/2wCEAAkGBhIREBISEhQUEBEWFBUQFBQUEg8UFBUQFBAVFBUVFRQXHCYeFxojGRQVHy8gIycpLCwsFR4xNTAqNSYrLCkBCQoKDgwOFw8PFykcHBwpKSkpKSwsKSkpLCkpKSkpKSwpKSkpKywpKSkpKSwsLCwpLCkpLCkpKTUsLCkpKSwsKf/AABEIAOEA4AMBIgACEQEDEQH/xAAcAAEAAQUBAQAAAAAAAAAAAAAABAECAwUHBgj/xAA/EAACAQICBgcGBAMIAwAAAAAAAQIDEQQhBQYSMUFRBxMiYXGBkTJCobHB8FJy0eEUU4IjM0NiosLi8RUXk//EABoBAQADAQEBAAAAAAAAAAAAAAABAgMEBQb/xAAjEQEAAgICAgICAwAAAAAAAAAAAQIDEQQhEzESUSJBFDJh/9oADAMBAAIRAxEAPwDuIAAAAAAAAAAAAAAAAAAAAAAAAAAAAAAAAAAAAAAAAAAAAAAAAAAAAAAAAAAAAAUbDZ4bT+uTltQovZgpWc1vlbfblFu3ivEyyZa443ZE2iHuHMjYjS1GHtVIRz2bbSvflZHL6+PnNpznJu7lnJt3fHu4Ee/j++ZyTzfqGfkdWw2maFSWzCpGUs3ZPOyGkdKQo7N85Sdoxyu+LfglmcywmE26kINtOUklbuTbb8Ej1mj9WZ3cpycns7Cbb7MOSuXpnveOqrRaZ/TYVNbaai3sTvdLddZ83wyJ+jtLKsrxjK3PKydlk+/PcQqeq1P3nK/c7fE2eBwEKMNiCaV28883vNqeTf5el0kAG4AAAAAAAAAAAAAAAAAAAUZUowNLpbWulQnsNOc+Kjbs+N+PcecxevdaT/s4wpxX4u09/PJfA0ONqPak27tyeb3t3IOIqO9lw4d/HzPIycnJM9Tpz2vLd6S1rrVouMp7MWmmoLZTT334v1NPWnsrv3pW+LMNNbLbk7PgrXd+bXDzsXbTfC27OWbvztuOa15t3aVJmZ9q06Td5PK+av4l0als169xfDD8c5PvubPRmhJVpKMVv3u2SXNlYmZnVSI+mXUHAyqYt1WuzSi83zknFJfFnTEQtEaKjh6apxz4tvjJ72Tj2+Pi8dNT7dNY1AADdYAAAAAAAAAAAAxYjERhFynJRit7bsgMoPJaS6R8NSbUNqq+7sx9Xn8DQ4jpWqe5Sgl37Uvk0Vm0Q6KcbJf1DpZQ5hS6WKt84Un3duL9bm1wnSrRllOnKL42kn8yIyVaW4Wesb+KzB9I9SWKjSlRgqcqnVq05bcY9a6fWSvk1ePBcVme+OF6dxlJ46rXw+1s1FGvay2o1YvtW4Wbz8Zdx1vBa24SpGL6+lFyipbMpqLTavazJiWN8cxrpuSjIX/ncN/Ppf8A0h+pD0nrFTjTbp1IS4bSknGPi0JtERtn8Z+nidadHKFareWxDbcr2u3tJSaiuOba8izR2gcRiVejSVGm37dRtNrue+3gj0GHxujoWqVJRxFXftuE5dr/ACRatl3ZmbEdINKL7NObXOTjH4Zs4v40TO7Sr4LTPUMGE6N45dZWlLmoRjFX455/I2tHUfCR92T8Zy+hAodItFu0ouPhJP5pG80fp+hW9iefJ5Py4PyN64cX6iEzhmvurBR1Sw0d0W875zk0bShhowVoJRXJIy3BrWla+o0rqAAF0gAAAAAAAAAAAGr1h05DCUJVZ8Mor8UrZIERtg1m1ppYKntT7U37EE833vku845p7XGtiptzllwinaKXcjU6waw1MTVlUnJtt+SXBLku40/X3MrWe3xOLWO7e20/jiRQ0yo747RpYmWLMZs9ivGrLfrSFCp7S6t9yvYx1sJGXsTi+XaS+e41CSt95GWEHl37vArMw3pxLR1W3SSqcotPajtJ/iVmuOa5r5Gxpww8ryqVVF522dp+HDka7C6MlUezHN2+2bmlqBXdtyy5/Qne+nLlwVxX3a+pQ6s6C9iorWSvsyvxbdvP4E7Fay0XTpUoRnsQ3ptLbn+KT9SRV6O6kYri1va3NZWsuD3kavqNWSTttXV01b0I3pF8eHLETN0GrrLP3UocLp3fqRqunK3Gc1xzd/QnYjUyuuHes/UsWp9dJtRUkuCedrcET8pkrj48ddIcNNz4tSXekTsFp53vG8H45GtraKlF5ppZpXXFPMiu6uuP0I/1acGO3Truq2vyuqdd5blLkdAhNNJp3TzTR8w0MW4yWeR2Do/1ocrUKjun7DfPl5nRS++peHzeF4/yq6AADV5QAAAAAAAAAAKHC+k7W14jESpwd6VNuEbPJtb5ebXokdd1s0n/AA+DrVE7SUXGP55dlfO/kfNOOrXm/EiXXxqbtthnVL6byI1zJB8DG0Pdw20lwkZXOyREjIyyqX8lYymHo47JEJXZsMJBzeys+Nu5GqpSJmGrWkmuWZSXbW/T1mqaiqjfG179x0HDVU7HKMFpTq22t9ja6L1mqOoo3VnlndL/AKFZ08jmYLZLzaHT+ui0WvZtwPO0NIpe8n4PIkLSN1vL728rxzCbioI11Gr7XC31vb5EPG6XSvnws+C57zzmM1lauk+Xkrb+97iIt26K4LWrtl1uqwttLK+9rml9+h4idW7beXgbLSumOtst1rvnmzSvj3ZlnfipNKxtfFqzPRas6RcWlfOLuvmebuiZoyq4zUuF7FoVzRFqzD6R0NpFV6EKi4rP8yyZOPGdHWOUqcqd/wDOvk/oezR0RO4fKZK/G0wAAlmAAAAAAAA8D0v41xwtOmvem5vwhH9ZfA4NXlmdm6Zqn90uUJP1l/xOMVSsvQ43VViL0WIqikvSxyzRMqMEGZlIxl347LtoyQqWMLZXrMkuV/jYrp0xk0lxr5CNfinZkaEsvveWuQ0tN2yWlZr3n6/QkUtYKkfeb8zR7RVvlu7xplPxn3Db4nTEpq18vu7ZBliXzI+2/QpTmr3eaJ0iLRHTJKoWKWZa2NvK3mWhSZhcmTcHG+a3XIG83ejqdolpct79adE6NcQ41Yrg7r1R1I5BqVPZr0/zJ/E6+jTH6eByo/PYADRygAAAAAAAOW9Mce1T/J/vZxvERzO19L1L+6fDYa/1fucYxMSkz29Dj/1RkVSKxRUrL0KToiXoJF2yUl0Vso5F1sgoFJy4FZbRdWL8i24CYTOQRddsviy9IllOVHki0kSpXL6eFRO2cXRoxZeoE2NIKjmRs8kmDo3VrZt7+Ru8JSy+9xDw1LI2uFjZESwtbcvR6qU/7Wl+dHXTmOomH2qyfJ/udORtj9PJ5M7uAA0cwAAAAAAADw/SlhtqjSlyco+tv0OI6QwubyPofXbA9bg584tTXlk/mcM0nQab+8zG/t3caenm50WhGJOqK5j6pFdu+ssKWRVIydSXbJEy1iVFEo6ZVlWVW2okgoFyiVsTEImyxxv3IKJkijJGBKu2OMTNGJXZRdFEIla0ZaVMojPSiETKTRj2fM2WHpbvvMwYeldG1wVDNBjMvcdH+DspS5fN/bPamo1YwPVYeN/al2357jbnRWNQ8rJbdpkABZmAAAAAAAAxYiipwlF7pJx9UcN1l0c4VJJrNNpndrHO+kbRNp9YllJf6lvKXjp0YLatpyOrAxbFifi6VmRGjF6dWOxSxkaLbENYlY4lWiriUsFlRslQBVby9RLYoy2CFEiqRcV48wgiiZhqd2RacczaYKn+wUmemwwdP4Hp9VdEOrVjfd7T8EafR+EvY6bqxozqqSk1aU7PwjwX1L1jcuLNf4w3EY2KgG7zwAAAAAAAAAADV6x6M6/Dzj7yW1HxS3eaNoUEpiddvnXS9DZm0amR7/pK0J1NfaS7E7zj437S8n80eAqo55jT1cdtxElyhapFUyHRErZFRIWIX2FUhYJA2vSKxKFwVlVF8UWIviyVZlmo7zd6PpbjTYdZnptG0L28kQztL0+q+jOsqRT9ldqX5Vw82dESNLqto/q6W0/ann/St36m7Oisah5WW3ysAAszAAAAAAAAAAAAAHnde9B/xWEmoq9SF6kObsu1HzXxSOA4jefT7OFdJ+rf8JituKtRrXnC26M79uHq7rufcUtH7dXHvr8XjVIvTMDkXqZlL0KslyqMe0XKRDRfcrEtuXRBtemVLUXBEyIuRRsugiVU/R1O7Peaq6LdWpGPBZyfJcfvvPI6Fw13f08TsWquh+opXkrVJZvmo8ETWNy5M99Rpu4xsklkll5FQDd54AAAAAAAAAAAAAGOpXUd7L2aDTWFqy9m9gJ1fTlOPE8vrjVo47DToSspe3Tl+CqvZfhvT7mzXYvR9bkzV16FRb0/iNJjrty2unCUoTVpRey1yaLOuPT6z6PVRqVnGolba5rlL9Tx+Iw9SOTi/FZozmjtpn+0qOKRnhVTNTTw05PJPzyJscI0sr35/sR45aRyo/aapl6ma7ZqLhcr1dR8LEfCV/5FPtsVWRf1qNWsDUfBkilorEcIuXqPHJHJpKdGaJWEoOckkrtu1l9DHgdV8bUaSotLm/2Oian9HtanKNSpk1nuHwlS+euunpNS9TlRjGrWS6zfGGT2e985fI9iY6FPZikZDWI08+1ptO5AASqAAAAAAAAAAAAABRxKgDFLDRfAwz0bB8ESwBqa2rdGW+EX5IiVdSMLLfSi/wClHoQB5d9HuD/lR9Cn/rvBfyl8T1IA8xHo9wS/wo/EkU9SMGv8GHob8Aaqlq1ho7qUF/TEl09GUo7oRX9MSUALI0UtyS8i6xUAAAAAAAAAAAAAAAAAAAAAAAAAAAAAAAAAAAAAAAAAAAAAAAAAAAB//9k="/>
          <p:cNvSpPr>
            <a:spLocks noChangeAspect="1" noChangeArrowheads="1"/>
          </p:cNvSpPr>
          <p:nvPr/>
        </p:nvSpPr>
        <p:spPr bwMode="auto">
          <a:xfrm>
            <a:off x="63500" y="-1038225"/>
            <a:ext cx="2133600" cy="2143125"/>
          </a:xfrm>
          <a:prstGeom prst="rect">
            <a:avLst/>
          </a:prstGeom>
          <a:noFill/>
          <a:ln w="9525">
            <a:noFill/>
            <a:miter lim="800000"/>
            <a:headEnd/>
            <a:tailEnd/>
          </a:ln>
        </p:spPr>
        <p:txBody>
          <a:bodyPr/>
          <a:lstStyle/>
          <a:p>
            <a:endParaRPr lang="en-US">
              <a:latin typeface="Perpetua" pitchFamily="18" charset="0"/>
            </a:endParaRPr>
          </a:p>
        </p:txBody>
      </p:sp>
      <p:grpSp>
        <p:nvGrpSpPr>
          <p:cNvPr id="27653" name="Group 32"/>
          <p:cNvGrpSpPr>
            <a:grpSpLocks/>
          </p:cNvGrpSpPr>
          <p:nvPr/>
        </p:nvGrpSpPr>
        <p:grpSpPr bwMode="auto">
          <a:xfrm>
            <a:off x="1600200" y="4724400"/>
            <a:ext cx="6629400" cy="1701800"/>
            <a:chOff x="685800" y="4114800"/>
            <a:chExt cx="7696200" cy="2310732"/>
          </a:xfrm>
        </p:grpSpPr>
        <p:cxnSp>
          <p:nvCxnSpPr>
            <p:cNvPr id="7" name="Straight Connector 6"/>
            <p:cNvCxnSpPr/>
            <p:nvPr/>
          </p:nvCxnSpPr>
          <p:spPr>
            <a:xfrm>
              <a:off x="1752874" y="5106345"/>
              <a:ext cx="540908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52874" y="4647217"/>
              <a:ext cx="0" cy="45912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58339" y="4647217"/>
              <a:ext cx="0" cy="45912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1961" y="4647217"/>
              <a:ext cx="0" cy="45912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7670" name="TextBox 11"/>
            <p:cNvSpPr txBox="1">
              <a:spLocks noChangeArrowheads="1"/>
            </p:cNvSpPr>
            <p:nvPr/>
          </p:nvSpPr>
          <p:spPr bwMode="auto">
            <a:xfrm>
              <a:off x="1143000" y="4152900"/>
              <a:ext cx="1371600" cy="627102"/>
            </a:xfrm>
            <a:prstGeom prst="rect">
              <a:avLst/>
            </a:prstGeom>
            <a:noFill/>
            <a:ln w="9525">
              <a:noFill/>
              <a:miter lim="800000"/>
              <a:headEnd/>
              <a:tailEnd/>
            </a:ln>
          </p:spPr>
          <p:txBody>
            <a:bodyPr>
              <a:spAutoFit/>
            </a:bodyPr>
            <a:lstStyle/>
            <a:p>
              <a:r>
                <a:rPr lang="en-US" sz="2400">
                  <a:latin typeface="Arial Black" pitchFamily="34" charset="0"/>
                </a:rPr>
                <a:t>Today</a:t>
              </a:r>
            </a:p>
          </p:txBody>
        </p:sp>
        <p:sp>
          <p:nvSpPr>
            <p:cNvPr id="27671" name="TextBox 12"/>
            <p:cNvSpPr txBox="1">
              <a:spLocks noChangeArrowheads="1"/>
            </p:cNvSpPr>
            <p:nvPr/>
          </p:nvSpPr>
          <p:spPr bwMode="auto">
            <a:xfrm>
              <a:off x="3695700" y="4114800"/>
              <a:ext cx="1600200" cy="627102"/>
            </a:xfrm>
            <a:prstGeom prst="rect">
              <a:avLst/>
            </a:prstGeom>
            <a:noFill/>
            <a:ln w="9525">
              <a:noFill/>
              <a:miter lim="800000"/>
              <a:headEnd/>
              <a:tailEnd/>
            </a:ln>
          </p:spPr>
          <p:txBody>
            <a:bodyPr>
              <a:spAutoFit/>
            </a:bodyPr>
            <a:lstStyle/>
            <a:p>
              <a:r>
                <a:rPr lang="en-US" sz="2400">
                  <a:latin typeface="Arial Black" pitchFamily="34" charset="0"/>
                </a:rPr>
                <a:t>1 Year</a:t>
              </a:r>
            </a:p>
          </p:txBody>
        </p:sp>
        <p:sp>
          <p:nvSpPr>
            <p:cNvPr id="27672" name="TextBox 13"/>
            <p:cNvSpPr txBox="1">
              <a:spLocks noChangeArrowheads="1"/>
            </p:cNvSpPr>
            <p:nvPr/>
          </p:nvSpPr>
          <p:spPr bwMode="auto">
            <a:xfrm>
              <a:off x="6477000" y="4190999"/>
              <a:ext cx="1752600" cy="627102"/>
            </a:xfrm>
            <a:prstGeom prst="rect">
              <a:avLst/>
            </a:prstGeom>
            <a:noFill/>
            <a:ln w="9525">
              <a:noFill/>
              <a:miter lim="800000"/>
              <a:headEnd/>
              <a:tailEnd/>
            </a:ln>
          </p:spPr>
          <p:txBody>
            <a:bodyPr>
              <a:spAutoFit/>
            </a:bodyPr>
            <a:lstStyle/>
            <a:p>
              <a:r>
                <a:rPr lang="en-US" sz="2400">
                  <a:latin typeface="Arial Black" pitchFamily="34" charset="0"/>
                </a:rPr>
                <a:t>2 Years</a:t>
              </a:r>
            </a:p>
          </p:txBody>
        </p:sp>
        <p:pic>
          <p:nvPicPr>
            <p:cNvPr id="27673" name="Picture 2" descr="http://t3.gstatic.com/images?q=tbn:ANd9GcR-fjPuiaRlb3ZmZ3_bniKFzYNfGvvii0DCBsOt0wih39s9CQm7vw"/>
            <p:cNvPicPr>
              <a:picLocks noChangeAspect="1" noChangeArrowheads="1"/>
            </p:cNvPicPr>
            <p:nvPr/>
          </p:nvPicPr>
          <p:blipFill>
            <a:blip r:embed="rId3" cstate="print"/>
            <a:srcRect/>
            <a:stretch>
              <a:fillRect/>
            </a:stretch>
          </p:blipFill>
          <p:spPr bwMode="auto">
            <a:xfrm>
              <a:off x="685800" y="5410200"/>
              <a:ext cx="2362200" cy="1015332"/>
            </a:xfrm>
            <a:prstGeom prst="rect">
              <a:avLst/>
            </a:prstGeom>
            <a:noFill/>
            <a:ln w="9525">
              <a:noFill/>
              <a:miter lim="800000"/>
              <a:headEnd/>
              <a:tailEnd/>
            </a:ln>
          </p:spPr>
        </p:pic>
        <p:pic>
          <p:nvPicPr>
            <p:cNvPr id="27674" name="Picture 2" descr="http://t3.gstatic.com/images?q=tbn:ANd9GcR-fjPuiaRlb3ZmZ3_bniKFzYNfGvvii0DCBsOt0wih39s9CQm7vw"/>
            <p:cNvPicPr>
              <a:picLocks noChangeAspect="1" noChangeArrowheads="1"/>
            </p:cNvPicPr>
            <p:nvPr/>
          </p:nvPicPr>
          <p:blipFill>
            <a:blip r:embed="rId3" cstate="print"/>
            <a:srcRect/>
            <a:stretch>
              <a:fillRect/>
            </a:stretch>
          </p:blipFill>
          <p:spPr bwMode="auto">
            <a:xfrm>
              <a:off x="3352800" y="5410200"/>
              <a:ext cx="2362200" cy="1015332"/>
            </a:xfrm>
            <a:prstGeom prst="rect">
              <a:avLst/>
            </a:prstGeom>
            <a:noFill/>
            <a:ln w="9525">
              <a:noFill/>
              <a:miter lim="800000"/>
              <a:headEnd/>
              <a:tailEnd/>
            </a:ln>
          </p:spPr>
        </p:pic>
        <p:pic>
          <p:nvPicPr>
            <p:cNvPr id="27675" name="Picture 2" descr="http://t3.gstatic.com/images?q=tbn:ANd9GcR-fjPuiaRlb3ZmZ3_bniKFzYNfGvvii0DCBsOt0wih39s9CQm7vw"/>
            <p:cNvPicPr>
              <a:picLocks noChangeAspect="1" noChangeArrowheads="1"/>
            </p:cNvPicPr>
            <p:nvPr/>
          </p:nvPicPr>
          <p:blipFill>
            <a:blip r:embed="rId3" cstate="print"/>
            <a:srcRect/>
            <a:stretch>
              <a:fillRect/>
            </a:stretch>
          </p:blipFill>
          <p:spPr bwMode="auto">
            <a:xfrm>
              <a:off x="6019800" y="5410200"/>
              <a:ext cx="2362200" cy="1015332"/>
            </a:xfrm>
            <a:prstGeom prst="rect">
              <a:avLst/>
            </a:prstGeom>
            <a:noFill/>
            <a:ln w="9525">
              <a:noFill/>
              <a:miter lim="800000"/>
              <a:headEnd/>
              <a:tailEnd/>
            </a:ln>
          </p:spPr>
        </p:pic>
      </p:grpSp>
      <p:cxnSp>
        <p:nvCxnSpPr>
          <p:cNvPr id="35" name="Straight Connector 34"/>
          <p:cNvCxnSpPr/>
          <p:nvPr/>
        </p:nvCxnSpPr>
        <p:spPr>
          <a:xfrm>
            <a:off x="2813050" y="3128963"/>
            <a:ext cx="4659313"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813050" y="2792413"/>
            <a:ext cx="0" cy="3365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143500" y="2792413"/>
            <a:ext cx="0" cy="3365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472363" y="2792413"/>
            <a:ext cx="0" cy="33655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7658" name="TextBox 38"/>
          <p:cNvSpPr txBox="1">
            <a:spLocks noChangeArrowheads="1"/>
          </p:cNvSpPr>
          <p:nvPr/>
        </p:nvSpPr>
        <p:spPr bwMode="auto">
          <a:xfrm>
            <a:off x="2287588" y="2427288"/>
            <a:ext cx="1181100" cy="461962"/>
          </a:xfrm>
          <a:prstGeom prst="rect">
            <a:avLst/>
          </a:prstGeom>
          <a:noFill/>
          <a:ln w="9525">
            <a:noFill/>
            <a:miter lim="800000"/>
            <a:headEnd/>
            <a:tailEnd/>
          </a:ln>
        </p:spPr>
        <p:txBody>
          <a:bodyPr>
            <a:spAutoFit/>
          </a:bodyPr>
          <a:lstStyle/>
          <a:p>
            <a:r>
              <a:rPr lang="en-US" sz="2400">
                <a:latin typeface="Arial Black" pitchFamily="34" charset="0"/>
              </a:rPr>
              <a:t>Today</a:t>
            </a:r>
          </a:p>
        </p:txBody>
      </p:sp>
      <p:sp>
        <p:nvSpPr>
          <p:cNvPr id="27659" name="TextBox 39"/>
          <p:cNvSpPr txBox="1">
            <a:spLocks noChangeArrowheads="1"/>
          </p:cNvSpPr>
          <p:nvPr/>
        </p:nvSpPr>
        <p:spPr bwMode="auto">
          <a:xfrm>
            <a:off x="4486275" y="2398713"/>
            <a:ext cx="1377950" cy="461962"/>
          </a:xfrm>
          <a:prstGeom prst="rect">
            <a:avLst/>
          </a:prstGeom>
          <a:noFill/>
          <a:ln w="9525">
            <a:noFill/>
            <a:miter lim="800000"/>
            <a:headEnd/>
            <a:tailEnd/>
          </a:ln>
        </p:spPr>
        <p:txBody>
          <a:bodyPr>
            <a:spAutoFit/>
          </a:bodyPr>
          <a:lstStyle/>
          <a:p>
            <a:r>
              <a:rPr lang="en-US" sz="2400">
                <a:latin typeface="Arial Black" pitchFamily="34" charset="0"/>
              </a:rPr>
              <a:t>1 Year</a:t>
            </a:r>
          </a:p>
        </p:txBody>
      </p:sp>
      <p:sp>
        <p:nvSpPr>
          <p:cNvPr id="27660" name="TextBox 40"/>
          <p:cNvSpPr txBox="1">
            <a:spLocks noChangeArrowheads="1"/>
          </p:cNvSpPr>
          <p:nvPr/>
        </p:nvSpPr>
        <p:spPr bwMode="auto">
          <a:xfrm>
            <a:off x="6881813" y="2455863"/>
            <a:ext cx="1509712" cy="460375"/>
          </a:xfrm>
          <a:prstGeom prst="rect">
            <a:avLst/>
          </a:prstGeom>
          <a:noFill/>
          <a:ln w="9525">
            <a:noFill/>
            <a:miter lim="800000"/>
            <a:headEnd/>
            <a:tailEnd/>
          </a:ln>
        </p:spPr>
        <p:txBody>
          <a:bodyPr>
            <a:spAutoFit/>
          </a:bodyPr>
          <a:lstStyle/>
          <a:p>
            <a:r>
              <a:rPr lang="en-US" sz="2400">
                <a:latin typeface="Arial Black" pitchFamily="34" charset="0"/>
              </a:rPr>
              <a:t>2 Years</a:t>
            </a:r>
          </a:p>
        </p:txBody>
      </p:sp>
      <p:pic>
        <p:nvPicPr>
          <p:cNvPr id="27661" name="Picture 2" descr="http://t3.gstatic.com/images?q=tbn:ANd9GcR-fjPuiaRlb3ZmZ3_bniKFzYNfGvvii0DCBsOt0wih39s9CQm7vw"/>
          <p:cNvPicPr>
            <a:picLocks noChangeAspect="1" noChangeArrowheads="1"/>
          </p:cNvPicPr>
          <p:nvPr/>
        </p:nvPicPr>
        <p:blipFill>
          <a:blip r:embed="rId3" cstate="print"/>
          <a:srcRect/>
          <a:stretch>
            <a:fillRect/>
          </a:stretch>
        </p:blipFill>
        <p:spPr bwMode="auto">
          <a:xfrm>
            <a:off x="1893888" y="3352800"/>
            <a:ext cx="2035175" cy="747713"/>
          </a:xfrm>
          <a:prstGeom prst="rect">
            <a:avLst/>
          </a:prstGeom>
          <a:noFill/>
          <a:ln w="9525">
            <a:noFill/>
            <a:miter lim="800000"/>
            <a:headEnd/>
            <a:tailEnd/>
          </a:ln>
        </p:spPr>
      </p:pic>
      <p:pic>
        <p:nvPicPr>
          <p:cNvPr id="27662" name="Picture 2" descr="http://t3.gstatic.com/images?q=tbn:ANd9GcR-fjPuiaRlb3ZmZ3_bniKFzYNfGvvii0DCBsOt0wih39s9CQm7vw"/>
          <p:cNvPicPr>
            <a:picLocks noChangeAspect="1" noChangeArrowheads="1"/>
          </p:cNvPicPr>
          <p:nvPr/>
        </p:nvPicPr>
        <p:blipFill>
          <a:blip r:embed="rId3" cstate="print"/>
          <a:srcRect/>
          <a:stretch>
            <a:fillRect/>
          </a:stretch>
        </p:blipFill>
        <p:spPr bwMode="auto">
          <a:xfrm>
            <a:off x="2286000" y="3581400"/>
            <a:ext cx="2035175" cy="747713"/>
          </a:xfrm>
          <a:prstGeom prst="rect">
            <a:avLst/>
          </a:prstGeom>
          <a:noFill/>
          <a:ln w="9525">
            <a:noFill/>
            <a:miter lim="800000"/>
            <a:headEnd/>
            <a:tailEnd/>
          </a:ln>
        </p:spPr>
      </p:pic>
      <p:pic>
        <p:nvPicPr>
          <p:cNvPr id="27663" name="Picture 2" descr="http://t3.gstatic.com/images?q=tbn:ANd9GcR-fjPuiaRlb3ZmZ3_bniKFzYNfGvvii0DCBsOt0wih39s9CQm7vw"/>
          <p:cNvPicPr>
            <a:picLocks noChangeAspect="1" noChangeArrowheads="1"/>
          </p:cNvPicPr>
          <p:nvPr/>
        </p:nvPicPr>
        <p:blipFill>
          <a:blip r:embed="rId3" cstate="print"/>
          <a:srcRect/>
          <a:stretch>
            <a:fillRect/>
          </a:stretch>
        </p:blipFill>
        <p:spPr bwMode="auto">
          <a:xfrm>
            <a:off x="2819400" y="3810000"/>
            <a:ext cx="2035175" cy="747713"/>
          </a:xfrm>
          <a:prstGeom prst="rect">
            <a:avLst/>
          </a:prstGeom>
          <a:noFill/>
          <a:ln w="9525">
            <a:noFill/>
            <a:miter lim="800000"/>
            <a:headEnd/>
            <a:tailEnd/>
          </a:ln>
        </p:spPr>
      </p:pic>
      <p:sp>
        <p:nvSpPr>
          <p:cNvPr id="45" name="Rectangle 44"/>
          <p:cNvSpPr/>
          <p:nvPr/>
        </p:nvSpPr>
        <p:spPr>
          <a:xfrm>
            <a:off x="838200" y="2438400"/>
            <a:ext cx="744114" cy="120032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A</a:t>
            </a:r>
          </a:p>
        </p:txBody>
      </p:sp>
      <p:sp>
        <p:nvSpPr>
          <p:cNvPr id="46" name="TextBox 45"/>
          <p:cNvSpPr txBox="1"/>
          <p:nvPr/>
        </p:nvSpPr>
        <p:spPr>
          <a:xfrm>
            <a:off x="838200" y="4572000"/>
            <a:ext cx="838200" cy="1477328"/>
          </a:xfrm>
          <a:prstGeom prst="rect">
            <a:avLst/>
          </a:prstGeom>
          <a:noFill/>
        </p:spPr>
        <p:txBody>
          <a:bodyPr>
            <a:spAutoFit/>
          </a:bodyPr>
          <a:lstStyle/>
          <a:p>
            <a:pPr fontAlgn="auto">
              <a:spcBef>
                <a:spcPts val="0"/>
              </a:spcBef>
              <a:spcAft>
                <a:spcPts val="0"/>
              </a:spcAft>
              <a:defRPr/>
            </a:pPr>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B</a:t>
            </a:r>
          </a:p>
          <a:p>
            <a:pPr fontAlgn="auto">
              <a:spcBef>
                <a:spcPts val="0"/>
              </a:spcBef>
              <a:spcAft>
                <a:spcPts val="0"/>
              </a:spcAft>
              <a:defRPr/>
            </a:pP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22"/>
          <p:cNvSpPr>
            <a:spLocks noGrp="1"/>
          </p:cNvSpPr>
          <p:nvPr>
            <p:ph type="sldNum" sz="quarter" idx="12"/>
          </p:nvPr>
        </p:nvSpPr>
        <p:spPr bwMode="auto">
          <a:ln>
            <a:round/>
            <a:headEnd/>
            <a:tailEnd/>
          </a:ln>
        </p:spPr>
        <p:txBody>
          <a:bodyPr/>
          <a:lstStyle/>
          <a:p>
            <a:r>
              <a:rPr lang="en-US" smtClean="0"/>
              <a:t>5-</a:t>
            </a:r>
            <a:fld id="{EF5C5121-EF9E-4C88-9F1F-D47A8BBD9DE7}" type="slidenum">
              <a:rPr lang="en-US" smtClean="0"/>
              <a:pPr/>
              <a:t>12</a:t>
            </a:fld>
            <a:endParaRPr lang="en-US" smtClean="0"/>
          </a:p>
        </p:txBody>
      </p:sp>
      <p:sp>
        <p:nvSpPr>
          <p:cNvPr id="29698" name="Title 1"/>
          <p:cNvSpPr>
            <a:spLocks noGrp="1"/>
          </p:cNvSpPr>
          <p:nvPr>
            <p:ph type="title"/>
          </p:nvPr>
        </p:nvSpPr>
        <p:spPr>
          <a:solidFill>
            <a:schemeClr val="bg2"/>
          </a:solidFill>
        </p:spPr>
        <p:txBody>
          <a:bodyPr/>
          <a:lstStyle/>
          <a:p>
            <a:pPr algn="ctr" eaLnBrk="1" hangingPunct="1"/>
            <a:r>
              <a:rPr lang="en-US" sz="4800" b="1" smtClean="0"/>
              <a:t>Time and Money</a:t>
            </a:r>
          </a:p>
        </p:txBody>
      </p:sp>
      <p:sp>
        <p:nvSpPr>
          <p:cNvPr id="4" name="TextBox 3"/>
          <p:cNvSpPr txBox="1">
            <a:spLocks noChangeArrowheads="1"/>
          </p:cNvSpPr>
          <p:nvPr/>
        </p:nvSpPr>
        <p:spPr bwMode="auto">
          <a:xfrm>
            <a:off x="1143000" y="1447800"/>
            <a:ext cx="6934200" cy="1570038"/>
          </a:xfrm>
          <a:prstGeom prst="rect">
            <a:avLst/>
          </a:prstGeom>
          <a:noFill/>
          <a:ln w="9525">
            <a:noFill/>
            <a:miter lim="800000"/>
            <a:headEnd/>
            <a:tailEnd/>
          </a:ln>
        </p:spPr>
        <p:txBody>
          <a:bodyPr>
            <a:spAutoFit/>
          </a:bodyPr>
          <a:lstStyle/>
          <a:p>
            <a:r>
              <a:rPr lang="en-US" sz="3200" b="1">
                <a:latin typeface="Perpetua" pitchFamily="18" charset="0"/>
                <a:cs typeface="Arial" charset="0"/>
              </a:rPr>
              <a:t>Receiving money one year from now, or two years from now, is different than getting all the money today.</a:t>
            </a:r>
          </a:p>
        </p:txBody>
      </p:sp>
      <p:sp>
        <p:nvSpPr>
          <p:cNvPr id="29700" name="AutoShape 2" descr="data:image/jpeg;base64,/9j/4AAQSkZJRgABAQAAAQABAAD/2wCEAAkGBhIREBISEhQUEBEWFBUQFBQUEg8UFBUQFBAVFBUVFRQXHCYeFxojGRQVHy8gIycpLCwsFR4xNTAqNSYrLCkBCQoKDgwOFw8PFykcHBwpKSkpKSwsKSkpLCkpKSkpKSwpKSkpKywpKSkpKSwsLCwpLCkpLCkpKTUsLCkpKSwsKf/AABEIAOEA4AMBIgACEQEDEQH/xAAcAAEAAQUBAQAAAAAAAAAAAAAABAECAwUHBgj/xAA/EAACAQICBgcGBAMIAwAAAAAAAQIDEQQhBQYSMUFRBxMiYXGBkTJCobHB8FJy0eEUU4IjM0NiosLi8RUXk//EABoBAQADAQEBAAAAAAAAAAAAAAABAgMEBQb/xAAjEQEAAgICAgICAwAAAAAAAAAAAQIDEQQhEzESUSJBFDJh/9oADAMBAAIRAxEAPwDuIAAAAAAAAAAAAAAAAAAAAAAAAAAAAAAAAAAAAAAAAAAAAAAAAAAAAAAAAAAAAAUbDZ4bT+uTltQovZgpWc1vlbfblFu3ivEyyZa443ZE2iHuHMjYjS1GHtVIRz2bbSvflZHL6+PnNpznJu7lnJt3fHu4Ee/j++ZyTzfqGfkdWw2maFSWzCpGUs3ZPOyGkdKQo7N85Sdoxyu+LfglmcywmE26kINtOUklbuTbb8Ej1mj9WZ3cpycns7Cbb7MOSuXpnveOqrRaZ/TYVNbaai3sTvdLddZ83wyJ+jtLKsrxjK3PKydlk+/PcQqeq1P3nK/c7fE2eBwEKMNiCaV28883vNqeTf5el0kAG4AAAAAAAAAAAAAAAAAAAUZUowNLpbWulQnsNOc+Kjbs+N+PcecxevdaT/s4wpxX4u09/PJfA0ONqPak27tyeb3t3IOIqO9lw4d/HzPIycnJM9Tpz2vLd6S1rrVouMp7MWmmoLZTT334v1NPWnsrv3pW+LMNNbLbk7PgrXd+bXDzsXbTfC27OWbvztuOa15t3aVJmZ9q06Td5PK+av4l0als169xfDD8c5PvubPRmhJVpKMVv3u2SXNlYmZnVSI+mXUHAyqYt1WuzSi83zknFJfFnTEQtEaKjh6apxz4tvjJ72Tj2+Pi8dNT7dNY1AADdYAAAAAAAAAAAAxYjERhFynJRit7bsgMoPJaS6R8NSbUNqq+7sx9Xn8DQ4jpWqe5Sgl37Uvk0Vm0Q6KcbJf1DpZQ5hS6WKt84Un3duL9bm1wnSrRllOnKL42kn8yIyVaW4Wesb+KzB9I9SWKjSlRgqcqnVq05bcY9a6fWSvk1ePBcVme+OF6dxlJ46rXw+1s1FGvay2o1YvtW4Wbz8Zdx1vBa24SpGL6+lFyipbMpqLTavazJiWN8cxrpuSjIX/ncN/Ppf8A0h+pD0nrFTjTbp1IS4bSknGPi0JtERtn8Z+nidadHKFareWxDbcr2u3tJSaiuOba8izR2gcRiVejSVGm37dRtNrue+3gj0GHxujoWqVJRxFXftuE5dr/ACRatl3ZmbEdINKL7NObXOTjH4Zs4v40TO7Sr4LTPUMGE6N45dZWlLmoRjFX455/I2tHUfCR92T8Zy+hAodItFu0ouPhJP5pG80fp+hW9iefJ5Py4PyN64cX6iEzhmvurBR1Sw0d0W875zk0bShhowVoJRXJIy3BrWla+o0rqAAF0gAAAAAAAAAAAGr1h05DCUJVZ8Mor8UrZIERtg1m1ppYKntT7U37EE833vku845p7XGtiptzllwinaKXcjU6waw1MTVlUnJtt+SXBLku40/X3MrWe3xOLWO7e20/jiRQ0yo747RpYmWLMZs9ivGrLfrSFCp7S6t9yvYx1sJGXsTi+XaS+e41CSt95GWEHl37vArMw3pxLR1W3SSqcotPajtJ/iVmuOa5r5Gxpww8ryqVVF522dp+HDka7C6MlUezHN2+2bmlqBXdtyy5/Qne+nLlwVxX3a+pQ6s6C9iorWSvsyvxbdvP4E7Fay0XTpUoRnsQ3ptLbn+KT9SRV6O6kYri1va3NZWsuD3kavqNWSTttXV01b0I3pF8eHLETN0GrrLP3UocLp3fqRqunK3Gc1xzd/QnYjUyuuHes/UsWp9dJtRUkuCedrcET8pkrj48ddIcNNz4tSXekTsFp53vG8H45GtraKlF5ppZpXXFPMiu6uuP0I/1acGO3Truq2vyuqdd5blLkdAhNNJp3TzTR8w0MW4yWeR2Do/1ocrUKjun7DfPl5nRS++peHzeF4/yq6AADV5QAAAAAAAAAAKHC+k7W14jESpwd6VNuEbPJtb5ebXokdd1s0n/AA+DrVE7SUXGP55dlfO/kfNOOrXm/EiXXxqbtthnVL6byI1zJB8DG0Pdw20lwkZXOyREjIyyqX8lYymHo47JEJXZsMJBzeys+Nu5GqpSJmGrWkmuWZSXbW/T1mqaiqjfG179x0HDVU7HKMFpTq22t9ja6L1mqOoo3VnlndL/AKFZ08jmYLZLzaHT+ui0WvZtwPO0NIpe8n4PIkLSN1vL728rxzCbioI11Gr7XC31vb5EPG6XSvnws+C57zzmM1lauk+Xkrb+97iIt26K4LWrtl1uqwttLK+9rml9+h4idW7beXgbLSumOtst1rvnmzSvj3ZlnfipNKxtfFqzPRas6RcWlfOLuvmebuiZoyq4zUuF7FoVzRFqzD6R0NpFV6EKi4rP8yyZOPGdHWOUqcqd/wDOvk/oezR0RO4fKZK/G0wAAlmAAAAAAAA8D0v41xwtOmvem5vwhH9ZfA4NXlmdm6Zqn90uUJP1l/xOMVSsvQ43VViL0WIqikvSxyzRMqMEGZlIxl347LtoyQqWMLZXrMkuV/jYrp0xk0lxr5CNfinZkaEsvveWuQ0tN2yWlZr3n6/QkUtYKkfeb8zR7RVvlu7xplPxn3Db4nTEpq18vu7ZBliXzI+2/QpTmr3eaJ0iLRHTJKoWKWZa2NvK3mWhSZhcmTcHG+a3XIG83ejqdolpct79adE6NcQ41Yrg7r1R1I5BqVPZr0/zJ/E6+jTH6eByo/PYADRygAAAAAAAOW9Mce1T/J/vZxvERzO19L1L+6fDYa/1fucYxMSkz29Dj/1RkVSKxRUrL0KToiXoJF2yUl0Vso5F1sgoFJy4FZbRdWL8i24CYTOQRddsviy9IllOVHki0kSpXL6eFRO2cXRoxZeoE2NIKjmRs8kmDo3VrZt7+Ru8JSy+9xDw1LI2uFjZESwtbcvR6qU/7Wl+dHXTmOomH2qyfJ/udORtj9PJ5M7uAA0cwAAAAAAADw/SlhtqjSlyco+tv0OI6QwubyPofXbA9bg584tTXlk/mcM0nQab+8zG/t3caenm50WhGJOqK5j6pFdu+ssKWRVIydSXbJEy1iVFEo6ZVlWVW2okgoFyiVsTEImyxxv3IKJkijJGBKu2OMTNGJXZRdFEIla0ZaVMojPSiETKTRj2fM2WHpbvvMwYeldG1wVDNBjMvcdH+DspS5fN/bPamo1YwPVYeN/al2357jbnRWNQ8rJbdpkABZmAAAAAAAAxYiipwlF7pJx9UcN1l0c4VJJrNNpndrHO+kbRNp9YllJf6lvKXjp0YLatpyOrAxbFifi6VmRGjF6dWOxSxkaLbENYlY4lWiriUsFlRslQBVby9RLYoy2CFEiqRcV48wgiiZhqd2RacczaYKn+wUmemwwdP4Hp9VdEOrVjfd7T8EafR+EvY6bqxozqqSk1aU7PwjwX1L1jcuLNf4w3EY2KgG7zwAAAAAAAAAADV6x6M6/Dzj7yW1HxS3eaNoUEpiddvnXS9DZm0amR7/pK0J1NfaS7E7zj437S8n80eAqo55jT1cdtxElyhapFUyHRErZFRIWIX2FUhYJA2vSKxKFwVlVF8UWIviyVZlmo7zd6PpbjTYdZnptG0L28kQztL0+q+jOsqRT9ldqX5Vw82dESNLqto/q6W0/ann/St36m7Oisah5WW3ysAAszAAAAAAAAAAAAAHnde9B/xWEmoq9SF6kObsu1HzXxSOA4jefT7OFdJ+rf8JituKtRrXnC26M79uHq7rufcUtH7dXHvr8XjVIvTMDkXqZlL0KslyqMe0XKRDRfcrEtuXRBtemVLUXBEyIuRRsugiVU/R1O7Peaq6LdWpGPBZyfJcfvvPI6Fw13f08TsWquh+opXkrVJZvmo8ETWNy5M99Rpu4xsklkll5FQDd54AAAAAAAAAAAAAGOpXUd7L2aDTWFqy9m9gJ1fTlOPE8vrjVo47DToSspe3Tl+CqvZfhvT7mzXYvR9bkzV16FRb0/iNJjrty2unCUoTVpRey1yaLOuPT6z6PVRqVnGolba5rlL9Tx+Iw9SOTi/FZozmjtpn+0qOKRnhVTNTTw05PJPzyJscI0sr35/sR45aRyo/aapl6ma7ZqLhcr1dR8LEfCV/5FPtsVWRf1qNWsDUfBkilorEcIuXqPHJHJpKdGaJWEoOckkrtu1l9DHgdV8bUaSotLm/2Oian9HtanKNSpk1nuHwlS+euunpNS9TlRjGrWS6zfGGT2e985fI9iY6FPZikZDWI08+1ptO5AASqAAAAAAAAAAAAABRxKgDFLDRfAwz0bB8ESwBqa2rdGW+EX5IiVdSMLLfSi/wClHoQB5d9HuD/lR9Cn/rvBfyl8T1IA8xHo9wS/wo/EkU9SMGv8GHob8Aaqlq1ho7qUF/TEl09GUo7oRX9MSUALI0UtyS8i6xUAAAAAAAAAAAAAAAAAAAAAAAAAAAAAAAAAAAAAAAAAAAAAAAAAAAB//9k="/>
          <p:cNvSpPr>
            <a:spLocks noChangeAspect="1" noChangeArrowheads="1"/>
          </p:cNvSpPr>
          <p:nvPr/>
        </p:nvSpPr>
        <p:spPr bwMode="auto">
          <a:xfrm>
            <a:off x="63500" y="-1038225"/>
            <a:ext cx="2133600" cy="2143125"/>
          </a:xfrm>
          <a:prstGeom prst="rect">
            <a:avLst/>
          </a:prstGeom>
          <a:noFill/>
          <a:ln w="9525">
            <a:noFill/>
            <a:miter lim="800000"/>
            <a:headEnd/>
            <a:tailEnd/>
          </a:ln>
        </p:spPr>
        <p:txBody>
          <a:bodyPr/>
          <a:lstStyle/>
          <a:p>
            <a:endParaRPr lang="en-US">
              <a:latin typeface="Perpetua" pitchFamily="18" charset="0"/>
            </a:endParaRPr>
          </a:p>
        </p:txBody>
      </p:sp>
      <p:grpSp>
        <p:nvGrpSpPr>
          <p:cNvPr id="29701" name="Group 16"/>
          <p:cNvGrpSpPr>
            <a:grpSpLocks/>
          </p:cNvGrpSpPr>
          <p:nvPr/>
        </p:nvGrpSpPr>
        <p:grpSpPr bwMode="auto">
          <a:xfrm>
            <a:off x="609600" y="3429000"/>
            <a:ext cx="7696200" cy="2311400"/>
            <a:chOff x="685800" y="4114800"/>
            <a:chExt cx="7696200" cy="2310732"/>
          </a:xfrm>
        </p:grpSpPr>
        <p:grpSp>
          <p:nvGrpSpPr>
            <p:cNvPr id="29702" name="Group 14"/>
            <p:cNvGrpSpPr>
              <a:grpSpLocks/>
            </p:cNvGrpSpPr>
            <p:nvPr/>
          </p:nvGrpSpPr>
          <p:grpSpPr bwMode="auto">
            <a:xfrm>
              <a:off x="1143000" y="4114800"/>
              <a:ext cx="7086600" cy="990600"/>
              <a:chOff x="1143000" y="4343400"/>
              <a:chExt cx="7086600" cy="990600"/>
            </a:xfrm>
          </p:grpSpPr>
          <p:cxnSp>
            <p:nvCxnSpPr>
              <p:cNvPr id="7" name="Straight Connector 6"/>
              <p:cNvCxnSpPr/>
              <p:nvPr/>
            </p:nvCxnSpPr>
            <p:spPr>
              <a:xfrm>
                <a:off x="1752600" y="5333714"/>
                <a:ext cx="5410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52600" y="4876646"/>
                <a:ext cx="0" cy="45706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57700" y="4876646"/>
                <a:ext cx="0" cy="45706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2800" y="4876646"/>
                <a:ext cx="0" cy="45706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9710" name="TextBox 11"/>
              <p:cNvSpPr txBox="1">
                <a:spLocks noChangeArrowheads="1"/>
              </p:cNvSpPr>
              <p:nvPr/>
            </p:nvSpPr>
            <p:spPr bwMode="auto">
              <a:xfrm>
                <a:off x="1143000" y="4381500"/>
                <a:ext cx="1371600" cy="523220"/>
              </a:xfrm>
              <a:prstGeom prst="rect">
                <a:avLst/>
              </a:prstGeom>
              <a:noFill/>
              <a:ln w="9525">
                <a:noFill/>
                <a:miter lim="800000"/>
                <a:headEnd/>
                <a:tailEnd/>
              </a:ln>
            </p:spPr>
            <p:txBody>
              <a:bodyPr>
                <a:spAutoFit/>
              </a:bodyPr>
              <a:lstStyle/>
              <a:p>
                <a:r>
                  <a:rPr lang="en-US" sz="2800">
                    <a:latin typeface="Arial Black" pitchFamily="34" charset="0"/>
                  </a:rPr>
                  <a:t>Today</a:t>
                </a:r>
              </a:p>
            </p:txBody>
          </p:sp>
          <p:sp>
            <p:nvSpPr>
              <p:cNvPr id="29711" name="TextBox 12"/>
              <p:cNvSpPr txBox="1">
                <a:spLocks noChangeArrowheads="1"/>
              </p:cNvSpPr>
              <p:nvPr/>
            </p:nvSpPr>
            <p:spPr bwMode="auto">
              <a:xfrm>
                <a:off x="3695700" y="4343400"/>
                <a:ext cx="1600200" cy="523220"/>
              </a:xfrm>
              <a:prstGeom prst="rect">
                <a:avLst/>
              </a:prstGeom>
              <a:noFill/>
              <a:ln w="9525">
                <a:noFill/>
                <a:miter lim="800000"/>
                <a:headEnd/>
                <a:tailEnd/>
              </a:ln>
            </p:spPr>
            <p:txBody>
              <a:bodyPr>
                <a:spAutoFit/>
              </a:bodyPr>
              <a:lstStyle/>
              <a:p>
                <a:r>
                  <a:rPr lang="en-US" sz="2800">
                    <a:latin typeface="Arial Black" pitchFamily="34" charset="0"/>
                  </a:rPr>
                  <a:t>1 Year</a:t>
                </a:r>
              </a:p>
            </p:txBody>
          </p:sp>
          <p:sp>
            <p:nvSpPr>
              <p:cNvPr id="29712" name="TextBox 13"/>
              <p:cNvSpPr txBox="1">
                <a:spLocks noChangeArrowheads="1"/>
              </p:cNvSpPr>
              <p:nvPr/>
            </p:nvSpPr>
            <p:spPr bwMode="auto">
              <a:xfrm>
                <a:off x="6477000" y="4419600"/>
                <a:ext cx="1752600" cy="523220"/>
              </a:xfrm>
              <a:prstGeom prst="rect">
                <a:avLst/>
              </a:prstGeom>
              <a:noFill/>
              <a:ln w="9525">
                <a:noFill/>
                <a:miter lim="800000"/>
                <a:headEnd/>
                <a:tailEnd/>
              </a:ln>
            </p:spPr>
            <p:txBody>
              <a:bodyPr>
                <a:spAutoFit/>
              </a:bodyPr>
              <a:lstStyle/>
              <a:p>
                <a:r>
                  <a:rPr lang="en-US" sz="2800">
                    <a:latin typeface="Arial Black" pitchFamily="34" charset="0"/>
                  </a:rPr>
                  <a:t>2 Years</a:t>
                </a:r>
              </a:p>
            </p:txBody>
          </p:sp>
        </p:grpSp>
        <p:pic>
          <p:nvPicPr>
            <p:cNvPr id="29703" name="Picture 2" descr="http://t3.gstatic.com/images?q=tbn:ANd9GcR-fjPuiaRlb3ZmZ3_bniKFzYNfGvvii0DCBsOt0wih39s9CQm7vw"/>
            <p:cNvPicPr>
              <a:picLocks noChangeAspect="1" noChangeArrowheads="1"/>
            </p:cNvPicPr>
            <p:nvPr/>
          </p:nvPicPr>
          <p:blipFill>
            <a:blip r:embed="rId2" cstate="print"/>
            <a:srcRect/>
            <a:stretch>
              <a:fillRect/>
            </a:stretch>
          </p:blipFill>
          <p:spPr bwMode="auto">
            <a:xfrm>
              <a:off x="685800" y="5410200"/>
              <a:ext cx="2362200" cy="1015332"/>
            </a:xfrm>
            <a:prstGeom prst="rect">
              <a:avLst/>
            </a:prstGeom>
            <a:noFill/>
            <a:ln w="9525">
              <a:noFill/>
              <a:miter lim="800000"/>
              <a:headEnd/>
              <a:tailEnd/>
            </a:ln>
          </p:spPr>
        </p:pic>
        <p:pic>
          <p:nvPicPr>
            <p:cNvPr id="29704" name="Picture 2" descr="http://t3.gstatic.com/images?q=tbn:ANd9GcR-fjPuiaRlb3ZmZ3_bniKFzYNfGvvii0DCBsOt0wih39s9CQm7vw"/>
            <p:cNvPicPr>
              <a:picLocks noChangeAspect="1" noChangeArrowheads="1"/>
            </p:cNvPicPr>
            <p:nvPr/>
          </p:nvPicPr>
          <p:blipFill>
            <a:blip r:embed="rId2" cstate="print"/>
            <a:srcRect/>
            <a:stretch>
              <a:fillRect/>
            </a:stretch>
          </p:blipFill>
          <p:spPr bwMode="auto">
            <a:xfrm>
              <a:off x="3352800" y="5410200"/>
              <a:ext cx="2362200" cy="1015332"/>
            </a:xfrm>
            <a:prstGeom prst="rect">
              <a:avLst/>
            </a:prstGeom>
            <a:noFill/>
            <a:ln w="9525">
              <a:noFill/>
              <a:miter lim="800000"/>
              <a:headEnd/>
              <a:tailEnd/>
            </a:ln>
          </p:spPr>
        </p:pic>
        <p:pic>
          <p:nvPicPr>
            <p:cNvPr id="29705" name="Picture 2" descr="http://t3.gstatic.com/images?q=tbn:ANd9GcR-fjPuiaRlb3ZmZ3_bniKFzYNfGvvii0DCBsOt0wih39s9CQm7vw"/>
            <p:cNvPicPr>
              <a:picLocks noChangeAspect="1" noChangeArrowheads="1"/>
            </p:cNvPicPr>
            <p:nvPr/>
          </p:nvPicPr>
          <p:blipFill>
            <a:blip r:embed="rId2" cstate="print"/>
            <a:srcRect/>
            <a:stretch>
              <a:fillRect/>
            </a:stretch>
          </p:blipFill>
          <p:spPr bwMode="auto">
            <a:xfrm>
              <a:off x="6019800" y="5410200"/>
              <a:ext cx="2362200" cy="101533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2"/>
          <p:cNvSpPr>
            <a:spLocks noGrp="1"/>
          </p:cNvSpPr>
          <p:nvPr>
            <p:ph type="sldNum" sz="quarter" idx="12"/>
          </p:nvPr>
        </p:nvSpPr>
        <p:spPr bwMode="auto">
          <a:ln>
            <a:round/>
            <a:headEnd/>
            <a:tailEnd/>
          </a:ln>
        </p:spPr>
        <p:txBody>
          <a:bodyPr/>
          <a:lstStyle/>
          <a:p>
            <a:r>
              <a:rPr lang="en-US" smtClean="0"/>
              <a:t>5-</a:t>
            </a:r>
            <a:fld id="{58F7DC8A-02A5-4341-B164-BDDAC5D43AC0}" type="slidenum">
              <a:rPr lang="en-US" smtClean="0"/>
              <a:pPr/>
              <a:t>13</a:t>
            </a:fld>
            <a:endParaRPr lang="en-US" smtClean="0"/>
          </a:p>
        </p:txBody>
      </p:sp>
      <p:sp>
        <p:nvSpPr>
          <p:cNvPr id="30722" name="Title 1"/>
          <p:cNvSpPr>
            <a:spLocks noGrp="1"/>
          </p:cNvSpPr>
          <p:nvPr>
            <p:ph type="title"/>
          </p:nvPr>
        </p:nvSpPr>
        <p:spPr>
          <a:solidFill>
            <a:schemeClr val="bg2"/>
          </a:solidFill>
        </p:spPr>
        <p:txBody>
          <a:bodyPr/>
          <a:lstStyle/>
          <a:p>
            <a:pPr algn="ctr" eaLnBrk="1" hangingPunct="1"/>
            <a:r>
              <a:rPr lang="en-US" sz="4800" b="1" smtClean="0"/>
              <a:t>Time and Money</a:t>
            </a:r>
          </a:p>
        </p:txBody>
      </p:sp>
      <p:sp>
        <p:nvSpPr>
          <p:cNvPr id="4" name="TextBox 3"/>
          <p:cNvSpPr txBox="1">
            <a:spLocks noChangeArrowheads="1"/>
          </p:cNvSpPr>
          <p:nvPr/>
        </p:nvSpPr>
        <p:spPr bwMode="auto">
          <a:xfrm>
            <a:off x="1112838" y="1447800"/>
            <a:ext cx="6934200" cy="1570038"/>
          </a:xfrm>
          <a:prstGeom prst="rect">
            <a:avLst/>
          </a:prstGeom>
          <a:noFill/>
          <a:ln w="9525">
            <a:noFill/>
            <a:miter lim="800000"/>
            <a:headEnd/>
            <a:tailEnd/>
          </a:ln>
        </p:spPr>
        <p:txBody>
          <a:bodyPr>
            <a:spAutoFit/>
          </a:bodyPr>
          <a:lstStyle/>
          <a:p>
            <a:r>
              <a:rPr lang="en-US" sz="3200" b="1">
                <a:latin typeface="Perpetua" pitchFamily="18" charset="0"/>
                <a:cs typeface="Arial" charset="0"/>
              </a:rPr>
              <a:t>So going back to the fruit analogy, receiving money over time is like receiving different fruits over time.</a:t>
            </a:r>
          </a:p>
        </p:txBody>
      </p:sp>
      <p:grpSp>
        <p:nvGrpSpPr>
          <p:cNvPr id="30724" name="Group 14"/>
          <p:cNvGrpSpPr>
            <a:grpSpLocks/>
          </p:cNvGrpSpPr>
          <p:nvPr/>
        </p:nvGrpSpPr>
        <p:grpSpPr bwMode="auto">
          <a:xfrm>
            <a:off x="1143000" y="3352800"/>
            <a:ext cx="7086600" cy="990600"/>
            <a:chOff x="1143000" y="4343400"/>
            <a:chExt cx="7086600" cy="990600"/>
          </a:xfrm>
        </p:grpSpPr>
        <p:cxnSp>
          <p:nvCxnSpPr>
            <p:cNvPr id="7" name="Straight Connector 6"/>
            <p:cNvCxnSpPr/>
            <p:nvPr/>
          </p:nvCxnSpPr>
          <p:spPr>
            <a:xfrm>
              <a:off x="1752600" y="5334000"/>
              <a:ext cx="5410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52600" y="4876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57700" y="4876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2800" y="4876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0736" name="TextBox 11"/>
            <p:cNvSpPr txBox="1">
              <a:spLocks noChangeArrowheads="1"/>
            </p:cNvSpPr>
            <p:nvPr/>
          </p:nvSpPr>
          <p:spPr bwMode="auto">
            <a:xfrm>
              <a:off x="1143000" y="4381500"/>
              <a:ext cx="1371600" cy="523220"/>
            </a:xfrm>
            <a:prstGeom prst="rect">
              <a:avLst/>
            </a:prstGeom>
            <a:noFill/>
            <a:ln w="9525">
              <a:noFill/>
              <a:miter lim="800000"/>
              <a:headEnd/>
              <a:tailEnd/>
            </a:ln>
          </p:spPr>
          <p:txBody>
            <a:bodyPr>
              <a:spAutoFit/>
            </a:bodyPr>
            <a:lstStyle/>
            <a:p>
              <a:r>
                <a:rPr lang="en-US" sz="2800">
                  <a:latin typeface="Arial Black" pitchFamily="34" charset="0"/>
                </a:rPr>
                <a:t>Today</a:t>
              </a:r>
            </a:p>
          </p:txBody>
        </p:sp>
        <p:sp>
          <p:nvSpPr>
            <p:cNvPr id="30737" name="TextBox 12"/>
            <p:cNvSpPr txBox="1">
              <a:spLocks noChangeArrowheads="1"/>
            </p:cNvSpPr>
            <p:nvPr/>
          </p:nvSpPr>
          <p:spPr bwMode="auto">
            <a:xfrm>
              <a:off x="3695700" y="4343400"/>
              <a:ext cx="1600200" cy="523220"/>
            </a:xfrm>
            <a:prstGeom prst="rect">
              <a:avLst/>
            </a:prstGeom>
            <a:noFill/>
            <a:ln w="9525">
              <a:noFill/>
              <a:miter lim="800000"/>
              <a:headEnd/>
              <a:tailEnd/>
            </a:ln>
          </p:spPr>
          <p:txBody>
            <a:bodyPr>
              <a:spAutoFit/>
            </a:bodyPr>
            <a:lstStyle/>
            <a:p>
              <a:r>
                <a:rPr lang="en-US" sz="2800">
                  <a:latin typeface="Arial Black" pitchFamily="34" charset="0"/>
                </a:rPr>
                <a:t>1 Year</a:t>
              </a:r>
            </a:p>
          </p:txBody>
        </p:sp>
        <p:sp>
          <p:nvSpPr>
            <p:cNvPr id="30738" name="TextBox 13"/>
            <p:cNvSpPr txBox="1">
              <a:spLocks noChangeArrowheads="1"/>
            </p:cNvSpPr>
            <p:nvPr/>
          </p:nvSpPr>
          <p:spPr bwMode="auto">
            <a:xfrm>
              <a:off x="6477000" y="4419600"/>
              <a:ext cx="1752600" cy="523220"/>
            </a:xfrm>
            <a:prstGeom prst="rect">
              <a:avLst/>
            </a:prstGeom>
            <a:noFill/>
            <a:ln w="9525">
              <a:noFill/>
              <a:miter lim="800000"/>
              <a:headEnd/>
              <a:tailEnd/>
            </a:ln>
          </p:spPr>
          <p:txBody>
            <a:bodyPr>
              <a:spAutoFit/>
            </a:bodyPr>
            <a:lstStyle/>
            <a:p>
              <a:r>
                <a:rPr lang="en-US" sz="2800">
                  <a:latin typeface="Arial Black" pitchFamily="34" charset="0"/>
                </a:rPr>
                <a:t>2 Years</a:t>
              </a:r>
            </a:p>
          </p:txBody>
        </p:sp>
      </p:grpSp>
      <p:sp>
        <p:nvSpPr>
          <p:cNvPr id="30725" name="AutoShape 2" descr="data:image/jpeg;base64,/9j/4AAQSkZJRgABAQAAAQABAAD/2wCEAAkGBhIREBISEhQUEBEWFBUQFBQUEg8UFBUQFBAVFBUVFRQXHCYeFxojGRQVHy8gIycpLCwsFR4xNTAqNSYrLCkBCQoKDgwOFw8PFykcHBwpKSkpKSwsKSkpLCkpKSkpKSwpKSkpKywpKSkpKSwsLCwpLCkpLCkpKTUsLCkpKSwsKf/AABEIAOEA4AMBIgACEQEDEQH/xAAcAAEAAQUBAQAAAAAAAAAAAAAABAECAwUHBgj/xAA/EAACAQICBgcGBAMIAwAAAAAAAQIDEQQhBQYSMUFRBxMiYXGBkTJCobHB8FJy0eEUU4IjM0NiosLi8RUXk//EABoBAQADAQEBAAAAAAAAAAAAAAABAgMEBQb/xAAjEQEAAgICAgICAwAAAAAAAAAAAQIDEQQhEzESUSJBFDJh/9oADAMBAAIRAxEAPwDuIAAAAAAAAAAAAAAAAAAAAAAAAAAAAAAAAAAAAAAAAAAAAAAAAAAAAAAAAAAAAAUbDZ4bT+uTltQovZgpWc1vlbfblFu3ivEyyZa443ZE2iHuHMjYjS1GHtVIRz2bbSvflZHL6+PnNpznJu7lnJt3fHu4Ee/j++ZyTzfqGfkdWw2maFSWzCpGUs3ZPOyGkdKQo7N85Sdoxyu+LfglmcywmE26kINtOUklbuTbb8Ej1mj9WZ3cpycns7Cbb7MOSuXpnveOqrRaZ/TYVNbaai3sTvdLddZ83wyJ+jtLKsrxjK3PKydlk+/PcQqeq1P3nK/c7fE2eBwEKMNiCaV28883vNqeTf5el0kAG4AAAAAAAAAAAAAAAAAAAUZUowNLpbWulQnsNOc+Kjbs+N+PcecxevdaT/s4wpxX4u09/PJfA0ONqPak27tyeb3t3IOIqO9lw4d/HzPIycnJM9Tpz2vLd6S1rrVouMp7MWmmoLZTT334v1NPWnsrv3pW+LMNNbLbk7PgrXd+bXDzsXbTfC27OWbvztuOa15t3aVJmZ9q06Td5PK+av4l0als169xfDD8c5PvubPRmhJVpKMVv3u2SXNlYmZnVSI+mXUHAyqYt1WuzSi83zknFJfFnTEQtEaKjh6apxz4tvjJ72Tj2+Pi8dNT7dNY1AADdYAAAAAAAAAAAAxYjERhFynJRit7bsgMoPJaS6R8NSbUNqq+7sx9Xn8DQ4jpWqe5Sgl37Uvk0Vm0Q6KcbJf1DpZQ5hS6WKt84Un3duL9bm1wnSrRllOnKL42kn8yIyVaW4Wesb+KzB9I9SWKjSlRgqcqnVq05bcY9a6fWSvk1ePBcVme+OF6dxlJ46rXw+1s1FGvay2o1YvtW4Wbz8Zdx1vBa24SpGL6+lFyipbMpqLTavazJiWN8cxrpuSjIX/ncN/Ppf8A0h+pD0nrFTjTbp1IS4bSknGPi0JtERtn8Z+nidadHKFareWxDbcr2u3tJSaiuOba8izR2gcRiVejSVGm37dRtNrue+3gj0GHxujoWqVJRxFXftuE5dr/ACRatl3ZmbEdINKL7NObXOTjH4Zs4v40TO7Sr4LTPUMGE6N45dZWlLmoRjFX455/I2tHUfCR92T8Zy+hAodItFu0ouPhJP5pG80fp+hW9iefJ5Py4PyN64cX6iEzhmvurBR1Sw0d0W875zk0bShhowVoJRXJIy3BrWla+o0rqAAF0gAAAAAAAAAAAGr1h05DCUJVZ8Mor8UrZIERtg1m1ppYKntT7U37EE833vku845p7XGtiptzllwinaKXcjU6waw1MTVlUnJtt+SXBLku40/X3MrWe3xOLWO7e20/jiRQ0yo747RpYmWLMZs9ivGrLfrSFCp7S6t9yvYx1sJGXsTi+XaS+e41CSt95GWEHl37vArMw3pxLR1W3SSqcotPajtJ/iVmuOa5r5Gxpww8ryqVVF522dp+HDka7C6MlUezHN2+2bmlqBXdtyy5/Qne+nLlwVxX3a+pQ6s6C9iorWSvsyvxbdvP4E7Fay0XTpUoRnsQ3ptLbn+KT9SRV6O6kYri1va3NZWsuD3kavqNWSTttXV01b0I3pF8eHLETN0GrrLP3UocLp3fqRqunK3Gc1xzd/QnYjUyuuHes/UsWp9dJtRUkuCedrcET8pkrj48ddIcNNz4tSXekTsFp53vG8H45GtraKlF5ppZpXXFPMiu6uuP0I/1acGO3Truq2vyuqdd5blLkdAhNNJp3TzTR8w0MW4yWeR2Do/1ocrUKjun7DfPl5nRS++peHzeF4/yq6AADV5QAAAAAAAAAAKHC+k7W14jESpwd6VNuEbPJtb5ebXokdd1s0n/AA+DrVE7SUXGP55dlfO/kfNOOrXm/EiXXxqbtthnVL6byI1zJB8DG0Pdw20lwkZXOyREjIyyqX8lYymHo47JEJXZsMJBzeys+Nu5GqpSJmGrWkmuWZSXbW/T1mqaiqjfG179x0HDVU7HKMFpTq22t9ja6L1mqOoo3VnlndL/AKFZ08jmYLZLzaHT+ui0WvZtwPO0NIpe8n4PIkLSN1vL728rxzCbioI11Gr7XC31vb5EPG6XSvnws+C57zzmM1lauk+Xkrb+97iIt26K4LWrtl1uqwttLK+9rml9+h4idW7beXgbLSumOtst1rvnmzSvj3ZlnfipNKxtfFqzPRas6RcWlfOLuvmebuiZoyq4zUuF7FoVzRFqzD6R0NpFV6EKi4rP8yyZOPGdHWOUqcqd/wDOvk/oezR0RO4fKZK/G0wAAlmAAAAAAAA8D0v41xwtOmvem5vwhH9ZfA4NXlmdm6Zqn90uUJP1l/xOMVSsvQ43VViL0WIqikvSxyzRMqMEGZlIxl347LtoyQqWMLZXrMkuV/jYrp0xk0lxr5CNfinZkaEsvveWuQ0tN2yWlZr3n6/QkUtYKkfeb8zR7RVvlu7xplPxn3Db4nTEpq18vu7ZBliXzI+2/QpTmr3eaJ0iLRHTJKoWKWZa2NvK3mWhSZhcmTcHG+a3XIG83ejqdolpct79adE6NcQ41Yrg7r1R1I5BqVPZr0/zJ/E6+jTH6eByo/PYADRygAAAAAAAOW9Mce1T/J/vZxvERzO19L1L+6fDYa/1fucYxMSkz29Dj/1RkVSKxRUrL0KToiXoJF2yUl0Vso5F1sgoFJy4FZbRdWL8i24CYTOQRddsviy9IllOVHki0kSpXL6eFRO2cXRoxZeoE2NIKjmRs8kmDo3VrZt7+Ru8JSy+9xDw1LI2uFjZESwtbcvR6qU/7Wl+dHXTmOomH2qyfJ/udORtj9PJ5M7uAA0cwAAAAAAADw/SlhtqjSlyco+tv0OI6QwubyPofXbA9bg584tTXlk/mcM0nQab+8zG/t3caenm50WhGJOqK5j6pFdu+ssKWRVIydSXbJEy1iVFEo6ZVlWVW2okgoFyiVsTEImyxxv3IKJkijJGBKu2OMTNGJXZRdFEIla0ZaVMojPSiETKTRj2fM2WHpbvvMwYeldG1wVDNBjMvcdH+DspS5fN/bPamo1YwPVYeN/al2357jbnRWNQ8rJbdpkABZmAAAAAAAAxYiipwlF7pJx9UcN1l0c4VJJrNNpndrHO+kbRNp9YllJf6lvKXjp0YLatpyOrAxbFifi6VmRGjF6dWOxSxkaLbENYlY4lWiriUsFlRslQBVby9RLYoy2CFEiqRcV48wgiiZhqd2RacczaYKn+wUmemwwdP4Hp9VdEOrVjfd7T8EafR+EvY6bqxozqqSk1aU7PwjwX1L1jcuLNf4w3EY2KgG7zwAAAAAAAAAADV6x6M6/Dzj7yW1HxS3eaNoUEpiddvnXS9DZm0amR7/pK0J1NfaS7E7zj437S8n80eAqo55jT1cdtxElyhapFUyHRErZFRIWIX2FUhYJA2vSKxKFwVlVF8UWIviyVZlmo7zd6PpbjTYdZnptG0L28kQztL0+q+jOsqRT9ldqX5Vw82dESNLqto/q6W0/ann/St36m7Oisah5WW3ysAAszAAAAAAAAAAAAAHnde9B/xWEmoq9SF6kObsu1HzXxSOA4jefT7OFdJ+rf8JituKtRrXnC26M79uHq7rufcUtH7dXHvr8XjVIvTMDkXqZlL0KslyqMe0XKRDRfcrEtuXRBtemVLUXBEyIuRRsugiVU/R1O7Peaq6LdWpGPBZyfJcfvvPI6Fw13f08TsWquh+opXkrVJZvmo8ETWNy5M99Rpu4xsklkll5FQDd54AAAAAAAAAAAAAGOpXUd7L2aDTWFqy9m9gJ1fTlOPE8vrjVo47DToSspe3Tl+CqvZfhvT7mzXYvR9bkzV16FRb0/iNJjrty2unCUoTVpRey1yaLOuPT6z6PVRqVnGolba5rlL9Tx+Iw9SOTi/FZozmjtpn+0qOKRnhVTNTTw05PJPzyJscI0sr35/sR45aRyo/aapl6ma7ZqLhcr1dR8LEfCV/5FPtsVWRf1qNWsDUfBkilorEcIuXqPHJHJpKdGaJWEoOckkrtu1l9DHgdV8bUaSotLm/2Oian9HtanKNSpk1nuHwlS+euunpNS9TlRjGrWS6zfGGT2e985fI9iY6FPZikZDWI08+1ptO5AASqAAAAAAAAAAAAABRxKgDFLDRfAwz0bB8ESwBqa2rdGW+EX5IiVdSMLLfSi/wClHoQB5d9HuD/lR9Cn/rvBfyl8T1IA8xHo9wS/wo/EkU9SMGv8GHob8Aaqlq1ho7qUF/TEl09GUo7oRX9MSUALI0UtyS8i6xUAAAAAAAAAAAAAAAAAAAAAAAAAAAAAAAAAAAAAAAAAAAAAAAAAAAB//9k="/>
          <p:cNvSpPr>
            <a:spLocks noChangeAspect="1" noChangeArrowheads="1"/>
          </p:cNvSpPr>
          <p:nvPr/>
        </p:nvSpPr>
        <p:spPr bwMode="auto">
          <a:xfrm>
            <a:off x="63500" y="-1038225"/>
            <a:ext cx="2133600" cy="2143125"/>
          </a:xfrm>
          <a:prstGeom prst="rect">
            <a:avLst/>
          </a:prstGeom>
          <a:noFill/>
          <a:ln w="9525">
            <a:noFill/>
            <a:miter lim="800000"/>
            <a:headEnd/>
            <a:tailEnd/>
          </a:ln>
        </p:spPr>
        <p:txBody>
          <a:bodyPr/>
          <a:lstStyle/>
          <a:p>
            <a:endParaRPr lang="en-US">
              <a:latin typeface="Perpetua" pitchFamily="18" charset="0"/>
            </a:endParaRPr>
          </a:p>
        </p:txBody>
      </p:sp>
      <p:pic>
        <p:nvPicPr>
          <p:cNvPr id="112642" name="Picture 2" descr="http://t3.gstatic.com/images?q=tbn:ANd9GcR-fjPuiaRlb3ZmZ3_bniKFzYNfGvvii0DCBsOt0wih39s9CQm7vw"/>
          <p:cNvPicPr>
            <a:picLocks noChangeAspect="1" noChangeArrowheads="1"/>
          </p:cNvPicPr>
          <p:nvPr/>
        </p:nvPicPr>
        <p:blipFill>
          <a:blip r:embed="rId2" cstate="print"/>
          <a:srcRect/>
          <a:stretch>
            <a:fillRect/>
          </a:stretch>
        </p:blipFill>
        <p:spPr bwMode="auto">
          <a:xfrm>
            <a:off x="609600" y="4724400"/>
            <a:ext cx="2362200" cy="1016000"/>
          </a:xfrm>
          <a:prstGeom prst="rect">
            <a:avLst/>
          </a:prstGeom>
          <a:noFill/>
          <a:ln w="9525">
            <a:noFill/>
            <a:miter lim="800000"/>
            <a:headEnd/>
            <a:tailEnd/>
          </a:ln>
        </p:spPr>
      </p:pic>
      <p:pic>
        <p:nvPicPr>
          <p:cNvPr id="20" name="Picture 2" descr="http://t3.gstatic.com/images?q=tbn:ANd9GcR-fjPuiaRlb3ZmZ3_bniKFzYNfGvvii0DCBsOt0wih39s9CQm7vw"/>
          <p:cNvPicPr>
            <a:picLocks noChangeAspect="1" noChangeArrowheads="1"/>
          </p:cNvPicPr>
          <p:nvPr/>
        </p:nvPicPr>
        <p:blipFill>
          <a:blip r:embed="rId2" cstate="print"/>
          <a:srcRect/>
          <a:stretch>
            <a:fillRect/>
          </a:stretch>
        </p:blipFill>
        <p:spPr bwMode="auto">
          <a:xfrm>
            <a:off x="3276600" y="4724400"/>
            <a:ext cx="2362200" cy="1016000"/>
          </a:xfrm>
          <a:prstGeom prst="rect">
            <a:avLst/>
          </a:prstGeom>
          <a:noFill/>
          <a:ln w="9525">
            <a:noFill/>
            <a:miter lim="800000"/>
            <a:headEnd/>
            <a:tailEnd/>
          </a:ln>
        </p:spPr>
      </p:pic>
      <p:pic>
        <p:nvPicPr>
          <p:cNvPr id="21" name="Picture 2" descr="http://t3.gstatic.com/images?q=tbn:ANd9GcR-fjPuiaRlb3ZmZ3_bniKFzYNfGvvii0DCBsOt0wih39s9CQm7vw"/>
          <p:cNvPicPr>
            <a:picLocks noChangeAspect="1" noChangeArrowheads="1"/>
          </p:cNvPicPr>
          <p:nvPr/>
        </p:nvPicPr>
        <p:blipFill>
          <a:blip r:embed="rId2" cstate="print"/>
          <a:srcRect/>
          <a:stretch>
            <a:fillRect/>
          </a:stretch>
        </p:blipFill>
        <p:spPr bwMode="auto">
          <a:xfrm>
            <a:off x="5943600" y="4724400"/>
            <a:ext cx="2362200" cy="1016000"/>
          </a:xfrm>
          <a:prstGeom prst="rect">
            <a:avLst/>
          </a:prstGeom>
          <a:noFill/>
          <a:ln w="9525">
            <a:noFill/>
            <a:miter lim="800000"/>
            <a:headEnd/>
            <a:tailEnd/>
          </a:ln>
        </p:spPr>
      </p:pic>
      <p:pic>
        <p:nvPicPr>
          <p:cNvPr id="120834" name="Picture 2" descr="http://imgsrv.gardening.ktsa.com/image/ktsag/UserFiles/Image/P_Images/pineapple.jpg"/>
          <p:cNvPicPr>
            <a:picLocks noChangeAspect="1" noChangeArrowheads="1"/>
          </p:cNvPicPr>
          <p:nvPr/>
        </p:nvPicPr>
        <p:blipFill>
          <a:blip r:embed="rId3" cstate="print"/>
          <a:srcRect/>
          <a:stretch>
            <a:fillRect/>
          </a:stretch>
        </p:blipFill>
        <p:spPr bwMode="auto">
          <a:xfrm>
            <a:off x="6248400" y="4419600"/>
            <a:ext cx="1793875" cy="1752600"/>
          </a:xfrm>
          <a:prstGeom prst="rect">
            <a:avLst/>
          </a:prstGeom>
          <a:noFill/>
          <a:ln w="9525">
            <a:noFill/>
            <a:miter lim="800000"/>
            <a:headEnd/>
            <a:tailEnd/>
          </a:ln>
        </p:spPr>
      </p:pic>
      <p:pic>
        <p:nvPicPr>
          <p:cNvPr id="18" name="Picture 17" descr="http://www.longislandpress.com/wp-content/uploads/2010/09/36GreenPage.jpg"/>
          <p:cNvPicPr>
            <a:picLocks noChangeAspect="1" noChangeArrowheads="1"/>
          </p:cNvPicPr>
          <p:nvPr/>
        </p:nvPicPr>
        <p:blipFill>
          <a:blip r:embed="rId4" cstate="print"/>
          <a:srcRect/>
          <a:stretch>
            <a:fillRect/>
          </a:stretch>
        </p:blipFill>
        <p:spPr bwMode="auto">
          <a:xfrm>
            <a:off x="990600" y="4495800"/>
            <a:ext cx="1524000" cy="1536700"/>
          </a:xfrm>
          <a:prstGeom prst="rect">
            <a:avLst/>
          </a:prstGeom>
          <a:noFill/>
          <a:ln w="9525">
            <a:noFill/>
            <a:miter lim="800000"/>
            <a:headEnd/>
            <a:tailEnd/>
          </a:ln>
        </p:spPr>
      </p:pic>
      <p:pic>
        <p:nvPicPr>
          <p:cNvPr id="19" name="Picture 18" descr="http://topbanana.files.wordpress.com/2011/12/big-banana.jpg"/>
          <p:cNvPicPr>
            <a:picLocks noChangeAspect="1" noChangeArrowheads="1"/>
          </p:cNvPicPr>
          <p:nvPr/>
        </p:nvPicPr>
        <p:blipFill>
          <a:blip r:embed="rId5" cstate="print"/>
          <a:srcRect/>
          <a:stretch>
            <a:fillRect/>
          </a:stretch>
        </p:blipFill>
        <p:spPr bwMode="auto">
          <a:xfrm>
            <a:off x="3200400" y="4495800"/>
            <a:ext cx="21336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par>
                          <p:cTn id="10" fill="hold">
                            <p:stCondLst>
                              <p:cond delay="1000"/>
                            </p:stCondLst>
                            <p:childTnLst>
                              <p:par>
                                <p:cTn id="11" presetID="10" presetClass="exit" presetSubtype="0" fill="hold" nodeType="afterEffect">
                                  <p:stCondLst>
                                    <p:cond delay="0"/>
                                  </p:stCondLst>
                                  <p:childTnLst>
                                    <p:animEffect transition="out" filter="fade">
                                      <p:cBhvr>
                                        <p:cTn id="12" dur="1000"/>
                                        <p:tgtEl>
                                          <p:spTgt spid="112642"/>
                                        </p:tgtEl>
                                      </p:cBhvr>
                                    </p:animEffect>
                                    <p:set>
                                      <p:cBhvr>
                                        <p:cTn id="13" dur="1" fill="hold">
                                          <p:stCondLst>
                                            <p:cond delay="999"/>
                                          </p:stCondLst>
                                        </p:cTn>
                                        <p:tgtEl>
                                          <p:spTgt spid="112642"/>
                                        </p:tgtEl>
                                        <p:attrNameLst>
                                          <p:attrName>style.visibility</p:attrName>
                                        </p:attrNameLst>
                                      </p:cBhvr>
                                      <p:to>
                                        <p:strVal val="hidden"/>
                                      </p:to>
                                    </p:set>
                                  </p:childTnLst>
                                </p:cTn>
                              </p:par>
                            </p:childTnLst>
                          </p:cTn>
                        </p:par>
                        <p:par>
                          <p:cTn id="14" fill="hold">
                            <p:stCondLst>
                              <p:cond delay="2000"/>
                            </p:stCondLst>
                            <p:childTnLst>
                              <p:par>
                                <p:cTn id="15" presetID="55"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childTnLst>
                          </p:cTn>
                        </p:par>
                        <p:par>
                          <p:cTn id="20" fill="hold">
                            <p:stCondLst>
                              <p:cond delay="3000"/>
                            </p:stCondLst>
                            <p:childTnLst>
                              <p:par>
                                <p:cTn id="21" presetID="10" presetClass="exit" presetSubtype="0" fill="hold" nodeType="afterEffect">
                                  <p:stCondLst>
                                    <p:cond delay="0"/>
                                  </p:stCondLst>
                                  <p:childTnLst>
                                    <p:animEffect transition="out" filter="fade">
                                      <p:cBhvr>
                                        <p:cTn id="22" dur="1000"/>
                                        <p:tgtEl>
                                          <p:spTgt spid="20"/>
                                        </p:tgtEl>
                                      </p:cBhvr>
                                    </p:animEffect>
                                    <p:set>
                                      <p:cBhvr>
                                        <p:cTn id="23" dur="1" fill="hold">
                                          <p:stCondLst>
                                            <p:cond delay="999"/>
                                          </p:stCondLst>
                                        </p:cTn>
                                        <p:tgtEl>
                                          <p:spTgt spid="20"/>
                                        </p:tgtEl>
                                        <p:attrNameLst>
                                          <p:attrName>style.visibility</p:attrName>
                                        </p:attrNameLst>
                                      </p:cBhvr>
                                      <p:to>
                                        <p:strVal val="hidden"/>
                                      </p:to>
                                    </p:set>
                                  </p:childTnLst>
                                </p:cTn>
                              </p:par>
                            </p:childTnLst>
                          </p:cTn>
                        </p:par>
                        <p:par>
                          <p:cTn id="24" fill="hold">
                            <p:stCondLst>
                              <p:cond delay="4000"/>
                            </p:stCondLst>
                            <p:childTnLst>
                              <p:par>
                                <p:cTn id="25" presetID="55"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0.70"/>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childTnLst>
                          </p:cTn>
                        </p:par>
                        <p:par>
                          <p:cTn id="30" fill="hold">
                            <p:stCondLst>
                              <p:cond delay="5000"/>
                            </p:stCondLst>
                            <p:childTnLst>
                              <p:par>
                                <p:cTn id="31" presetID="10" presetClass="exit" presetSubtype="0" fill="hold" nodeType="afterEffect">
                                  <p:stCondLst>
                                    <p:cond delay="0"/>
                                  </p:stCondLst>
                                  <p:childTnLst>
                                    <p:animEffect transition="out" filter="fade">
                                      <p:cBhvr>
                                        <p:cTn id="32" dur="1000"/>
                                        <p:tgtEl>
                                          <p:spTgt spid="21"/>
                                        </p:tgtEl>
                                      </p:cBhvr>
                                    </p:animEffect>
                                    <p:set>
                                      <p:cBhvr>
                                        <p:cTn id="33" dur="1" fill="hold">
                                          <p:stCondLst>
                                            <p:cond delay="999"/>
                                          </p:stCondLst>
                                        </p:cTn>
                                        <p:tgtEl>
                                          <p:spTgt spid="21"/>
                                        </p:tgtEl>
                                        <p:attrNameLst>
                                          <p:attrName>style.visibility</p:attrName>
                                        </p:attrNameLst>
                                      </p:cBhvr>
                                      <p:to>
                                        <p:strVal val="hidden"/>
                                      </p:to>
                                    </p:set>
                                  </p:childTnLst>
                                </p:cTn>
                              </p:par>
                            </p:childTnLst>
                          </p:cTn>
                        </p:par>
                        <p:par>
                          <p:cTn id="34" fill="hold">
                            <p:stCondLst>
                              <p:cond delay="6000"/>
                            </p:stCondLst>
                            <p:childTnLst>
                              <p:par>
                                <p:cTn id="35" presetID="55" presetClass="entr" presetSubtype="0" fill="hold" nodeType="afterEffect">
                                  <p:stCondLst>
                                    <p:cond delay="0"/>
                                  </p:stCondLst>
                                  <p:childTnLst>
                                    <p:set>
                                      <p:cBhvr>
                                        <p:cTn id="36" dur="1" fill="hold">
                                          <p:stCondLst>
                                            <p:cond delay="0"/>
                                          </p:stCondLst>
                                        </p:cTn>
                                        <p:tgtEl>
                                          <p:spTgt spid="120834"/>
                                        </p:tgtEl>
                                        <p:attrNameLst>
                                          <p:attrName>style.visibility</p:attrName>
                                        </p:attrNameLst>
                                      </p:cBhvr>
                                      <p:to>
                                        <p:strVal val="visible"/>
                                      </p:to>
                                    </p:set>
                                    <p:anim calcmode="lin" valueType="num">
                                      <p:cBhvr>
                                        <p:cTn id="37" dur="1000" fill="hold"/>
                                        <p:tgtEl>
                                          <p:spTgt spid="120834"/>
                                        </p:tgtEl>
                                        <p:attrNameLst>
                                          <p:attrName>ppt_w</p:attrName>
                                        </p:attrNameLst>
                                      </p:cBhvr>
                                      <p:tavLst>
                                        <p:tav tm="0">
                                          <p:val>
                                            <p:strVal val="#ppt_w*0.70"/>
                                          </p:val>
                                        </p:tav>
                                        <p:tav tm="100000">
                                          <p:val>
                                            <p:strVal val="#ppt_w"/>
                                          </p:val>
                                        </p:tav>
                                      </p:tavLst>
                                    </p:anim>
                                    <p:anim calcmode="lin" valueType="num">
                                      <p:cBhvr>
                                        <p:cTn id="38" dur="1000" fill="hold"/>
                                        <p:tgtEl>
                                          <p:spTgt spid="120834"/>
                                        </p:tgtEl>
                                        <p:attrNameLst>
                                          <p:attrName>ppt_h</p:attrName>
                                        </p:attrNameLst>
                                      </p:cBhvr>
                                      <p:tavLst>
                                        <p:tav tm="0">
                                          <p:val>
                                            <p:strVal val="#ppt_h"/>
                                          </p:val>
                                        </p:tav>
                                        <p:tav tm="100000">
                                          <p:val>
                                            <p:strVal val="#ppt_h"/>
                                          </p:val>
                                        </p:tav>
                                      </p:tavLst>
                                    </p:anim>
                                    <p:animEffect transition="in" filter="fade">
                                      <p:cBhvr>
                                        <p:cTn id="39" dur="1000"/>
                                        <p:tgtEl>
                                          <p:spTgt spid="120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22"/>
          <p:cNvSpPr>
            <a:spLocks noGrp="1"/>
          </p:cNvSpPr>
          <p:nvPr>
            <p:ph type="sldNum" sz="quarter" idx="12"/>
          </p:nvPr>
        </p:nvSpPr>
        <p:spPr bwMode="auto">
          <a:ln>
            <a:round/>
            <a:headEnd/>
            <a:tailEnd/>
          </a:ln>
        </p:spPr>
        <p:txBody>
          <a:bodyPr/>
          <a:lstStyle/>
          <a:p>
            <a:r>
              <a:rPr lang="en-US" smtClean="0"/>
              <a:t>5-</a:t>
            </a:r>
            <a:fld id="{57938A72-846E-4DED-90C1-19054BC1BD23}" type="slidenum">
              <a:rPr lang="en-US" smtClean="0"/>
              <a:pPr/>
              <a:t>14</a:t>
            </a:fld>
            <a:endParaRPr lang="en-US" smtClean="0"/>
          </a:p>
        </p:txBody>
      </p:sp>
      <p:sp>
        <p:nvSpPr>
          <p:cNvPr id="31746" name="Title 1"/>
          <p:cNvSpPr>
            <a:spLocks noGrp="1"/>
          </p:cNvSpPr>
          <p:nvPr>
            <p:ph type="title"/>
          </p:nvPr>
        </p:nvSpPr>
        <p:spPr>
          <a:solidFill>
            <a:schemeClr val="bg2"/>
          </a:solidFill>
        </p:spPr>
        <p:txBody>
          <a:bodyPr/>
          <a:lstStyle/>
          <a:p>
            <a:pPr algn="ctr" eaLnBrk="1" hangingPunct="1"/>
            <a:r>
              <a:rPr lang="en-US" sz="4800" b="1" smtClean="0"/>
              <a:t>Time and Money</a:t>
            </a:r>
          </a:p>
        </p:txBody>
      </p:sp>
      <p:sp>
        <p:nvSpPr>
          <p:cNvPr id="4" name="TextBox 3"/>
          <p:cNvSpPr txBox="1">
            <a:spLocks noChangeArrowheads="1"/>
          </p:cNvSpPr>
          <p:nvPr/>
        </p:nvSpPr>
        <p:spPr bwMode="auto">
          <a:xfrm>
            <a:off x="685800" y="1328738"/>
            <a:ext cx="8229600" cy="2062162"/>
          </a:xfrm>
          <a:prstGeom prst="rect">
            <a:avLst/>
          </a:prstGeom>
          <a:noFill/>
          <a:ln w="9525">
            <a:noFill/>
            <a:miter lim="800000"/>
            <a:headEnd/>
            <a:tailEnd/>
          </a:ln>
        </p:spPr>
        <p:txBody>
          <a:bodyPr>
            <a:spAutoFit/>
          </a:bodyPr>
          <a:lstStyle/>
          <a:p>
            <a:r>
              <a:rPr lang="en-US" sz="3200" b="1">
                <a:latin typeface="Perpetua" pitchFamily="18" charset="0"/>
                <a:cs typeface="Arial" charset="0"/>
              </a:rPr>
              <a:t>And you don’t mix fruits in finance!  Thus every time you see money spread out over time, you </a:t>
            </a:r>
            <a:r>
              <a:rPr lang="en-US" sz="3200" b="1" u="sng">
                <a:latin typeface="Perpetua" pitchFamily="18" charset="0"/>
                <a:cs typeface="Arial" charset="0"/>
              </a:rPr>
              <a:t>must</a:t>
            </a:r>
            <a:r>
              <a:rPr lang="en-US" sz="3200" b="1">
                <a:latin typeface="Perpetua" pitchFamily="18" charset="0"/>
                <a:cs typeface="Arial" charset="0"/>
              </a:rPr>
              <a:t> think of the money as different; </a:t>
            </a:r>
            <a:r>
              <a:rPr lang="en-US" sz="3200" b="1">
                <a:solidFill>
                  <a:srgbClr val="C00000"/>
                </a:solidFill>
                <a:latin typeface="Perpetua" pitchFamily="18" charset="0"/>
                <a:cs typeface="Arial" charset="0"/>
              </a:rPr>
              <a:t>you can’t just add it up!</a:t>
            </a:r>
          </a:p>
        </p:txBody>
      </p:sp>
      <p:grpSp>
        <p:nvGrpSpPr>
          <p:cNvPr id="31748" name="Group 14"/>
          <p:cNvGrpSpPr>
            <a:grpSpLocks/>
          </p:cNvGrpSpPr>
          <p:nvPr/>
        </p:nvGrpSpPr>
        <p:grpSpPr bwMode="auto">
          <a:xfrm>
            <a:off x="1143000" y="3352800"/>
            <a:ext cx="7086600" cy="990600"/>
            <a:chOff x="1143000" y="4343400"/>
            <a:chExt cx="7086600" cy="990600"/>
          </a:xfrm>
        </p:grpSpPr>
        <p:cxnSp>
          <p:nvCxnSpPr>
            <p:cNvPr id="7" name="Straight Connector 6"/>
            <p:cNvCxnSpPr/>
            <p:nvPr/>
          </p:nvCxnSpPr>
          <p:spPr>
            <a:xfrm>
              <a:off x="1752600" y="5334000"/>
              <a:ext cx="5410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52600" y="4876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57700" y="4876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2800" y="4876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1757" name="TextBox 11"/>
            <p:cNvSpPr txBox="1">
              <a:spLocks noChangeArrowheads="1"/>
            </p:cNvSpPr>
            <p:nvPr/>
          </p:nvSpPr>
          <p:spPr bwMode="auto">
            <a:xfrm>
              <a:off x="1143000" y="4381500"/>
              <a:ext cx="1371600" cy="523220"/>
            </a:xfrm>
            <a:prstGeom prst="rect">
              <a:avLst/>
            </a:prstGeom>
            <a:noFill/>
            <a:ln w="9525">
              <a:noFill/>
              <a:miter lim="800000"/>
              <a:headEnd/>
              <a:tailEnd/>
            </a:ln>
          </p:spPr>
          <p:txBody>
            <a:bodyPr>
              <a:spAutoFit/>
            </a:bodyPr>
            <a:lstStyle/>
            <a:p>
              <a:r>
                <a:rPr lang="en-US" sz="2800">
                  <a:latin typeface="Arial Black" pitchFamily="34" charset="0"/>
                </a:rPr>
                <a:t>Today</a:t>
              </a:r>
            </a:p>
          </p:txBody>
        </p:sp>
        <p:sp>
          <p:nvSpPr>
            <p:cNvPr id="31758" name="TextBox 12"/>
            <p:cNvSpPr txBox="1">
              <a:spLocks noChangeArrowheads="1"/>
            </p:cNvSpPr>
            <p:nvPr/>
          </p:nvSpPr>
          <p:spPr bwMode="auto">
            <a:xfrm>
              <a:off x="3695700" y="4343400"/>
              <a:ext cx="1600200" cy="523220"/>
            </a:xfrm>
            <a:prstGeom prst="rect">
              <a:avLst/>
            </a:prstGeom>
            <a:noFill/>
            <a:ln w="9525">
              <a:noFill/>
              <a:miter lim="800000"/>
              <a:headEnd/>
              <a:tailEnd/>
            </a:ln>
          </p:spPr>
          <p:txBody>
            <a:bodyPr>
              <a:spAutoFit/>
            </a:bodyPr>
            <a:lstStyle/>
            <a:p>
              <a:r>
                <a:rPr lang="en-US" sz="2800">
                  <a:latin typeface="Arial Black" pitchFamily="34" charset="0"/>
                </a:rPr>
                <a:t>1 Year</a:t>
              </a:r>
            </a:p>
          </p:txBody>
        </p:sp>
        <p:sp>
          <p:nvSpPr>
            <p:cNvPr id="31759" name="TextBox 13"/>
            <p:cNvSpPr txBox="1">
              <a:spLocks noChangeArrowheads="1"/>
            </p:cNvSpPr>
            <p:nvPr/>
          </p:nvSpPr>
          <p:spPr bwMode="auto">
            <a:xfrm>
              <a:off x="6477000" y="4419600"/>
              <a:ext cx="1752600" cy="523220"/>
            </a:xfrm>
            <a:prstGeom prst="rect">
              <a:avLst/>
            </a:prstGeom>
            <a:noFill/>
            <a:ln w="9525">
              <a:noFill/>
              <a:miter lim="800000"/>
              <a:headEnd/>
              <a:tailEnd/>
            </a:ln>
          </p:spPr>
          <p:txBody>
            <a:bodyPr>
              <a:spAutoFit/>
            </a:bodyPr>
            <a:lstStyle/>
            <a:p>
              <a:r>
                <a:rPr lang="en-US" sz="2800">
                  <a:latin typeface="Arial Black" pitchFamily="34" charset="0"/>
                </a:rPr>
                <a:t>2 Years</a:t>
              </a:r>
            </a:p>
          </p:txBody>
        </p:sp>
      </p:grpSp>
      <p:sp>
        <p:nvSpPr>
          <p:cNvPr id="31749" name="AutoShape 2" descr="data:image/jpeg;base64,/9j/4AAQSkZJRgABAQAAAQABAAD/2wCEAAkGBhIREBISEhQUEBEWFBUQFBQUEg8UFBUQFBAVFBUVFRQXHCYeFxojGRQVHy8gIycpLCwsFR4xNTAqNSYrLCkBCQoKDgwOFw8PFykcHBwpKSkpKSwsKSkpLCkpKSkpKSwpKSkpKywpKSkpKSwsLCwpLCkpLCkpKTUsLCkpKSwsKf/AABEIAOEA4AMBIgACEQEDEQH/xAAcAAEAAQUBAQAAAAAAAAAAAAAABAECAwUHBgj/xAA/EAACAQICBgcGBAMIAwAAAAAAAQIDEQQhBQYSMUFRBxMiYXGBkTJCobHB8FJy0eEUU4IjM0NiosLi8RUXk//EABoBAQADAQEBAAAAAAAAAAAAAAABAgMEBQb/xAAjEQEAAgICAgICAwAAAAAAAAAAAQIDEQQhEzESUSJBFDJh/9oADAMBAAIRAxEAPwDuIAAAAAAAAAAAAAAAAAAAAAAAAAAAAAAAAAAAAAAAAAAAAAAAAAAAAAAAAAAAAAUbDZ4bT+uTltQovZgpWc1vlbfblFu3ivEyyZa443ZE2iHuHMjYjS1GHtVIRz2bbSvflZHL6+PnNpznJu7lnJt3fHu4Ee/j++ZyTzfqGfkdWw2maFSWzCpGUs3ZPOyGkdKQo7N85Sdoxyu+LfglmcywmE26kINtOUklbuTbb8Ej1mj9WZ3cpycns7Cbb7MOSuXpnveOqrRaZ/TYVNbaai3sTvdLddZ83wyJ+jtLKsrxjK3PKydlk+/PcQqeq1P3nK/c7fE2eBwEKMNiCaV28883vNqeTf5el0kAG4AAAAAAAAAAAAAAAAAAAUZUowNLpbWulQnsNOc+Kjbs+N+PcecxevdaT/s4wpxX4u09/PJfA0ONqPak27tyeb3t3IOIqO9lw4d/HzPIycnJM9Tpz2vLd6S1rrVouMp7MWmmoLZTT334v1NPWnsrv3pW+LMNNbLbk7PgrXd+bXDzsXbTfC27OWbvztuOa15t3aVJmZ9q06Td5PK+av4l0als169xfDD8c5PvubPRmhJVpKMVv3u2SXNlYmZnVSI+mXUHAyqYt1WuzSi83zknFJfFnTEQtEaKjh6apxz4tvjJ72Tj2+Pi8dNT7dNY1AADdYAAAAAAAAAAAAxYjERhFynJRit7bsgMoPJaS6R8NSbUNqq+7sx9Xn8DQ4jpWqe5Sgl37Uvk0Vm0Q6KcbJf1DpZQ5hS6WKt84Un3duL9bm1wnSrRllOnKL42kn8yIyVaW4Wesb+KzB9I9SWKjSlRgqcqnVq05bcY9a6fWSvk1ePBcVme+OF6dxlJ46rXw+1s1FGvay2o1YvtW4Wbz8Zdx1vBa24SpGL6+lFyipbMpqLTavazJiWN8cxrpuSjIX/ncN/Ppf8A0h+pD0nrFTjTbp1IS4bSknGPi0JtERtn8Z+nidadHKFareWxDbcr2u3tJSaiuOba8izR2gcRiVejSVGm37dRtNrue+3gj0GHxujoWqVJRxFXftuE5dr/ACRatl3ZmbEdINKL7NObXOTjH4Zs4v40TO7Sr4LTPUMGE6N45dZWlLmoRjFX455/I2tHUfCR92T8Zy+hAodItFu0ouPhJP5pG80fp+hW9iefJ5Py4PyN64cX6iEzhmvurBR1Sw0d0W875zk0bShhowVoJRXJIy3BrWla+o0rqAAF0gAAAAAAAAAAAGr1h05DCUJVZ8Mor8UrZIERtg1m1ppYKntT7U37EE833vku845p7XGtiptzllwinaKXcjU6waw1MTVlUnJtt+SXBLku40/X3MrWe3xOLWO7e20/jiRQ0yo747RpYmWLMZs9ivGrLfrSFCp7S6t9yvYx1sJGXsTi+XaS+e41CSt95GWEHl37vArMw3pxLR1W3SSqcotPajtJ/iVmuOa5r5Gxpww8ryqVVF522dp+HDka7C6MlUezHN2+2bmlqBXdtyy5/Qne+nLlwVxX3a+pQ6s6C9iorWSvsyvxbdvP4E7Fay0XTpUoRnsQ3ptLbn+KT9SRV6O6kYri1va3NZWsuD3kavqNWSTttXV01b0I3pF8eHLETN0GrrLP3UocLp3fqRqunK3Gc1xzd/QnYjUyuuHes/UsWp9dJtRUkuCedrcET8pkrj48ddIcNNz4tSXekTsFp53vG8H45GtraKlF5ppZpXXFPMiu6uuP0I/1acGO3Truq2vyuqdd5blLkdAhNNJp3TzTR8w0MW4yWeR2Do/1ocrUKjun7DfPl5nRS++peHzeF4/yq6AADV5QAAAAAAAAAAKHC+k7W14jESpwd6VNuEbPJtb5ebXokdd1s0n/AA+DrVE7SUXGP55dlfO/kfNOOrXm/EiXXxqbtthnVL6byI1zJB8DG0Pdw20lwkZXOyREjIyyqX8lYymHo47JEJXZsMJBzeys+Nu5GqpSJmGrWkmuWZSXbW/T1mqaiqjfG179x0HDVU7HKMFpTq22t9ja6L1mqOoo3VnlndL/AKFZ08jmYLZLzaHT+ui0WvZtwPO0NIpe8n4PIkLSN1vL728rxzCbioI11Gr7XC31vb5EPG6XSvnws+C57zzmM1lauk+Xkrb+97iIt26K4LWrtl1uqwttLK+9rml9+h4idW7beXgbLSumOtst1rvnmzSvj3ZlnfipNKxtfFqzPRas6RcWlfOLuvmebuiZoyq4zUuF7FoVzRFqzD6R0NpFV6EKi4rP8yyZOPGdHWOUqcqd/wDOvk/oezR0RO4fKZK/G0wAAlmAAAAAAAA8D0v41xwtOmvem5vwhH9ZfA4NXlmdm6Zqn90uUJP1l/xOMVSsvQ43VViL0WIqikvSxyzRMqMEGZlIxl347LtoyQqWMLZXrMkuV/jYrp0xk0lxr5CNfinZkaEsvveWuQ0tN2yWlZr3n6/QkUtYKkfeb8zR7RVvlu7xplPxn3Db4nTEpq18vu7ZBliXzI+2/QpTmr3eaJ0iLRHTJKoWKWZa2NvK3mWhSZhcmTcHG+a3XIG83ejqdolpct79adE6NcQ41Yrg7r1R1I5BqVPZr0/zJ/E6+jTH6eByo/PYADRygAAAAAAAOW9Mce1T/J/vZxvERzO19L1L+6fDYa/1fucYxMSkz29Dj/1RkVSKxRUrL0KToiXoJF2yUl0Vso5F1sgoFJy4FZbRdWL8i24CYTOQRddsviy9IllOVHki0kSpXL6eFRO2cXRoxZeoE2NIKjmRs8kmDo3VrZt7+Ru8JSy+9xDw1LI2uFjZESwtbcvR6qU/7Wl+dHXTmOomH2qyfJ/udORtj9PJ5M7uAA0cwAAAAAAADw/SlhtqjSlyco+tv0OI6QwubyPofXbA9bg584tTXlk/mcM0nQab+8zG/t3caenm50WhGJOqK5j6pFdu+ssKWRVIydSXbJEy1iVFEo6ZVlWVW2okgoFyiVsTEImyxxv3IKJkijJGBKu2OMTNGJXZRdFEIla0ZaVMojPSiETKTRj2fM2WHpbvvMwYeldG1wVDNBjMvcdH+DspS5fN/bPamo1YwPVYeN/al2357jbnRWNQ8rJbdpkABZmAAAAAAAAxYiipwlF7pJx9UcN1l0c4VJJrNNpndrHO+kbRNp9YllJf6lvKXjp0YLatpyOrAxbFifi6VmRGjF6dWOxSxkaLbENYlY4lWiriUsFlRslQBVby9RLYoy2CFEiqRcV48wgiiZhqd2RacczaYKn+wUmemwwdP4Hp9VdEOrVjfd7T8EafR+EvY6bqxozqqSk1aU7PwjwX1L1jcuLNf4w3EY2KgG7zwAAAAAAAAAADV6x6M6/Dzj7yW1HxS3eaNoUEpiddvnXS9DZm0amR7/pK0J1NfaS7E7zj437S8n80eAqo55jT1cdtxElyhapFUyHRErZFRIWIX2FUhYJA2vSKxKFwVlVF8UWIviyVZlmo7zd6PpbjTYdZnptG0L28kQztL0+q+jOsqRT9ldqX5Vw82dESNLqto/q6W0/ann/St36m7Oisah5WW3ysAAszAAAAAAAAAAAAAHnde9B/xWEmoq9SF6kObsu1HzXxSOA4jefT7OFdJ+rf8JituKtRrXnC26M79uHq7rufcUtH7dXHvr8XjVIvTMDkXqZlL0KslyqMe0XKRDRfcrEtuXRBtemVLUXBEyIuRRsugiVU/R1O7Peaq6LdWpGPBZyfJcfvvPI6Fw13f08TsWquh+opXkrVJZvmo8ETWNy5M99Rpu4xsklkll5FQDd54AAAAAAAAAAAAAGOpXUd7L2aDTWFqy9m9gJ1fTlOPE8vrjVo47DToSspe3Tl+CqvZfhvT7mzXYvR9bkzV16FRb0/iNJjrty2unCUoTVpRey1yaLOuPT6z6PVRqVnGolba5rlL9Tx+Iw9SOTi/FZozmjtpn+0qOKRnhVTNTTw05PJPzyJscI0sr35/sR45aRyo/aapl6ma7ZqLhcr1dR8LEfCV/5FPtsVWRf1qNWsDUfBkilorEcIuXqPHJHJpKdGaJWEoOckkrtu1l9DHgdV8bUaSotLm/2Oian9HtanKNSpk1nuHwlS+euunpNS9TlRjGrWS6zfGGT2e985fI9iY6FPZikZDWI08+1ptO5AASqAAAAAAAAAAAAABRxKgDFLDRfAwz0bB8ESwBqa2rdGW+EX5IiVdSMLLfSi/wClHoQB5d9HuD/lR9Cn/rvBfyl8T1IA8xHo9wS/wo/EkU9SMGv8GHob8Aaqlq1ho7qUF/TEl09GUo7oRX9MSUALI0UtyS8i6xUAAAAAAAAAAAAAAAAAAAAAAAAAAAAAAAAAAAAAAAAAAAAAAAAAAAB//9k="/>
          <p:cNvSpPr>
            <a:spLocks noChangeAspect="1" noChangeArrowheads="1"/>
          </p:cNvSpPr>
          <p:nvPr/>
        </p:nvSpPr>
        <p:spPr bwMode="auto">
          <a:xfrm>
            <a:off x="63500" y="-1038225"/>
            <a:ext cx="2133600" cy="2143125"/>
          </a:xfrm>
          <a:prstGeom prst="rect">
            <a:avLst/>
          </a:prstGeom>
          <a:noFill/>
          <a:ln w="9525">
            <a:noFill/>
            <a:miter lim="800000"/>
            <a:headEnd/>
            <a:tailEnd/>
          </a:ln>
        </p:spPr>
        <p:txBody>
          <a:bodyPr/>
          <a:lstStyle/>
          <a:p>
            <a:endParaRPr lang="en-US">
              <a:latin typeface="Perpetua" pitchFamily="18" charset="0"/>
            </a:endParaRPr>
          </a:p>
        </p:txBody>
      </p:sp>
      <p:pic>
        <p:nvPicPr>
          <p:cNvPr id="31750" name="Picture 2" descr="http://imgsrv.gardening.ktsa.com/image/ktsag/UserFiles/Image/P_Images/pineapple.jpg"/>
          <p:cNvPicPr>
            <a:picLocks noChangeAspect="1" noChangeArrowheads="1"/>
          </p:cNvPicPr>
          <p:nvPr/>
        </p:nvPicPr>
        <p:blipFill>
          <a:blip r:embed="rId2" cstate="print"/>
          <a:srcRect/>
          <a:stretch>
            <a:fillRect/>
          </a:stretch>
        </p:blipFill>
        <p:spPr bwMode="auto">
          <a:xfrm>
            <a:off x="6248400" y="4419600"/>
            <a:ext cx="1793875" cy="1752600"/>
          </a:xfrm>
          <a:prstGeom prst="rect">
            <a:avLst/>
          </a:prstGeom>
          <a:noFill/>
          <a:ln w="9525">
            <a:noFill/>
            <a:miter lim="800000"/>
            <a:headEnd/>
            <a:tailEnd/>
          </a:ln>
        </p:spPr>
      </p:pic>
      <p:pic>
        <p:nvPicPr>
          <p:cNvPr id="31751" name="Picture 17" descr="http://www.longislandpress.com/wp-content/uploads/2010/09/36GreenPage.jpg"/>
          <p:cNvPicPr>
            <a:picLocks noChangeAspect="1" noChangeArrowheads="1"/>
          </p:cNvPicPr>
          <p:nvPr/>
        </p:nvPicPr>
        <p:blipFill>
          <a:blip r:embed="rId3" cstate="print"/>
          <a:srcRect/>
          <a:stretch>
            <a:fillRect/>
          </a:stretch>
        </p:blipFill>
        <p:spPr bwMode="auto">
          <a:xfrm>
            <a:off x="990600" y="4495800"/>
            <a:ext cx="1524000" cy="1536700"/>
          </a:xfrm>
          <a:prstGeom prst="rect">
            <a:avLst/>
          </a:prstGeom>
          <a:noFill/>
          <a:ln w="9525">
            <a:noFill/>
            <a:miter lim="800000"/>
            <a:headEnd/>
            <a:tailEnd/>
          </a:ln>
        </p:spPr>
      </p:pic>
      <p:pic>
        <p:nvPicPr>
          <p:cNvPr id="31752" name="Picture 18" descr="http://topbanana.files.wordpress.com/2011/12/big-banana.jpg"/>
          <p:cNvPicPr>
            <a:picLocks noChangeAspect="1" noChangeArrowheads="1"/>
          </p:cNvPicPr>
          <p:nvPr/>
        </p:nvPicPr>
        <p:blipFill>
          <a:blip r:embed="rId4" cstate="print"/>
          <a:srcRect/>
          <a:stretch>
            <a:fillRect/>
          </a:stretch>
        </p:blipFill>
        <p:spPr bwMode="auto">
          <a:xfrm>
            <a:off x="3200400" y="4495800"/>
            <a:ext cx="21336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22"/>
          <p:cNvSpPr>
            <a:spLocks noGrp="1"/>
          </p:cNvSpPr>
          <p:nvPr>
            <p:ph type="sldNum" sz="quarter" idx="12"/>
          </p:nvPr>
        </p:nvSpPr>
        <p:spPr bwMode="auto">
          <a:ln>
            <a:round/>
            <a:headEnd/>
            <a:tailEnd/>
          </a:ln>
        </p:spPr>
        <p:txBody>
          <a:bodyPr/>
          <a:lstStyle/>
          <a:p>
            <a:r>
              <a:rPr lang="en-US" smtClean="0"/>
              <a:t>5-</a:t>
            </a:r>
            <a:fld id="{D2C79779-B13C-45F1-8D3B-0E5CB59DCDC4}" type="slidenum">
              <a:rPr lang="en-US" smtClean="0"/>
              <a:pPr/>
              <a:t>15</a:t>
            </a:fld>
            <a:endParaRPr lang="en-US" smtClean="0"/>
          </a:p>
        </p:txBody>
      </p:sp>
      <p:sp>
        <p:nvSpPr>
          <p:cNvPr id="32770" name="Title 1"/>
          <p:cNvSpPr>
            <a:spLocks noGrp="1"/>
          </p:cNvSpPr>
          <p:nvPr>
            <p:ph type="title"/>
          </p:nvPr>
        </p:nvSpPr>
        <p:spPr>
          <a:solidFill>
            <a:schemeClr val="bg2"/>
          </a:solidFill>
        </p:spPr>
        <p:txBody>
          <a:bodyPr/>
          <a:lstStyle/>
          <a:p>
            <a:pPr algn="ctr" eaLnBrk="1" hangingPunct="1"/>
            <a:r>
              <a:rPr lang="en-US" sz="4800" b="1" smtClean="0"/>
              <a:t>Time and Money</a:t>
            </a:r>
          </a:p>
        </p:txBody>
      </p:sp>
      <p:sp>
        <p:nvSpPr>
          <p:cNvPr id="4" name="TextBox 3"/>
          <p:cNvSpPr txBox="1">
            <a:spLocks noChangeArrowheads="1"/>
          </p:cNvSpPr>
          <p:nvPr/>
        </p:nvSpPr>
        <p:spPr bwMode="auto">
          <a:xfrm>
            <a:off x="2201863" y="1751013"/>
            <a:ext cx="4724400" cy="3784600"/>
          </a:xfrm>
          <a:prstGeom prst="rect">
            <a:avLst/>
          </a:prstGeom>
          <a:noFill/>
          <a:ln w="9525">
            <a:noFill/>
            <a:miter lim="800000"/>
            <a:headEnd/>
            <a:tailEnd/>
          </a:ln>
        </p:spPr>
        <p:txBody>
          <a:bodyPr>
            <a:spAutoFit/>
          </a:bodyPr>
          <a:lstStyle/>
          <a:p>
            <a:r>
              <a:rPr lang="en-US" sz="4000" b="1">
                <a:latin typeface="Perpetua" pitchFamily="18" charset="0"/>
                <a:cs typeface="Arial" charset="0"/>
              </a:rPr>
              <a:t>The difference between fruit (and anything else) and money is that money </a:t>
            </a:r>
            <a:r>
              <a:rPr lang="en-US" sz="4000" b="1">
                <a:solidFill>
                  <a:srgbClr val="0070C0"/>
                </a:solidFill>
                <a:latin typeface="Perpetua" pitchFamily="18" charset="0"/>
                <a:cs typeface="Arial" charset="0"/>
              </a:rPr>
              <a:t>changes value over</a:t>
            </a:r>
            <a:r>
              <a:rPr lang="en-US" sz="4000" b="1">
                <a:latin typeface="Perpetua" pitchFamily="18" charset="0"/>
                <a:cs typeface="Arial" charset="0"/>
              </a:rPr>
              <a:t> </a:t>
            </a:r>
            <a:r>
              <a:rPr lang="en-US" sz="4000" b="1">
                <a:solidFill>
                  <a:srgbClr val="C00000"/>
                </a:solidFill>
                <a:latin typeface="Perpetua" pitchFamily="18" charset="0"/>
                <a:cs typeface="Arial" charset="0"/>
              </a:rPr>
              <a:t>time.</a:t>
            </a:r>
          </a:p>
        </p:txBody>
      </p:sp>
      <p:sp>
        <p:nvSpPr>
          <p:cNvPr id="32772" name="AutoShape 2" descr="data:image/jpeg;base64,/9j/4AAQSkZJRgABAQAAAQABAAD/2wCEAAkGBhQQEBUUExQVFBUUFRQUFhYXGBcVHBUWFxUVFxgXFhcXHyYeFxojHBYVHzEgIycpLCwsFx4xNTAqNScrLCkBCQoKDgwOFA8PFCwcHBwpLCksKSopLCkpKSwpLCktKSkpKSwpLSkpKSkpKSkpKSkpKSksKSwpKSwpKSk1NSkpLP/AABEIAOAA4AMBIgACEQEDEQH/xAAcAAABBQEBAQAAAAAAAAAAAAAAAQQFBgcDAgj/xABJEAACAQIDBAcEBwUFBQkAAAABAgMAEQQSIQUGMUEHEyJRYXGBMkKRoSNSYnKCscEUM1OSokOywtHwFSREc+EWF1Rjg5O00vH/xAAYAQEBAQEBAAAAAAAAAAAAAAAAAQIDBP/EACkRAQEAAgEDAgQHAQAAAAAAAAABAhEhMUFREiIDMnHwQoGhscHR4RP/2gAMAwEAAhEDEQA/ANxooooCiiigKKKKAooovQFFRuO25HEONz8vjz9L1Udv9ICQreSVYl8Tlv5Ado1qY2ptep8Yie0yr5n9Kj595Yl4Zm8hb+9asP2r0xR3IgjeU957APwux9RUFLvrtOf92qwg9yi/xe5+VXWM7py+gJN7/qxj1b/IH86btvZJyWMfzH9RXz9Jh9oSkCTFSDMbABnAJ420sL8dPCvT7j4llLF5nsCbC5JtyFzqaceDVb8N65e6P4N/9q7R71yc40PkzD81NfPGztxZcREssMshVuB8QbEHXQg6V3j3Ux8bMsc8ysliRmddGvY6NqNGHmppx4XVfRUe9S+9G48srfqD8qeQbegfTrAp7nuh/qtXziu1NsYYgdaX42VwrXtx9tb/ADqQwnS1iItMXhbjmyXX5NdT8RU4OX0aGvS1j273SVg5iBFO2Hc+4/0YJ9bxmr7hN5HUDrFEi/WTQ278p0PofSnpNrJRTbBbRjmF0YG3EcCPNTqKc1lRRRRQFFFFAUUUUBRRRQFFFFAUUUw2ptVYVuTryFWTYcYrFrGLsao29fSBHAhLuEXl3t4KvFjVN366UMrmKH6WY6ZRqsZ+1b2m8OXhVDXd7EYljNN9PKeCFsot3A2t6aCt8Y/Vnqktr9I2JxbEYVTGnORtWt58F9LmmGzdy3xDZ5XaZm1vcm/4uJq6bm7HjmkMTo8EqC5hdSpy/WU8GXxFX/BbuRQuGjul/bUWyyacWB4MDbtCxPA35S3fVZGd7L3E6llEiKiOQquBoCTYLJ9Uk6BuBOmhIBtJ3FSPtxgNIOKnRZQPdJ91u5uR43F6t9qKio1tgwlChQWYWPIjmCCODA2II4EAinODwxVFDkMwFiwGXNbnYcCRa9tL3tYU5tVR3mxm1MO2bDRwYqI+7kYSJ4EBxnHiuveBxqCU2Tu6MNPiHR/o8Qwk6nKLRyWs7qb+9xItT2fAXljkWwK51cEe1GwvbzDqjD8Q51R92ulJ3xZw2OiXDsSEUgMuWT6kgcm17ix8r8bia3836/2WIvoDKZc9jmyKuTLcE2N27XC3Kgl9sYDNGGRMzxusijTtZTZl1+shdfxU03g3fieCQhBmVS62HEp27eTZctu41X9hdMeEnIWZWwzHmxDp/OACvqoHjV9VgwBBBBFwRYgg8CCNCKCgbX6KMJiVzxrlLDMpU2uCLr4a6caqmD2BtPZyLLg5DNC6rIIm10YBrZDpfX3SDW1RoFAAAAWwAGgAHAAchTTZ2B6qFYyQcuYA+GZio9AQPSgoe7vSdDPII8QGweJGlySov3Bzqv3X08TWmYDeIrpPqOUqj++o4eY08qzjDbqw7ROOjxALmHGzJG9+1GhVGCq3HKCW0Nx4VERy4zYbFSTi8GtswHtwK17G3ujQ/ZNj7NXe+qab6jgi4NwdQRrevVUDdredXjEuFYSRE9qLgVPMAH92/wBk6H51dsBj0nQOhuDp3EHmGHIjuqWaJTmiiiooooooCiiigKKKbY7GCJCxNrD/AF60HDa21VgS548h3msJ3439lxMzYfCtdtRJKOCDmqHv8f14OekffeSaU4WA/SNpIwP7pD7oP1jzPj46cd0txgwC2IFwS1ypv33W2tdfl4jPUx3Z3IJsEvnOrOQG+N+XgCPOtQ3e3eMAPWKhYWs6k9r8LC6Hwu3nT3Y+xBhhZXZhbg2U2PeGsGPqTUnWGkDtnfPDYRskhkLj3Ejck+RICn41VNp9MYjYqmFe4/it1Z9UAJHxrSgagt6NzYNoJ9IMsgFklX2l8D9dfsn0txoG26G+8O0FsPo5lF2iJ18WQ++vzHMczz26dqo5OFGEkQ8AwZHX72Z8p8wR5Cs7fou2hDNeJVJRgUlSVE4cGXMwZT/rWtO3UxeNZMmNgyOo0lVoysn3lRiVbyFj4c4M/fpYxuGxBixUMXYfLIqqysBzyHOVOmoPA6d961bZ20I8REksTB0cZlPh3EciDcEciDVc3/3EXaMWZLLiIx2GOgccerc93Gx5E9xNZxuRvXLsnEtBiVdYWa0iMDeJ+HWKOfiBxABFyBQaB0g9Hq7QTrI7LiUWwJ0Eqjgj/o3LgdOEBuTvMuKU7M2kgZ1OROtGrFdOra+olX3W4kc7+1qMcgdQykMrAEEG4IIuCDzBFVHfjo6TaBWWNxDiFsM9iQ4Hsh7EEEaWYajhrpYOqdG2DWCWBVYRzENYtn6qQCwkiLDMrWtzIIABqjdGe9T4PFnZ07ZozI8UZ/hyhiLD7DkHTkSDzNaTu9Lio4CuMUNJECesjbOJ1AJvl0YPpYi2uhHEgfPmGxZXGpLPmUidZpNO0PpA7dk2146UH03SEVE7u724baAc4dy2TLmVlKFc17aHjwOouNKfbSMnUydTlMuRurDAlS9uyCAQbE6cedARYNELsiqpkbM5AAztYDM1uJsAL0zhwxM85INiIVBI0bKjE27xd7ehqkdF2+0+LxE8WKfM5USRiwXLlOV0Cjh7Sm3ga0c0Ga7Y3WkweJfEbM7LoqNNhrdiVHL6IO/sMculrgrY6Gzbr71LiU/acNo4ss0LG1yPdb7X1X/6gS8OEIkldrdtky+CrGqi/jm6w+oqjbxbIkhnkx+BW0kTlJ4hwxChEZ2yj3gSQbanLcaizalSxsmzdpJiIw6HQ6EHQqw4qw5EU6rNd2d6FdFxcFyj6Tx89OJsPfW9/tA+IrRoJ1kUMpDKwBBHMHgalmiV0ooorKiiiigR2sL1lXSlvv1CZY9ZGOSJeN34FvJfz86vW8+1RDGdbGx17tLk+g/MVgOHdtpYxsQQSgJjgX7ANs1u86/GumPE2l5Pdz90i57YzvIc0jMM1ydTe/GtW2Tu7Dh7GOMIw5rdb6W1C2DeoNMt39z4IowWhTMbG+UAj1GtWQCopAK9WpvhNoRylxG6uYyFfKb5SRexI0vVZ3436/YSIolDTMuYlvZjU3tp7zGx04Dn3VBbwK5tMo0LKD4kCsX2TtaTaOMjjxmKkWJy17OI1vlJVQBZVuQBe1dukTdvBYVY/wBme8jMQ6dYJOza4Y811sPG/hUGygUtqwPcramKjxcaYYu2Z1Dx3JQpcZi68FAF+1pbvrfWFUebVwxmz45lyyxpIvc6q4+DA2pzaiga4DZ8cEYjiUIgvZRey3NyADwF7mw01pxS0VAlMdqbFgxS5Z4o5R9tQSPJuK+hFPjSUFY2JuBBgcSZsM0keZSjxls6MpsR7XaBBAINzz76shFejSUGX784JNmbQwmPiQIryuuItftFzdmPcSjScNOyK0u/rVZ6Tdk/tGzJgBdogJ1/9PVv6C9HRxtr9q2dESbvGDC/nHYKT5oUPrQWM0ywmE6qPKWubu7OdLs7s7Me7Vj5Cnxppj8KJY2QkgOMpI45T7Q8Li49aozuVjszEJjFUrhMZbroxr1LsSUkA5XBvbkSy/VrR92tpiCUQk/RTHNEeSudSgP1W4jxv31Db34qKPBymZM6MBH1a8XLsFVU+1c3Hda/Kq3uwZI2m2bO3bgs+Hk4For9hh4qbeVyPdrU54Zvlt1FRW7e1/2mAM2kikpIO6RdD6HQ+tStc7NNCvEsmUE91e6i9vYvJH48f8vn+VWTdGU9Le3WZRh0PbxDGPTlGush9eHlTXdLcCOazO0wVQAFSQoNBbgtQ2ILY3aUrqRaIjDxkgsOybyGwIv2iefKtZ2DstoY1BkzaeyEVRfv5t866ZJHGfGw7OijiUSyMxYRxjNI8hvc9o+Y48ByrOt7t78VLI8L/QKpKtEh+TuPb9NPCthtVU2v0eR4rGNPI7BGVLouhZlGUkseAsF4C/HUVhVY6JsdlxMkXKSPN5Mh08tGarxt7c3DY1g0qsHAy5kbKSNbA8QeJ5c6ktnbKiwyZIUWNe4Dj4seLHxJNO7UFLXomwXPrj5yD9Fp9hejjAR/8OG++zv8i1vlVmooIjae7ccuDmw0SpAs0bJdEUAXHHKtr2rM/wDuu2tg9cHjswHuiSSO/wCFrofWtjtS1BjkfSBtfZxC4/DCROGcrkv5Sxdj4qau27PSThMcQisYpTwjlspY9yMOy/lx8KtbqCCCLg8QdQfMVRt6+ifDYoF4AMPLxGUfRsftIOHmvwNUXiisq3Y35xGzp/2HadwBYJMxuVB0Us/9pEfr8V56Ds6pegKSlNJUHk15NejSGg5yxhgVbVWBUjvBFiPgaz3ox3bxWBlxKSplgY9hiy3Zo2KhgoN7Mhvc24CtENeDQeTTeWdVZVLKGe+VSQC1hc5QdWsNdKcGvnzebeeTEbQ/a1zZIpVWA2NgsbZlAPC7e0R9qqNm2psPr8Rh5Gf6PDl5BFbRpbAI5P2Rm077eNQO/wBH1Rhxcf77DEuV5vh7qsoPgM6/zNV0aoyPZ+ZZDMAzSgqwGoEYuFjBPEAMxJ5s7HuADvuztNUxSMpvFjEFj/5gXMh/Etx5ir5WJbrl0w82Gv8AS4Ga8Z5lQesib1Gb41suzsYJokkXg6qw9Re1XPtWZ4OKpe/m1xDFLIeESM38ik2/mNquhrI+lPE5sMU/jSxJ6F87f0oaYeVqB6ONly9khFJtnZ3YgZm1Oigk6k8bVrECsFGYgnnlBA9AST86qe5AIhBSJiCR22+jW3eL9pvRbHvq4UUorxPiFjUs7KijizEKB6nSorb+8Qw2WNFMuIl/dQrxP2mPuqNdfA9xIy5lxO08cIZmJfOysPdhVSc+UDQAWPmbam9QbSjhgCCCCAQRqCDqCDzFe68QQhFVVFlVQqjuCiwHwAr3VBRalooEopaMtQeaSvVqr++U2LjgEmEKXjOd1YXzoB7Iv63GhOliOYed9N0Y9o4co1lkW5ik+o3ce9DoCPXiBVY6Kt5ZO3s/E3E2GuEzccimzRk8yhtb7J7lq17pb1x7QgzqMrrZZI+ORvDvU2Nj4EcQaoXSKn7DtfCY1NOsK9Z49WVR7+cTgelBq1IaWkoENeTS0hNQeSa8mvRrwaoid6sf1GBxEg0KQyW+8VKr8yKyWTYki4bZmCkXI82JkmKn2gjGJFLDkcufQ8LVtc0QYWYBhcGxF9QQRp4EA+YrEd5d5XxO1ZWw4Z3CthcNl1NyCjSL4nNMQeWZTyqDay19Rz1+NR+0A7WjS6hr55BYZF5hOfWNewPBdTxAB77PgMcMaNxSONDbXVUANvUUYvECNSxDG1tFBYkkgAADiSSB+dhrVFVmw4wu1ISoCx4iBoCBwDwgNH/R2fw1fdw5/oJISf3ErKPuN21/M/CqFvRFIsKYh9GinglyA3EaB8hUH3jldizcCeGgFW7dOXJjpU5SQq/qjZfyNb641nuuGKayMe5W/Ksd6Qjmmwid8rt/JFb/AB1r20T9E/3T+VZDvrAJMdhVPAriL6kc4BxGtTHpVvVdNhzoEWNTmYDtZQWCm3B2GinwJv4V03i22uDwzzML5QAq/Wc6Kvx4+ANd8EqoiIoVQF7Kiw0Fr2UctRw76b7w7vx46HqpSwXMrgoQCCt+8EcCRw51FZDsrfWaJ8TPlzzTBVEx/srkk2HiALC9hk52rQ+jXd3qMP17j6WcBteKx8VHm3tH8PdTKDcaKbELGiZMHhSQebYmfTOWPNRYIT9llFtbX6oAUtFLVCVxxmMSFC8jBVHM8yeAAGpJ5AamjG4xYY2kc2VRc8yeQAHMkkADmSKjMLhGdhPiB9J/ZxcRCDyHfIR7T+gsKzb2jeOM16sun7/f6EM+JxHsf7rH9ZgHmYd+U9iL1zHwFcH3aw7G8gkxDd8jvJ8rhR5AVNiG/tfAcP8ArXS1qnp88r/0s+Xj6f31VuTdLDcVgaM8mjZoyPIq1cXxWIwmodsVF70cthMo59XJoJPJtT31ar1yxCKykMARbW/Lxvyp6Z24WfFy/F7vr98fkzafER4PaWGxeGP+744FHA0GbMobs8iGKG3Iq3fTfpxkDLg0HtM8xHlaJfzI+FV3bu24lxqIr/7rHiHmV7HiRGWC8yCY9NNb3p9skvtzaiSlSMPhsgAPJUOYA8szN2j3Cw7rsbuJ8XD0ZWNih9kX42H5V6NFIa05g15NLXkmgQ15NKaQ0EBvltCSPDFIAWxE56mEDjmYHM/gEXM1zoNL1Q8dgk2FhljhtLtHFDq1YC/VhtCYweC30BOrNqdBYX7eveGHZ8JxEoBaxSMe85PayKeQ0BJ5AAm9gKq+4e7cs0zbSxus0v7pCNIk4CwPs6aAch4k1BaN19nS4fBxRzyGSRV7TE3/AAg8SF4XPdUi1dGrjKoIIIuCCCDqCDxBqore8WK6/DTiMBoxFNeS+jMEayx/XseLcNLC5vllt2Z82Lwj/wASFx8Yw9M9u7QijQRMyq0wMcac27JGijgoHPgK87kvf/Zjd8Q+eHFbx6VL2aVtAfRP91vyrJN9YpDisMYcvWZZlQvfKGJw+rW1sBc+la/iEujDvBHxFZlvMAHw0h0CSEE9wKEkn+Spj0q3qlN3911w7mZ3efEuuV5nPumxKRoOyiXA0HdxqwLTDAyySEPbJHbsqR23uPae/wC7HcvHvt7NSArKlVbCw0FLaiqNvl0nLg5DDCiyyL+8LEhEP1ezqzd+th4nQBeqWuGEmzxo5GUsiNbuzKDb0vauO1sW0cRKW6xiI47/AMRzlUnwHtHwU0t0sm7ozY/tE5Y/usMxCjk840ZvEJfKPtFu4VJxJzPE/Id1N8FgxGqRr7MYAueJPefEm5Piae3qSNZ5bvHSCkovSXqsG+0MckETyyGyRqXY9wAvp3nlbvrEtu7Uxe1knnYmPCwKzCME5RbgLD231F2PC+luFXrpgxxTAKg/tZVU+KoGe3xVad7L3ZDbGOGFg02HYX+26kgn8RvQZnuxuuuPdOuZsiIrCMGxbNwJYa2At46jWtp2PseLCxCOFAijkP1rLtzI2bDZ4ezjMCxSSNvfjudGHdoV81PDQ1esDv5AQBPmwz21DglT4rIBYjztXOWY8Xh6c8cvi6zx5458zX8LGTSGuWFxiSoHjdXU3sykMDY2Oorqa6PNZohryaUmkJoENRG8m8kOAhMszWHBVHtO1r5VH68ANTTLe/fmHZ62P0kzDsQqe0b8C31F8eJ5A1WNgboz4+cYzaOp/s4eCoL3Ay8vu9+rXNBz3e2DNtXEjHY0WQfuIdbKvEGx+OupOp0sK0i1tBSqgUWAsBWeb77xtiDJh4n6rCxELjMVyGusEX135FRqTpooJIcd7eltIXMWEVZmBs0jXKA9yBSDIfG4Hderzg3doUMgCyNGhcDgrlQWAv3G/wAK+fkxWfGhsFDkJdVw8ZAlIIAVGOe4L3GYngDc8q+hBmWMXs7hRf3QzhddeQJ+F6QV3C7tRYVXkJaadlOeeU5nbTgPqL4D50+3Lit/s0d0S/8AxxTbaySdTI8jgZY5CI475b5GtmY9qQ+ij7OgNTO7WHti8On8KFv7oSt49Kzey/Vn+82GtG3fFIG9FcH+6TWgVWtv4QGRgeEia/DKflWcFrhHjrlEQZmsrPrYRoebHvNjlUanjoATUgKh9kyJDhyzWUKWMh1JLXsT3sSbADj7IHIVKwyFlBKlSQDlNrr4GxIv5GiojfPbhweCllXR7BI/vubA+mrfhrHcFhsK8+CR5NHAfFSEs13eQkR87GwRSe9ySdK0npX2c82AuhFopBK9zbsBHXTvN2AtzvWXx7vMuIwMYbM2KWGUi3sCSVgB49hQ3xrNH0LUZiDnxSj3YELn/mS3Vfgiyf8AuCpTifOonZYzK0n8aV3/AAKcif0Ip9aVvHiW/fP+bSUS2HnrXukorTApCaL0hqCsb/7rvtDDqkbKrxvnGbg3ZZct+XEa+FecFhcakKrfUALa6AqFjjUG6sRqc9xc8AedWikoMs3p2HicLPHjsNcT5fpx7QlI0bMvBgba2+yRY2NOdj7/AGGxBCShMO97PFMexmtxRmGUAkWs1jqOPGtINVnb24WGxerIA3eNPmNRQS+zpFCBY0AXiMgBXXXQrpTwg9x+FZjJ0QKhvFJNH9x7fpek/wC6p20fE4ph3GS/5igu22N7MLhAeunjQ/Uvmc/gW7fKqTjN/sXtAmPZ0JjQ6HESAX81Gqr/AFHyqU2V0VYWEgmMMeN3Of8Ap9n5Vb8LgEjACgafLyHKgqO6nR0mHbrpmM07al3uTc8SL3I8zc+VXQC2gr1Xk0HLEWyNmOUZTdr5cotqc3u27+VZ5tHevDTFMHgcIMWYjnjAAWBHF1DMD7aDMxzGwJtqTqLdvJuvHjwiyvKEQklEfKsl7Wz6G9racOJp3szY8OFTJBGsa8wo4nvYnVj4kmgr26W5IwjNiJ2EuLlLM7+6mY3ZYxbnzbS/AADQz+NxAjW5DNqBZFZySfBR8zpTtqjMftSONsrMMxFwgBdiO8IgLW0OtuVBF4+WSQBWTIrsiAMwLm7rmuFuqjLm94nyq1bqRZsVM/1ESP1Y5j+VVuCbrZ0OVlWNXkIYWPDIptxFwZONj2eFXPczDkYcueMrtJ6XsPy+db6Y1junqjNvQ3jDc0N/Q6H9PhUnXiWMMpB4EEH1rnLqtqdBhgZQSTZSZFXkXIAzHvIF7cruTxAIklxK58l+0FDka6KSVBJ4C5BsOeU9xphlKMVPFDY+I/8Az9K77Nw+RSWILuc8jDhmtwF/dUAKPBe8mt5JFd6WJyuzHt70kKnyzZvzVaqvRHsRppzi5LlYF6qItc9vLay35Iht4Zx3VpeMwcONw5RwJYZVU6HRhoysrKb8gQRXfAYGOCNY4lCIgsqjl/mb63OpvWVG1MSY4JHHFUbL961l+dqMHhxGqoOEaKg9AB+lctraqi/XmhX4OHPyQ0xx+9+EwwPW4iMG57IbO38qXPyqd2vwpu9FRW7+8kOOjaSAsVVyhzLlNwFbQd1mFSl6rIvSUUlAGkovSE0CGkopDQF6QmikNAlIaWkoEryaU1Cbd3ywmCuJpgHGvVr234XHZX2fxWFBMmkJrKdo9MrvKi4eIRx50DPJ2nK5hmso7KaX+tWnx4xHLhHVyjZWysGynjZrcDblQenaovFbTjU2MiAk2ClgCSdAAt7k0/xGoIIuDoRxuDyNRRwir2I0VC2nYVU05nQDlVQmGiLKSPaxDiNPujQHy9o/jrSMNAI0VF4KoUeQFqq27OCEk5e3YgHVp3ZyNbeQ0+FW6mfhMfIooorDSB3iwmUiUDT2X/Q/p8KrO8iyy4fqIb3ndIXkH9lC1+sf+UFfxCtBmhDqVYXBFjVPliaGQxty1U/WB4f67710nM0zeD7BYVIY1jjGVEUKo7gBYV3vUVK3WzRLrlS8zdxYdmNfiWfzjWpIOL258beHfb1HxrLRXUG2l7G48DYi47jYn41im8/R9PG2MxBypAjvIpJuZA7ggKq8PbsS1uB41td6hd9sMZNnYpRx6l2H4O3/AIagqfQpPeDEp3Sxt/MhH+CtIrJ+hPEfS4pO9In/AJWcf4xWr0BSUtJVCUlLXk0BekopKApKKSgK8O4UEkgAakk2AA5kngK91wxuESaNo5FDI6lWU8CpFiKDNd9OloLeLBEE8DOeA/5QPtH7R07geNVOPYbSYOV1wuJnlYdY+JcFEjCsHbqw/amYgEFuOpsO/Z9n7s4XD/ucPEh+sEBb+drt86kiag+f9kdHGOxNiIjEh9+X6MeYU9s+i1s2wNhRYGBY40VTZesK37bhQCxLanW9r8L1LO1R+Pjziwd0sb3QgHyOYEEelURG2t3IsRJ1jvODYLlSZ41sPsr5112ZsxcLFliDZnayAszsSxFyWYkk8PgtdMPgzmJaWR1A1zdXbv8AcRT8+dWPdfZ3WP8AtDjQXWIH4FvzHx8K3OOWLzwndj7OGHhWMcQLse9jxP8ArlantFFcmxRRRQFR22tl9emmjrqp/Q+B/wAjUjRSXQo+FxZBKtcMpIYHjpx9a7YM5p5XI0AjiQ24gDrGI8CZFHnH4VLbwbC636SPSVeXDOByvyYcj6HwgMFjtbHRgSCp01HHTkfCuvzTcZ6JaPEKxYA3KEK3gSquB/Kyn1r06BgQdQQQR3gixHwphstSBITxeaR/S+VP6FSu+FxfWZ7C2SRo/PKFufK5I9K5tMr6MIDhtrTwHisc0fn1cqWPwF/WtevVewu58abRkx2Zs7rYJwVSUVWYnixNvC1zxqfoPV6r+8++cWz2i65JCsuftIAcpTLxUkE+1y7uFT9UzpW2IcRgC6i7Ydut80tlk+As34KCybG25DjIutgfOlyt7MtmABIIYA3sR8aek1jG4HSBHgIXikikcGQyZ0ynICqKbqbc14351qmxN4oMamaCQOBbMODLf6ynUfl3E1RJXpHawJ1010Fz6AcTS0lBXI+kPZ7f8Ug+8HT+8ort/wBucD/4uD+cVSt/OjyPr2xP7RFhopCM+dXIErXuQUBChrX1tqT3iouDYiwRWjx+yZLXP0scTMbm9s7KzH1qDV9mbahxKloJUlCmzFDextex7qeGsN2f0kz4R2yw4I+6WjiEeYA8njIuOY0rVt0d4zj8KszRGIlmWxNw1rdpCQLqb28wePGgmia5s1DPUaNsRs5TNlfXsOCjHxUNbOPFbiqHGIYOpFzZhxVipseaspuPMGotMEwYWmlIB1DdWwI7sxTN/VQ2yY79herN7kxM0XxEZAPqKkMHgmnfq4+HvtyA/wBcufletSd6zb2j1s7Z5xLhF0jWxdv0Hif8zV4iiCqFUWAAAA5AVx2fgFgQIg0HE8yeZPjTms5ZbWTQooorKiiiigKKKKAqE29u2J+2hCSjnye3ANb5NxHjU3RVl0M9jxrROUlBRxxv+vePtCnuzjlDXIu8kkg8nYkDxtVo2psiPELlkHD2WGjL90/pwNU7H7EnwlyPpYuNwOH3l4jzGnlW9zJjmOOw9qySYvHRu11hkhEYsBlV4sxFxxFxz8anBMM2W4vbNbnYki9u64Iqu7OliWV5VFnmCB7k9rICFI5XANuV9Kemf/eEaxsYpEY9xDxsl/P6SpcbGpZUxmpDrof86jsTjSskOvYdnRvvZC6G/L2GH4hXbEY4R5b3s7rHcci1wpPgTZfNhWVZ3tfc7EbMxX7Xs9esiObPBYsQje1GV4vGeVtRYd16o+P2+sWN/aMGr4U6ExkiyP76gaXjOnZI5kWtavoCbFKilmIVVBYk8ABqSfCkkhRjdlUnvKgn4nWga7t7UbE4SGZ06tpEzFddDci4vrlNri/IipG9N4sYri6Mri5F1IYXHEXHOj9qXNluM1s2XnluRe3dcEUHvE4dZFKOquraFWAYEcdQdDyqFl3GwDccJD6Ar/dIqSxW0Fjy5rgMwTNbQE+zmPugmyg8LkDmK542dwp6sKWFjZrgML6rceySOBsQDxFAyg3SwUWq4WAEcyga3q96kZZLDS1+Avw8PSmCbQSZWUj7MkbgXW49l0NxYjzBHAkVww2HdGsjEx/Ve7FO4I975fBr25EDSrJtLdI2HeXEROI8ZhyMzZUmw4aWNiToGXV4z53qYlwwmGV1DL3MAw+B0p1HhhcZibngqgszeQGtTWE2CXt1g6tP4YPab77jh5L8eVa4nVOah8Dsx8QcqaIDZn5DwH1m8OA5+NwwOBSFAiCw595PeTzNdYoggCqAANAALADwAr3WbltZNCiiisqKKKKAooooCiiigKKKKAooooIXam6cM92A6tz7yWFz9peDfn41XcVu1iYPZtKn2ePqjf4SavlFamViWSsxlxYuEkUqQytY3UhlYMpytY8QK7YqcSxsma2YaHgVYaqwvpcMAfStDxGFSQWdVcdzAMPnUTiNzsO3BTGfsMR/Sbr8q16pesZ1e1VwYjMtmAa4swGoNxYi3cddK5bOkZIwjXOTsq3Esg9gt9q1ge8qTzqZk3FHuTMPvIrfNctcjubMOEqH8LD8mNPae5VMFg5MLjXaJb4bE3kkUEDqZxxdQeKvzA4Ed1SePBezJpIlyjEG2tsyNbijWAPkCNVFTH/ZGf8AiR/117Xc2Q+1Mg8kY/mwp7T3Il5c62dRZhZlNiCCLEG47Q5cNa44dci5c7MBe1zmIHJcx1IHebnvJqxxblL70zn7oVfzBNP8Puvh0/s8573Jf5Np8qbxhqqjApkP0aGQ8OyM3xbgPU1OYLdmRtZGEY+qtmb1Y9lfQHzqzJGFFgAAOQ0Hwr1UudWYm2C2bHCOwoBPE8WbzY6mnNFFYaFFFFAUUUUBRRRQf//Z"/>
          <p:cNvSpPr>
            <a:spLocks noChangeAspect="1" noChangeArrowheads="1"/>
          </p:cNvSpPr>
          <p:nvPr/>
        </p:nvSpPr>
        <p:spPr bwMode="auto">
          <a:xfrm>
            <a:off x="63500" y="-1030288"/>
            <a:ext cx="2133600" cy="2133601"/>
          </a:xfrm>
          <a:prstGeom prst="rect">
            <a:avLst/>
          </a:prstGeom>
          <a:noFill/>
          <a:ln w="9525">
            <a:noFill/>
            <a:miter lim="800000"/>
            <a:headEnd/>
            <a:tailEnd/>
          </a:ln>
        </p:spPr>
        <p:txBody>
          <a:bodyPr/>
          <a:lstStyle/>
          <a:p>
            <a:endParaRPr lang="en-US">
              <a:latin typeface="Perpetua" pitchFamily="18" charset="0"/>
            </a:endParaRPr>
          </a:p>
        </p:txBody>
      </p:sp>
      <p:pic>
        <p:nvPicPr>
          <p:cNvPr id="122884" name="Picture 4" descr="http://technabob.com/blog/wp-content/uploads/2009/04/dali-clock.jpg"/>
          <p:cNvPicPr>
            <a:picLocks noChangeAspect="1" noChangeArrowheads="1"/>
          </p:cNvPicPr>
          <p:nvPr/>
        </p:nvPicPr>
        <p:blipFill>
          <a:blip r:embed="rId3" cstate="print"/>
          <a:srcRect/>
          <a:stretch>
            <a:fillRect/>
          </a:stretch>
        </p:blipFill>
        <p:spPr bwMode="auto">
          <a:xfrm>
            <a:off x="2438400" y="1751013"/>
            <a:ext cx="3810000" cy="3810000"/>
          </a:xfrm>
          <a:prstGeom prst="rect">
            <a:avLst/>
          </a:prstGeom>
          <a:noFill/>
          <a:ln w="9525">
            <a:noFill/>
            <a:miter lim="800000"/>
            <a:headEnd/>
            <a:tailEnd/>
          </a:ln>
        </p:spPr>
      </p:pic>
      <p:pic>
        <p:nvPicPr>
          <p:cNvPr id="122886" name="Picture 6" descr="http://t3.gstatic.com/images?q=tbn:ANd9GcQtnmr9zRdTurhdA_KRzGudsDCw93FzKgWQJN3GPwtIR-jQcVhE"/>
          <p:cNvPicPr>
            <a:picLocks noChangeAspect="1" noChangeArrowheads="1"/>
          </p:cNvPicPr>
          <p:nvPr/>
        </p:nvPicPr>
        <p:blipFill>
          <a:blip r:embed="rId4" cstate="print"/>
          <a:srcRect/>
          <a:stretch>
            <a:fillRect/>
          </a:stretch>
        </p:blipFill>
        <p:spPr bwMode="auto">
          <a:xfrm>
            <a:off x="2438400" y="2278063"/>
            <a:ext cx="3657600" cy="2730500"/>
          </a:xfrm>
          <a:prstGeom prst="rect">
            <a:avLst/>
          </a:prstGeom>
          <a:noFill/>
          <a:ln w="9525">
            <a:noFill/>
            <a:miter lim="800000"/>
            <a:headEnd/>
            <a:tailEnd/>
          </a:ln>
        </p:spPr>
      </p:pic>
      <p:pic>
        <p:nvPicPr>
          <p:cNvPr id="122888" name="Picture 8" descr="http://2media.nowpublic.net/images/cd/c5/cdc5a0b4fce74db7aabc9baf3478f9d9.jpg"/>
          <p:cNvPicPr>
            <a:picLocks noChangeAspect="1" noChangeArrowheads="1"/>
          </p:cNvPicPr>
          <p:nvPr/>
        </p:nvPicPr>
        <p:blipFill>
          <a:blip r:embed="rId5" cstate="print"/>
          <a:srcRect/>
          <a:stretch>
            <a:fillRect/>
          </a:stretch>
        </p:blipFill>
        <p:spPr bwMode="auto">
          <a:xfrm>
            <a:off x="2779713" y="2198688"/>
            <a:ext cx="3567112" cy="3162300"/>
          </a:xfrm>
          <a:prstGeom prst="rect">
            <a:avLst/>
          </a:prstGeom>
          <a:noFill/>
          <a:ln w="9525">
            <a:noFill/>
            <a:miter lim="800000"/>
            <a:headEnd/>
            <a:tailEnd/>
          </a:ln>
        </p:spPr>
      </p:pic>
      <p:pic>
        <p:nvPicPr>
          <p:cNvPr id="122890" name="Picture 10" descr="http://www12.ivenue.com/theclockworks/images/clock494c.jpg"/>
          <p:cNvPicPr>
            <a:picLocks noChangeAspect="1" noChangeArrowheads="1"/>
          </p:cNvPicPr>
          <p:nvPr/>
        </p:nvPicPr>
        <p:blipFill>
          <a:blip r:embed="rId6" cstate="print"/>
          <a:srcRect/>
          <a:stretch>
            <a:fillRect/>
          </a:stretch>
        </p:blipFill>
        <p:spPr bwMode="auto">
          <a:xfrm>
            <a:off x="2570163" y="1892300"/>
            <a:ext cx="3546475" cy="3527425"/>
          </a:xfrm>
          <a:prstGeom prst="rect">
            <a:avLst/>
          </a:prstGeom>
          <a:noFill/>
          <a:ln w="9525">
            <a:noFill/>
            <a:miter lim="800000"/>
            <a:headEnd/>
            <a:tailEnd/>
          </a:ln>
        </p:spPr>
      </p:pic>
      <p:pic>
        <p:nvPicPr>
          <p:cNvPr id="122892" name="Picture 12" descr="http://gizmodo.com/assets/resources/2007/03/day_clock.jpg"/>
          <p:cNvPicPr>
            <a:picLocks noChangeAspect="1" noChangeArrowheads="1"/>
          </p:cNvPicPr>
          <p:nvPr/>
        </p:nvPicPr>
        <p:blipFill>
          <a:blip r:embed="rId7" cstate="print"/>
          <a:srcRect/>
          <a:stretch>
            <a:fillRect/>
          </a:stretch>
        </p:blipFill>
        <p:spPr bwMode="auto">
          <a:xfrm>
            <a:off x="2511425" y="1922463"/>
            <a:ext cx="3605213" cy="3497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1000"/>
                                        <p:tgtEl>
                                          <p:spTgt spid="4">
                                            <p:txEl>
                                              <p:pRg st="0" end="0"/>
                                            </p:txEl>
                                          </p:spTgt>
                                        </p:tgtEl>
                                      </p:cBhvr>
                                    </p:animEffect>
                                    <p:set>
                                      <p:cBhvr>
                                        <p:cTn id="14" dur="1" fill="hold">
                                          <p:stCondLst>
                                            <p:cond delay="999"/>
                                          </p:stCondLst>
                                        </p:cTn>
                                        <p:tgtEl>
                                          <p:spTgt spid="4">
                                            <p:txEl>
                                              <p:pRg st="0" end="0"/>
                                            </p:txEl>
                                          </p:spTgt>
                                        </p:tgtEl>
                                        <p:attrNameLst>
                                          <p:attrName>style.visibility</p:attrName>
                                        </p:attrNameLst>
                                      </p:cBhvr>
                                      <p:to>
                                        <p:strVal val="hidden"/>
                                      </p:to>
                                    </p:set>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122890"/>
                                        </p:tgtEl>
                                        <p:attrNameLst>
                                          <p:attrName>style.visibility</p:attrName>
                                        </p:attrNameLst>
                                      </p:cBhvr>
                                      <p:to>
                                        <p:strVal val="visible"/>
                                      </p:to>
                                    </p:set>
                                    <p:anim calcmode="lin" valueType="num">
                                      <p:cBhvr>
                                        <p:cTn id="18" dur="1000" fill="hold"/>
                                        <p:tgtEl>
                                          <p:spTgt spid="122890"/>
                                        </p:tgtEl>
                                        <p:attrNameLst>
                                          <p:attrName>ppt_w</p:attrName>
                                        </p:attrNameLst>
                                      </p:cBhvr>
                                      <p:tavLst>
                                        <p:tav tm="0">
                                          <p:val>
                                            <p:strVal val="#ppt_w*0.70"/>
                                          </p:val>
                                        </p:tav>
                                        <p:tav tm="100000">
                                          <p:val>
                                            <p:strVal val="#ppt_w"/>
                                          </p:val>
                                        </p:tav>
                                      </p:tavLst>
                                    </p:anim>
                                    <p:anim calcmode="lin" valueType="num">
                                      <p:cBhvr>
                                        <p:cTn id="19" dur="1000" fill="hold"/>
                                        <p:tgtEl>
                                          <p:spTgt spid="122890"/>
                                        </p:tgtEl>
                                        <p:attrNameLst>
                                          <p:attrName>ppt_h</p:attrName>
                                        </p:attrNameLst>
                                      </p:cBhvr>
                                      <p:tavLst>
                                        <p:tav tm="0">
                                          <p:val>
                                            <p:strVal val="#ppt_h"/>
                                          </p:val>
                                        </p:tav>
                                        <p:tav tm="100000">
                                          <p:val>
                                            <p:strVal val="#ppt_h"/>
                                          </p:val>
                                        </p:tav>
                                      </p:tavLst>
                                    </p:anim>
                                    <p:animEffect transition="in" filter="fade">
                                      <p:cBhvr>
                                        <p:cTn id="20" dur="1000"/>
                                        <p:tgtEl>
                                          <p:spTgt spid="122890"/>
                                        </p:tgtEl>
                                      </p:cBhvr>
                                    </p:animEffect>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1000"/>
                                        <p:tgtEl>
                                          <p:spTgt spid="122890"/>
                                        </p:tgtEl>
                                      </p:cBhvr>
                                    </p:animEffect>
                                    <p:set>
                                      <p:cBhvr>
                                        <p:cTn id="24" dur="1" fill="hold">
                                          <p:stCondLst>
                                            <p:cond delay="999"/>
                                          </p:stCondLst>
                                        </p:cTn>
                                        <p:tgtEl>
                                          <p:spTgt spid="122890"/>
                                        </p:tgtEl>
                                        <p:attrNameLst>
                                          <p:attrName>style.visibility</p:attrName>
                                        </p:attrNameLst>
                                      </p:cBhvr>
                                      <p:to>
                                        <p:strVal val="hidden"/>
                                      </p:to>
                                    </p:set>
                                  </p:childTnLst>
                                </p:cTn>
                              </p:par>
                              <p:par>
                                <p:cTn id="25" presetID="55" presetClass="entr" presetSubtype="0" fill="hold" nodeType="withEffect">
                                  <p:stCondLst>
                                    <p:cond delay="0"/>
                                  </p:stCondLst>
                                  <p:childTnLst>
                                    <p:set>
                                      <p:cBhvr>
                                        <p:cTn id="26" dur="1" fill="hold">
                                          <p:stCondLst>
                                            <p:cond delay="0"/>
                                          </p:stCondLst>
                                        </p:cTn>
                                        <p:tgtEl>
                                          <p:spTgt spid="122886"/>
                                        </p:tgtEl>
                                        <p:attrNameLst>
                                          <p:attrName>style.visibility</p:attrName>
                                        </p:attrNameLst>
                                      </p:cBhvr>
                                      <p:to>
                                        <p:strVal val="visible"/>
                                      </p:to>
                                    </p:set>
                                    <p:anim calcmode="lin" valueType="num">
                                      <p:cBhvr>
                                        <p:cTn id="27" dur="2000" fill="hold"/>
                                        <p:tgtEl>
                                          <p:spTgt spid="122886"/>
                                        </p:tgtEl>
                                        <p:attrNameLst>
                                          <p:attrName>ppt_w</p:attrName>
                                        </p:attrNameLst>
                                      </p:cBhvr>
                                      <p:tavLst>
                                        <p:tav tm="0">
                                          <p:val>
                                            <p:strVal val="#ppt_w*0.70"/>
                                          </p:val>
                                        </p:tav>
                                        <p:tav tm="100000">
                                          <p:val>
                                            <p:strVal val="#ppt_w"/>
                                          </p:val>
                                        </p:tav>
                                      </p:tavLst>
                                    </p:anim>
                                    <p:anim calcmode="lin" valueType="num">
                                      <p:cBhvr>
                                        <p:cTn id="28" dur="2000" fill="hold"/>
                                        <p:tgtEl>
                                          <p:spTgt spid="122886"/>
                                        </p:tgtEl>
                                        <p:attrNameLst>
                                          <p:attrName>ppt_h</p:attrName>
                                        </p:attrNameLst>
                                      </p:cBhvr>
                                      <p:tavLst>
                                        <p:tav tm="0">
                                          <p:val>
                                            <p:strVal val="#ppt_h"/>
                                          </p:val>
                                        </p:tav>
                                        <p:tav tm="100000">
                                          <p:val>
                                            <p:strVal val="#ppt_h"/>
                                          </p:val>
                                        </p:tav>
                                      </p:tavLst>
                                    </p:anim>
                                    <p:animEffect transition="in" filter="fade">
                                      <p:cBhvr>
                                        <p:cTn id="29" dur="2000"/>
                                        <p:tgtEl>
                                          <p:spTgt spid="122886"/>
                                        </p:tgtEl>
                                      </p:cBhvr>
                                    </p:animEffect>
                                  </p:childTnLst>
                                </p:cTn>
                              </p:par>
                            </p:childTnLst>
                          </p:cTn>
                        </p:par>
                        <p:par>
                          <p:cTn id="30" fill="hold">
                            <p:stCondLst>
                              <p:cond delay="4000"/>
                            </p:stCondLst>
                            <p:childTnLst>
                              <p:par>
                                <p:cTn id="31" presetID="10" presetClass="exit" presetSubtype="0" fill="hold" nodeType="afterEffect">
                                  <p:stCondLst>
                                    <p:cond delay="0"/>
                                  </p:stCondLst>
                                  <p:childTnLst>
                                    <p:animEffect transition="out" filter="fade">
                                      <p:cBhvr>
                                        <p:cTn id="32" dur="1000"/>
                                        <p:tgtEl>
                                          <p:spTgt spid="122886"/>
                                        </p:tgtEl>
                                      </p:cBhvr>
                                    </p:animEffect>
                                    <p:set>
                                      <p:cBhvr>
                                        <p:cTn id="33" dur="1" fill="hold">
                                          <p:stCondLst>
                                            <p:cond delay="999"/>
                                          </p:stCondLst>
                                        </p:cTn>
                                        <p:tgtEl>
                                          <p:spTgt spid="122886"/>
                                        </p:tgtEl>
                                        <p:attrNameLst>
                                          <p:attrName>style.visibility</p:attrName>
                                        </p:attrNameLst>
                                      </p:cBhvr>
                                      <p:to>
                                        <p:strVal val="hidden"/>
                                      </p:to>
                                    </p:set>
                                  </p:childTnLst>
                                </p:cTn>
                              </p:par>
                              <p:par>
                                <p:cTn id="34" presetID="55" presetClass="entr" presetSubtype="0" fill="hold" nodeType="withEffect">
                                  <p:stCondLst>
                                    <p:cond delay="0"/>
                                  </p:stCondLst>
                                  <p:childTnLst>
                                    <p:set>
                                      <p:cBhvr>
                                        <p:cTn id="35" dur="1" fill="hold">
                                          <p:stCondLst>
                                            <p:cond delay="0"/>
                                          </p:stCondLst>
                                        </p:cTn>
                                        <p:tgtEl>
                                          <p:spTgt spid="122884"/>
                                        </p:tgtEl>
                                        <p:attrNameLst>
                                          <p:attrName>style.visibility</p:attrName>
                                        </p:attrNameLst>
                                      </p:cBhvr>
                                      <p:to>
                                        <p:strVal val="visible"/>
                                      </p:to>
                                    </p:set>
                                    <p:anim calcmode="lin" valueType="num">
                                      <p:cBhvr>
                                        <p:cTn id="36" dur="2000" fill="hold"/>
                                        <p:tgtEl>
                                          <p:spTgt spid="122884"/>
                                        </p:tgtEl>
                                        <p:attrNameLst>
                                          <p:attrName>ppt_w</p:attrName>
                                        </p:attrNameLst>
                                      </p:cBhvr>
                                      <p:tavLst>
                                        <p:tav tm="0">
                                          <p:val>
                                            <p:strVal val="#ppt_w*0.70"/>
                                          </p:val>
                                        </p:tav>
                                        <p:tav tm="100000">
                                          <p:val>
                                            <p:strVal val="#ppt_w"/>
                                          </p:val>
                                        </p:tav>
                                      </p:tavLst>
                                    </p:anim>
                                    <p:anim calcmode="lin" valueType="num">
                                      <p:cBhvr>
                                        <p:cTn id="37" dur="2000" fill="hold"/>
                                        <p:tgtEl>
                                          <p:spTgt spid="122884"/>
                                        </p:tgtEl>
                                        <p:attrNameLst>
                                          <p:attrName>ppt_h</p:attrName>
                                        </p:attrNameLst>
                                      </p:cBhvr>
                                      <p:tavLst>
                                        <p:tav tm="0">
                                          <p:val>
                                            <p:strVal val="#ppt_h"/>
                                          </p:val>
                                        </p:tav>
                                        <p:tav tm="100000">
                                          <p:val>
                                            <p:strVal val="#ppt_h"/>
                                          </p:val>
                                        </p:tav>
                                      </p:tavLst>
                                    </p:anim>
                                    <p:animEffect transition="in" filter="fade">
                                      <p:cBhvr>
                                        <p:cTn id="38" dur="2000"/>
                                        <p:tgtEl>
                                          <p:spTgt spid="122884"/>
                                        </p:tgtEl>
                                      </p:cBhvr>
                                    </p:animEffect>
                                  </p:childTnLst>
                                </p:cTn>
                              </p:par>
                            </p:childTnLst>
                          </p:cTn>
                        </p:par>
                        <p:par>
                          <p:cTn id="39" fill="hold">
                            <p:stCondLst>
                              <p:cond delay="6000"/>
                            </p:stCondLst>
                            <p:childTnLst>
                              <p:par>
                                <p:cTn id="40" presetID="10" presetClass="exit" presetSubtype="0" fill="hold" nodeType="afterEffect">
                                  <p:stCondLst>
                                    <p:cond delay="0"/>
                                  </p:stCondLst>
                                  <p:childTnLst>
                                    <p:animEffect transition="out" filter="fade">
                                      <p:cBhvr>
                                        <p:cTn id="41" dur="1000"/>
                                        <p:tgtEl>
                                          <p:spTgt spid="122884"/>
                                        </p:tgtEl>
                                      </p:cBhvr>
                                    </p:animEffect>
                                    <p:set>
                                      <p:cBhvr>
                                        <p:cTn id="42" dur="1" fill="hold">
                                          <p:stCondLst>
                                            <p:cond delay="999"/>
                                          </p:stCondLst>
                                        </p:cTn>
                                        <p:tgtEl>
                                          <p:spTgt spid="122884"/>
                                        </p:tgtEl>
                                        <p:attrNameLst>
                                          <p:attrName>style.visibility</p:attrName>
                                        </p:attrNameLst>
                                      </p:cBhvr>
                                      <p:to>
                                        <p:strVal val="hidden"/>
                                      </p:to>
                                    </p:set>
                                  </p:childTnLst>
                                </p:cTn>
                              </p:par>
                              <p:par>
                                <p:cTn id="43" presetID="55" presetClass="entr" presetSubtype="0" fill="hold" nodeType="withEffect">
                                  <p:stCondLst>
                                    <p:cond delay="0"/>
                                  </p:stCondLst>
                                  <p:childTnLst>
                                    <p:set>
                                      <p:cBhvr>
                                        <p:cTn id="44" dur="1" fill="hold">
                                          <p:stCondLst>
                                            <p:cond delay="0"/>
                                          </p:stCondLst>
                                        </p:cTn>
                                        <p:tgtEl>
                                          <p:spTgt spid="122892"/>
                                        </p:tgtEl>
                                        <p:attrNameLst>
                                          <p:attrName>style.visibility</p:attrName>
                                        </p:attrNameLst>
                                      </p:cBhvr>
                                      <p:to>
                                        <p:strVal val="visible"/>
                                      </p:to>
                                    </p:set>
                                    <p:anim calcmode="lin" valueType="num">
                                      <p:cBhvr>
                                        <p:cTn id="45" dur="2000" fill="hold"/>
                                        <p:tgtEl>
                                          <p:spTgt spid="122892"/>
                                        </p:tgtEl>
                                        <p:attrNameLst>
                                          <p:attrName>ppt_w</p:attrName>
                                        </p:attrNameLst>
                                      </p:cBhvr>
                                      <p:tavLst>
                                        <p:tav tm="0">
                                          <p:val>
                                            <p:strVal val="#ppt_w*0.70"/>
                                          </p:val>
                                        </p:tav>
                                        <p:tav tm="100000">
                                          <p:val>
                                            <p:strVal val="#ppt_w"/>
                                          </p:val>
                                        </p:tav>
                                      </p:tavLst>
                                    </p:anim>
                                    <p:anim calcmode="lin" valueType="num">
                                      <p:cBhvr>
                                        <p:cTn id="46" dur="2000" fill="hold"/>
                                        <p:tgtEl>
                                          <p:spTgt spid="122892"/>
                                        </p:tgtEl>
                                        <p:attrNameLst>
                                          <p:attrName>ppt_h</p:attrName>
                                        </p:attrNameLst>
                                      </p:cBhvr>
                                      <p:tavLst>
                                        <p:tav tm="0">
                                          <p:val>
                                            <p:strVal val="#ppt_h"/>
                                          </p:val>
                                        </p:tav>
                                        <p:tav tm="100000">
                                          <p:val>
                                            <p:strVal val="#ppt_h"/>
                                          </p:val>
                                        </p:tav>
                                      </p:tavLst>
                                    </p:anim>
                                    <p:animEffect transition="in" filter="fade">
                                      <p:cBhvr>
                                        <p:cTn id="47" dur="2000"/>
                                        <p:tgtEl>
                                          <p:spTgt spid="122892"/>
                                        </p:tgtEl>
                                      </p:cBhvr>
                                    </p:animEffect>
                                  </p:childTnLst>
                                </p:cTn>
                              </p:par>
                            </p:childTnLst>
                          </p:cTn>
                        </p:par>
                        <p:par>
                          <p:cTn id="48" fill="hold">
                            <p:stCondLst>
                              <p:cond delay="8000"/>
                            </p:stCondLst>
                            <p:childTnLst>
                              <p:par>
                                <p:cTn id="49" presetID="10" presetClass="exit" presetSubtype="0" fill="hold" nodeType="afterEffect">
                                  <p:stCondLst>
                                    <p:cond delay="0"/>
                                  </p:stCondLst>
                                  <p:childTnLst>
                                    <p:animEffect transition="out" filter="fade">
                                      <p:cBhvr>
                                        <p:cTn id="50" dur="1000"/>
                                        <p:tgtEl>
                                          <p:spTgt spid="122892"/>
                                        </p:tgtEl>
                                      </p:cBhvr>
                                    </p:animEffect>
                                    <p:set>
                                      <p:cBhvr>
                                        <p:cTn id="51" dur="1" fill="hold">
                                          <p:stCondLst>
                                            <p:cond delay="999"/>
                                          </p:stCondLst>
                                        </p:cTn>
                                        <p:tgtEl>
                                          <p:spTgt spid="122892"/>
                                        </p:tgtEl>
                                        <p:attrNameLst>
                                          <p:attrName>style.visibility</p:attrName>
                                        </p:attrNameLst>
                                      </p:cBhvr>
                                      <p:to>
                                        <p:strVal val="hidden"/>
                                      </p:to>
                                    </p:set>
                                  </p:childTnLst>
                                </p:cTn>
                              </p:par>
                              <p:par>
                                <p:cTn id="52" presetID="55" presetClass="entr" presetSubtype="0" fill="hold" nodeType="withEffect">
                                  <p:stCondLst>
                                    <p:cond delay="0"/>
                                  </p:stCondLst>
                                  <p:childTnLst>
                                    <p:set>
                                      <p:cBhvr>
                                        <p:cTn id="53" dur="1" fill="hold">
                                          <p:stCondLst>
                                            <p:cond delay="0"/>
                                          </p:stCondLst>
                                        </p:cTn>
                                        <p:tgtEl>
                                          <p:spTgt spid="122888"/>
                                        </p:tgtEl>
                                        <p:attrNameLst>
                                          <p:attrName>style.visibility</p:attrName>
                                        </p:attrNameLst>
                                      </p:cBhvr>
                                      <p:to>
                                        <p:strVal val="visible"/>
                                      </p:to>
                                    </p:set>
                                    <p:anim calcmode="lin" valueType="num">
                                      <p:cBhvr>
                                        <p:cTn id="54" dur="2000" fill="hold"/>
                                        <p:tgtEl>
                                          <p:spTgt spid="122888"/>
                                        </p:tgtEl>
                                        <p:attrNameLst>
                                          <p:attrName>ppt_w</p:attrName>
                                        </p:attrNameLst>
                                      </p:cBhvr>
                                      <p:tavLst>
                                        <p:tav tm="0">
                                          <p:val>
                                            <p:strVal val="#ppt_w*0.70"/>
                                          </p:val>
                                        </p:tav>
                                        <p:tav tm="100000">
                                          <p:val>
                                            <p:strVal val="#ppt_w"/>
                                          </p:val>
                                        </p:tav>
                                      </p:tavLst>
                                    </p:anim>
                                    <p:anim calcmode="lin" valueType="num">
                                      <p:cBhvr>
                                        <p:cTn id="55" dur="2000" fill="hold"/>
                                        <p:tgtEl>
                                          <p:spTgt spid="122888"/>
                                        </p:tgtEl>
                                        <p:attrNameLst>
                                          <p:attrName>ppt_h</p:attrName>
                                        </p:attrNameLst>
                                      </p:cBhvr>
                                      <p:tavLst>
                                        <p:tav tm="0">
                                          <p:val>
                                            <p:strVal val="#ppt_h"/>
                                          </p:val>
                                        </p:tav>
                                        <p:tav tm="100000">
                                          <p:val>
                                            <p:strVal val="#ppt_h"/>
                                          </p:val>
                                        </p:tav>
                                      </p:tavLst>
                                    </p:anim>
                                    <p:animEffect transition="in" filter="fade">
                                      <p:cBhvr>
                                        <p:cTn id="56" dur="2000"/>
                                        <p:tgtEl>
                                          <p:spTgt spid="122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22"/>
          <p:cNvSpPr>
            <a:spLocks noGrp="1"/>
          </p:cNvSpPr>
          <p:nvPr>
            <p:ph type="sldNum" sz="quarter" idx="12"/>
          </p:nvPr>
        </p:nvSpPr>
        <p:spPr bwMode="auto">
          <a:ln>
            <a:round/>
            <a:headEnd/>
            <a:tailEnd/>
          </a:ln>
        </p:spPr>
        <p:txBody>
          <a:bodyPr/>
          <a:lstStyle/>
          <a:p>
            <a:r>
              <a:rPr lang="en-US" smtClean="0"/>
              <a:t>5-</a:t>
            </a:r>
            <a:fld id="{C4AD3577-98E9-4898-852C-631D63605330}" type="slidenum">
              <a:rPr lang="en-US" smtClean="0"/>
              <a:pPr/>
              <a:t>16</a:t>
            </a:fld>
            <a:endParaRPr lang="en-US" smtClean="0"/>
          </a:p>
        </p:txBody>
      </p:sp>
      <p:sp>
        <p:nvSpPr>
          <p:cNvPr id="34818" name="Title 1"/>
          <p:cNvSpPr>
            <a:spLocks noGrp="1"/>
          </p:cNvSpPr>
          <p:nvPr>
            <p:ph type="title"/>
          </p:nvPr>
        </p:nvSpPr>
        <p:spPr>
          <a:solidFill>
            <a:schemeClr val="bg2"/>
          </a:solidFill>
        </p:spPr>
        <p:txBody>
          <a:bodyPr/>
          <a:lstStyle/>
          <a:p>
            <a:pPr algn="ctr" eaLnBrk="1" hangingPunct="1"/>
            <a:r>
              <a:rPr lang="en-US" sz="4800" b="1" smtClean="0"/>
              <a:t>Time and Money</a:t>
            </a:r>
          </a:p>
        </p:txBody>
      </p:sp>
      <p:sp>
        <p:nvSpPr>
          <p:cNvPr id="4" name="TextBox 3"/>
          <p:cNvSpPr txBox="1">
            <a:spLocks noChangeArrowheads="1"/>
          </p:cNvSpPr>
          <p:nvPr/>
        </p:nvSpPr>
        <p:spPr bwMode="auto">
          <a:xfrm>
            <a:off x="1143000" y="1447800"/>
            <a:ext cx="6934200" cy="1077913"/>
          </a:xfrm>
          <a:prstGeom prst="rect">
            <a:avLst/>
          </a:prstGeom>
          <a:noFill/>
          <a:ln w="9525">
            <a:noFill/>
            <a:miter lim="800000"/>
            <a:headEnd/>
            <a:tailEnd/>
          </a:ln>
        </p:spPr>
        <p:txBody>
          <a:bodyPr>
            <a:spAutoFit/>
          </a:bodyPr>
          <a:lstStyle/>
          <a:p>
            <a:pPr algn="ctr"/>
            <a:r>
              <a:rPr lang="en-US" sz="3200" b="1">
                <a:latin typeface="Perpetua" pitchFamily="18" charset="0"/>
                <a:cs typeface="Arial" charset="0"/>
              </a:rPr>
              <a:t>Money received over time </a:t>
            </a:r>
          </a:p>
          <a:p>
            <a:pPr algn="ctr"/>
            <a:r>
              <a:rPr lang="en-US" sz="3200" b="1">
                <a:latin typeface="Perpetua" pitchFamily="18" charset="0"/>
                <a:cs typeface="Arial" charset="0"/>
              </a:rPr>
              <a:t>is </a:t>
            </a:r>
            <a:r>
              <a:rPr lang="en-US" sz="3200" b="1" u="sng">
                <a:latin typeface="Perpetua" pitchFamily="18" charset="0"/>
                <a:cs typeface="Arial" charset="0"/>
              </a:rPr>
              <a:t>not </a:t>
            </a:r>
            <a:r>
              <a:rPr lang="en-US" sz="3200" b="1">
                <a:latin typeface="Perpetua" pitchFamily="18" charset="0"/>
                <a:cs typeface="Arial" charset="0"/>
              </a:rPr>
              <a:t>equal in value.  </a:t>
            </a:r>
          </a:p>
        </p:txBody>
      </p:sp>
      <p:grpSp>
        <p:nvGrpSpPr>
          <p:cNvPr id="34820" name="Group 14"/>
          <p:cNvGrpSpPr>
            <a:grpSpLocks/>
          </p:cNvGrpSpPr>
          <p:nvPr/>
        </p:nvGrpSpPr>
        <p:grpSpPr bwMode="auto">
          <a:xfrm>
            <a:off x="1143000" y="4114800"/>
            <a:ext cx="7086600" cy="990600"/>
            <a:chOff x="1143000" y="4343400"/>
            <a:chExt cx="7086600" cy="990600"/>
          </a:xfrm>
        </p:grpSpPr>
        <p:cxnSp>
          <p:nvCxnSpPr>
            <p:cNvPr id="7" name="Straight Connector 6"/>
            <p:cNvCxnSpPr/>
            <p:nvPr/>
          </p:nvCxnSpPr>
          <p:spPr>
            <a:xfrm>
              <a:off x="1752600" y="5334000"/>
              <a:ext cx="5410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52600" y="4876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57700" y="4876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2800" y="4876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3000" y="4381500"/>
              <a:ext cx="1371600" cy="523875"/>
            </a:xfrm>
            <a:prstGeom prst="rect">
              <a:avLst/>
            </a:prstGeom>
            <a:noFill/>
          </p:spPr>
          <p:txBody>
            <a:bodyPr>
              <a:spAutoFit/>
            </a:bodyPr>
            <a:lstStyle/>
            <a:p>
              <a:pPr fontAlgn="auto">
                <a:spcBef>
                  <a:spcPts val="0"/>
                </a:spcBef>
                <a:spcAft>
                  <a:spcPts val="0"/>
                </a:spcAft>
                <a:defRPr/>
              </a:pPr>
              <a:r>
                <a:rPr lang="en-US" sz="2800" b="1" dirty="0">
                  <a:latin typeface="+mj-lt"/>
                </a:rPr>
                <a:t>Today</a:t>
              </a:r>
            </a:p>
          </p:txBody>
        </p:sp>
        <p:sp>
          <p:nvSpPr>
            <p:cNvPr id="13" name="TextBox 12"/>
            <p:cNvSpPr txBox="1"/>
            <p:nvPr/>
          </p:nvSpPr>
          <p:spPr>
            <a:xfrm>
              <a:off x="3695700" y="4343400"/>
              <a:ext cx="1600200" cy="523875"/>
            </a:xfrm>
            <a:prstGeom prst="rect">
              <a:avLst/>
            </a:prstGeom>
            <a:noFill/>
          </p:spPr>
          <p:txBody>
            <a:bodyPr>
              <a:spAutoFit/>
            </a:bodyPr>
            <a:lstStyle/>
            <a:p>
              <a:pPr fontAlgn="auto">
                <a:spcBef>
                  <a:spcPts val="0"/>
                </a:spcBef>
                <a:spcAft>
                  <a:spcPts val="0"/>
                </a:spcAft>
                <a:defRPr/>
              </a:pPr>
              <a:r>
                <a:rPr lang="en-US" sz="2800" b="1" dirty="0">
                  <a:latin typeface="+mj-lt"/>
                </a:rPr>
                <a:t>1 Year</a:t>
              </a:r>
            </a:p>
          </p:txBody>
        </p:sp>
        <p:sp>
          <p:nvSpPr>
            <p:cNvPr id="14" name="TextBox 13"/>
            <p:cNvSpPr txBox="1"/>
            <p:nvPr/>
          </p:nvSpPr>
          <p:spPr>
            <a:xfrm>
              <a:off x="6477000" y="4419600"/>
              <a:ext cx="1752600" cy="523875"/>
            </a:xfrm>
            <a:prstGeom prst="rect">
              <a:avLst/>
            </a:prstGeom>
            <a:noFill/>
          </p:spPr>
          <p:txBody>
            <a:bodyPr>
              <a:spAutoFit/>
            </a:bodyPr>
            <a:lstStyle/>
            <a:p>
              <a:pPr fontAlgn="auto">
                <a:spcBef>
                  <a:spcPts val="0"/>
                </a:spcBef>
                <a:spcAft>
                  <a:spcPts val="0"/>
                </a:spcAft>
                <a:defRPr/>
              </a:pPr>
              <a:r>
                <a:rPr lang="en-US" sz="2800" b="1" dirty="0">
                  <a:latin typeface="+mj-lt"/>
                </a:rPr>
                <a:t>2 Years</a:t>
              </a:r>
            </a:p>
          </p:txBody>
        </p:sp>
      </p:grpSp>
      <p:sp>
        <p:nvSpPr>
          <p:cNvPr id="34821" name="AutoShape 2" descr="data:image/jpeg;base64,/9j/4AAQSkZJRgABAQAAAQABAAD/2wCEAAkGBhIREBISEhQUEBEWFBUQFBQUEg8UFBUQFBAVFBUVFRQXHCYeFxojGRQVHy8gIycpLCwsFR4xNTAqNSYrLCkBCQoKDgwOFw8PFykcHBwpKSkpKSwsKSkpLCkpKSkpKSwpKSkpKywpKSkpKSwsLCwpLCkpLCkpKTUsLCkpKSwsKf/AABEIAOEA4AMBIgACEQEDEQH/xAAcAAEAAQUBAQAAAAAAAAAAAAAABAECAwUHBgj/xAA/EAACAQICBgcGBAMIAwAAAAAAAQIDEQQhBQYSMUFRBxMiYXGBkTJCobHB8FJy0eEUU4IjM0NiosLi8RUXk//EABoBAQADAQEBAAAAAAAAAAAAAAABAgMEBQb/xAAjEQEAAgICAgICAwAAAAAAAAAAAQIDEQQhEzESUSJBFDJh/9oADAMBAAIRAxEAPwDuIAAAAAAAAAAAAAAAAAAAAAAAAAAAAAAAAAAAAAAAAAAAAAAAAAAAAAAAAAAAAAUbDZ4bT+uTltQovZgpWc1vlbfblFu3ivEyyZa443ZE2iHuHMjYjS1GHtVIRz2bbSvflZHL6+PnNpznJu7lnJt3fHu4Ee/j++ZyTzfqGfkdWw2maFSWzCpGUs3ZPOyGkdKQo7N85Sdoxyu+LfglmcywmE26kINtOUklbuTbb8Ej1mj9WZ3cpycns7Cbb7MOSuXpnveOqrRaZ/TYVNbaai3sTvdLddZ83wyJ+jtLKsrxjK3PKydlk+/PcQqeq1P3nK/c7fE2eBwEKMNiCaV28883vNqeTf5el0kAG4AAAAAAAAAAAAAAAAAAAUZUowNLpbWulQnsNOc+Kjbs+N+PcecxevdaT/s4wpxX4u09/PJfA0ONqPak27tyeb3t3IOIqO9lw4d/HzPIycnJM9Tpz2vLd6S1rrVouMp7MWmmoLZTT334v1NPWnsrv3pW+LMNNbLbk7PgrXd+bXDzsXbTfC27OWbvztuOa15t3aVJmZ9q06Td5PK+av4l0als169xfDD8c5PvubPRmhJVpKMVv3u2SXNlYmZnVSI+mXUHAyqYt1WuzSi83zknFJfFnTEQtEaKjh6apxz4tvjJ72Tj2+Pi8dNT7dNY1AADdYAAAAAAAAAAAAxYjERhFynJRit7bsgMoPJaS6R8NSbUNqq+7sx9Xn8DQ4jpWqe5Sgl37Uvk0Vm0Q6KcbJf1DpZQ5hS6WKt84Un3duL9bm1wnSrRllOnKL42kn8yIyVaW4Wesb+KzB9I9SWKjSlRgqcqnVq05bcY9a6fWSvk1ePBcVme+OF6dxlJ46rXw+1s1FGvay2o1YvtW4Wbz8Zdx1vBa24SpGL6+lFyipbMpqLTavazJiWN8cxrpuSjIX/ncN/Ppf8A0h+pD0nrFTjTbp1IS4bSknGPi0JtERtn8Z+nidadHKFareWxDbcr2u3tJSaiuOba8izR2gcRiVejSVGm37dRtNrue+3gj0GHxujoWqVJRxFXftuE5dr/ACRatl3ZmbEdINKL7NObXOTjH4Zs4v40TO7Sr4LTPUMGE6N45dZWlLmoRjFX455/I2tHUfCR92T8Zy+hAodItFu0ouPhJP5pG80fp+hW9iefJ5Py4PyN64cX6iEzhmvurBR1Sw0d0W875zk0bShhowVoJRXJIy3BrWla+o0rqAAF0gAAAAAAAAAAAGr1h05DCUJVZ8Mor8UrZIERtg1m1ppYKntT7U37EE833vku845p7XGtiptzllwinaKXcjU6waw1MTVlUnJtt+SXBLku40/X3MrWe3xOLWO7e20/jiRQ0yo747RpYmWLMZs9ivGrLfrSFCp7S6t9yvYx1sJGXsTi+XaS+e41CSt95GWEHl37vArMw3pxLR1W3SSqcotPajtJ/iVmuOa5r5Gxpww8ryqVVF522dp+HDka7C6MlUezHN2+2bmlqBXdtyy5/Qne+nLlwVxX3a+pQ6s6C9iorWSvsyvxbdvP4E7Fay0XTpUoRnsQ3ptLbn+KT9SRV6O6kYri1va3NZWsuD3kavqNWSTttXV01b0I3pF8eHLETN0GrrLP3UocLp3fqRqunK3Gc1xzd/QnYjUyuuHes/UsWp9dJtRUkuCedrcET8pkrj48ddIcNNz4tSXekTsFp53vG8H45GtraKlF5ppZpXXFPMiu6uuP0I/1acGO3Truq2vyuqdd5blLkdAhNNJp3TzTR8w0MW4yWeR2Do/1ocrUKjun7DfPl5nRS++peHzeF4/yq6AADV5QAAAAAAAAAAKHC+k7W14jESpwd6VNuEbPJtb5ebXokdd1s0n/AA+DrVE7SUXGP55dlfO/kfNOOrXm/EiXXxqbtthnVL6byI1zJB8DG0Pdw20lwkZXOyREjIyyqX8lYymHo47JEJXZsMJBzeys+Nu5GqpSJmGrWkmuWZSXbW/T1mqaiqjfG179x0HDVU7HKMFpTq22t9ja6L1mqOoo3VnlndL/AKFZ08jmYLZLzaHT+ui0WvZtwPO0NIpe8n4PIkLSN1vL728rxzCbioI11Gr7XC31vb5EPG6XSvnws+C57zzmM1lauk+Xkrb+97iIt26K4LWrtl1uqwttLK+9rml9+h4idW7beXgbLSumOtst1rvnmzSvj3ZlnfipNKxtfFqzPRas6RcWlfOLuvmebuiZoyq4zUuF7FoVzRFqzD6R0NpFV6EKi4rP8yyZOPGdHWOUqcqd/wDOvk/oezR0RO4fKZK/G0wAAlmAAAAAAAA8D0v41xwtOmvem5vwhH9ZfA4NXlmdm6Zqn90uUJP1l/xOMVSsvQ43VViL0WIqikvSxyzRMqMEGZlIxl347LtoyQqWMLZXrMkuV/jYrp0xk0lxr5CNfinZkaEsvveWuQ0tN2yWlZr3n6/QkUtYKkfeb8zR7RVvlu7xplPxn3Db4nTEpq18vu7ZBliXzI+2/QpTmr3eaJ0iLRHTJKoWKWZa2NvK3mWhSZhcmTcHG+a3XIG83ejqdolpct79adE6NcQ41Yrg7r1R1I5BqVPZr0/zJ/E6+jTH6eByo/PYADRygAAAAAAAOW9Mce1T/J/vZxvERzO19L1L+6fDYa/1fucYxMSkz29Dj/1RkVSKxRUrL0KToiXoJF2yUl0Vso5F1sgoFJy4FZbRdWL8i24CYTOQRddsviy9IllOVHki0kSpXL6eFRO2cXRoxZeoE2NIKjmRs8kmDo3VrZt7+Ru8JSy+9xDw1LI2uFjZESwtbcvR6qU/7Wl+dHXTmOomH2qyfJ/udORtj9PJ5M7uAA0cwAAAAAAADw/SlhtqjSlyco+tv0OI6QwubyPofXbA9bg584tTXlk/mcM0nQab+8zG/t3caenm50WhGJOqK5j6pFdu+ssKWRVIydSXbJEy1iVFEo6ZVlWVW2okgoFyiVsTEImyxxv3IKJkijJGBKu2OMTNGJXZRdFEIla0ZaVMojPSiETKTRj2fM2WHpbvvMwYeldG1wVDNBjMvcdH+DspS5fN/bPamo1YwPVYeN/al2357jbnRWNQ8rJbdpkABZmAAAAAAAAxYiipwlF7pJx9UcN1l0c4VJJrNNpndrHO+kbRNp9YllJf6lvKXjp0YLatpyOrAxbFifi6VmRGjF6dWOxSxkaLbENYlY4lWiriUsFlRslQBVby9RLYoy2CFEiqRcV48wgiiZhqd2RacczaYKn+wUmemwwdP4Hp9VdEOrVjfd7T8EafR+EvY6bqxozqqSk1aU7PwjwX1L1jcuLNf4w3EY2KgG7zwAAAAAAAAAADV6x6M6/Dzj7yW1HxS3eaNoUEpiddvnXS9DZm0amR7/pK0J1NfaS7E7zj437S8n80eAqo55jT1cdtxElyhapFUyHRErZFRIWIX2FUhYJA2vSKxKFwVlVF8UWIviyVZlmo7zd6PpbjTYdZnptG0L28kQztL0+q+jOsqRT9ldqX5Vw82dESNLqto/q6W0/ann/St36m7Oisah5WW3ysAAszAAAAAAAAAAAAAHnde9B/xWEmoq9SF6kObsu1HzXxSOA4jefT7OFdJ+rf8JituKtRrXnC26M79uHq7rufcUtH7dXHvr8XjVIvTMDkXqZlL0KslyqMe0XKRDRfcrEtuXRBtemVLUXBEyIuRRsugiVU/R1O7Peaq6LdWpGPBZyfJcfvvPI6Fw13f08TsWquh+opXkrVJZvmo8ETWNy5M99Rpu4xsklkll5FQDd54AAAAAAAAAAAAAGOpXUd7L2aDTWFqy9m9gJ1fTlOPE8vrjVo47DToSspe3Tl+CqvZfhvT7mzXYvR9bkzV16FRb0/iNJjrty2unCUoTVpRey1yaLOuPT6z6PVRqVnGolba5rlL9Tx+Iw9SOTi/FZozmjtpn+0qOKRnhVTNTTw05PJPzyJscI0sr35/sR45aRyo/aapl6ma7ZqLhcr1dR8LEfCV/5FPtsVWRf1qNWsDUfBkilorEcIuXqPHJHJpKdGaJWEoOckkrtu1l9DHgdV8bUaSotLm/2Oian9HtanKNSpk1nuHwlS+euunpNS9TlRjGrWS6zfGGT2e985fI9iY6FPZikZDWI08+1ptO5AASqAAAAAAAAAAAAABRxKgDFLDRfAwz0bB8ESwBqa2rdGW+EX5IiVdSMLLfSi/wClHoQB5d9HuD/lR9Cn/rvBfyl8T1IA8xHo9wS/wo/EkU9SMGv8GHob8Aaqlq1ho7qUF/TEl09GUo7oRX9MSUALI0UtyS8i6xUAAAAAAAAAAAAAAAAAAAAAAAAAAAAAAAAAAAAAAAAAAAAAAAAAAAB//9k="/>
          <p:cNvSpPr>
            <a:spLocks noChangeAspect="1" noChangeArrowheads="1"/>
          </p:cNvSpPr>
          <p:nvPr/>
        </p:nvSpPr>
        <p:spPr bwMode="auto">
          <a:xfrm>
            <a:off x="63500" y="-1038225"/>
            <a:ext cx="2133600" cy="2143125"/>
          </a:xfrm>
          <a:prstGeom prst="rect">
            <a:avLst/>
          </a:prstGeom>
          <a:noFill/>
          <a:ln w="9525">
            <a:noFill/>
            <a:miter lim="800000"/>
            <a:headEnd/>
            <a:tailEnd/>
          </a:ln>
        </p:spPr>
        <p:txBody>
          <a:bodyPr/>
          <a:lstStyle/>
          <a:p>
            <a:endParaRPr lang="en-US">
              <a:latin typeface="Perpetua" pitchFamily="18" charset="0"/>
            </a:endParaRPr>
          </a:p>
        </p:txBody>
      </p:sp>
      <p:pic>
        <p:nvPicPr>
          <p:cNvPr id="34822" name="Picture 2" descr="http://t3.gstatic.com/images?q=tbn:ANd9GcR-fjPuiaRlb3ZmZ3_bniKFzYNfGvvii0DCBsOt0wih39s9CQm7vw"/>
          <p:cNvPicPr>
            <a:picLocks noChangeAspect="1" noChangeArrowheads="1"/>
          </p:cNvPicPr>
          <p:nvPr/>
        </p:nvPicPr>
        <p:blipFill>
          <a:blip r:embed="rId2" cstate="print"/>
          <a:srcRect/>
          <a:stretch>
            <a:fillRect/>
          </a:stretch>
        </p:blipFill>
        <p:spPr bwMode="auto">
          <a:xfrm>
            <a:off x="685800" y="5410200"/>
            <a:ext cx="2362200" cy="1016000"/>
          </a:xfrm>
          <a:prstGeom prst="rect">
            <a:avLst/>
          </a:prstGeom>
          <a:noFill/>
          <a:ln w="9525">
            <a:noFill/>
            <a:miter lim="800000"/>
            <a:headEnd/>
            <a:tailEnd/>
          </a:ln>
        </p:spPr>
      </p:pic>
      <p:pic>
        <p:nvPicPr>
          <p:cNvPr id="34823" name="Picture 2" descr="http://t3.gstatic.com/images?q=tbn:ANd9GcR-fjPuiaRlb3ZmZ3_bniKFzYNfGvvii0DCBsOt0wih39s9CQm7vw"/>
          <p:cNvPicPr>
            <a:picLocks noChangeAspect="1" noChangeArrowheads="1"/>
          </p:cNvPicPr>
          <p:nvPr/>
        </p:nvPicPr>
        <p:blipFill>
          <a:blip r:embed="rId2" cstate="print"/>
          <a:srcRect/>
          <a:stretch>
            <a:fillRect/>
          </a:stretch>
        </p:blipFill>
        <p:spPr bwMode="auto">
          <a:xfrm>
            <a:off x="3352800" y="5410200"/>
            <a:ext cx="2362200" cy="1016000"/>
          </a:xfrm>
          <a:prstGeom prst="rect">
            <a:avLst/>
          </a:prstGeom>
          <a:noFill/>
          <a:ln w="9525">
            <a:noFill/>
            <a:miter lim="800000"/>
            <a:headEnd/>
            <a:tailEnd/>
          </a:ln>
        </p:spPr>
      </p:pic>
      <p:pic>
        <p:nvPicPr>
          <p:cNvPr id="34824" name="Picture 2" descr="http://t3.gstatic.com/images?q=tbn:ANd9GcR-fjPuiaRlb3ZmZ3_bniKFzYNfGvvii0DCBsOt0wih39s9CQm7vw"/>
          <p:cNvPicPr>
            <a:picLocks noChangeAspect="1" noChangeArrowheads="1"/>
          </p:cNvPicPr>
          <p:nvPr/>
        </p:nvPicPr>
        <p:blipFill>
          <a:blip r:embed="rId2" cstate="print"/>
          <a:srcRect/>
          <a:stretch>
            <a:fillRect/>
          </a:stretch>
        </p:blipFill>
        <p:spPr bwMode="auto">
          <a:xfrm>
            <a:off x="6019800" y="5410200"/>
            <a:ext cx="2362200" cy="1016000"/>
          </a:xfrm>
          <a:prstGeom prst="rect">
            <a:avLst/>
          </a:prstGeom>
          <a:noFill/>
          <a:ln w="9525">
            <a:noFill/>
            <a:miter lim="800000"/>
            <a:headEnd/>
            <a:tailEnd/>
          </a:ln>
        </p:spPr>
      </p:pic>
      <p:sp>
        <p:nvSpPr>
          <p:cNvPr id="17" name="TextBox 16"/>
          <p:cNvSpPr txBox="1">
            <a:spLocks noChangeArrowheads="1"/>
          </p:cNvSpPr>
          <p:nvPr/>
        </p:nvSpPr>
        <p:spPr bwMode="auto">
          <a:xfrm>
            <a:off x="990600" y="2895600"/>
            <a:ext cx="7543800" cy="1077913"/>
          </a:xfrm>
          <a:prstGeom prst="rect">
            <a:avLst/>
          </a:prstGeom>
          <a:noFill/>
          <a:ln w="9525">
            <a:noFill/>
            <a:miter lim="800000"/>
            <a:headEnd/>
            <a:tailEnd/>
          </a:ln>
        </p:spPr>
        <p:txBody>
          <a:bodyPr>
            <a:spAutoFit/>
          </a:bodyPr>
          <a:lstStyle/>
          <a:p>
            <a:pPr algn="ctr"/>
            <a:r>
              <a:rPr lang="en-US" sz="3200" b="1">
                <a:solidFill>
                  <a:srgbClr val="0070C0"/>
                </a:solidFill>
                <a:latin typeface="Perpetua" pitchFamily="18" charset="0"/>
                <a:cs typeface="Arial" charset="0"/>
              </a:rPr>
              <a:t>So how do we “value” future money?</a:t>
            </a:r>
          </a:p>
          <a:p>
            <a:pPr algn="ctr"/>
            <a:r>
              <a:rPr lang="en-US" sz="3200" b="1">
                <a:solidFill>
                  <a:srgbClr val="7030A0"/>
                </a:solidFill>
                <a:latin typeface="Perpetua" pitchFamily="18" charset="0"/>
                <a:cs typeface="Arial" charset="0"/>
              </a:rPr>
              <a:t>That’s the $64,000 question!</a:t>
            </a:r>
          </a:p>
        </p:txBody>
      </p:sp>
      <p:sp>
        <p:nvSpPr>
          <p:cNvPr id="18" name="Not Equal 17"/>
          <p:cNvSpPr/>
          <p:nvPr/>
        </p:nvSpPr>
        <p:spPr>
          <a:xfrm>
            <a:off x="5257800" y="5562600"/>
            <a:ext cx="1143000" cy="762000"/>
          </a:xfrm>
          <a:prstGeom prst="mathNotEqual">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9" name="Not Equal 18"/>
          <p:cNvSpPr/>
          <p:nvPr/>
        </p:nvSpPr>
        <p:spPr>
          <a:xfrm>
            <a:off x="2590800" y="5562600"/>
            <a:ext cx="1143000" cy="762000"/>
          </a:xfrm>
          <a:prstGeom prst="mathNotEqual">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4">
                                            <p:txEl>
                                              <p:pRg st="1" end="1"/>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childTnLst>
                                </p:cTn>
                              </p:par>
                            </p:childTnLst>
                          </p:cTn>
                        </p:par>
                        <p:par>
                          <p:cTn id="24" fill="hold">
                            <p:stCondLst>
                              <p:cond delay="4000"/>
                            </p:stCondLst>
                            <p:childTnLst>
                              <p:par>
                                <p:cTn id="25" presetID="53"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22"/>
          <p:cNvSpPr>
            <a:spLocks noGrp="1"/>
          </p:cNvSpPr>
          <p:nvPr>
            <p:ph type="sldNum" sz="quarter" idx="12"/>
          </p:nvPr>
        </p:nvSpPr>
        <p:spPr bwMode="auto">
          <a:ln>
            <a:round/>
            <a:headEnd/>
            <a:tailEnd/>
          </a:ln>
        </p:spPr>
        <p:txBody>
          <a:bodyPr/>
          <a:lstStyle/>
          <a:p>
            <a:r>
              <a:rPr lang="en-US" smtClean="0"/>
              <a:t>5-</a:t>
            </a:r>
            <a:fld id="{CA42CDC3-66F5-415E-9C47-9A1C032CD94B}" type="slidenum">
              <a:rPr lang="en-US" smtClean="0"/>
              <a:pPr/>
              <a:t>17</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5" name="TextBox 4"/>
          <p:cNvSpPr txBox="1">
            <a:spLocks noChangeArrowheads="1"/>
          </p:cNvSpPr>
          <p:nvPr/>
        </p:nvSpPr>
        <p:spPr bwMode="auto">
          <a:xfrm>
            <a:off x="609600" y="2133600"/>
            <a:ext cx="7772400" cy="3260725"/>
          </a:xfrm>
          <a:prstGeom prst="rect">
            <a:avLst/>
          </a:prstGeom>
          <a:noFill/>
          <a:ln w="9525">
            <a:noFill/>
            <a:miter lim="800000"/>
            <a:headEnd/>
            <a:tailEnd/>
          </a:ln>
        </p:spPr>
        <p:txBody>
          <a:bodyPr>
            <a:spAutoFit/>
          </a:bodyPr>
          <a:lstStyle/>
          <a:p>
            <a:pPr marL="284163" indent="-284163">
              <a:buFont typeface="Arial" charset="0"/>
              <a:buChar char="•"/>
            </a:pPr>
            <a:r>
              <a:rPr lang="en-US" sz="3200" b="1">
                <a:latin typeface="Perpetua" pitchFamily="18" charset="0"/>
              </a:rPr>
              <a:t>Time and Money</a:t>
            </a:r>
          </a:p>
          <a:p>
            <a:pPr marL="284163" indent="-284163">
              <a:buFont typeface="Arial" charset="0"/>
              <a:buChar char="•"/>
            </a:pPr>
            <a:endParaRPr lang="en-US" sz="2000" b="1">
              <a:latin typeface="Perpetua" pitchFamily="18" charset="0"/>
            </a:endParaRPr>
          </a:p>
          <a:p>
            <a:pPr marL="284163" indent="-284163">
              <a:buFont typeface="Arial" charset="0"/>
              <a:buChar char="•"/>
            </a:pPr>
            <a:r>
              <a:rPr lang="en-US" sz="3200" b="1">
                <a:latin typeface="Perpetua" pitchFamily="18" charset="0"/>
              </a:rPr>
              <a:t>Future Value and Compounding</a:t>
            </a:r>
          </a:p>
          <a:p>
            <a:pPr marL="284163" indent="-284163">
              <a:buFont typeface="Arial" charset="0"/>
              <a:buChar char="•"/>
            </a:pPr>
            <a:endParaRPr lang="en-US" sz="2000" b="1">
              <a:latin typeface="Perpetua" pitchFamily="18" charset="0"/>
            </a:endParaRPr>
          </a:p>
          <a:p>
            <a:pPr marL="284163" indent="-284163">
              <a:buFont typeface="Arial" charset="0"/>
              <a:buChar char="•"/>
            </a:pPr>
            <a:r>
              <a:rPr lang="en-US" sz="3200" b="1">
                <a:latin typeface="Perpetua" pitchFamily="18" charset="0"/>
              </a:rPr>
              <a:t>Present Value and Discounting</a:t>
            </a:r>
          </a:p>
          <a:p>
            <a:pPr marL="284163" indent="-284163">
              <a:buFont typeface="Arial" charset="0"/>
              <a:buChar char="•"/>
            </a:pPr>
            <a:endParaRPr lang="en-US" sz="2000" b="1">
              <a:latin typeface="Perpetua" pitchFamily="18" charset="0"/>
            </a:endParaRPr>
          </a:p>
          <a:p>
            <a:pPr marL="284163" indent="-284163">
              <a:buFont typeface="Arial" charset="0"/>
              <a:buChar char="•"/>
            </a:pPr>
            <a:r>
              <a:rPr lang="en-US" sz="3200" b="1">
                <a:latin typeface="Perpetua" pitchFamily="18" charset="0"/>
              </a:rPr>
              <a:t>More about Present and Future Values</a:t>
            </a:r>
          </a:p>
          <a:p>
            <a:pPr marL="284163" indent="-28416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1000" fill="hold"/>
                                        <p:tgtEl>
                                          <p:spTgt spid="5">
                                            <p:txEl>
                                              <p:pRg st="2" end="2"/>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5"/>
                                      </p:to>
                                    </p:set>
                                    <p:animEffect filter="image" prLst="opacity: 0.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4" end="4"/>
                                            </p:txEl>
                                          </p:spTgt>
                                        </p:tgtEl>
                                        <p:attrNameLst>
                                          <p:attrName>style.opacity</p:attrName>
                                        </p:attrNameLst>
                                      </p:cBhvr>
                                      <p:to>
                                        <p:strVal val="0.5"/>
                                      </p:to>
                                    </p:set>
                                    <p:animEffect filter="image" prLst="opacity: 0.5">
                                      <p:cBhvr rctx="IE">
                                        <p:cTn id="12" dur="indefinite"/>
                                        <p:tgtEl>
                                          <p:spTgt spid="5">
                                            <p:txEl>
                                              <p:pRg st="4" end="4"/>
                                            </p:txEl>
                                          </p:spTgt>
                                        </p:tgtEl>
                                      </p:cBhvr>
                                    </p:animEffect>
                                  </p:childTnLst>
                                </p:cTn>
                              </p:par>
                              <p:par>
                                <p:cTn id="13" presetID="9" presetClass="emph" presetSubtype="0" nodeType="withEffect">
                                  <p:stCondLst>
                                    <p:cond delay="0"/>
                                  </p:stCondLst>
                                  <p:childTnLst>
                                    <p:set>
                                      <p:cBhvr rctx="PPT">
                                        <p:cTn id="14" dur="indefinite"/>
                                        <p:tgtEl>
                                          <p:spTgt spid="5">
                                            <p:txEl>
                                              <p:pRg st="6" end="6"/>
                                            </p:txEl>
                                          </p:spTgt>
                                        </p:tgtEl>
                                        <p:attrNameLst>
                                          <p:attrName>style.opacity</p:attrName>
                                        </p:attrNameLst>
                                      </p:cBhvr>
                                      <p:to>
                                        <p:strVal val="0.5"/>
                                      </p:to>
                                    </p:set>
                                    <p:animEffect filter="image" prLst="opacity: 0.5">
                                      <p:cBhvr rctx="IE">
                                        <p:cTn id="15" dur="indefinite"/>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22"/>
          <p:cNvSpPr>
            <a:spLocks noGrp="1"/>
          </p:cNvSpPr>
          <p:nvPr>
            <p:ph type="sldNum" sz="quarter" idx="12"/>
          </p:nvPr>
        </p:nvSpPr>
        <p:spPr bwMode="auto">
          <a:ln>
            <a:round/>
            <a:headEnd/>
            <a:tailEnd/>
          </a:ln>
        </p:spPr>
        <p:txBody>
          <a:bodyPr/>
          <a:lstStyle/>
          <a:p>
            <a:r>
              <a:rPr lang="en-US" smtClean="0"/>
              <a:t>5-</a:t>
            </a:r>
            <a:fld id="{332BD0D1-9570-47D2-98CF-4ADD99AC3D43}" type="slidenum">
              <a:rPr lang="en-US" smtClean="0"/>
              <a:pPr/>
              <a:t>18</a:t>
            </a:fld>
            <a:endParaRPr lang="en-US" smtClean="0"/>
          </a:p>
        </p:txBody>
      </p:sp>
      <p:sp>
        <p:nvSpPr>
          <p:cNvPr id="36866" name="Rectangle 1026"/>
          <p:cNvSpPr>
            <a:spLocks noGrp="1" noChangeArrowheads="1"/>
          </p:cNvSpPr>
          <p:nvPr>
            <p:ph type="title"/>
          </p:nvPr>
        </p:nvSpPr>
        <p:spPr>
          <a:solidFill>
            <a:schemeClr val="bg2"/>
          </a:solidFill>
        </p:spPr>
        <p:txBody>
          <a:bodyPr/>
          <a:lstStyle/>
          <a:p>
            <a:pPr algn="ctr" eaLnBrk="1" hangingPunct="1"/>
            <a:r>
              <a:rPr lang="en-US" sz="4800" b="1" smtClean="0"/>
              <a:t>Basic Definitions</a:t>
            </a:r>
          </a:p>
        </p:txBody>
      </p:sp>
      <p:sp>
        <p:nvSpPr>
          <p:cNvPr id="7171" name="Rectangle 1027"/>
          <p:cNvSpPr>
            <a:spLocks noGrp="1" noChangeArrowheads="1"/>
          </p:cNvSpPr>
          <p:nvPr>
            <p:ph sz="quarter" idx="1"/>
          </p:nvPr>
        </p:nvSpPr>
        <p:spPr>
          <a:xfrm>
            <a:off x="533400" y="1600200"/>
            <a:ext cx="8153400" cy="4572000"/>
          </a:xfrm>
        </p:spPr>
        <p:txBody>
          <a:bodyPr/>
          <a:lstStyle/>
          <a:p>
            <a:pPr eaLnBrk="1" hangingPunct="1"/>
            <a:r>
              <a:rPr lang="en-US" b="1" smtClean="0">
                <a:solidFill>
                  <a:srgbClr val="0070C0"/>
                </a:solidFill>
                <a:cs typeface="Arial" charset="0"/>
              </a:rPr>
              <a:t>Present Value </a:t>
            </a:r>
            <a:r>
              <a:rPr lang="en-US" b="1" smtClean="0">
                <a:cs typeface="Arial" charset="0"/>
              </a:rPr>
              <a:t>– earlier money on a time line</a:t>
            </a:r>
          </a:p>
          <a:p>
            <a:pPr eaLnBrk="1" hangingPunct="1"/>
            <a:r>
              <a:rPr lang="en-US" b="1" smtClean="0">
                <a:solidFill>
                  <a:srgbClr val="0070C0"/>
                </a:solidFill>
                <a:cs typeface="Arial" charset="0"/>
              </a:rPr>
              <a:t>Future Value </a:t>
            </a:r>
            <a:r>
              <a:rPr lang="en-US" b="1" smtClean="0">
                <a:cs typeface="Arial" charset="0"/>
              </a:rPr>
              <a:t>– later money on a time line</a:t>
            </a:r>
          </a:p>
          <a:p>
            <a:pPr eaLnBrk="1" hangingPunct="1"/>
            <a:r>
              <a:rPr lang="en-US" b="1" smtClean="0">
                <a:solidFill>
                  <a:srgbClr val="0070C0"/>
                </a:solidFill>
                <a:cs typeface="Arial" charset="0"/>
              </a:rPr>
              <a:t>Interest rate </a:t>
            </a:r>
            <a:r>
              <a:rPr lang="en-US" b="1" smtClean="0">
                <a:cs typeface="Arial" charset="0"/>
              </a:rPr>
              <a:t>– “exchange rate” between earlier money and later money</a:t>
            </a:r>
          </a:p>
          <a:p>
            <a:pPr lvl="1" eaLnBrk="1" hangingPunct="1"/>
            <a:r>
              <a:rPr lang="en-US" b="1" smtClean="0">
                <a:cs typeface="Arial" charset="0"/>
              </a:rPr>
              <a:t>Discount rate</a:t>
            </a:r>
          </a:p>
          <a:p>
            <a:pPr lvl="1" eaLnBrk="1" hangingPunct="1"/>
            <a:r>
              <a:rPr lang="en-US" b="1" smtClean="0">
                <a:cs typeface="Arial" charset="0"/>
              </a:rPr>
              <a:t>Cost of capital</a:t>
            </a:r>
          </a:p>
          <a:p>
            <a:pPr lvl="1" eaLnBrk="1" hangingPunct="1"/>
            <a:r>
              <a:rPr lang="en-US" b="1" smtClean="0">
                <a:cs typeface="Arial" charset="0"/>
              </a:rPr>
              <a:t>Opportunity cost of capital</a:t>
            </a:r>
          </a:p>
          <a:p>
            <a:pPr lvl="1" eaLnBrk="1" hangingPunct="1"/>
            <a:r>
              <a:rPr lang="en-US" b="1" smtClean="0">
                <a:cs typeface="Arial" charset="0"/>
              </a:rPr>
              <a:t>Required return or required rate of 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10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17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17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 calcmode="lin" valueType="num">
                                      <p:cBhvr>
                                        <p:cTn id="14" dur="10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7171">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717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 calcmode="lin" valueType="num">
                                      <p:cBhvr>
                                        <p:cTn id="21" dur="10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7171">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717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slide(fromBottom)">
                                      <p:cBhvr>
                                        <p:cTn id="28" dur="1000"/>
                                        <p:tgtEl>
                                          <p:spTgt spid="7171">
                                            <p:txEl>
                                              <p:pRg st="3" end="3"/>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Effect transition="in" filter="slide(fromBottom)">
                                      <p:cBhvr>
                                        <p:cTn id="31" dur="1000"/>
                                        <p:tgtEl>
                                          <p:spTgt spid="7171">
                                            <p:txEl>
                                              <p:pRg st="4" end="4"/>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7171">
                                            <p:txEl>
                                              <p:pRg st="5" end="5"/>
                                            </p:txEl>
                                          </p:spTgt>
                                        </p:tgtEl>
                                        <p:attrNameLst>
                                          <p:attrName>style.visibility</p:attrName>
                                        </p:attrNameLst>
                                      </p:cBhvr>
                                      <p:to>
                                        <p:strVal val="visible"/>
                                      </p:to>
                                    </p:set>
                                    <p:animEffect transition="in" filter="slide(fromBottom)">
                                      <p:cBhvr>
                                        <p:cTn id="34" dur="1000"/>
                                        <p:tgtEl>
                                          <p:spTgt spid="7171">
                                            <p:txEl>
                                              <p:pRg st="5" end="5"/>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slide(fromBottom)">
                                      <p:cBhvr>
                                        <p:cTn id="37" dur="10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22"/>
          <p:cNvSpPr>
            <a:spLocks noGrp="1"/>
          </p:cNvSpPr>
          <p:nvPr>
            <p:ph type="sldNum" sz="quarter" idx="12"/>
          </p:nvPr>
        </p:nvSpPr>
        <p:spPr bwMode="auto">
          <a:ln>
            <a:round/>
            <a:headEnd/>
            <a:tailEnd/>
          </a:ln>
        </p:spPr>
        <p:txBody>
          <a:bodyPr/>
          <a:lstStyle/>
          <a:p>
            <a:r>
              <a:rPr lang="en-US" smtClean="0"/>
              <a:t>5-</a:t>
            </a:r>
            <a:fld id="{7BFE2C8F-D9B5-4D28-9A00-BFA5B919C768}" type="slidenum">
              <a:rPr lang="en-US" smtClean="0"/>
              <a:pPr/>
              <a:t>19</a:t>
            </a:fld>
            <a:endParaRPr lang="en-US" smtClean="0"/>
          </a:p>
        </p:txBody>
      </p:sp>
      <p:sp>
        <p:nvSpPr>
          <p:cNvPr id="38914" name="Rectangle 2"/>
          <p:cNvSpPr>
            <a:spLocks noGrp="1" noChangeArrowheads="1"/>
          </p:cNvSpPr>
          <p:nvPr>
            <p:ph type="title"/>
          </p:nvPr>
        </p:nvSpPr>
        <p:spPr>
          <a:solidFill>
            <a:schemeClr val="bg2"/>
          </a:solidFill>
        </p:spPr>
        <p:txBody>
          <a:bodyPr/>
          <a:lstStyle/>
          <a:p>
            <a:pPr algn="ctr" eaLnBrk="1" hangingPunct="1"/>
            <a:r>
              <a:rPr lang="en-US" sz="4800" smtClean="0"/>
              <a:t>Future Values</a:t>
            </a:r>
          </a:p>
        </p:txBody>
      </p:sp>
      <p:grpSp>
        <p:nvGrpSpPr>
          <p:cNvPr id="6" name="Group 3"/>
          <p:cNvGrpSpPr>
            <a:grpSpLocks/>
          </p:cNvGrpSpPr>
          <p:nvPr/>
        </p:nvGrpSpPr>
        <p:grpSpPr bwMode="auto">
          <a:xfrm>
            <a:off x="800100" y="2527300"/>
            <a:ext cx="7086600" cy="990600"/>
            <a:chOff x="1143000" y="4343400"/>
            <a:chExt cx="7086600" cy="990600"/>
          </a:xfrm>
        </p:grpSpPr>
        <p:cxnSp>
          <p:nvCxnSpPr>
            <p:cNvPr id="10" name="Straight Connector 9"/>
            <p:cNvCxnSpPr/>
            <p:nvPr/>
          </p:nvCxnSpPr>
          <p:spPr>
            <a:xfrm>
              <a:off x="1752600" y="5334000"/>
              <a:ext cx="5410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52600" y="4876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57700" y="4876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162800" y="4876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8924" name="TextBox 13"/>
            <p:cNvSpPr txBox="1">
              <a:spLocks noChangeArrowheads="1"/>
            </p:cNvSpPr>
            <p:nvPr/>
          </p:nvSpPr>
          <p:spPr bwMode="auto">
            <a:xfrm>
              <a:off x="1143000" y="4381500"/>
              <a:ext cx="1371600" cy="519113"/>
            </a:xfrm>
            <a:prstGeom prst="rect">
              <a:avLst/>
            </a:prstGeom>
            <a:noFill/>
            <a:ln w="9525">
              <a:noFill/>
              <a:miter lim="800000"/>
              <a:headEnd/>
              <a:tailEnd/>
            </a:ln>
          </p:spPr>
          <p:txBody>
            <a:bodyPr>
              <a:spAutoFit/>
            </a:bodyPr>
            <a:lstStyle/>
            <a:p>
              <a:r>
                <a:rPr lang="en-US" sz="2800">
                  <a:latin typeface="Arial Black" pitchFamily="34" charset="0"/>
                </a:rPr>
                <a:t>Today</a:t>
              </a:r>
            </a:p>
          </p:txBody>
        </p:sp>
        <p:sp>
          <p:nvSpPr>
            <p:cNvPr id="38925" name="TextBox 14"/>
            <p:cNvSpPr txBox="1">
              <a:spLocks noChangeArrowheads="1"/>
            </p:cNvSpPr>
            <p:nvPr/>
          </p:nvSpPr>
          <p:spPr bwMode="auto">
            <a:xfrm>
              <a:off x="3695700" y="4343400"/>
              <a:ext cx="1600200" cy="519113"/>
            </a:xfrm>
            <a:prstGeom prst="rect">
              <a:avLst/>
            </a:prstGeom>
            <a:noFill/>
            <a:ln w="9525">
              <a:noFill/>
              <a:miter lim="800000"/>
              <a:headEnd/>
              <a:tailEnd/>
            </a:ln>
          </p:spPr>
          <p:txBody>
            <a:bodyPr>
              <a:spAutoFit/>
            </a:bodyPr>
            <a:lstStyle/>
            <a:p>
              <a:r>
                <a:rPr lang="en-US" sz="2800">
                  <a:latin typeface="Arial Black" pitchFamily="34" charset="0"/>
                </a:rPr>
                <a:t>1 Year</a:t>
              </a:r>
            </a:p>
          </p:txBody>
        </p:sp>
        <p:sp>
          <p:nvSpPr>
            <p:cNvPr id="38926" name="TextBox 15"/>
            <p:cNvSpPr txBox="1">
              <a:spLocks noChangeArrowheads="1"/>
            </p:cNvSpPr>
            <p:nvPr/>
          </p:nvSpPr>
          <p:spPr bwMode="auto">
            <a:xfrm>
              <a:off x="6477000" y="4419600"/>
              <a:ext cx="1752600" cy="519113"/>
            </a:xfrm>
            <a:prstGeom prst="rect">
              <a:avLst/>
            </a:prstGeom>
            <a:noFill/>
            <a:ln w="9525">
              <a:noFill/>
              <a:miter lim="800000"/>
              <a:headEnd/>
              <a:tailEnd/>
            </a:ln>
          </p:spPr>
          <p:txBody>
            <a:bodyPr>
              <a:spAutoFit/>
            </a:bodyPr>
            <a:lstStyle/>
            <a:p>
              <a:r>
                <a:rPr lang="en-US" sz="2800">
                  <a:latin typeface="Arial Black" pitchFamily="34" charset="0"/>
                </a:rPr>
                <a:t>2 Years</a:t>
              </a:r>
            </a:p>
          </p:txBody>
        </p:sp>
      </p:grpSp>
      <p:sp>
        <p:nvSpPr>
          <p:cNvPr id="7" name="TextBox 6"/>
          <p:cNvSpPr txBox="1">
            <a:spLocks noChangeArrowheads="1"/>
          </p:cNvSpPr>
          <p:nvPr/>
        </p:nvSpPr>
        <p:spPr bwMode="auto">
          <a:xfrm>
            <a:off x="609600" y="3822700"/>
            <a:ext cx="1752600" cy="579438"/>
          </a:xfrm>
          <a:prstGeom prst="rect">
            <a:avLst/>
          </a:prstGeom>
          <a:noFill/>
          <a:ln w="9525">
            <a:noFill/>
            <a:miter lim="800000"/>
            <a:headEnd/>
            <a:tailEnd/>
          </a:ln>
        </p:spPr>
        <p:txBody>
          <a:bodyPr>
            <a:spAutoFit/>
          </a:bodyPr>
          <a:lstStyle/>
          <a:p>
            <a:r>
              <a:rPr lang="en-US" sz="3200">
                <a:solidFill>
                  <a:srgbClr val="008000"/>
                </a:solidFill>
                <a:latin typeface="Arial Black" pitchFamily="34" charset="0"/>
              </a:rPr>
              <a:t>$1,000</a:t>
            </a:r>
          </a:p>
        </p:txBody>
      </p:sp>
      <p:sp>
        <p:nvSpPr>
          <p:cNvPr id="8" name="TextBox 7"/>
          <p:cNvSpPr txBox="1">
            <a:spLocks noChangeArrowheads="1"/>
          </p:cNvSpPr>
          <p:nvPr/>
        </p:nvSpPr>
        <p:spPr bwMode="auto">
          <a:xfrm>
            <a:off x="3276600" y="3822700"/>
            <a:ext cx="1752600" cy="579438"/>
          </a:xfrm>
          <a:prstGeom prst="rect">
            <a:avLst/>
          </a:prstGeom>
          <a:noFill/>
          <a:ln w="9525">
            <a:noFill/>
            <a:miter lim="800000"/>
            <a:headEnd/>
            <a:tailEnd/>
          </a:ln>
        </p:spPr>
        <p:txBody>
          <a:bodyPr>
            <a:spAutoFit/>
          </a:bodyPr>
          <a:lstStyle/>
          <a:p>
            <a:r>
              <a:rPr lang="en-US" sz="3200">
                <a:solidFill>
                  <a:srgbClr val="008000"/>
                </a:solidFill>
                <a:latin typeface="Arial Black" pitchFamily="34" charset="0"/>
              </a:rPr>
              <a:t>$1,050</a:t>
            </a:r>
          </a:p>
        </p:txBody>
      </p:sp>
      <p:sp>
        <p:nvSpPr>
          <p:cNvPr id="19" name="Rectangle 18"/>
          <p:cNvSpPr/>
          <p:nvPr/>
        </p:nvSpPr>
        <p:spPr>
          <a:xfrm flipH="1">
            <a:off x="3969172" y="3573505"/>
            <a:ext cx="367456" cy="101566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a:t>
            </a:r>
          </a:p>
        </p:txBody>
      </p:sp>
      <p:sp>
        <p:nvSpPr>
          <p:cNvPr id="8195" name="Rectangle 3"/>
          <p:cNvSpPr>
            <a:spLocks noChangeArrowheads="1"/>
          </p:cNvSpPr>
          <p:nvPr/>
        </p:nvSpPr>
        <p:spPr bwMode="auto">
          <a:xfrm>
            <a:off x="533400" y="1700213"/>
            <a:ext cx="8229600" cy="4525962"/>
          </a:xfrm>
          <a:prstGeom prst="rect">
            <a:avLst/>
          </a:prstGeom>
          <a:noFill/>
          <a:ln w="9525">
            <a:noFill/>
            <a:miter lim="800000"/>
            <a:headEnd/>
            <a:tailEnd/>
          </a:ln>
        </p:spPr>
        <p:txBody>
          <a:bodyPr/>
          <a:lstStyle/>
          <a:p>
            <a:pPr marL="273050" indent="-273050">
              <a:lnSpc>
                <a:spcPct val="90000"/>
              </a:lnSpc>
              <a:spcBef>
                <a:spcPts val="575"/>
              </a:spcBef>
              <a:buClr>
                <a:schemeClr val="accent1"/>
              </a:buClr>
              <a:buSzPct val="85000"/>
              <a:buFont typeface="Wingdings 2" pitchFamily="18" charset="2"/>
              <a:buNone/>
            </a:pPr>
            <a:r>
              <a:rPr lang="en-US" sz="2800" b="1">
                <a:latin typeface="Perpetua" pitchFamily="18" charset="0"/>
                <a:cs typeface="Arial" charset="0"/>
              </a:rPr>
              <a:t>	</a:t>
            </a:r>
            <a:r>
              <a:rPr lang="en-US" sz="2800" b="1">
                <a:solidFill>
                  <a:srgbClr val="0070C0"/>
                </a:solidFill>
                <a:latin typeface="Perpetua" pitchFamily="18" charset="0"/>
                <a:cs typeface="Arial" charset="0"/>
              </a:rPr>
              <a:t>Suppose you invest $1,000 for one year at 5% per year.  </a:t>
            </a:r>
          </a:p>
          <a:p>
            <a:pPr marL="273050" indent="-273050">
              <a:lnSpc>
                <a:spcPct val="90000"/>
              </a:lnSpc>
              <a:spcBef>
                <a:spcPts val="575"/>
              </a:spcBef>
              <a:buClr>
                <a:schemeClr val="accent1"/>
              </a:buClr>
              <a:buSzPct val="85000"/>
              <a:buFont typeface="Wingdings 2" pitchFamily="18" charset="2"/>
              <a:buChar char=""/>
            </a:pPr>
            <a:endParaRPr lang="en-US" sz="2800" b="1">
              <a:latin typeface="Perpetua" pitchFamily="18" charset="0"/>
              <a:cs typeface="Arial" charset="0"/>
            </a:endParaRPr>
          </a:p>
          <a:p>
            <a:pPr marL="273050" indent="-273050">
              <a:lnSpc>
                <a:spcPct val="90000"/>
              </a:lnSpc>
              <a:spcBef>
                <a:spcPts val="575"/>
              </a:spcBef>
              <a:buClr>
                <a:schemeClr val="accent1"/>
              </a:buClr>
              <a:buSzPct val="85000"/>
              <a:buFont typeface="Wingdings 2" pitchFamily="18" charset="2"/>
              <a:buChar char=""/>
            </a:pPr>
            <a:endParaRPr lang="en-US" sz="2800" b="1">
              <a:latin typeface="Perpetua" pitchFamily="18" charset="0"/>
              <a:cs typeface="Arial" charset="0"/>
            </a:endParaRPr>
          </a:p>
          <a:p>
            <a:pPr marL="273050" indent="-273050">
              <a:lnSpc>
                <a:spcPct val="90000"/>
              </a:lnSpc>
              <a:spcBef>
                <a:spcPts val="575"/>
              </a:spcBef>
              <a:buClr>
                <a:schemeClr val="accent1"/>
              </a:buClr>
              <a:buSzPct val="85000"/>
              <a:buFont typeface="Wingdings 2" pitchFamily="18" charset="2"/>
              <a:buChar char=""/>
            </a:pPr>
            <a:endParaRPr lang="en-US" sz="2800" b="1">
              <a:latin typeface="Perpetua" pitchFamily="18" charset="0"/>
              <a:cs typeface="Arial" charset="0"/>
            </a:endParaRPr>
          </a:p>
          <a:p>
            <a:pPr marL="273050" indent="-273050">
              <a:lnSpc>
                <a:spcPct val="90000"/>
              </a:lnSpc>
              <a:spcBef>
                <a:spcPts val="575"/>
              </a:spcBef>
              <a:buClr>
                <a:schemeClr val="accent1"/>
              </a:buClr>
              <a:buSzPct val="85000"/>
              <a:buFont typeface="Wingdings 2" pitchFamily="18" charset="2"/>
              <a:buChar char=""/>
            </a:pPr>
            <a:endParaRPr lang="en-US" sz="2800" b="1">
              <a:latin typeface="Perpetua" pitchFamily="18" charset="0"/>
              <a:cs typeface="Arial" charset="0"/>
            </a:endParaRPr>
          </a:p>
          <a:p>
            <a:pPr marL="273050" indent="-273050">
              <a:lnSpc>
                <a:spcPct val="90000"/>
              </a:lnSpc>
              <a:spcBef>
                <a:spcPts val="575"/>
              </a:spcBef>
              <a:buClr>
                <a:schemeClr val="accent1"/>
              </a:buClr>
              <a:buSzPct val="85000"/>
              <a:buFont typeface="Wingdings 2" pitchFamily="18" charset="2"/>
              <a:buNone/>
            </a:pPr>
            <a:r>
              <a:rPr lang="en-US" sz="2800" b="1">
                <a:latin typeface="Perpetua" pitchFamily="18" charset="0"/>
                <a:cs typeface="Arial" charset="0"/>
              </a:rPr>
              <a:t>	What is the future value in one year?</a:t>
            </a:r>
          </a:p>
          <a:p>
            <a:pPr marL="547688" lvl="1" indent="-228600">
              <a:lnSpc>
                <a:spcPct val="90000"/>
              </a:lnSpc>
              <a:spcBef>
                <a:spcPts val="375"/>
              </a:spcBef>
              <a:buClr>
                <a:schemeClr val="accent2"/>
              </a:buClr>
              <a:buSzPct val="85000"/>
              <a:buFont typeface="Wingdings 2" pitchFamily="18" charset="2"/>
              <a:buChar char=""/>
            </a:pPr>
            <a:r>
              <a:rPr lang="en-US" sz="2400" b="1">
                <a:latin typeface="Perpetua" pitchFamily="18" charset="0"/>
                <a:cs typeface="Arial" charset="0"/>
              </a:rPr>
              <a:t>Interest = 1,000(.05) = 50</a:t>
            </a:r>
          </a:p>
          <a:p>
            <a:pPr marL="547688" lvl="1" indent="-228600">
              <a:lnSpc>
                <a:spcPct val="90000"/>
              </a:lnSpc>
              <a:spcBef>
                <a:spcPts val="375"/>
              </a:spcBef>
              <a:buClr>
                <a:schemeClr val="accent2"/>
              </a:buClr>
              <a:buSzPct val="85000"/>
              <a:buFont typeface="Wingdings 2" pitchFamily="18" charset="2"/>
              <a:buChar char=""/>
            </a:pPr>
            <a:r>
              <a:rPr lang="en-US" sz="2400" b="1">
                <a:latin typeface="Perpetua" pitchFamily="18" charset="0"/>
                <a:cs typeface="Arial" charset="0"/>
              </a:rPr>
              <a:t>Value in one year = principal + interest = 1,000 + 50 = 1,050</a:t>
            </a:r>
          </a:p>
          <a:p>
            <a:pPr marL="547688" lvl="1" indent="-228600">
              <a:lnSpc>
                <a:spcPct val="90000"/>
              </a:lnSpc>
              <a:spcBef>
                <a:spcPts val="375"/>
              </a:spcBef>
              <a:buClr>
                <a:schemeClr val="accent2"/>
              </a:buClr>
              <a:buSzPct val="85000"/>
              <a:buFont typeface="Wingdings 2" pitchFamily="18" charset="2"/>
              <a:buChar char=""/>
            </a:pPr>
            <a:r>
              <a:rPr lang="en-US" sz="2400" b="1">
                <a:latin typeface="Perpetua" pitchFamily="18" charset="0"/>
                <a:cs typeface="Arial" charset="0"/>
              </a:rPr>
              <a:t>Future Value (FV) = 1,000(1 + .05) = </a:t>
            </a:r>
            <a:r>
              <a:rPr lang="en-US" sz="2400" b="1">
                <a:solidFill>
                  <a:srgbClr val="008000"/>
                </a:solidFill>
                <a:latin typeface="Perpetua" pitchFamily="18" charset="0"/>
                <a:cs typeface="Arial" charset="0"/>
              </a:rPr>
              <a:t>$1,050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strVal val="#ppt_w*0.70"/>
                                          </p:val>
                                        </p:tav>
                                        <p:tav tm="100000">
                                          <p:val>
                                            <p:strVal val="#ppt_w"/>
                                          </p:val>
                                        </p:tav>
                                      </p:tavLst>
                                    </p:anim>
                                    <p:anim calcmode="lin" valueType="num">
                                      <p:cBhvr>
                                        <p:cTn id="20" dur="1000" fill="hold"/>
                                        <p:tgtEl>
                                          <p:spTgt spid="19"/>
                                        </p:tgtEl>
                                        <p:attrNameLst>
                                          <p:attrName>ppt_h</p:attrName>
                                        </p:attrNameLst>
                                      </p:cBhvr>
                                      <p:tavLst>
                                        <p:tav tm="0">
                                          <p:val>
                                            <p:strVal val="#ppt_h"/>
                                          </p:val>
                                        </p:tav>
                                        <p:tav tm="100000">
                                          <p:val>
                                            <p:strVal val="#ppt_h"/>
                                          </p:val>
                                        </p:tav>
                                      </p:tavLst>
                                    </p:anim>
                                    <p:animEffect transition="in" filter="fade">
                                      <p:cBhvr>
                                        <p:cTn id="21" dur="1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1000"/>
                                        <p:tgtEl>
                                          <p:spTgt spid="19"/>
                                        </p:tgtEl>
                                      </p:cBhvr>
                                    </p:animEffect>
                                    <p:set>
                                      <p:cBhvr>
                                        <p:cTn id="26" dur="1" fill="hold">
                                          <p:stCondLst>
                                            <p:cond delay="999"/>
                                          </p:stCondLst>
                                        </p:cTn>
                                        <p:tgtEl>
                                          <p:spTgt spid="19"/>
                                        </p:tgtEl>
                                        <p:attrNameLst>
                                          <p:attrName>style.visibility</p:attrName>
                                        </p:attrNameLst>
                                      </p:cBhvr>
                                      <p:to>
                                        <p:strVal val="hidden"/>
                                      </p:to>
                                    </p:set>
                                  </p:childTnLst>
                                </p:cTn>
                              </p:par>
                            </p:childTnLst>
                          </p:cTn>
                        </p:par>
                        <p:par>
                          <p:cTn id="27" fill="hold">
                            <p:stCondLst>
                              <p:cond delay="1000"/>
                            </p:stCondLst>
                            <p:childTnLst>
                              <p:par>
                                <p:cTn id="28" presetID="55"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strVal val="#ppt_w*0.70"/>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Effect transition="in" filter="fade">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8195">
                                            <p:txEl>
                                              <p:pRg st="0" end="0"/>
                                            </p:txEl>
                                          </p:spTgt>
                                        </p:tgtEl>
                                        <p:attrNameLst>
                                          <p:attrName>style.visibility</p:attrName>
                                        </p:attrNameLst>
                                      </p:cBhvr>
                                      <p:to>
                                        <p:strVal val="visible"/>
                                      </p:to>
                                    </p:set>
                                    <p:anim calcmode="lin" valueType="num">
                                      <p:cBhvr>
                                        <p:cTn id="37" dur="10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8195">
                                            <p:txEl>
                                              <p:pRg st="0" end="0"/>
                                            </p:txEl>
                                          </p:spTgt>
                                        </p:tgtEl>
                                        <p:attrNameLst>
                                          <p:attrName>ppt_h</p:attrName>
                                        </p:attrNameLst>
                                      </p:cBhvr>
                                      <p:tavLst>
                                        <p:tav tm="0">
                                          <p:val>
                                            <p:fltVal val="0"/>
                                          </p:val>
                                        </p:tav>
                                        <p:tav tm="100000">
                                          <p:val>
                                            <p:strVal val="#ppt_h"/>
                                          </p:val>
                                        </p:tav>
                                      </p:tavLst>
                                    </p:anim>
                                    <p:animEffect transition="in" filter="fade">
                                      <p:cBhvr>
                                        <p:cTn id="39" dur="1000"/>
                                        <p:tgtEl>
                                          <p:spTgt spid="819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8195">
                                            <p:txEl>
                                              <p:pRg st="5" end="5"/>
                                            </p:txEl>
                                          </p:spTgt>
                                        </p:tgtEl>
                                        <p:attrNameLst>
                                          <p:attrName>style.visibility</p:attrName>
                                        </p:attrNameLst>
                                      </p:cBhvr>
                                      <p:to>
                                        <p:strVal val="visible"/>
                                      </p:to>
                                    </p:set>
                                    <p:anim calcmode="lin" valueType="num">
                                      <p:cBhvr>
                                        <p:cTn id="44" dur="1000" fill="hold"/>
                                        <p:tgtEl>
                                          <p:spTgt spid="8195">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8195">
                                            <p:txEl>
                                              <p:pRg st="5" end="5"/>
                                            </p:txEl>
                                          </p:spTgt>
                                        </p:tgtEl>
                                        <p:attrNameLst>
                                          <p:attrName>ppt_h</p:attrName>
                                        </p:attrNameLst>
                                      </p:cBhvr>
                                      <p:tavLst>
                                        <p:tav tm="0">
                                          <p:val>
                                            <p:fltVal val="0"/>
                                          </p:val>
                                        </p:tav>
                                        <p:tav tm="100000">
                                          <p:val>
                                            <p:strVal val="#ppt_h"/>
                                          </p:val>
                                        </p:tav>
                                      </p:tavLst>
                                    </p:anim>
                                    <p:animEffect transition="in" filter="fade">
                                      <p:cBhvr>
                                        <p:cTn id="46" dur="1000"/>
                                        <p:tgtEl>
                                          <p:spTgt spid="8195">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nodeType="clickEffect">
                                  <p:stCondLst>
                                    <p:cond delay="0"/>
                                  </p:stCondLst>
                                  <p:childTnLst>
                                    <p:set>
                                      <p:cBhvr>
                                        <p:cTn id="50" dur="1" fill="hold">
                                          <p:stCondLst>
                                            <p:cond delay="0"/>
                                          </p:stCondLst>
                                        </p:cTn>
                                        <p:tgtEl>
                                          <p:spTgt spid="8195">
                                            <p:txEl>
                                              <p:pRg st="6" end="6"/>
                                            </p:txEl>
                                          </p:spTgt>
                                        </p:tgtEl>
                                        <p:attrNameLst>
                                          <p:attrName>style.visibility</p:attrName>
                                        </p:attrNameLst>
                                      </p:cBhvr>
                                      <p:to>
                                        <p:strVal val="visible"/>
                                      </p:to>
                                    </p:set>
                                    <p:animEffect transition="in" filter="slide(fromBottom)">
                                      <p:cBhvr>
                                        <p:cTn id="51" dur="1000"/>
                                        <p:tgtEl>
                                          <p:spTgt spid="8195">
                                            <p:txEl>
                                              <p:pRg st="6" end="6"/>
                                            </p:txEl>
                                          </p:spTgt>
                                        </p:tgtEl>
                                      </p:cBhvr>
                                    </p:animEffect>
                                  </p:childTnLst>
                                </p:cTn>
                              </p:par>
                              <p:par>
                                <p:cTn id="52" presetID="12" presetClass="entr" presetSubtype="4" fill="hold" nodeType="withEffect">
                                  <p:stCondLst>
                                    <p:cond delay="0"/>
                                  </p:stCondLst>
                                  <p:childTnLst>
                                    <p:set>
                                      <p:cBhvr>
                                        <p:cTn id="53" dur="1" fill="hold">
                                          <p:stCondLst>
                                            <p:cond delay="0"/>
                                          </p:stCondLst>
                                        </p:cTn>
                                        <p:tgtEl>
                                          <p:spTgt spid="8195">
                                            <p:txEl>
                                              <p:pRg st="7" end="7"/>
                                            </p:txEl>
                                          </p:spTgt>
                                        </p:tgtEl>
                                        <p:attrNameLst>
                                          <p:attrName>style.visibility</p:attrName>
                                        </p:attrNameLst>
                                      </p:cBhvr>
                                      <p:to>
                                        <p:strVal val="visible"/>
                                      </p:to>
                                    </p:set>
                                    <p:animEffect transition="in" filter="slide(fromBottom)">
                                      <p:cBhvr>
                                        <p:cTn id="54" dur="1000"/>
                                        <p:tgtEl>
                                          <p:spTgt spid="8195">
                                            <p:txEl>
                                              <p:pRg st="7" end="7"/>
                                            </p:txEl>
                                          </p:spTgt>
                                        </p:tgtEl>
                                      </p:cBhvr>
                                    </p:animEffect>
                                  </p:childTnLst>
                                </p:cTn>
                              </p:par>
                              <p:par>
                                <p:cTn id="55" presetID="12" presetClass="entr" presetSubtype="4" fill="hold" nodeType="withEffect">
                                  <p:stCondLst>
                                    <p:cond delay="0"/>
                                  </p:stCondLst>
                                  <p:childTnLst>
                                    <p:set>
                                      <p:cBhvr>
                                        <p:cTn id="56" dur="1" fill="hold">
                                          <p:stCondLst>
                                            <p:cond delay="0"/>
                                          </p:stCondLst>
                                        </p:cTn>
                                        <p:tgtEl>
                                          <p:spTgt spid="8195">
                                            <p:txEl>
                                              <p:pRg st="8" end="8"/>
                                            </p:txEl>
                                          </p:spTgt>
                                        </p:tgtEl>
                                        <p:attrNameLst>
                                          <p:attrName>style.visibility</p:attrName>
                                        </p:attrNameLst>
                                      </p:cBhvr>
                                      <p:to>
                                        <p:strVal val="visible"/>
                                      </p:to>
                                    </p:set>
                                    <p:animEffect transition="in" filter="slide(fromBottom)">
                                      <p:cBhvr>
                                        <p:cTn id="57" dur="10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22"/>
          <p:cNvSpPr>
            <a:spLocks noGrp="1"/>
          </p:cNvSpPr>
          <p:nvPr>
            <p:ph type="sldNum" sz="quarter" idx="12"/>
          </p:nvPr>
        </p:nvSpPr>
        <p:spPr bwMode="auto">
          <a:ln>
            <a:round/>
            <a:headEnd/>
            <a:tailEnd/>
          </a:ln>
        </p:spPr>
        <p:txBody>
          <a:bodyPr/>
          <a:lstStyle/>
          <a:p>
            <a:r>
              <a:rPr lang="en-US" smtClean="0"/>
              <a:t>5-</a:t>
            </a:r>
            <a:fld id="{34B63F26-D0AD-4B44-A8B4-AAFA6F1A32B7}" type="slidenum">
              <a:rPr lang="en-US" smtClean="0"/>
              <a:pPr/>
              <a:t>2</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5" name="TextBox 4"/>
          <p:cNvSpPr txBox="1">
            <a:spLocks noChangeArrowheads="1"/>
          </p:cNvSpPr>
          <p:nvPr/>
        </p:nvSpPr>
        <p:spPr bwMode="auto">
          <a:xfrm>
            <a:off x="609600" y="2133600"/>
            <a:ext cx="7772400" cy="3260725"/>
          </a:xfrm>
          <a:prstGeom prst="rect">
            <a:avLst/>
          </a:prstGeom>
          <a:noFill/>
          <a:ln w="9525">
            <a:noFill/>
            <a:miter lim="800000"/>
            <a:headEnd/>
            <a:tailEnd/>
          </a:ln>
        </p:spPr>
        <p:txBody>
          <a:bodyPr>
            <a:spAutoFit/>
          </a:bodyPr>
          <a:lstStyle/>
          <a:p>
            <a:pPr marL="284163" indent="-284163">
              <a:buFont typeface="Arial" charset="0"/>
              <a:buChar char="•"/>
            </a:pPr>
            <a:r>
              <a:rPr lang="en-US" sz="3200" b="1">
                <a:latin typeface="Perpetua" pitchFamily="18" charset="0"/>
              </a:rPr>
              <a:t>Time and Money</a:t>
            </a:r>
          </a:p>
          <a:p>
            <a:pPr marL="284163" indent="-284163">
              <a:buFont typeface="Arial" charset="0"/>
              <a:buChar char="•"/>
            </a:pPr>
            <a:endParaRPr lang="en-US" sz="2000" b="1">
              <a:latin typeface="Perpetua" pitchFamily="18" charset="0"/>
            </a:endParaRPr>
          </a:p>
          <a:p>
            <a:pPr marL="284163" indent="-284163">
              <a:buFont typeface="Arial" charset="0"/>
              <a:buChar char="•"/>
            </a:pPr>
            <a:r>
              <a:rPr lang="en-US" sz="3200" b="1">
                <a:latin typeface="Perpetua" pitchFamily="18" charset="0"/>
              </a:rPr>
              <a:t>Future Value and Compounding</a:t>
            </a:r>
          </a:p>
          <a:p>
            <a:pPr marL="284163" indent="-284163">
              <a:buFont typeface="Arial" charset="0"/>
              <a:buChar char="•"/>
            </a:pPr>
            <a:endParaRPr lang="en-US" sz="2000" b="1">
              <a:latin typeface="Perpetua" pitchFamily="18" charset="0"/>
            </a:endParaRPr>
          </a:p>
          <a:p>
            <a:pPr marL="284163" indent="-284163">
              <a:buFont typeface="Arial" charset="0"/>
              <a:buChar char="•"/>
            </a:pPr>
            <a:r>
              <a:rPr lang="en-US" sz="3200" b="1">
                <a:latin typeface="Perpetua" pitchFamily="18" charset="0"/>
              </a:rPr>
              <a:t>Present Value and Discounting</a:t>
            </a:r>
          </a:p>
          <a:p>
            <a:pPr marL="284163" indent="-284163">
              <a:buFont typeface="Arial" charset="0"/>
              <a:buChar char="•"/>
            </a:pPr>
            <a:endParaRPr lang="en-US" sz="2000" b="1">
              <a:latin typeface="Perpetua" pitchFamily="18" charset="0"/>
            </a:endParaRPr>
          </a:p>
          <a:p>
            <a:pPr marL="284163" indent="-284163">
              <a:buFont typeface="Arial" charset="0"/>
              <a:buChar char="•"/>
            </a:pPr>
            <a:r>
              <a:rPr lang="en-US" sz="3200" b="1">
                <a:latin typeface="Perpetua" pitchFamily="18" charset="0"/>
              </a:rPr>
              <a:t>More about Present and Future Values</a:t>
            </a:r>
          </a:p>
          <a:p>
            <a:pPr marL="284163" indent="-28416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22"/>
          <p:cNvSpPr>
            <a:spLocks noGrp="1"/>
          </p:cNvSpPr>
          <p:nvPr>
            <p:ph type="sldNum" sz="quarter" idx="12"/>
          </p:nvPr>
        </p:nvSpPr>
        <p:spPr bwMode="auto">
          <a:ln>
            <a:round/>
            <a:headEnd/>
            <a:tailEnd/>
          </a:ln>
        </p:spPr>
        <p:txBody>
          <a:bodyPr/>
          <a:lstStyle/>
          <a:p>
            <a:r>
              <a:rPr lang="en-US" smtClean="0"/>
              <a:t>5-</a:t>
            </a:r>
            <a:fld id="{ADC369CA-DC2B-463C-A927-E1160B466813}" type="slidenum">
              <a:rPr lang="en-US" smtClean="0"/>
              <a:pPr/>
              <a:t>20</a:t>
            </a:fld>
            <a:endParaRPr lang="en-US" smtClean="0"/>
          </a:p>
        </p:txBody>
      </p:sp>
      <p:sp>
        <p:nvSpPr>
          <p:cNvPr id="40962" name="Rectangle 2"/>
          <p:cNvSpPr>
            <a:spLocks noGrp="1" noChangeArrowheads="1"/>
          </p:cNvSpPr>
          <p:nvPr>
            <p:ph type="title"/>
          </p:nvPr>
        </p:nvSpPr>
        <p:spPr>
          <a:solidFill>
            <a:schemeClr val="bg2"/>
          </a:solidFill>
        </p:spPr>
        <p:txBody>
          <a:bodyPr/>
          <a:lstStyle/>
          <a:p>
            <a:pPr algn="ctr" eaLnBrk="1" hangingPunct="1"/>
            <a:r>
              <a:rPr lang="en-US" sz="4800" b="1" smtClean="0"/>
              <a:t>Future Values</a:t>
            </a:r>
          </a:p>
        </p:txBody>
      </p:sp>
      <p:sp>
        <p:nvSpPr>
          <p:cNvPr id="8195" name="Rectangle 3"/>
          <p:cNvSpPr>
            <a:spLocks noGrp="1" noChangeArrowheads="1"/>
          </p:cNvSpPr>
          <p:nvPr>
            <p:ph sz="quarter" idx="1"/>
          </p:nvPr>
        </p:nvSpPr>
        <p:spPr>
          <a:xfrm>
            <a:off x="457200" y="1597025"/>
            <a:ext cx="8458200" cy="4525963"/>
          </a:xfrm>
        </p:spPr>
        <p:txBody>
          <a:bodyPr/>
          <a:lstStyle/>
          <a:p>
            <a:pPr eaLnBrk="1" hangingPunct="1">
              <a:lnSpc>
                <a:spcPct val="90000"/>
              </a:lnSpc>
              <a:buFont typeface="Wingdings 2" pitchFamily="18" charset="2"/>
              <a:buNone/>
            </a:pPr>
            <a:r>
              <a:rPr lang="en-US" sz="2800" b="1" smtClean="0">
                <a:latin typeface="Arial" charset="0"/>
                <a:cs typeface="Arial" charset="0"/>
              </a:rPr>
              <a:t>	</a:t>
            </a:r>
            <a:r>
              <a:rPr lang="en-US" sz="2800" b="1" smtClean="0">
                <a:solidFill>
                  <a:srgbClr val="0070C0"/>
                </a:solidFill>
                <a:cs typeface="Arial" charset="0"/>
              </a:rPr>
              <a:t>Suppose you leave the money in for another year.  </a:t>
            </a:r>
          </a:p>
          <a:p>
            <a:pPr eaLnBrk="1" hangingPunct="1">
              <a:lnSpc>
                <a:spcPct val="90000"/>
              </a:lnSpc>
            </a:pPr>
            <a:endParaRPr lang="en-US" sz="2800" b="1" smtClean="0">
              <a:cs typeface="Arial" charset="0"/>
            </a:endParaRPr>
          </a:p>
          <a:p>
            <a:pPr eaLnBrk="1" hangingPunct="1">
              <a:lnSpc>
                <a:spcPct val="90000"/>
              </a:lnSpc>
            </a:pPr>
            <a:endParaRPr lang="en-US" sz="2800" b="1" smtClean="0">
              <a:cs typeface="Arial" charset="0"/>
            </a:endParaRPr>
          </a:p>
          <a:p>
            <a:pPr eaLnBrk="1" hangingPunct="1">
              <a:lnSpc>
                <a:spcPct val="90000"/>
              </a:lnSpc>
              <a:buFont typeface="Wingdings 2" pitchFamily="18" charset="2"/>
              <a:buNone/>
            </a:pPr>
            <a:endParaRPr lang="en-US" sz="2800" b="1" smtClean="0">
              <a:cs typeface="Arial" charset="0"/>
            </a:endParaRPr>
          </a:p>
          <a:p>
            <a:pPr eaLnBrk="1" hangingPunct="1">
              <a:lnSpc>
                <a:spcPct val="90000"/>
              </a:lnSpc>
            </a:pPr>
            <a:endParaRPr lang="en-US" sz="2800" b="1" smtClean="0">
              <a:cs typeface="Arial" charset="0"/>
            </a:endParaRPr>
          </a:p>
          <a:p>
            <a:pPr eaLnBrk="1" hangingPunct="1">
              <a:lnSpc>
                <a:spcPct val="90000"/>
              </a:lnSpc>
            </a:pPr>
            <a:endParaRPr lang="en-US" sz="2800" b="1" smtClean="0">
              <a:cs typeface="Arial" charset="0"/>
            </a:endParaRPr>
          </a:p>
          <a:p>
            <a:pPr eaLnBrk="1" hangingPunct="1">
              <a:lnSpc>
                <a:spcPct val="90000"/>
              </a:lnSpc>
              <a:buFont typeface="Wingdings 2" pitchFamily="18" charset="2"/>
              <a:buNone/>
            </a:pPr>
            <a:r>
              <a:rPr lang="en-US" sz="2800" b="1" smtClean="0">
                <a:cs typeface="Arial" charset="0"/>
              </a:rPr>
              <a:t>	How much will you have </a:t>
            </a:r>
            <a:r>
              <a:rPr lang="en-US" sz="2800" b="1" smtClean="0">
                <a:solidFill>
                  <a:srgbClr val="0070C0"/>
                </a:solidFill>
                <a:cs typeface="Arial" charset="0"/>
              </a:rPr>
              <a:t>two</a:t>
            </a:r>
            <a:r>
              <a:rPr lang="en-US" sz="2800" b="1" smtClean="0">
                <a:cs typeface="Arial" charset="0"/>
              </a:rPr>
              <a:t> years from now?</a:t>
            </a:r>
          </a:p>
          <a:p>
            <a:pPr eaLnBrk="1" hangingPunct="1">
              <a:lnSpc>
                <a:spcPct val="90000"/>
              </a:lnSpc>
              <a:buFont typeface="Wingdings 2" pitchFamily="18" charset="2"/>
              <a:buNone/>
            </a:pPr>
            <a:endParaRPr lang="en-US" sz="1200" b="1" smtClean="0">
              <a:cs typeface="Arial" charset="0"/>
            </a:endParaRPr>
          </a:p>
          <a:p>
            <a:pPr lvl="1" eaLnBrk="1" hangingPunct="1">
              <a:lnSpc>
                <a:spcPct val="90000"/>
              </a:lnSpc>
              <a:buFont typeface="Wingdings 2" pitchFamily="18" charset="2"/>
              <a:buNone/>
            </a:pPr>
            <a:r>
              <a:rPr lang="en-US" b="1" smtClean="0">
                <a:cs typeface="Arial" charset="0"/>
              </a:rPr>
              <a:t>FV = 1,000(1.05)(1.05) </a:t>
            </a:r>
          </a:p>
          <a:p>
            <a:pPr lvl="1" eaLnBrk="1" hangingPunct="1">
              <a:lnSpc>
                <a:spcPct val="90000"/>
              </a:lnSpc>
              <a:buFont typeface="Wingdings 2" pitchFamily="18" charset="2"/>
              <a:buNone/>
            </a:pPr>
            <a:r>
              <a:rPr lang="en-US" b="1" smtClean="0">
                <a:cs typeface="Arial" charset="0"/>
              </a:rPr>
              <a:t>= 1,000(1.05)</a:t>
            </a:r>
            <a:r>
              <a:rPr lang="en-US" b="1" baseline="30000" smtClean="0">
                <a:cs typeface="Arial" charset="0"/>
              </a:rPr>
              <a:t>2</a:t>
            </a:r>
            <a:r>
              <a:rPr lang="en-US" b="1" smtClean="0">
                <a:cs typeface="Arial" charset="0"/>
              </a:rPr>
              <a:t> = </a:t>
            </a:r>
            <a:r>
              <a:rPr lang="en-US" b="1" smtClean="0">
                <a:solidFill>
                  <a:srgbClr val="008000"/>
                </a:solidFill>
                <a:cs typeface="Arial" charset="0"/>
              </a:rPr>
              <a:t>$1,102.50</a:t>
            </a:r>
          </a:p>
        </p:txBody>
      </p:sp>
      <p:cxnSp>
        <p:nvCxnSpPr>
          <p:cNvPr id="5" name="Straight Connector 4"/>
          <p:cNvCxnSpPr/>
          <p:nvPr/>
        </p:nvCxnSpPr>
        <p:spPr>
          <a:xfrm>
            <a:off x="1524000" y="3352800"/>
            <a:ext cx="5410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24000" y="28956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29100" y="28956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34200" y="28956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0968" name="TextBox 8"/>
          <p:cNvSpPr txBox="1">
            <a:spLocks noChangeArrowheads="1"/>
          </p:cNvSpPr>
          <p:nvPr/>
        </p:nvSpPr>
        <p:spPr bwMode="auto">
          <a:xfrm>
            <a:off x="914400" y="2400300"/>
            <a:ext cx="1371600" cy="523875"/>
          </a:xfrm>
          <a:prstGeom prst="rect">
            <a:avLst/>
          </a:prstGeom>
          <a:noFill/>
          <a:ln w="9525">
            <a:noFill/>
            <a:miter lim="800000"/>
            <a:headEnd/>
            <a:tailEnd/>
          </a:ln>
        </p:spPr>
        <p:txBody>
          <a:bodyPr>
            <a:spAutoFit/>
          </a:bodyPr>
          <a:lstStyle/>
          <a:p>
            <a:r>
              <a:rPr lang="en-US" sz="2800">
                <a:latin typeface="Arial Black" pitchFamily="34" charset="0"/>
              </a:rPr>
              <a:t>Today</a:t>
            </a:r>
          </a:p>
        </p:txBody>
      </p:sp>
      <p:sp>
        <p:nvSpPr>
          <p:cNvPr id="40969" name="TextBox 9"/>
          <p:cNvSpPr txBox="1">
            <a:spLocks noChangeArrowheads="1"/>
          </p:cNvSpPr>
          <p:nvPr/>
        </p:nvSpPr>
        <p:spPr bwMode="auto">
          <a:xfrm>
            <a:off x="3467100" y="2362200"/>
            <a:ext cx="1600200" cy="523875"/>
          </a:xfrm>
          <a:prstGeom prst="rect">
            <a:avLst/>
          </a:prstGeom>
          <a:noFill/>
          <a:ln w="9525">
            <a:noFill/>
            <a:miter lim="800000"/>
            <a:headEnd/>
            <a:tailEnd/>
          </a:ln>
        </p:spPr>
        <p:txBody>
          <a:bodyPr>
            <a:spAutoFit/>
          </a:bodyPr>
          <a:lstStyle/>
          <a:p>
            <a:r>
              <a:rPr lang="en-US" sz="2800">
                <a:latin typeface="Arial Black" pitchFamily="34" charset="0"/>
              </a:rPr>
              <a:t>1 Year</a:t>
            </a:r>
          </a:p>
        </p:txBody>
      </p:sp>
      <p:sp>
        <p:nvSpPr>
          <p:cNvPr id="40970" name="TextBox 10"/>
          <p:cNvSpPr txBox="1">
            <a:spLocks noChangeArrowheads="1"/>
          </p:cNvSpPr>
          <p:nvPr/>
        </p:nvSpPr>
        <p:spPr bwMode="auto">
          <a:xfrm>
            <a:off x="6248400" y="2438400"/>
            <a:ext cx="1752600" cy="523875"/>
          </a:xfrm>
          <a:prstGeom prst="rect">
            <a:avLst/>
          </a:prstGeom>
          <a:noFill/>
          <a:ln w="9525">
            <a:noFill/>
            <a:miter lim="800000"/>
            <a:headEnd/>
            <a:tailEnd/>
          </a:ln>
        </p:spPr>
        <p:txBody>
          <a:bodyPr>
            <a:spAutoFit/>
          </a:bodyPr>
          <a:lstStyle/>
          <a:p>
            <a:r>
              <a:rPr lang="en-US" sz="2800">
                <a:latin typeface="Arial Black" pitchFamily="34" charset="0"/>
              </a:rPr>
              <a:t>2 Years</a:t>
            </a:r>
          </a:p>
        </p:txBody>
      </p:sp>
      <p:sp>
        <p:nvSpPr>
          <p:cNvPr id="40971" name="TextBox 11"/>
          <p:cNvSpPr txBox="1">
            <a:spLocks noChangeArrowheads="1"/>
          </p:cNvSpPr>
          <p:nvPr/>
        </p:nvSpPr>
        <p:spPr bwMode="auto">
          <a:xfrm>
            <a:off x="723900" y="3619500"/>
            <a:ext cx="1752600" cy="584200"/>
          </a:xfrm>
          <a:prstGeom prst="rect">
            <a:avLst/>
          </a:prstGeom>
          <a:noFill/>
          <a:ln w="9525">
            <a:noFill/>
            <a:miter lim="800000"/>
            <a:headEnd/>
            <a:tailEnd/>
          </a:ln>
        </p:spPr>
        <p:txBody>
          <a:bodyPr>
            <a:spAutoFit/>
          </a:bodyPr>
          <a:lstStyle/>
          <a:p>
            <a:r>
              <a:rPr lang="en-US" sz="3200">
                <a:solidFill>
                  <a:srgbClr val="008000"/>
                </a:solidFill>
                <a:latin typeface="Arial Black" pitchFamily="34" charset="0"/>
              </a:rPr>
              <a:t>$1,000</a:t>
            </a:r>
          </a:p>
        </p:txBody>
      </p:sp>
      <p:sp>
        <p:nvSpPr>
          <p:cNvPr id="40972" name="TextBox 12"/>
          <p:cNvSpPr txBox="1">
            <a:spLocks noChangeArrowheads="1"/>
          </p:cNvSpPr>
          <p:nvPr/>
        </p:nvSpPr>
        <p:spPr bwMode="auto">
          <a:xfrm>
            <a:off x="3352800" y="3657600"/>
            <a:ext cx="1752600" cy="584200"/>
          </a:xfrm>
          <a:prstGeom prst="rect">
            <a:avLst/>
          </a:prstGeom>
          <a:noFill/>
          <a:ln w="9525">
            <a:noFill/>
            <a:miter lim="800000"/>
            <a:headEnd/>
            <a:tailEnd/>
          </a:ln>
        </p:spPr>
        <p:txBody>
          <a:bodyPr>
            <a:spAutoFit/>
          </a:bodyPr>
          <a:lstStyle/>
          <a:p>
            <a:r>
              <a:rPr lang="en-US" sz="3200">
                <a:solidFill>
                  <a:srgbClr val="008000"/>
                </a:solidFill>
                <a:latin typeface="Arial Black" pitchFamily="34" charset="0"/>
              </a:rPr>
              <a:t>$1,050</a:t>
            </a:r>
          </a:p>
        </p:txBody>
      </p:sp>
      <p:sp>
        <p:nvSpPr>
          <p:cNvPr id="14" name="TextBox 13"/>
          <p:cNvSpPr txBox="1">
            <a:spLocks noChangeArrowheads="1"/>
          </p:cNvSpPr>
          <p:nvPr/>
        </p:nvSpPr>
        <p:spPr bwMode="auto">
          <a:xfrm>
            <a:off x="5981700" y="3657600"/>
            <a:ext cx="2362200" cy="584200"/>
          </a:xfrm>
          <a:prstGeom prst="rect">
            <a:avLst/>
          </a:prstGeom>
          <a:noFill/>
          <a:ln w="9525">
            <a:noFill/>
            <a:miter lim="800000"/>
            <a:headEnd/>
            <a:tailEnd/>
          </a:ln>
        </p:spPr>
        <p:txBody>
          <a:bodyPr>
            <a:spAutoFit/>
          </a:bodyPr>
          <a:lstStyle/>
          <a:p>
            <a:r>
              <a:rPr lang="en-US" sz="3200">
                <a:solidFill>
                  <a:srgbClr val="008000"/>
                </a:solidFill>
                <a:latin typeface="Arial Black" pitchFamily="34" charset="0"/>
              </a:rPr>
              <a:t>$1,102.60</a:t>
            </a:r>
          </a:p>
        </p:txBody>
      </p:sp>
      <p:sp>
        <p:nvSpPr>
          <p:cNvPr id="18" name="Rectangle 17"/>
          <p:cNvSpPr/>
          <p:nvPr/>
        </p:nvSpPr>
        <p:spPr>
          <a:xfrm>
            <a:off x="6629400" y="3352800"/>
            <a:ext cx="540534"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10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19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819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195">
                                            <p:txEl>
                                              <p:pRg st="6" end="6"/>
                                            </p:txEl>
                                          </p:spTgt>
                                        </p:tgtEl>
                                        <p:attrNameLst>
                                          <p:attrName>style.visibility</p:attrName>
                                        </p:attrNameLst>
                                      </p:cBhvr>
                                      <p:to>
                                        <p:strVal val="visible"/>
                                      </p:to>
                                    </p:set>
                                    <p:anim calcmode="lin" valueType="num">
                                      <p:cBhvr>
                                        <p:cTn id="14" dur="1000" fill="hold"/>
                                        <p:tgtEl>
                                          <p:spTgt spid="8195">
                                            <p:txEl>
                                              <p:pRg st="6" end="6"/>
                                            </p:txEl>
                                          </p:spTgt>
                                        </p:tgtEl>
                                        <p:attrNameLst>
                                          <p:attrName>ppt_w</p:attrName>
                                        </p:attrNameLst>
                                      </p:cBhvr>
                                      <p:tavLst>
                                        <p:tav tm="0">
                                          <p:val>
                                            <p:fltVal val="0"/>
                                          </p:val>
                                        </p:tav>
                                        <p:tav tm="100000">
                                          <p:val>
                                            <p:strVal val="#ppt_w"/>
                                          </p:val>
                                        </p:tav>
                                      </p:tavLst>
                                    </p:anim>
                                    <p:anim calcmode="lin" valueType="num">
                                      <p:cBhvr>
                                        <p:cTn id="15" dur="1000" fill="hold"/>
                                        <p:tgtEl>
                                          <p:spTgt spid="8195">
                                            <p:txEl>
                                              <p:pRg st="6" end="6"/>
                                            </p:txEl>
                                          </p:spTgt>
                                        </p:tgtEl>
                                        <p:attrNameLst>
                                          <p:attrName>ppt_h</p:attrName>
                                        </p:attrNameLst>
                                      </p:cBhvr>
                                      <p:tavLst>
                                        <p:tav tm="0">
                                          <p:val>
                                            <p:fltVal val="0"/>
                                          </p:val>
                                        </p:tav>
                                        <p:tav tm="100000">
                                          <p:val>
                                            <p:strVal val="#ppt_h"/>
                                          </p:val>
                                        </p:tav>
                                      </p:tavLst>
                                    </p:anim>
                                    <p:animEffect transition="in" filter="fade">
                                      <p:cBhvr>
                                        <p:cTn id="16" dur="1000"/>
                                        <p:tgtEl>
                                          <p:spTgt spid="8195">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strVal val="#ppt_w*0.70"/>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8195">
                                            <p:txEl>
                                              <p:pRg st="8" end="8"/>
                                            </p:txEl>
                                          </p:spTgt>
                                        </p:tgtEl>
                                        <p:attrNameLst>
                                          <p:attrName>style.visibility</p:attrName>
                                        </p:attrNameLst>
                                      </p:cBhvr>
                                      <p:to>
                                        <p:strVal val="visible"/>
                                      </p:to>
                                    </p:set>
                                    <p:animEffect transition="in" filter="slide(fromBottom)">
                                      <p:cBhvr>
                                        <p:cTn id="28" dur="1000"/>
                                        <p:tgtEl>
                                          <p:spTgt spid="8195">
                                            <p:txEl>
                                              <p:pRg st="8" end="8"/>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8195">
                                            <p:txEl>
                                              <p:pRg st="9" end="9"/>
                                            </p:txEl>
                                          </p:spTgt>
                                        </p:tgtEl>
                                        <p:attrNameLst>
                                          <p:attrName>style.visibility</p:attrName>
                                        </p:attrNameLst>
                                      </p:cBhvr>
                                      <p:to>
                                        <p:strVal val="visible"/>
                                      </p:to>
                                    </p:set>
                                    <p:animEffect transition="in" filter="slide(fromBottom)">
                                      <p:cBhvr>
                                        <p:cTn id="31" dur="1000"/>
                                        <p:tgtEl>
                                          <p:spTgt spid="8195">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18"/>
                                        </p:tgtEl>
                                      </p:cBhvr>
                                    </p:animEffect>
                                    <p:set>
                                      <p:cBhvr>
                                        <p:cTn id="36" dur="1" fill="hold">
                                          <p:stCondLst>
                                            <p:cond delay="999"/>
                                          </p:stCondLst>
                                        </p:cTn>
                                        <p:tgtEl>
                                          <p:spTgt spid="18"/>
                                        </p:tgtEl>
                                        <p:attrNameLst>
                                          <p:attrName>style.visibility</p:attrName>
                                        </p:attrNameLst>
                                      </p:cBhvr>
                                      <p:to>
                                        <p:strVal val="hidden"/>
                                      </p:to>
                                    </p:set>
                                  </p:childTnLst>
                                </p:cTn>
                              </p:par>
                              <p:par>
                                <p:cTn id="37" presetID="53"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Effect transition="in" filter="fade">
                                      <p:cBhvr>
                                        <p:cTn id="4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22"/>
          <p:cNvSpPr>
            <a:spLocks noGrp="1"/>
          </p:cNvSpPr>
          <p:nvPr>
            <p:ph type="sldNum" sz="quarter" idx="12"/>
          </p:nvPr>
        </p:nvSpPr>
        <p:spPr bwMode="auto">
          <a:ln>
            <a:round/>
            <a:headEnd/>
            <a:tailEnd/>
          </a:ln>
        </p:spPr>
        <p:txBody>
          <a:bodyPr/>
          <a:lstStyle/>
          <a:p>
            <a:r>
              <a:rPr lang="en-US" smtClean="0"/>
              <a:t>5-</a:t>
            </a:r>
            <a:fld id="{358E3043-B4D8-4B0F-B76C-8DF3E0F2462E}" type="slidenum">
              <a:rPr lang="en-US" smtClean="0"/>
              <a:pPr/>
              <a:t>21</a:t>
            </a:fld>
            <a:endParaRPr lang="en-US" smtClean="0"/>
          </a:p>
        </p:txBody>
      </p:sp>
      <p:sp>
        <p:nvSpPr>
          <p:cNvPr id="43010" name="Rectangle 2"/>
          <p:cNvSpPr>
            <a:spLocks noGrp="1" noChangeArrowheads="1"/>
          </p:cNvSpPr>
          <p:nvPr>
            <p:ph type="title"/>
          </p:nvPr>
        </p:nvSpPr>
        <p:spPr>
          <a:xfrm>
            <a:off x="914400" y="152400"/>
            <a:ext cx="7772400" cy="1447800"/>
          </a:xfrm>
          <a:solidFill>
            <a:schemeClr val="bg2"/>
          </a:solidFill>
        </p:spPr>
        <p:txBody>
          <a:bodyPr/>
          <a:lstStyle/>
          <a:p>
            <a:pPr algn="ctr" eaLnBrk="1" hangingPunct="1"/>
            <a:r>
              <a:rPr lang="en-US" sz="4800" smtClean="0"/>
              <a:t>Future Values: General Formula</a:t>
            </a:r>
          </a:p>
        </p:txBody>
      </p:sp>
      <p:sp>
        <p:nvSpPr>
          <p:cNvPr id="9219" name="Rectangle 3"/>
          <p:cNvSpPr>
            <a:spLocks noGrp="1" noChangeArrowheads="1"/>
          </p:cNvSpPr>
          <p:nvPr>
            <p:ph sz="quarter" idx="1"/>
          </p:nvPr>
        </p:nvSpPr>
        <p:spPr>
          <a:xfrm>
            <a:off x="914400" y="1752600"/>
            <a:ext cx="7772400" cy="4572000"/>
          </a:xfrm>
        </p:spPr>
        <p:txBody>
          <a:bodyPr>
            <a:noAutofit/>
          </a:bodyPr>
          <a:lstStyle/>
          <a:p>
            <a:pPr marL="342900" indent="-342900" algn="ctr" eaLnBrk="1" hangingPunct="1">
              <a:buFont typeface="Wingdings 2" pitchFamily="18" charset="2"/>
              <a:buNone/>
              <a:tabLst>
                <a:tab pos="1200150" algn="l"/>
              </a:tabLst>
            </a:pPr>
            <a:r>
              <a:rPr lang="en-US" sz="5400" b="1" smtClean="0">
                <a:solidFill>
                  <a:srgbClr val="0070C0"/>
                </a:solidFill>
                <a:cs typeface="Arial" charset="0"/>
              </a:rPr>
              <a:t>FV = PV(1 + r)</a:t>
            </a:r>
            <a:r>
              <a:rPr lang="en-US" sz="5400" b="1" baseline="30000" smtClean="0">
                <a:solidFill>
                  <a:srgbClr val="0070C0"/>
                </a:solidFill>
                <a:cs typeface="Arial" charset="0"/>
              </a:rPr>
              <a:t>t</a:t>
            </a:r>
          </a:p>
          <a:p>
            <a:pPr marL="342900" indent="-342900" eaLnBrk="1" hangingPunct="1">
              <a:tabLst>
                <a:tab pos="1200150" algn="l"/>
              </a:tabLst>
            </a:pPr>
            <a:endParaRPr lang="en-US" sz="1000" b="1" smtClean="0">
              <a:solidFill>
                <a:srgbClr val="0070C0"/>
              </a:solidFill>
              <a:cs typeface="Arial" charset="0"/>
            </a:endParaRPr>
          </a:p>
          <a:p>
            <a:pPr marL="742950" lvl="1" indent="-285750" eaLnBrk="1" hangingPunct="1">
              <a:buFont typeface="Wingdings 2" pitchFamily="18" charset="2"/>
              <a:buNone/>
              <a:tabLst>
                <a:tab pos="1200150" algn="l"/>
              </a:tabLst>
            </a:pPr>
            <a:r>
              <a:rPr lang="en-US" sz="3200" b="1" smtClean="0">
                <a:solidFill>
                  <a:srgbClr val="0070C0"/>
                </a:solidFill>
                <a:cs typeface="Arial" charset="0"/>
              </a:rPr>
              <a:t>FV</a:t>
            </a:r>
            <a:r>
              <a:rPr lang="en-US" sz="3200" b="1" smtClean="0">
                <a:cs typeface="Arial" charset="0"/>
              </a:rPr>
              <a:t> = future value</a:t>
            </a:r>
          </a:p>
          <a:p>
            <a:pPr marL="742950" lvl="1" indent="-285750" eaLnBrk="1" hangingPunct="1">
              <a:buFont typeface="Wingdings 2" pitchFamily="18" charset="2"/>
              <a:buNone/>
              <a:tabLst>
                <a:tab pos="1200150" algn="l"/>
              </a:tabLst>
            </a:pPr>
            <a:r>
              <a:rPr lang="en-US" sz="3200" b="1" smtClean="0">
                <a:solidFill>
                  <a:srgbClr val="0070C0"/>
                </a:solidFill>
                <a:cs typeface="Arial" charset="0"/>
              </a:rPr>
              <a:t>PV</a:t>
            </a:r>
            <a:r>
              <a:rPr lang="en-US" sz="3200" b="1" smtClean="0">
                <a:cs typeface="Arial" charset="0"/>
              </a:rPr>
              <a:t> = present value</a:t>
            </a:r>
          </a:p>
          <a:p>
            <a:pPr marL="742950" lvl="1" indent="-285750" eaLnBrk="1" hangingPunct="1">
              <a:buFont typeface="Wingdings 2" pitchFamily="18" charset="2"/>
              <a:buNone/>
              <a:tabLst>
                <a:tab pos="1200150" algn="l"/>
              </a:tabLst>
            </a:pPr>
            <a:r>
              <a:rPr lang="en-US" sz="3200" b="1" smtClean="0">
                <a:solidFill>
                  <a:srgbClr val="0070C0"/>
                </a:solidFill>
                <a:cs typeface="Arial" charset="0"/>
              </a:rPr>
              <a:t>	r </a:t>
            </a:r>
            <a:r>
              <a:rPr lang="en-US" sz="3200" b="1" smtClean="0">
                <a:cs typeface="Arial" charset="0"/>
              </a:rPr>
              <a:t>= period interest rate, expressed as </a:t>
            </a:r>
          </a:p>
          <a:p>
            <a:pPr marL="742950" lvl="1" indent="-285750" eaLnBrk="1" hangingPunct="1">
              <a:buFont typeface="Wingdings 2" pitchFamily="18" charset="2"/>
              <a:buNone/>
              <a:tabLst>
                <a:tab pos="1200150" algn="l"/>
              </a:tabLst>
            </a:pPr>
            <a:r>
              <a:rPr lang="en-US" sz="3200" b="1" smtClean="0">
                <a:cs typeface="Arial" charset="0"/>
              </a:rPr>
              <a:t>		  a decimal</a:t>
            </a:r>
          </a:p>
          <a:p>
            <a:pPr marL="742950" lvl="1" indent="-285750" eaLnBrk="1" hangingPunct="1">
              <a:buFont typeface="Wingdings 2" pitchFamily="18" charset="2"/>
              <a:buNone/>
              <a:tabLst>
                <a:tab pos="1200150" algn="l"/>
              </a:tabLst>
            </a:pPr>
            <a:r>
              <a:rPr lang="en-US" sz="3200" b="1" smtClean="0">
                <a:solidFill>
                  <a:srgbClr val="0070C0"/>
                </a:solidFill>
                <a:cs typeface="Arial" charset="0"/>
              </a:rPr>
              <a:t>	t </a:t>
            </a:r>
            <a:r>
              <a:rPr lang="en-US" sz="3200" b="1" smtClean="0">
                <a:cs typeface="Arial" charset="0"/>
              </a:rPr>
              <a:t>= number of periods</a:t>
            </a:r>
          </a:p>
          <a:p>
            <a:pPr marL="742950" lvl="1" indent="-285750" eaLnBrk="1" hangingPunct="1">
              <a:tabLst>
                <a:tab pos="1200150" algn="l"/>
              </a:tabLst>
            </a:pPr>
            <a:endParaRPr lang="en-US" sz="3200" b="1" smtClean="0">
              <a:latin typeface="Arial" charset="0"/>
              <a:cs typeface="Arial" charset="0"/>
            </a:endParaRPr>
          </a:p>
          <a:p>
            <a:pPr marL="742950" lvl="1" indent="-285750" eaLnBrk="1" hangingPunct="1">
              <a:buFont typeface="Wingdings 2" pitchFamily="18" charset="2"/>
              <a:buNone/>
              <a:tabLst>
                <a:tab pos="1200150" algn="l"/>
              </a:tabLst>
            </a:pPr>
            <a:endParaRPr lang="en-US" sz="3200" b="1"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9219">
                                            <p:txEl>
                                              <p:pRg st="0" end="0"/>
                                            </p:txEl>
                                          </p:spTgt>
                                        </p:tgtEl>
                                        <p:attrNameLst>
                                          <p:attrName>style.visibility</p:attrName>
                                        </p:attrNameLst>
                                      </p:cBhvr>
                                      <p:to>
                                        <p:strVal val="visible"/>
                                      </p:to>
                                    </p:set>
                                    <p:set>
                                      <p:cBhvr>
                                        <p:cTn id="7" dur="228" fill="hold">
                                          <p:stCondLst>
                                            <p:cond delay="0"/>
                                          </p:stCondLst>
                                        </p:cTn>
                                        <p:tgtEl>
                                          <p:spTgt spid="9219">
                                            <p:txEl>
                                              <p:pRg st="0" end="0"/>
                                            </p:txEl>
                                          </p:spTgt>
                                        </p:tgtEl>
                                        <p:attrNameLst>
                                          <p:attrName>style.rotation</p:attrName>
                                        </p:attrNameLst>
                                      </p:cBhvr>
                                      <p:to>
                                        <p:strVal val="-45.0"/>
                                      </p:to>
                                    </p:set>
                                    <p:anim calcmode="lin" valueType="num">
                                      <p:cBhvr>
                                        <p:cTn id="8" dur="228" fill="hold">
                                          <p:stCondLst>
                                            <p:cond delay="228"/>
                                          </p:stCondLst>
                                        </p:cTn>
                                        <p:tgtEl>
                                          <p:spTgt spid="921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9219">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921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9219">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9219">
                                            <p:txEl>
                                              <p:pRg st="2" end="2"/>
                                            </p:txEl>
                                          </p:spTgt>
                                        </p:tgtEl>
                                        <p:attrNameLst>
                                          <p:attrName>style.visibility</p:attrName>
                                        </p:attrNameLst>
                                      </p:cBhvr>
                                      <p:to>
                                        <p:strVal val="visible"/>
                                      </p:to>
                                    </p:set>
                                    <p:animEffect transition="in" filter="slide(fromBottom)">
                                      <p:cBhvr>
                                        <p:cTn id="16" dur="1000"/>
                                        <p:tgtEl>
                                          <p:spTgt spid="9219">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Effect transition="in" filter="slide(fromBottom)">
                                      <p:cBhvr>
                                        <p:cTn id="19" dur="1000"/>
                                        <p:tgtEl>
                                          <p:spTgt spid="9219">
                                            <p:txEl>
                                              <p:pRg st="3" end="3"/>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slide(fromBottom)">
                                      <p:cBhvr>
                                        <p:cTn id="22" dur="1000"/>
                                        <p:tgtEl>
                                          <p:spTgt spid="9219">
                                            <p:txEl>
                                              <p:pRg st="4" end="4"/>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9219">
                                            <p:txEl>
                                              <p:pRg st="5" end="5"/>
                                            </p:txEl>
                                          </p:spTgt>
                                        </p:tgtEl>
                                        <p:attrNameLst>
                                          <p:attrName>style.visibility</p:attrName>
                                        </p:attrNameLst>
                                      </p:cBhvr>
                                      <p:to>
                                        <p:strVal val="visible"/>
                                      </p:to>
                                    </p:set>
                                    <p:animEffect transition="in" filter="slide(fromBottom)">
                                      <p:cBhvr>
                                        <p:cTn id="25" dur="1000"/>
                                        <p:tgtEl>
                                          <p:spTgt spid="9219">
                                            <p:txEl>
                                              <p:pRg st="5" end="5"/>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9219">
                                            <p:txEl>
                                              <p:pRg st="6" end="6"/>
                                            </p:txEl>
                                          </p:spTgt>
                                        </p:tgtEl>
                                        <p:attrNameLst>
                                          <p:attrName>style.visibility</p:attrName>
                                        </p:attrNameLst>
                                      </p:cBhvr>
                                      <p:to>
                                        <p:strVal val="visible"/>
                                      </p:to>
                                    </p:set>
                                    <p:animEffect transition="in" filter="slide(fromBottom)">
                                      <p:cBhvr>
                                        <p:cTn id="28" dur="10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22"/>
          <p:cNvSpPr>
            <a:spLocks noGrp="1"/>
          </p:cNvSpPr>
          <p:nvPr>
            <p:ph type="sldNum" sz="quarter" idx="12"/>
          </p:nvPr>
        </p:nvSpPr>
        <p:spPr bwMode="auto">
          <a:ln>
            <a:round/>
            <a:headEnd/>
            <a:tailEnd/>
          </a:ln>
        </p:spPr>
        <p:txBody>
          <a:bodyPr/>
          <a:lstStyle/>
          <a:p>
            <a:r>
              <a:rPr lang="en-US" smtClean="0"/>
              <a:t>5-</a:t>
            </a:r>
            <a:fld id="{D7163B85-CD46-4BD1-BD3D-3859EA5FF325}" type="slidenum">
              <a:rPr lang="en-US" smtClean="0"/>
              <a:pPr/>
              <a:t>22</a:t>
            </a:fld>
            <a:endParaRPr lang="en-US" smtClean="0"/>
          </a:p>
        </p:txBody>
      </p:sp>
      <p:sp>
        <p:nvSpPr>
          <p:cNvPr id="45058" name="Rectangle 2"/>
          <p:cNvSpPr>
            <a:spLocks noGrp="1" noChangeArrowheads="1"/>
          </p:cNvSpPr>
          <p:nvPr>
            <p:ph type="title"/>
          </p:nvPr>
        </p:nvSpPr>
        <p:spPr>
          <a:xfrm>
            <a:off x="914400" y="152400"/>
            <a:ext cx="7772400" cy="1447800"/>
          </a:xfrm>
          <a:solidFill>
            <a:schemeClr val="bg2"/>
          </a:solidFill>
        </p:spPr>
        <p:txBody>
          <a:bodyPr/>
          <a:lstStyle/>
          <a:p>
            <a:pPr algn="ctr" eaLnBrk="1" hangingPunct="1"/>
            <a:r>
              <a:rPr lang="en-US" sz="4800" b="1" smtClean="0"/>
              <a:t>Future Values: General Formula</a:t>
            </a:r>
          </a:p>
        </p:txBody>
      </p:sp>
      <p:sp>
        <p:nvSpPr>
          <p:cNvPr id="9219" name="Rectangle 3"/>
          <p:cNvSpPr>
            <a:spLocks noGrp="1" noChangeArrowheads="1"/>
          </p:cNvSpPr>
          <p:nvPr>
            <p:ph sz="quarter" idx="1"/>
          </p:nvPr>
        </p:nvSpPr>
        <p:spPr>
          <a:xfrm>
            <a:off x="914400" y="1828800"/>
            <a:ext cx="7772400" cy="4572000"/>
          </a:xfrm>
        </p:spPr>
        <p:txBody>
          <a:bodyPr>
            <a:noAutofit/>
          </a:bodyPr>
          <a:lstStyle/>
          <a:p>
            <a:pPr marL="274320" indent="-274320" algn="ctr" eaLnBrk="1" fontAlgn="auto" hangingPunct="1">
              <a:spcBef>
                <a:spcPts val="580"/>
              </a:spcBef>
              <a:spcAft>
                <a:spcPts val="0"/>
              </a:spcAft>
              <a:buFont typeface="Wingdings 2"/>
              <a:buNone/>
              <a:defRPr/>
            </a:pPr>
            <a:r>
              <a:rPr lang="en-US" sz="5400" b="1" dirty="0" smtClean="0">
                <a:solidFill>
                  <a:srgbClr val="0070C0"/>
                </a:solidFill>
                <a:cs typeface="Arial" pitchFamily="34" charset="0"/>
              </a:rPr>
              <a:t>FV = PV</a:t>
            </a:r>
            <a:r>
              <a:rPr lang="en-US" sz="5400" b="1" dirty="0" smtClean="0">
                <a:solidFill>
                  <a:srgbClr val="C00000"/>
                </a:solidFill>
                <a:cs typeface="Arial" pitchFamily="34" charset="0"/>
              </a:rPr>
              <a:t>(1 + r)</a:t>
            </a:r>
            <a:r>
              <a:rPr lang="en-US" sz="5400" b="1" baseline="30000" dirty="0" smtClean="0">
                <a:solidFill>
                  <a:srgbClr val="C00000"/>
                </a:solidFill>
                <a:cs typeface="Arial" pitchFamily="34" charset="0"/>
              </a:rPr>
              <a:t>t</a:t>
            </a:r>
          </a:p>
          <a:p>
            <a:pPr marL="274320" indent="-274320" eaLnBrk="1" fontAlgn="auto" hangingPunct="1">
              <a:spcBef>
                <a:spcPts val="580"/>
              </a:spcBef>
              <a:spcAft>
                <a:spcPts val="0"/>
              </a:spcAft>
              <a:buFont typeface="Wingdings 2"/>
              <a:buChar char=""/>
              <a:defRPr/>
            </a:pPr>
            <a:endParaRPr lang="en-US" sz="1050" b="1" dirty="0" smtClean="0">
              <a:solidFill>
                <a:srgbClr val="0070C0"/>
              </a:solidFill>
              <a:cs typeface="Arial" pitchFamily="34" charset="0"/>
            </a:endParaRPr>
          </a:p>
          <a:p>
            <a:pPr marL="548640" lvl="1" eaLnBrk="1" fontAlgn="auto" hangingPunct="1">
              <a:spcBef>
                <a:spcPts val="0"/>
              </a:spcBef>
              <a:spcAft>
                <a:spcPts val="0"/>
              </a:spcAft>
              <a:buFont typeface="Wingdings 2"/>
              <a:buNone/>
              <a:defRPr/>
            </a:pPr>
            <a:r>
              <a:rPr lang="en-US" sz="4000" b="1" dirty="0" smtClean="0">
                <a:solidFill>
                  <a:srgbClr val="C00000"/>
                </a:solidFill>
                <a:cs typeface="Arial" pitchFamily="34" charset="0"/>
              </a:rPr>
              <a:t>(1 + r)</a:t>
            </a:r>
            <a:r>
              <a:rPr lang="en-US" sz="4000" b="1" baseline="30000" dirty="0" smtClean="0">
                <a:solidFill>
                  <a:srgbClr val="C00000"/>
                </a:solidFill>
                <a:cs typeface="Arial" pitchFamily="34" charset="0"/>
              </a:rPr>
              <a:t>t</a:t>
            </a:r>
            <a:r>
              <a:rPr lang="en-US" sz="4000" b="1" dirty="0" smtClean="0">
                <a:solidFill>
                  <a:srgbClr val="C00000"/>
                </a:solidFill>
                <a:cs typeface="Arial" pitchFamily="34" charset="0"/>
              </a:rPr>
              <a:t> </a:t>
            </a:r>
            <a:r>
              <a:rPr lang="en-US" sz="3200" b="1" dirty="0" smtClean="0">
                <a:solidFill>
                  <a:srgbClr val="0070C0"/>
                </a:solidFill>
                <a:cs typeface="Arial" pitchFamily="34" charset="0"/>
              </a:rPr>
              <a:t>= 	</a:t>
            </a:r>
            <a:r>
              <a:rPr lang="en-US" sz="4000" b="1" dirty="0" smtClean="0">
                <a:solidFill>
                  <a:srgbClr val="0070C0"/>
                </a:solidFill>
                <a:cs typeface="Arial" pitchFamily="34" charset="0"/>
              </a:rPr>
              <a:t>the future value </a:t>
            </a:r>
          </a:p>
          <a:p>
            <a:pPr marL="548640" lvl="1" eaLnBrk="1" fontAlgn="auto" hangingPunct="1">
              <a:spcBef>
                <a:spcPts val="0"/>
              </a:spcBef>
              <a:spcAft>
                <a:spcPts val="0"/>
              </a:spcAft>
              <a:buFont typeface="Wingdings 2"/>
              <a:buNone/>
              <a:defRPr/>
            </a:pPr>
            <a:r>
              <a:rPr lang="en-US" sz="4000" b="1" dirty="0" smtClean="0">
                <a:solidFill>
                  <a:srgbClr val="0070C0"/>
                </a:solidFill>
                <a:cs typeface="Arial" pitchFamily="34" charset="0"/>
              </a:rPr>
              <a:t>				interest factor</a:t>
            </a:r>
            <a:endParaRPr lang="en-US" sz="4000" b="1" baseline="30000" dirty="0" smtClean="0">
              <a:cs typeface="Arial" pitchFamily="34" charset="0"/>
            </a:endParaRPr>
          </a:p>
          <a:p>
            <a:pPr marL="548640" lvl="1" eaLnBrk="1" fontAlgn="auto" hangingPunct="1">
              <a:spcBef>
                <a:spcPts val="370"/>
              </a:spcBef>
              <a:spcAft>
                <a:spcPts val="0"/>
              </a:spcAft>
              <a:buFont typeface="Wingdings 2"/>
              <a:buChar char=""/>
              <a:defRPr/>
            </a:pPr>
            <a:endParaRPr lang="en-US" sz="3200" b="1" dirty="0" smtClean="0">
              <a:latin typeface="Arial" pitchFamily="34" charset="0"/>
              <a:cs typeface="Arial" pitchFamily="34" charset="0"/>
            </a:endParaRPr>
          </a:p>
          <a:p>
            <a:pPr marL="548640" lvl="1" eaLnBrk="1" fontAlgn="auto" hangingPunct="1">
              <a:spcBef>
                <a:spcPts val="370"/>
              </a:spcBef>
              <a:spcAft>
                <a:spcPts val="0"/>
              </a:spcAft>
              <a:buFont typeface="Wingdings 2"/>
              <a:buNone/>
              <a:defRPr/>
            </a:pPr>
            <a:endParaRPr lang="en-US" sz="32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219">
                                            <p:txEl>
                                              <p:pRg st="2" end="2"/>
                                            </p:txEl>
                                          </p:spTgt>
                                        </p:tgtEl>
                                        <p:attrNameLst>
                                          <p:attrName>style.visibility</p:attrName>
                                        </p:attrNameLst>
                                      </p:cBhvr>
                                      <p:to>
                                        <p:strVal val="visible"/>
                                      </p:to>
                                    </p:set>
                                    <p:anim calcmode="discrete" valueType="clr">
                                      <p:cBhvr override="childStyle">
                                        <p:cTn id="7" dur="80"/>
                                        <p:tgtEl>
                                          <p:spTgt spid="921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9">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9219">
                                            <p:txEl>
                                              <p:pRg st="2" end="2"/>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9219">
                                            <p:txEl>
                                              <p:pRg st="3" end="3"/>
                                            </p:txEl>
                                          </p:spTgt>
                                        </p:tgtEl>
                                        <p:attrNameLst>
                                          <p:attrName>style.visibility</p:attrName>
                                        </p:attrNameLst>
                                      </p:cBhvr>
                                      <p:to>
                                        <p:strVal val="visible"/>
                                      </p:to>
                                    </p:set>
                                    <p:anim calcmode="discrete" valueType="clr">
                                      <p:cBhvr override="childStyle">
                                        <p:cTn id="12" dur="80"/>
                                        <p:tgtEl>
                                          <p:spTgt spid="921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219">
                                            <p:txEl>
                                              <p:pRg st="3" end="3"/>
                                            </p:txEl>
                                          </p:spTgt>
                                        </p:tgtEl>
                                        <p:attrNameLst>
                                          <p:attrName>fillcolor</p:attrName>
                                        </p:attrNameLst>
                                      </p:cBhvr>
                                      <p:tavLst>
                                        <p:tav tm="0">
                                          <p:val>
                                            <p:clrVal>
                                              <a:schemeClr val="accent2"/>
                                            </p:clrVal>
                                          </p:val>
                                        </p:tav>
                                        <p:tav tm="50000">
                                          <p:val>
                                            <p:clrVal>
                                              <a:schemeClr val="hlink"/>
                                            </p:clrVal>
                                          </p:val>
                                        </p:tav>
                                      </p:tavLst>
                                    </p:anim>
                                    <p:set>
                                      <p:cBhvr>
                                        <p:cTn id="14" dur="80"/>
                                        <p:tgtEl>
                                          <p:spTgt spid="921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22"/>
          <p:cNvSpPr>
            <a:spLocks noGrp="1"/>
          </p:cNvSpPr>
          <p:nvPr>
            <p:ph type="sldNum" sz="quarter" idx="12"/>
          </p:nvPr>
        </p:nvSpPr>
        <p:spPr bwMode="auto">
          <a:ln>
            <a:round/>
            <a:headEnd/>
            <a:tailEnd/>
          </a:ln>
        </p:spPr>
        <p:txBody>
          <a:bodyPr/>
          <a:lstStyle/>
          <a:p>
            <a:r>
              <a:rPr lang="en-US" smtClean="0"/>
              <a:t>5-</a:t>
            </a:r>
            <a:fld id="{C317506A-6EED-4486-9F89-99BEE042CD86}" type="slidenum">
              <a:rPr lang="en-US" smtClean="0"/>
              <a:pPr/>
              <a:t>23</a:t>
            </a:fld>
            <a:endParaRPr lang="en-US" smtClean="0"/>
          </a:p>
        </p:txBody>
      </p:sp>
      <p:sp>
        <p:nvSpPr>
          <p:cNvPr id="47106" name="Rectangle 2"/>
          <p:cNvSpPr>
            <a:spLocks noGrp="1" noChangeArrowheads="1"/>
          </p:cNvSpPr>
          <p:nvPr>
            <p:ph type="title"/>
          </p:nvPr>
        </p:nvSpPr>
        <p:spPr>
          <a:solidFill>
            <a:schemeClr val="bg2"/>
          </a:solidFill>
        </p:spPr>
        <p:txBody>
          <a:bodyPr/>
          <a:lstStyle/>
          <a:p>
            <a:pPr algn="ctr" eaLnBrk="1" hangingPunct="1"/>
            <a:r>
              <a:rPr lang="en-US" sz="4800" b="1" smtClean="0"/>
              <a:t>Effects of Compounding</a:t>
            </a:r>
          </a:p>
        </p:txBody>
      </p:sp>
      <p:sp>
        <p:nvSpPr>
          <p:cNvPr id="10243" name="Rectangle 3"/>
          <p:cNvSpPr>
            <a:spLocks noGrp="1" noChangeArrowheads="1"/>
          </p:cNvSpPr>
          <p:nvPr>
            <p:ph sz="quarter" idx="1"/>
          </p:nvPr>
        </p:nvSpPr>
        <p:spPr>
          <a:xfrm>
            <a:off x="304800" y="1295400"/>
            <a:ext cx="8839200" cy="4953000"/>
          </a:xfrm>
        </p:spPr>
        <p:txBody>
          <a:bodyPr/>
          <a:lstStyle/>
          <a:p>
            <a:pPr eaLnBrk="1" hangingPunct="1"/>
            <a:r>
              <a:rPr lang="en-US" sz="3600" b="1" smtClean="0">
                <a:solidFill>
                  <a:srgbClr val="0070C0"/>
                </a:solidFill>
                <a:cs typeface="Arial" charset="0"/>
              </a:rPr>
              <a:t>Simple interest </a:t>
            </a:r>
          </a:p>
          <a:p>
            <a:pPr eaLnBrk="1" hangingPunct="1"/>
            <a:r>
              <a:rPr lang="en-US" sz="3600" b="1" smtClean="0">
                <a:solidFill>
                  <a:srgbClr val="0070C0"/>
                </a:solidFill>
                <a:cs typeface="Arial" charset="0"/>
              </a:rPr>
              <a:t>Compound interest</a:t>
            </a:r>
          </a:p>
          <a:p>
            <a:pPr eaLnBrk="1" hangingPunct="1"/>
            <a:r>
              <a:rPr lang="en-US" sz="3600" b="1" smtClean="0">
                <a:solidFill>
                  <a:srgbClr val="0070C0"/>
                </a:solidFill>
                <a:cs typeface="Arial" charset="0"/>
              </a:rPr>
              <a:t>Consider the previous example:</a:t>
            </a:r>
          </a:p>
          <a:p>
            <a:pPr lvl="1" eaLnBrk="1" hangingPunct="1"/>
            <a:r>
              <a:rPr lang="en-US" sz="3200" b="1" smtClean="0">
                <a:solidFill>
                  <a:srgbClr val="0070C0"/>
                </a:solidFill>
                <a:cs typeface="Arial" charset="0"/>
              </a:rPr>
              <a:t>FV with simple interest </a:t>
            </a:r>
            <a:r>
              <a:rPr lang="en-US" sz="3200" b="1" smtClean="0">
                <a:cs typeface="Arial" charset="0"/>
              </a:rPr>
              <a:t>= 1,000 + 50 + 50 = </a:t>
            </a:r>
            <a:r>
              <a:rPr lang="en-US" sz="3200" b="1" smtClean="0">
                <a:solidFill>
                  <a:srgbClr val="008000"/>
                </a:solidFill>
                <a:cs typeface="Arial" charset="0"/>
              </a:rPr>
              <a:t>$1,100</a:t>
            </a:r>
          </a:p>
          <a:p>
            <a:pPr lvl="1" eaLnBrk="1" hangingPunct="1"/>
            <a:r>
              <a:rPr lang="en-US" sz="3200" b="1" smtClean="0">
                <a:solidFill>
                  <a:srgbClr val="0070C0"/>
                </a:solidFill>
                <a:cs typeface="Arial" charset="0"/>
              </a:rPr>
              <a:t>FV with compound interest </a:t>
            </a:r>
            <a:r>
              <a:rPr lang="en-US" sz="3200" b="1" smtClean="0">
                <a:cs typeface="Arial" charset="0"/>
              </a:rPr>
              <a:t>= </a:t>
            </a:r>
            <a:r>
              <a:rPr lang="en-US" sz="3200" b="1" smtClean="0">
                <a:solidFill>
                  <a:srgbClr val="008000"/>
                </a:solidFill>
                <a:cs typeface="Arial" charset="0"/>
              </a:rPr>
              <a:t>$1,102.50</a:t>
            </a:r>
          </a:p>
          <a:p>
            <a:pPr lvl="1" eaLnBrk="1" hangingPunct="1"/>
            <a:r>
              <a:rPr lang="en-US" sz="3200" b="1" smtClean="0">
                <a:cs typeface="Arial" charset="0"/>
              </a:rPr>
              <a:t>The extra $2.50 comes from the interest of .05(50) = $2.50 earned on the first interest payment or “interest on interest”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10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10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10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p:cTn id="25" dur="10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0243">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102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10243">
                                            <p:txEl>
                                              <p:pRg st="4" end="4"/>
                                            </p:txEl>
                                          </p:spTgt>
                                        </p:tgtEl>
                                        <p:attrNameLst>
                                          <p:attrName>style.visibility</p:attrName>
                                        </p:attrNameLst>
                                      </p:cBhvr>
                                      <p:to>
                                        <p:strVal val="visible"/>
                                      </p:to>
                                    </p:set>
                                    <p:anim calcmode="lin" valueType="num">
                                      <p:cBhvr>
                                        <p:cTn id="32" dur="10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10243">
                                            <p:txEl>
                                              <p:pRg st="4" end="4"/>
                                            </p:txEl>
                                          </p:spTgt>
                                        </p:tgtEl>
                                        <p:attrNameLst>
                                          <p:attrName>ppt_h</p:attrName>
                                        </p:attrNameLst>
                                      </p:cBhvr>
                                      <p:tavLst>
                                        <p:tav tm="0">
                                          <p:val>
                                            <p:fltVal val="0"/>
                                          </p:val>
                                        </p:tav>
                                        <p:tav tm="100000">
                                          <p:val>
                                            <p:strVal val="#ppt_h"/>
                                          </p:val>
                                        </p:tav>
                                      </p:tavLst>
                                    </p:anim>
                                    <p:animEffect transition="in" filter="fade">
                                      <p:cBhvr>
                                        <p:cTn id="34" dur="1000"/>
                                        <p:tgtEl>
                                          <p:spTgt spid="1024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10243">
                                            <p:txEl>
                                              <p:pRg st="5" end="5"/>
                                            </p:txEl>
                                          </p:spTgt>
                                        </p:tgtEl>
                                        <p:attrNameLst>
                                          <p:attrName>style.visibility</p:attrName>
                                        </p:attrNameLst>
                                      </p:cBhvr>
                                      <p:to>
                                        <p:strVal val="visible"/>
                                      </p:to>
                                    </p:set>
                                    <p:anim calcmode="lin" valueType="num">
                                      <p:cBhvr>
                                        <p:cTn id="39" dur="1000" fill="hold"/>
                                        <p:tgtEl>
                                          <p:spTgt spid="1024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10243">
                                            <p:txEl>
                                              <p:pRg st="5" end="5"/>
                                            </p:txEl>
                                          </p:spTgt>
                                        </p:tgtEl>
                                        <p:attrNameLst>
                                          <p:attrName>ppt_h</p:attrName>
                                        </p:attrNameLst>
                                      </p:cBhvr>
                                      <p:tavLst>
                                        <p:tav tm="0">
                                          <p:val>
                                            <p:fltVal val="0"/>
                                          </p:val>
                                        </p:tav>
                                        <p:tav tm="100000">
                                          <p:val>
                                            <p:strVal val="#ppt_h"/>
                                          </p:val>
                                        </p:tav>
                                      </p:tavLst>
                                    </p:anim>
                                    <p:animEffect transition="in" filter="fade">
                                      <p:cBhvr>
                                        <p:cTn id="41" dur="10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22"/>
          <p:cNvSpPr>
            <a:spLocks noGrp="1"/>
          </p:cNvSpPr>
          <p:nvPr>
            <p:ph type="sldNum" sz="quarter" idx="12"/>
          </p:nvPr>
        </p:nvSpPr>
        <p:spPr bwMode="auto">
          <a:ln>
            <a:round/>
            <a:headEnd/>
            <a:tailEnd/>
          </a:ln>
        </p:spPr>
        <p:txBody>
          <a:bodyPr/>
          <a:lstStyle/>
          <a:p>
            <a:r>
              <a:rPr lang="en-US" smtClean="0"/>
              <a:t>5-</a:t>
            </a:r>
            <a:fld id="{305D7F3D-C0E5-4A3B-BC21-2DBF02E43726}" type="slidenum">
              <a:rPr lang="en-US" smtClean="0"/>
              <a:pPr/>
              <a:t>24</a:t>
            </a:fld>
            <a:endParaRPr lang="en-US" smtClean="0"/>
          </a:p>
        </p:txBody>
      </p:sp>
      <p:sp>
        <p:nvSpPr>
          <p:cNvPr id="49154" name="Rectangle 2"/>
          <p:cNvSpPr>
            <a:spLocks noGrp="1" noChangeArrowheads="1"/>
          </p:cNvSpPr>
          <p:nvPr>
            <p:ph type="title"/>
          </p:nvPr>
        </p:nvSpPr>
        <p:spPr>
          <a:solidFill>
            <a:schemeClr val="bg2"/>
          </a:solidFill>
        </p:spPr>
        <p:txBody>
          <a:bodyPr/>
          <a:lstStyle/>
          <a:p>
            <a:pPr algn="ctr" eaLnBrk="1" hangingPunct="1"/>
            <a:r>
              <a:rPr lang="en-US" sz="4400" b="1" smtClean="0"/>
              <a:t>Using Your Financial Calculator</a:t>
            </a:r>
          </a:p>
        </p:txBody>
      </p:sp>
      <p:sp>
        <p:nvSpPr>
          <p:cNvPr id="11267" name="Rectangle 3"/>
          <p:cNvSpPr>
            <a:spLocks noGrp="1" noChangeArrowheads="1"/>
          </p:cNvSpPr>
          <p:nvPr>
            <p:ph sz="quarter" idx="1"/>
          </p:nvPr>
        </p:nvSpPr>
        <p:spPr>
          <a:xfrm>
            <a:off x="838200" y="1600200"/>
            <a:ext cx="7373938" cy="4572000"/>
          </a:xfrm>
        </p:spPr>
        <p:txBody>
          <a:bodyPr/>
          <a:lstStyle/>
          <a:p>
            <a:pPr eaLnBrk="1" hangingPunct="1">
              <a:lnSpc>
                <a:spcPct val="90000"/>
              </a:lnSpc>
              <a:buFont typeface="Wingdings 2" pitchFamily="18" charset="2"/>
              <a:buNone/>
            </a:pPr>
            <a:r>
              <a:rPr lang="en-US" b="1" smtClean="0">
                <a:latin typeface="Arial" charset="0"/>
                <a:cs typeface="Arial" charset="0"/>
              </a:rPr>
              <a:t>	</a:t>
            </a:r>
            <a:r>
              <a:rPr lang="en-US" b="1" smtClean="0">
                <a:solidFill>
                  <a:srgbClr val="0070C0"/>
                </a:solidFill>
                <a:cs typeface="Arial" charset="0"/>
              </a:rPr>
              <a:t>Texas Instruments BA-II Plus</a:t>
            </a:r>
          </a:p>
          <a:p>
            <a:pPr lvl="1" eaLnBrk="1" hangingPunct="1">
              <a:lnSpc>
                <a:spcPct val="90000"/>
              </a:lnSpc>
              <a:buFont typeface="Wingdings 2" pitchFamily="18" charset="2"/>
              <a:buNone/>
            </a:pPr>
            <a:r>
              <a:rPr lang="en-US" b="1" smtClean="0">
                <a:solidFill>
                  <a:srgbClr val="0070C0"/>
                </a:solidFill>
                <a:cs typeface="Arial" charset="0"/>
              </a:rPr>
              <a:t>FV</a:t>
            </a:r>
            <a:r>
              <a:rPr lang="en-US" b="1" smtClean="0">
                <a:cs typeface="Arial" charset="0"/>
              </a:rPr>
              <a:t> = future value</a:t>
            </a:r>
          </a:p>
          <a:p>
            <a:pPr lvl="1" eaLnBrk="1" hangingPunct="1">
              <a:lnSpc>
                <a:spcPct val="90000"/>
              </a:lnSpc>
              <a:buFont typeface="Wingdings 2" pitchFamily="18" charset="2"/>
              <a:buNone/>
            </a:pPr>
            <a:r>
              <a:rPr lang="en-US" b="1" smtClean="0">
                <a:solidFill>
                  <a:srgbClr val="0070C0"/>
                </a:solidFill>
                <a:cs typeface="Arial" charset="0"/>
              </a:rPr>
              <a:t>PV </a:t>
            </a:r>
            <a:r>
              <a:rPr lang="en-US" b="1" smtClean="0">
                <a:cs typeface="Arial" charset="0"/>
              </a:rPr>
              <a:t>= present value</a:t>
            </a:r>
          </a:p>
          <a:p>
            <a:pPr lvl="1" eaLnBrk="1" hangingPunct="1">
              <a:lnSpc>
                <a:spcPct val="90000"/>
              </a:lnSpc>
              <a:buFont typeface="Wingdings 2" pitchFamily="18" charset="2"/>
              <a:buNone/>
            </a:pPr>
            <a:r>
              <a:rPr lang="en-US" b="1" smtClean="0">
                <a:solidFill>
                  <a:srgbClr val="0070C0"/>
                </a:solidFill>
                <a:cs typeface="Arial" charset="0"/>
              </a:rPr>
              <a:t>I/Y</a:t>
            </a:r>
            <a:r>
              <a:rPr lang="en-US" b="1" smtClean="0">
                <a:cs typeface="Arial" charset="0"/>
              </a:rPr>
              <a:t> = period interest rate</a:t>
            </a:r>
          </a:p>
          <a:p>
            <a:pPr lvl="2" eaLnBrk="1" hangingPunct="1">
              <a:lnSpc>
                <a:spcPct val="90000"/>
              </a:lnSpc>
            </a:pPr>
            <a:r>
              <a:rPr lang="en-US" b="1" smtClean="0">
                <a:cs typeface="Arial" charset="0"/>
              </a:rPr>
              <a:t>P/Y must equal 1 for the I/Y to be the period rate</a:t>
            </a:r>
          </a:p>
          <a:p>
            <a:pPr lvl="2" eaLnBrk="1" hangingPunct="1">
              <a:lnSpc>
                <a:spcPct val="90000"/>
              </a:lnSpc>
            </a:pPr>
            <a:r>
              <a:rPr lang="en-US" b="1" smtClean="0">
                <a:cs typeface="Arial" charset="0"/>
              </a:rPr>
              <a:t>Interest is entered as a percent, not a decimal</a:t>
            </a:r>
          </a:p>
          <a:p>
            <a:pPr lvl="1" eaLnBrk="1" hangingPunct="1">
              <a:lnSpc>
                <a:spcPct val="90000"/>
              </a:lnSpc>
              <a:buFont typeface="Wingdings 2" pitchFamily="18" charset="2"/>
              <a:buNone/>
            </a:pPr>
            <a:r>
              <a:rPr lang="en-US" b="1" smtClean="0">
                <a:solidFill>
                  <a:srgbClr val="0070C0"/>
                </a:solidFill>
                <a:cs typeface="Arial" charset="0"/>
              </a:rPr>
              <a:t>N </a:t>
            </a:r>
            <a:r>
              <a:rPr lang="en-US" b="1" smtClean="0">
                <a:cs typeface="Arial" charset="0"/>
              </a:rPr>
              <a:t>= number of periods</a:t>
            </a:r>
          </a:p>
          <a:p>
            <a:pPr lvl="1" eaLnBrk="1" hangingPunct="1">
              <a:lnSpc>
                <a:spcPct val="90000"/>
              </a:lnSpc>
            </a:pPr>
            <a:endParaRPr lang="en-US" sz="1200" b="1" smtClean="0">
              <a:cs typeface="Arial" charset="0"/>
            </a:endParaRPr>
          </a:p>
          <a:p>
            <a:pPr lvl="1" eaLnBrk="1" hangingPunct="1">
              <a:lnSpc>
                <a:spcPct val="90000"/>
              </a:lnSpc>
              <a:buFont typeface="Wingdings 2" pitchFamily="18" charset="2"/>
              <a:buNone/>
            </a:pPr>
            <a:r>
              <a:rPr lang="en-US" b="1" smtClean="0">
                <a:solidFill>
                  <a:srgbClr val="0070C0"/>
                </a:solidFill>
                <a:cs typeface="Arial" charset="0"/>
              </a:rPr>
              <a:t>Remember to clear the registers </a:t>
            </a:r>
          </a:p>
          <a:p>
            <a:pPr lvl="1" eaLnBrk="1" hangingPunct="1">
              <a:lnSpc>
                <a:spcPct val="90000"/>
              </a:lnSpc>
              <a:buFont typeface="Wingdings 2" pitchFamily="18" charset="2"/>
              <a:buNone/>
            </a:pPr>
            <a:r>
              <a:rPr lang="en-US" b="1" smtClean="0">
                <a:solidFill>
                  <a:srgbClr val="0070C0"/>
                </a:solidFill>
                <a:cs typeface="Arial" charset="0"/>
              </a:rPr>
              <a:t>(CLR TVM) after each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20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20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fade">
                                      <p:cBhvr>
                                        <p:cTn id="17" dur="2000"/>
                                        <p:tgtEl>
                                          <p:spTgt spid="11267">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267">
                                            <p:txEl>
                                              <p:pRg st="4" end="4"/>
                                            </p:txEl>
                                          </p:spTgt>
                                        </p:tgtEl>
                                        <p:attrNameLst>
                                          <p:attrName>style.visibility</p:attrName>
                                        </p:attrNameLst>
                                      </p:cBhvr>
                                      <p:to>
                                        <p:strVal val="visible"/>
                                      </p:to>
                                    </p:set>
                                    <p:animEffect transition="in" filter="fade">
                                      <p:cBhvr>
                                        <p:cTn id="20" dur="2000"/>
                                        <p:tgtEl>
                                          <p:spTgt spid="11267">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animEffect transition="in" filter="fade">
                                      <p:cBhvr>
                                        <p:cTn id="23" dur="2000"/>
                                        <p:tgtEl>
                                          <p:spTgt spid="1126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267">
                                            <p:txEl>
                                              <p:pRg st="6" end="6"/>
                                            </p:txEl>
                                          </p:spTgt>
                                        </p:tgtEl>
                                        <p:attrNameLst>
                                          <p:attrName>style.visibility</p:attrName>
                                        </p:attrNameLst>
                                      </p:cBhvr>
                                      <p:to>
                                        <p:strVal val="visible"/>
                                      </p:to>
                                    </p:set>
                                    <p:animEffect transition="in" filter="fade">
                                      <p:cBhvr>
                                        <p:cTn id="28" dur="2000"/>
                                        <p:tgtEl>
                                          <p:spTgt spid="1126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1267">
                                            <p:txEl>
                                              <p:pRg st="8" end="8"/>
                                            </p:txEl>
                                          </p:spTgt>
                                        </p:tgtEl>
                                        <p:attrNameLst>
                                          <p:attrName>style.visibility</p:attrName>
                                        </p:attrNameLst>
                                      </p:cBhvr>
                                      <p:to>
                                        <p:strVal val="visible"/>
                                      </p:to>
                                    </p:set>
                                    <p:anim calcmode="lin" valueType="num">
                                      <p:cBhvr>
                                        <p:cTn id="33" dur="500" fill="hold"/>
                                        <p:tgtEl>
                                          <p:spTgt spid="11267">
                                            <p:txEl>
                                              <p:pRg st="8" end="8"/>
                                            </p:txEl>
                                          </p:spTgt>
                                        </p:tgtEl>
                                        <p:attrNameLst>
                                          <p:attrName>ppt_w</p:attrName>
                                        </p:attrNameLst>
                                      </p:cBhvr>
                                      <p:tavLst>
                                        <p:tav tm="0">
                                          <p:val>
                                            <p:fltVal val="0"/>
                                          </p:val>
                                        </p:tav>
                                        <p:tav tm="100000">
                                          <p:val>
                                            <p:strVal val="#ppt_w"/>
                                          </p:val>
                                        </p:tav>
                                      </p:tavLst>
                                    </p:anim>
                                    <p:anim calcmode="lin" valueType="num">
                                      <p:cBhvr>
                                        <p:cTn id="34" dur="500" fill="hold"/>
                                        <p:tgtEl>
                                          <p:spTgt spid="11267">
                                            <p:txEl>
                                              <p:pRg st="8" end="8"/>
                                            </p:txEl>
                                          </p:spTgt>
                                        </p:tgtEl>
                                        <p:attrNameLst>
                                          <p:attrName>ppt_h</p:attrName>
                                        </p:attrNameLst>
                                      </p:cBhvr>
                                      <p:tavLst>
                                        <p:tav tm="0">
                                          <p:val>
                                            <p:fltVal val="0"/>
                                          </p:val>
                                        </p:tav>
                                        <p:tav tm="100000">
                                          <p:val>
                                            <p:strVal val="#ppt_h"/>
                                          </p:val>
                                        </p:tav>
                                      </p:tavLst>
                                    </p:anim>
                                    <p:animEffect transition="in" filter="fade">
                                      <p:cBhvr>
                                        <p:cTn id="35" dur="500"/>
                                        <p:tgtEl>
                                          <p:spTgt spid="11267">
                                            <p:txEl>
                                              <p:pRg st="8" end="8"/>
                                            </p:txEl>
                                          </p:spTgt>
                                        </p:tgtEl>
                                      </p:cBhvr>
                                    </p:animEffect>
                                  </p:childTnLst>
                                </p:cTn>
                              </p:par>
                              <p:par>
                                <p:cTn id="36" presetID="53" presetClass="entr" presetSubtype="0" fill="hold" nodeType="withEffect">
                                  <p:stCondLst>
                                    <p:cond delay="0"/>
                                  </p:stCondLst>
                                  <p:childTnLst>
                                    <p:set>
                                      <p:cBhvr>
                                        <p:cTn id="37" dur="1" fill="hold">
                                          <p:stCondLst>
                                            <p:cond delay="0"/>
                                          </p:stCondLst>
                                        </p:cTn>
                                        <p:tgtEl>
                                          <p:spTgt spid="11267">
                                            <p:txEl>
                                              <p:pRg st="9" end="9"/>
                                            </p:txEl>
                                          </p:spTgt>
                                        </p:tgtEl>
                                        <p:attrNameLst>
                                          <p:attrName>style.visibility</p:attrName>
                                        </p:attrNameLst>
                                      </p:cBhvr>
                                      <p:to>
                                        <p:strVal val="visible"/>
                                      </p:to>
                                    </p:set>
                                    <p:anim calcmode="lin" valueType="num">
                                      <p:cBhvr>
                                        <p:cTn id="38" dur="500" fill="hold"/>
                                        <p:tgtEl>
                                          <p:spTgt spid="11267">
                                            <p:txEl>
                                              <p:pRg st="9" end="9"/>
                                            </p:txEl>
                                          </p:spTgt>
                                        </p:tgtEl>
                                        <p:attrNameLst>
                                          <p:attrName>ppt_w</p:attrName>
                                        </p:attrNameLst>
                                      </p:cBhvr>
                                      <p:tavLst>
                                        <p:tav tm="0">
                                          <p:val>
                                            <p:fltVal val="0"/>
                                          </p:val>
                                        </p:tav>
                                        <p:tav tm="100000">
                                          <p:val>
                                            <p:strVal val="#ppt_w"/>
                                          </p:val>
                                        </p:tav>
                                      </p:tavLst>
                                    </p:anim>
                                    <p:anim calcmode="lin" valueType="num">
                                      <p:cBhvr>
                                        <p:cTn id="39" dur="500" fill="hold"/>
                                        <p:tgtEl>
                                          <p:spTgt spid="11267">
                                            <p:txEl>
                                              <p:pRg st="9" end="9"/>
                                            </p:txEl>
                                          </p:spTgt>
                                        </p:tgtEl>
                                        <p:attrNameLst>
                                          <p:attrName>ppt_h</p:attrName>
                                        </p:attrNameLst>
                                      </p:cBhvr>
                                      <p:tavLst>
                                        <p:tav tm="0">
                                          <p:val>
                                            <p:fltVal val="0"/>
                                          </p:val>
                                        </p:tav>
                                        <p:tav tm="100000">
                                          <p:val>
                                            <p:strVal val="#ppt_h"/>
                                          </p:val>
                                        </p:tav>
                                      </p:tavLst>
                                    </p:anim>
                                    <p:animEffect transition="in" filter="fade">
                                      <p:cBhvr>
                                        <p:cTn id="40" dur="500"/>
                                        <p:tgtEl>
                                          <p:spTgt spid="112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22"/>
          <p:cNvSpPr>
            <a:spLocks noGrp="1"/>
          </p:cNvSpPr>
          <p:nvPr>
            <p:ph type="sldNum" sz="quarter" idx="12"/>
          </p:nvPr>
        </p:nvSpPr>
        <p:spPr bwMode="auto">
          <a:ln>
            <a:round/>
            <a:headEnd/>
            <a:tailEnd/>
          </a:ln>
        </p:spPr>
        <p:txBody>
          <a:bodyPr/>
          <a:lstStyle/>
          <a:p>
            <a:r>
              <a:rPr lang="en-US" smtClean="0"/>
              <a:t>5-</a:t>
            </a:r>
            <a:fld id="{CAC568DB-70DA-487F-BE64-E0666A6B2592}" type="slidenum">
              <a:rPr lang="en-US" smtClean="0"/>
              <a:pPr/>
              <a:t>25</a:t>
            </a:fld>
            <a:endParaRPr lang="en-US" smtClean="0"/>
          </a:p>
        </p:txBody>
      </p:sp>
      <p:grpSp>
        <p:nvGrpSpPr>
          <p:cNvPr id="51202" name="Group 3"/>
          <p:cNvGrpSpPr>
            <a:grpSpLocks/>
          </p:cNvGrpSpPr>
          <p:nvPr/>
        </p:nvGrpSpPr>
        <p:grpSpPr bwMode="auto">
          <a:xfrm>
            <a:off x="1708150" y="381000"/>
            <a:ext cx="6191250" cy="6191250"/>
            <a:chOff x="-1219200" y="228600"/>
            <a:chExt cx="6191250" cy="6191250"/>
          </a:xfrm>
        </p:grpSpPr>
        <p:pic>
          <p:nvPicPr>
            <p:cNvPr id="51203" name="Picture 2" descr="http://i.ebayimg.com/t/NEW-TEXAS-INSTRUMENTS-BA-II-PLUS-CALCULATOR-SLIDE-CASE-/00/s/NjUwWDY1MA==/$(KGrHqJ,!h4E6GntFnUQBOmKDLCLO!~~60_3.JPG"/>
            <p:cNvPicPr>
              <a:picLocks noChangeAspect="1" noChangeArrowheads="1"/>
            </p:cNvPicPr>
            <p:nvPr/>
          </p:nvPicPr>
          <p:blipFill>
            <a:blip r:embed="rId2" cstate="print"/>
            <a:srcRect/>
            <a:stretch>
              <a:fillRect/>
            </a:stretch>
          </p:blipFill>
          <p:spPr bwMode="auto">
            <a:xfrm>
              <a:off x="-1219200" y="228600"/>
              <a:ext cx="6191250" cy="6191250"/>
            </a:xfrm>
            <a:prstGeom prst="rect">
              <a:avLst/>
            </a:prstGeom>
            <a:noFill/>
            <a:ln w="9525">
              <a:noFill/>
              <a:miter lim="800000"/>
              <a:headEnd/>
              <a:tailEnd/>
            </a:ln>
          </p:spPr>
        </p:pic>
        <p:sp>
          <p:nvSpPr>
            <p:cNvPr id="3" name="Rectangle 2"/>
            <p:cNvSpPr/>
            <p:nvPr/>
          </p:nvSpPr>
          <p:spPr>
            <a:xfrm>
              <a:off x="685800" y="1371600"/>
              <a:ext cx="2286000" cy="609600"/>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22"/>
          <p:cNvSpPr>
            <a:spLocks noGrp="1"/>
          </p:cNvSpPr>
          <p:nvPr>
            <p:ph type="sldNum" sz="quarter" idx="12"/>
          </p:nvPr>
        </p:nvSpPr>
        <p:spPr bwMode="auto">
          <a:ln>
            <a:round/>
            <a:headEnd/>
            <a:tailEnd/>
          </a:ln>
        </p:spPr>
        <p:txBody>
          <a:bodyPr/>
          <a:lstStyle/>
          <a:p>
            <a:r>
              <a:rPr lang="en-US" smtClean="0"/>
              <a:t>5-</a:t>
            </a:r>
            <a:fld id="{476A8188-2205-404E-9CE0-001E9E772CE8}" type="slidenum">
              <a:rPr lang="en-US" smtClean="0"/>
              <a:pPr/>
              <a:t>26</a:t>
            </a:fld>
            <a:endParaRPr lang="en-US" smtClean="0"/>
          </a:p>
        </p:txBody>
      </p:sp>
      <p:sp>
        <p:nvSpPr>
          <p:cNvPr id="52226" name="Rectangle 2"/>
          <p:cNvSpPr>
            <a:spLocks noGrp="1" noChangeArrowheads="1"/>
          </p:cNvSpPr>
          <p:nvPr>
            <p:ph type="title"/>
          </p:nvPr>
        </p:nvSpPr>
        <p:spPr>
          <a:solidFill>
            <a:schemeClr val="bg2"/>
          </a:solidFill>
        </p:spPr>
        <p:txBody>
          <a:bodyPr/>
          <a:lstStyle/>
          <a:p>
            <a:pPr algn="ctr" eaLnBrk="1" hangingPunct="1"/>
            <a:r>
              <a:rPr lang="en-US" sz="4400" b="1" smtClean="0"/>
              <a:t>Using Your Financial Calculator</a:t>
            </a:r>
          </a:p>
        </p:txBody>
      </p:sp>
      <p:sp>
        <p:nvSpPr>
          <p:cNvPr id="11267" name="Rectangle 3"/>
          <p:cNvSpPr>
            <a:spLocks noGrp="1" noChangeArrowheads="1"/>
          </p:cNvSpPr>
          <p:nvPr>
            <p:ph sz="quarter" idx="1"/>
          </p:nvPr>
        </p:nvSpPr>
        <p:spPr>
          <a:xfrm>
            <a:off x="1066800" y="1600200"/>
            <a:ext cx="7373938" cy="4572000"/>
          </a:xfrm>
        </p:spPr>
        <p:txBody>
          <a:bodyPr/>
          <a:lstStyle/>
          <a:p>
            <a:pPr eaLnBrk="1" hangingPunct="1">
              <a:lnSpc>
                <a:spcPct val="90000"/>
              </a:lnSpc>
              <a:buFont typeface="Wingdings 2" pitchFamily="18" charset="2"/>
              <a:buNone/>
            </a:pPr>
            <a:r>
              <a:rPr lang="en-US" b="1" smtClean="0">
                <a:cs typeface="Arial" charset="0"/>
              </a:rPr>
              <a:t>	</a:t>
            </a:r>
            <a:r>
              <a:rPr lang="en-US" b="1" smtClean="0">
                <a:solidFill>
                  <a:srgbClr val="0070C0"/>
                </a:solidFill>
                <a:cs typeface="Arial" charset="0"/>
              </a:rPr>
              <a:t>Hewlett-Packard 12C</a:t>
            </a:r>
          </a:p>
          <a:p>
            <a:pPr lvl="1" eaLnBrk="1" hangingPunct="1">
              <a:lnSpc>
                <a:spcPct val="90000"/>
              </a:lnSpc>
              <a:buFont typeface="Wingdings 2" pitchFamily="18" charset="2"/>
              <a:buNone/>
            </a:pPr>
            <a:r>
              <a:rPr lang="en-US" b="1" smtClean="0">
                <a:solidFill>
                  <a:srgbClr val="0070C0"/>
                </a:solidFill>
                <a:cs typeface="Arial" charset="0"/>
              </a:rPr>
              <a:t>FV</a:t>
            </a:r>
            <a:r>
              <a:rPr lang="en-US" b="1" smtClean="0">
                <a:cs typeface="Arial" charset="0"/>
              </a:rPr>
              <a:t> = future value</a:t>
            </a:r>
          </a:p>
          <a:p>
            <a:pPr lvl="1" eaLnBrk="1" hangingPunct="1">
              <a:lnSpc>
                <a:spcPct val="90000"/>
              </a:lnSpc>
              <a:buFont typeface="Wingdings 2" pitchFamily="18" charset="2"/>
              <a:buNone/>
            </a:pPr>
            <a:r>
              <a:rPr lang="en-US" b="1" smtClean="0">
                <a:solidFill>
                  <a:srgbClr val="0070C0"/>
                </a:solidFill>
                <a:cs typeface="Arial" charset="0"/>
              </a:rPr>
              <a:t>PV </a:t>
            </a:r>
            <a:r>
              <a:rPr lang="en-US" b="1" smtClean="0">
                <a:cs typeface="Arial" charset="0"/>
              </a:rPr>
              <a:t>= present value</a:t>
            </a:r>
          </a:p>
          <a:p>
            <a:pPr lvl="1" eaLnBrk="1" hangingPunct="1">
              <a:lnSpc>
                <a:spcPct val="90000"/>
              </a:lnSpc>
              <a:buFont typeface="Wingdings 2" pitchFamily="18" charset="2"/>
              <a:buNone/>
            </a:pPr>
            <a:r>
              <a:rPr lang="en-US" b="1" smtClean="0">
                <a:solidFill>
                  <a:srgbClr val="0070C0"/>
                </a:solidFill>
                <a:cs typeface="Arial" charset="0"/>
              </a:rPr>
              <a:t>i</a:t>
            </a:r>
            <a:r>
              <a:rPr lang="en-US" b="1" smtClean="0">
                <a:cs typeface="Arial" charset="0"/>
              </a:rPr>
              <a:t> = period interest rate</a:t>
            </a:r>
          </a:p>
          <a:p>
            <a:pPr lvl="2" eaLnBrk="1" hangingPunct="1">
              <a:lnSpc>
                <a:spcPct val="90000"/>
              </a:lnSpc>
            </a:pPr>
            <a:r>
              <a:rPr lang="en-US" b="1" smtClean="0">
                <a:cs typeface="Arial" charset="0"/>
              </a:rPr>
              <a:t>Interest is entered as a percent, </a:t>
            </a:r>
          </a:p>
          <a:p>
            <a:pPr lvl="2" eaLnBrk="1" hangingPunct="1">
              <a:lnSpc>
                <a:spcPct val="90000"/>
              </a:lnSpc>
              <a:buFont typeface="Wingdings 2" pitchFamily="18" charset="2"/>
              <a:buNone/>
            </a:pPr>
            <a:r>
              <a:rPr lang="en-US" b="1" smtClean="0">
                <a:cs typeface="Arial" charset="0"/>
              </a:rPr>
              <a:t>	not a decimal</a:t>
            </a:r>
          </a:p>
          <a:p>
            <a:pPr lvl="1" eaLnBrk="1" hangingPunct="1">
              <a:lnSpc>
                <a:spcPct val="90000"/>
              </a:lnSpc>
              <a:buFont typeface="Wingdings 2" pitchFamily="18" charset="2"/>
              <a:buNone/>
            </a:pPr>
            <a:r>
              <a:rPr lang="en-US" b="1" smtClean="0">
                <a:solidFill>
                  <a:srgbClr val="0070C0"/>
                </a:solidFill>
                <a:cs typeface="Arial" charset="0"/>
              </a:rPr>
              <a:t>n </a:t>
            </a:r>
            <a:r>
              <a:rPr lang="en-US" b="1" smtClean="0">
                <a:cs typeface="Arial" charset="0"/>
              </a:rPr>
              <a:t>= number of periods</a:t>
            </a:r>
          </a:p>
          <a:p>
            <a:pPr lvl="1" eaLnBrk="1" hangingPunct="1">
              <a:lnSpc>
                <a:spcPct val="90000"/>
              </a:lnSpc>
            </a:pPr>
            <a:endParaRPr lang="en-US" sz="1200" b="1" smtClean="0">
              <a:cs typeface="Arial" charset="0"/>
            </a:endParaRPr>
          </a:p>
          <a:p>
            <a:pPr lvl="1" eaLnBrk="1" hangingPunct="1">
              <a:lnSpc>
                <a:spcPct val="90000"/>
              </a:lnSpc>
              <a:buFont typeface="Wingdings 2" pitchFamily="18" charset="2"/>
              <a:buNone/>
            </a:pPr>
            <a:r>
              <a:rPr lang="en-US" b="1" smtClean="0">
                <a:solidFill>
                  <a:srgbClr val="0070C0"/>
                </a:solidFill>
                <a:cs typeface="Arial" charset="0"/>
              </a:rPr>
              <a:t>Remember to clear the registers </a:t>
            </a:r>
          </a:p>
          <a:p>
            <a:pPr lvl="1" eaLnBrk="1" hangingPunct="1">
              <a:lnSpc>
                <a:spcPct val="90000"/>
              </a:lnSpc>
              <a:buFont typeface="Wingdings 2" pitchFamily="18" charset="2"/>
              <a:buNone/>
            </a:pPr>
            <a:r>
              <a:rPr lang="en-US" b="1" smtClean="0">
                <a:solidFill>
                  <a:srgbClr val="0070C0"/>
                </a:solidFill>
                <a:cs typeface="Arial" charset="0"/>
              </a:rPr>
              <a:t>(“f” + “CLX”) after each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10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10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fade">
                                      <p:cBhvr>
                                        <p:cTn id="17" dur="1000"/>
                                        <p:tgtEl>
                                          <p:spTgt spid="11267">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267">
                                            <p:txEl>
                                              <p:pRg st="4" end="4"/>
                                            </p:txEl>
                                          </p:spTgt>
                                        </p:tgtEl>
                                        <p:attrNameLst>
                                          <p:attrName>style.visibility</p:attrName>
                                        </p:attrNameLst>
                                      </p:cBhvr>
                                      <p:to>
                                        <p:strVal val="visible"/>
                                      </p:to>
                                    </p:set>
                                    <p:animEffect transition="in" filter="fade">
                                      <p:cBhvr>
                                        <p:cTn id="20" dur="1000"/>
                                        <p:tgtEl>
                                          <p:spTgt spid="11267">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animEffect transition="in" filter="fade">
                                      <p:cBhvr>
                                        <p:cTn id="23" dur="1000"/>
                                        <p:tgtEl>
                                          <p:spTgt spid="1126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267">
                                            <p:txEl>
                                              <p:pRg st="6" end="6"/>
                                            </p:txEl>
                                          </p:spTgt>
                                        </p:tgtEl>
                                        <p:attrNameLst>
                                          <p:attrName>style.visibility</p:attrName>
                                        </p:attrNameLst>
                                      </p:cBhvr>
                                      <p:to>
                                        <p:strVal val="visible"/>
                                      </p:to>
                                    </p:set>
                                    <p:animEffect transition="in" filter="fade">
                                      <p:cBhvr>
                                        <p:cTn id="28" dur="1000"/>
                                        <p:tgtEl>
                                          <p:spTgt spid="1126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1267">
                                            <p:txEl>
                                              <p:pRg st="8" end="8"/>
                                            </p:txEl>
                                          </p:spTgt>
                                        </p:tgtEl>
                                        <p:attrNameLst>
                                          <p:attrName>style.visibility</p:attrName>
                                        </p:attrNameLst>
                                      </p:cBhvr>
                                      <p:to>
                                        <p:strVal val="visible"/>
                                      </p:to>
                                    </p:set>
                                    <p:anim calcmode="lin" valueType="num">
                                      <p:cBhvr>
                                        <p:cTn id="33" dur="1000" fill="hold"/>
                                        <p:tgtEl>
                                          <p:spTgt spid="11267">
                                            <p:txEl>
                                              <p:pRg st="8" end="8"/>
                                            </p:txEl>
                                          </p:spTgt>
                                        </p:tgtEl>
                                        <p:attrNameLst>
                                          <p:attrName>ppt_w</p:attrName>
                                        </p:attrNameLst>
                                      </p:cBhvr>
                                      <p:tavLst>
                                        <p:tav tm="0">
                                          <p:val>
                                            <p:fltVal val="0"/>
                                          </p:val>
                                        </p:tav>
                                        <p:tav tm="100000">
                                          <p:val>
                                            <p:strVal val="#ppt_w"/>
                                          </p:val>
                                        </p:tav>
                                      </p:tavLst>
                                    </p:anim>
                                    <p:anim calcmode="lin" valueType="num">
                                      <p:cBhvr>
                                        <p:cTn id="34" dur="1000" fill="hold"/>
                                        <p:tgtEl>
                                          <p:spTgt spid="11267">
                                            <p:txEl>
                                              <p:pRg st="8" end="8"/>
                                            </p:txEl>
                                          </p:spTgt>
                                        </p:tgtEl>
                                        <p:attrNameLst>
                                          <p:attrName>ppt_h</p:attrName>
                                        </p:attrNameLst>
                                      </p:cBhvr>
                                      <p:tavLst>
                                        <p:tav tm="0">
                                          <p:val>
                                            <p:fltVal val="0"/>
                                          </p:val>
                                        </p:tav>
                                        <p:tav tm="100000">
                                          <p:val>
                                            <p:strVal val="#ppt_h"/>
                                          </p:val>
                                        </p:tav>
                                      </p:tavLst>
                                    </p:anim>
                                    <p:animEffect transition="in" filter="fade">
                                      <p:cBhvr>
                                        <p:cTn id="35" dur="1000"/>
                                        <p:tgtEl>
                                          <p:spTgt spid="11267">
                                            <p:txEl>
                                              <p:pRg st="8" end="8"/>
                                            </p:txEl>
                                          </p:spTgt>
                                        </p:tgtEl>
                                      </p:cBhvr>
                                    </p:animEffect>
                                  </p:childTnLst>
                                </p:cTn>
                              </p:par>
                              <p:par>
                                <p:cTn id="36" presetID="53" presetClass="entr" presetSubtype="0" fill="hold" nodeType="withEffect">
                                  <p:stCondLst>
                                    <p:cond delay="0"/>
                                  </p:stCondLst>
                                  <p:childTnLst>
                                    <p:set>
                                      <p:cBhvr>
                                        <p:cTn id="37" dur="1" fill="hold">
                                          <p:stCondLst>
                                            <p:cond delay="0"/>
                                          </p:stCondLst>
                                        </p:cTn>
                                        <p:tgtEl>
                                          <p:spTgt spid="11267">
                                            <p:txEl>
                                              <p:pRg st="9" end="9"/>
                                            </p:txEl>
                                          </p:spTgt>
                                        </p:tgtEl>
                                        <p:attrNameLst>
                                          <p:attrName>style.visibility</p:attrName>
                                        </p:attrNameLst>
                                      </p:cBhvr>
                                      <p:to>
                                        <p:strVal val="visible"/>
                                      </p:to>
                                    </p:set>
                                    <p:anim calcmode="lin" valueType="num">
                                      <p:cBhvr>
                                        <p:cTn id="38" dur="1000" fill="hold"/>
                                        <p:tgtEl>
                                          <p:spTgt spid="11267">
                                            <p:txEl>
                                              <p:pRg st="9" end="9"/>
                                            </p:txEl>
                                          </p:spTgt>
                                        </p:tgtEl>
                                        <p:attrNameLst>
                                          <p:attrName>ppt_w</p:attrName>
                                        </p:attrNameLst>
                                      </p:cBhvr>
                                      <p:tavLst>
                                        <p:tav tm="0">
                                          <p:val>
                                            <p:fltVal val="0"/>
                                          </p:val>
                                        </p:tav>
                                        <p:tav tm="100000">
                                          <p:val>
                                            <p:strVal val="#ppt_w"/>
                                          </p:val>
                                        </p:tav>
                                      </p:tavLst>
                                    </p:anim>
                                    <p:anim calcmode="lin" valueType="num">
                                      <p:cBhvr>
                                        <p:cTn id="39" dur="1000" fill="hold"/>
                                        <p:tgtEl>
                                          <p:spTgt spid="11267">
                                            <p:txEl>
                                              <p:pRg st="9" end="9"/>
                                            </p:txEl>
                                          </p:spTgt>
                                        </p:tgtEl>
                                        <p:attrNameLst>
                                          <p:attrName>ppt_h</p:attrName>
                                        </p:attrNameLst>
                                      </p:cBhvr>
                                      <p:tavLst>
                                        <p:tav tm="0">
                                          <p:val>
                                            <p:fltVal val="0"/>
                                          </p:val>
                                        </p:tav>
                                        <p:tav tm="100000">
                                          <p:val>
                                            <p:strVal val="#ppt_h"/>
                                          </p:val>
                                        </p:tav>
                                      </p:tavLst>
                                    </p:anim>
                                    <p:animEffect transition="in" filter="fade">
                                      <p:cBhvr>
                                        <p:cTn id="40" dur="1000"/>
                                        <p:tgtEl>
                                          <p:spTgt spid="112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22"/>
          <p:cNvSpPr>
            <a:spLocks noGrp="1"/>
          </p:cNvSpPr>
          <p:nvPr>
            <p:ph type="sldNum" sz="quarter" idx="12"/>
          </p:nvPr>
        </p:nvSpPr>
        <p:spPr bwMode="auto">
          <a:ln>
            <a:round/>
            <a:headEnd/>
            <a:tailEnd/>
          </a:ln>
        </p:spPr>
        <p:txBody>
          <a:bodyPr/>
          <a:lstStyle/>
          <a:p>
            <a:r>
              <a:rPr lang="en-US" smtClean="0"/>
              <a:t>5-</a:t>
            </a:r>
            <a:fld id="{CCA2D78D-2AEC-4CD1-A89C-83A57C7D5227}" type="slidenum">
              <a:rPr lang="en-US" smtClean="0"/>
              <a:pPr/>
              <a:t>27</a:t>
            </a:fld>
            <a:endParaRPr lang="en-US" smtClean="0"/>
          </a:p>
        </p:txBody>
      </p:sp>
      <p:pic>
        <p:nvPicPr>
          <p:cNvPr id="54274" name="Picture 2" descr="http://a1.mzstatic.com/us/r1000/032/Purple/85/1e/af/mzl.etighpol.320x480-75.jpg"/>
          <p:cNvPicPr>
            <a:picLocks noChangeAspect="1" noChangeArrowheads="1"/>
          </p:cNvPicPr>
          <p:nvPr/>
        </p:nvPicPr>
        <p:blipFill>
          <a:blip r:embed="rId2" cstate="print"/>
          <a:srcRect/>
          <a:stretch>
            <a:fillRect/>
          </a:stretch>
        </p:blipFill>
        <p:spPr bwMode="auto">
          <a:xfrm>
            <a:off x="1219200" y="1263650"/>
            <a:ext cx="6673850" cy="467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22"/>
          <p:cNvSpPr>
            <a:spLocks noGrp="1"/>
          </p:cNvSpPr>
          <p:nvPr>
            <p:ph type="sldNum" sz="quarter" idx="12"/>
          </p:nvPr>
        </p:nvSpPr>
        <p:spPr bwMode="auto">
          <a:ln>
            <a:round/>
            <a:headEnd/>
            <a:tailEnd/>
          </a:ln>
        </p:spPr>
        <p:txBody>
          <a:bodyPr/>
          <a:lstStyle/>
          <a:p>
            <a:r>
              <a:rPr lang="en-US" smtClean="0"/>
              <a:t>5-</a:t>
            </a:r>
            <a:fld id="{865A0B5D-C58C-46AA-8C89-D35190747CB1}" type="slidenum">
              <a:rPr lang="en-US" smtClean="0"/>
              <a:pPr/>
              <a:t>28</a:t>
            </a:fld>
            <a:endParaRPr lang="en-US" smtClean="0"/>
          </a:p>
        </p:txBody>
      </p:sp>
      <p:sp>
        <p:nvSpPr>
          <p:cNvPr id="55298" name="Rectangle 2"/>
          <p:cNvSpPr>
            <a:spLocks noGrp="1" noChangeArrowheads="1"/>
          </p:cNvSpPr>
          <p:nvPr>
            <p:ph type="title"/>
          </p:nvPr>
        </p:nvSpPr>
        <p:spPr>
          <a:solidFill>
            <a:schemeClr val="bg2"/>
          </a:solidFill>
        </p:spPr>
        <p:txBody>
          <a:bodyPr/>
          <a:lstStyle/>
          <a:p>
            <a:pPr algn="ctr" eaLnBrk="1" hangingPunct="1"/>
            <a:r>
              <a:rPr lang="en-US" sz="4800" b="1" smtClean="0"/>
              <a:t>Future Values – Example 2</a:t>
            </a:r>
          </a:p>
        </p:txBody>
      </p:sp>
      <p:sp>
        <p:nvSpPr>
          <p:cNvPr id="12291" name="Rectangle 3"/>
          <p:cNvSpPr>
            <a:spLocks noGrp="1" noChangeArrowheads="1"/>
          </p:cNvSpPr>
          <p:nvPr>
            <p:ph sz="quarter" idx="1"/>
          </p:nvPr>
        </p:nvSpPr>
        <p:spPr>
          <a:xfrm>
            <a:off x="685800" y="1524000"/>
            <a:ext cx="7754938" cy="4572000"/>
          </a:xfrm>
        </p:spPr>
        <p:txBody>
          <a:bodyPr/>
          <a:lstStyle/>
          <a:p>
            <a:pPr eaLnBrk="1" hangingPunct="1">
              <a:buFont typeface="Wingdings 2" pitchFamily="18" charset="2"/>
              <a:buNone/>
            </a:pPr>
            <a:r>
              <a:rPr lang="en-US" sz="2800" b="1" dirty="0" smtClean="0">
                <a:latin typeface="Arial" charset="0"/>
                <a:cs typeface="Arial" charset="0"/>
              </a:rPr>
              <a:t>	</a:t>
            </a:r>
            <a:r>
              <a:rPr lang="en-US" b="1" dirty="0" smtClean="0">
                <a:cs typeface="Arial" charset="0"/>
              </a:rPr>
              <a:t>Suppose you invest the $1,000 from the previous example for 5 years. </a:t>
            </a:r>
          </a:p>
          <a:p>
            <a:pPr eaLnBrk="1" hangingPunct="1">
              <a:buFont typeface="Wingdings 2" pitchFamily="18" charset="2"/>
              <a:buNone/>
            </a:pPr>
            <a:r>
              <a:rPr lang="en-US" b="1" dirty="0" smtClean="0">
                <a:cs typeface="Arial" charset="0"/>
              </a:rPr>
              <a:t>	</a:t>
            </a:r>
            <a:r>
              <a:rPr lang="en-US" b="1" dirty="0" smtClean="0">
                <a:solidFill>
                  <a:srgbClr val="0070C0"/>
                </a:solidFill>
                <a:cs typeface="Arial" charset="0"/>
              </a:rPr>
              <a:t>How much would you have at time 5?</a:t>
            </a:r>
          </a:p>
        </p:txBody>
      </p:sp>
      <p:grpSp>
        <p:nvGrpSpPr>
          <p:cNvPr id="21" name="Group 20"/>
          <p:cNvGrpSpPr>
            <a:grpSpLocks/>
          </p:cNvGrpSpPr>
          <p:nvPr/>
        </p:nvGrpSpPr>
        <p:grpSpPr bwMode="auto">
          <a:xfrm>
            <a:off x="381000" y="3505200"/>
            <a:ext cx="7731125" cy="1066800"/>
            <a:chOff x="381000" y="3505200"/>
            <a:chExt cx="7731443" cy="1066800"/>
          </a:xfrm>
        </p:grpSpPr>
        <p:cxnSp>
          <p:nvCxnSpPr>
            <p:cNvPr id="6" name="Straight Connector 5"/>
            <p:cNvCxnSpPr/>
            <p:nvPr/>
          </p:nvCxnSpPr>
          <p:spPr>
            <a:xfrm>
              <a:off x="1066828" y="4572000"/>
              <a:ext cx="685828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6828"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08321"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31212"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5308" name="TextBox 9"/>
            <p:cNvSpPr txBox="1">
              <a:spLocks noChangeArrowheads="1"/>
            </p:cNvSpPr>
            <p:nvPr/>
          </p:nvSpPr>
          <p:spPr bwMode="auto">
            <a:xfrm>
              <a:off x="381000" y="3581400"/>
              <a:ext cx="1600200" cy="584775"/>
            </a:xfrm>
            <a:prstGeom prst="rect">
              <a:avLst/>
            </a:prstGeom>
            <a:noFill/>
            <a:ln w="9525">
              <a:noFill/>
              <a:miter lim="800000"/>
              <a:headEnd/>
              <a:tailEnd/>
            </a:ln>
          </p:spPr>
          <p:txBody>
            <a:bodyPr>
              <a:spAutoFit/>
            </a:bodyPr>
            <a:lstStyle/>
            <a:p>
              <a:r>
                <a:rPr lang="en-US" sz="3200">
                  <a:latin typeface="Arial Black" pitchFamily="34" charset="0"/>
                </a:rPr>
                <a:t>Today</a:t>
              </a:r>
            </a:p>
          </p:txBody>
        </p:sp>
        <p:sp>
          <p:nvSpPr>
            <p:cNvPr id="55309" name="TextBox 10"/>
            <p:cNvSpPr txBox="1">
              <a:spLocks noChangeArrowheads="1"/>
            </p:cNvSpPr>
            <p:nvPr/>
          </p:nvSpPr>
          <p:spPr bwMode="auto">
            <a:xfrm>
              <a:off x="2209800" y="3505200"/>
              <a:ext cx="495300" cy="646331"/>
            </a:xfrm>
            <a:prstGeom prst="rect">
              <a:avLst/>
            </a:prstGeom>
            <a:noFill/>
            <a:ln w="9525">
              <a:noFill/>
              <a:miter lim="800000"/>
              <a:headEnd/>
              <a:tailEnd/>
            </a:ln>
          </p:spPr>
          <p:txBody>
            <a:bodyPr>
              <a:spAutoFit/>
            </a:bodyPr>
            <a:lstStyle/>
            <a:p>
              <a:r>
                <a:rPr lang="en-US" sz="3600">
                  <a:latin typeface="Arial Black" pitchFamily="34" charset="0"/>
                </a:rPr>
                <a:t>1</a:t>
              </a:r>
              <a:r>
                <a:rPr lang="en-US" sz="2800">
                  <a:latin typeface="Arial Black" pitchFamily="34" charset="0"/>
                </a:rPr>
                <a:t> </a:t>
              </a:r>
            </a:p>
          </p:txBody>
        </p:sp>
        <p:sp>
          <p:nvSpPr>
            <p:cNvPr id="55310" name="TextBox 11"/>
            <p:cNvSpPr txBox="1">
              <a:spLocks noChangeArrowheads="1"/>
            </p:cNvSpPr>
            <p:nvPr/>
          </p:nvSpPr>
          <p:spPr bwMode="auto">
            <a:xfrm>
              <a:off x="3505200" y="3505200"/>
              <a:ext cx="533400" cy="646331"/>
            </a:xfrm>
            <a:prstGeom prst="rect">
              <a:avLst/>
            </a:prstGeom>
            <a:noFill/>
            <a:ln w="9525">
              <a:noFill/>
              <a:miter lim="800000"/>
              <a:headEnd/>
              <a:tailEnd/>
            </a:ln>
          </p:spPr>
          <p:txBody>
            <a:bodyPr>
              <a:spAutoFit/>
            </a:bodyPr>
            <a:lstStyle/>
            <a:p>
              <a:r>
                <a:rPr lang="en-US" sz="3600">
                  <a:latin typeface="Arial Black" pitchFamily="34" charset="0"/>
                </a:rPr>
                <a:t>2</a:t>
              </a:r>
              <a:r>
                <a:rPr lang="en-US" sz="2800">
                  <a:latin typeface="Arial Black" pitchFamily="34" charset="0"/>
                </a:rPr>
                <a:t> </a:t>
              </a:r>
            </a:p>
          </p:txBody>
        </p:sp>
        <p:cxnSp>
          <p:nvCxnSpPr>
            <p:cNvPr id="13" name="Straight Connector 12"/>
            <p:cNvCxnSpPr/>
            <p:nvPr/>
          </p:nvCxnSpPr>
          <p:spPr>
            <a:xfrm>
              <a:off x="3749814"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89719"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848907"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5314" name="TextBox 17"/>
            <p:cNvSpPr txBox="1">
              <a:spLocks noChangeArrowheads="1"/>
            </p:cNvSpPr>
            <p:nvPr/>
          </p:nvSpPr>
          <p:spPr bwMode="auto">
            <a:xfrm>
              <a:off x="4800600" y="3505200"/>
              <a:ext cx="609600" cy="646331"/>
            </a:xfrm>
            <a:prstGeom prst="rect">
              <a:avLst/>
            </a:prstGeom>
            <a:noFill/>
            <a:ln w="9525">
              <a:noFill/>
              <a:miter lim="800000"/>
              <a:headEnd/>
              <a:tailEnd/>
            </a:ln>
          </p:spPr>
          <p:txBody>
            <a:bodyPr>
              <a:spAutoFit/>
            </a:bodyPr>
            <a:lstStyle/>
            <a:p>
              <a:r>
                <a:rPr lang="en-US" sz="3600">
                  <a:latin typeface="Arial Black" pitchFamily="34" charset="0"/>
                </a:rPr>
                <a:t>3</a:t>
              </a:r>
            </a:p>
          </p:txBody>
        </p:sp>
        <p:sp>
          <p:nvSpPr>
            <p:cNvPr id="55315" name="TextBox 18"/>
            <p:cNvSpPr txBox="1">
              <a:spLocks noChangeArrowheads="1"/>
            </p:cNvSpPr>
            <p:nvPr/>
          </p:nvSpPr>
          <p:spPr bwMode="auto">
            <a:xfrm>
              <a:off x="6172200" y="3505200"/>
              <a:ext cx="533400" cy="646331"/>
            </a:xfrm>
            <a:prstGeom prst="rect">
              <a:avLst/>
            </a:prstGeom>
            <a:noFill/>
            <a:ln w="9525">
              <a:noFill/>
              <a:miter lim="800000"/>
              <a:headEnd/>
              <a:tailEnd/>
            </a:ln>
          </p:spPr>
          <p:txBody>
            <a:bodyPr>
              <a:spAutoFit/>
            </a:bodyPr>
            <a:lstStyle/>
            <a:p>
              <a:r>
                <a:rPr lang="en-US" sz="3600">
                  <a:latin typeface="Arial Black" pitchFamily="34" charset="0"/>
                </a:rPr>
                <a:t>4</a:t>
              </a:r>
            </a:p>
          </p:txBody>
        </p:sp>
        <p:sp>
          <p:nvSpPr>
            <p:cNvPr id="55316" name="TextBox 19"/>
            <p:cNvSpPr txBox="1">
              <a:spLocks noChangeArrowheads="1"/>
            </p:cNvSpPr>
            <p:nvPr/>
          </p:nvSpPr>
          <p:spPr bwMode="auto">
            <a:xfrm>
              <a:off x="7620000" y="3505200"/>
              <a:ext cx="492443" cy="646331"/>
            </a:xfrm>
            <a:prstGeom prst="rect">
              <a:avLst/>
            </a:prstGeom>
            <a:noFill/>
            <a:ln w="9525">
              <a:noFill/>
              <a:miter lim="800000"/>
              <a:headEnd/>
              <a:tailEnd/>
            </a:ln>
          </p:spPr>
          <p:txBody>
            <a:bodyPr wrap="none">
              <a:spAutoFit/>
            </a:bodyPr>
            <a:lstStyle/>
            <a:p>
              <a:r>
                <a:rPr lang="en-US" sz="3600">
                  <a:latin typeface="Arial Black" pitchFamily="34" charset="0"/>
                </a:rPr>
                <a:t>5</a:t>
              </a:r>
            </a:p>
          </p:txBody>
        </p:sp>
      </p:grpSp>
      <p:sp>
        <p:nvSpPr>
          <p:cNvPr id="22" name="TextBox 21"/>
          <p:cNvSpPr txBox="1">
            <a:spLocks noChangeArrowheads="1"/>
          </p:cNvSpPr>
          <p:nvPr/>
        </p:nvSpPr>
        <p:spPr bwMode="auto">
          <a:xfrm>
            <a:off x="304800" y="4800600"/>
            <a:ext cx="2209800" cy="708025"/>
          </a:xfrm>
          <a:prstGeom prst="rect">
            <a:avLst/>
          </a:prstGeom>
          <a:noFill/>
          <a:ln w="9525">
            <a:noFill/>
            <a:miter lim="800000"/>
            <a:headEnd/>
            <a:tailEnd/>
          </a:ln>
        </p:spPr>
        <p:txBody>
          <a:bodyPr>
            <a:spAutoFit/>
          </a:bodyPr>
          <a:lstStyle/>
          <a:p>
            <a:r>
              <a:rPr lang="en-US" sz="4000">
                <a:solidFill>
                  <a:srgbClr val="008000"/>
                </a:solidFill>
                <a:latin typeface="Arial Black" pitchFamily="34" charset="0"/>
              </a:rPr>
              <a:t>$1,000</a:t>
            </a:r>
          </a:p>
        </p:txBody>
      </p:sp>
      <p:cxnSp>
        <p:nvCxnSpPr>
          <p:cNvPr id="24" name="Straight Arrow Connector 23"/>
          <p:cNvCxnSpPr>
            <a:stCxn id="22" idx="3"/>
          </p:cNvCxnSpPr>
          <p:nvPr/>
        </p:nvCxnSpPr>
        <p:spPr>
          <a:xfrm>
            <a:off x="2514600" y="5154613"/>
            <a:ext cx="4953000" cy="2698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543800" y="4648200"/>
            <a:ext cx="654346"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12291">
                                            <p:txEl>
                                              <p:pRg st="1" end="1"/>
                                            </p:txEl>
                                          </p:spTgt>
                                        </p:tgtEl>
                                        <p:attrNameLst>
                                          <p:attrName>style.visibility</p:attrName>
                                        </p:attrNameLst>
                                      </p:cBhvr>
                                      <p:to>
                                        <p:strVal val="visible"/>
                                      </p:to>
                                    </p:set>
                                    <p:anim calcmode="lin" valueType="num">
                                      <p:cBhvr>
                                        <p:cTn id="20" dur="10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12291">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12291">
                                            <p:txEl>
                                              <p:pRg st="1" end="1"/>
                                            </p:txEl>
                                          </p:spTgt>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1000"/>
                                        <p:tgtEl>
                                          <p:spTgt spid="24"/>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22"/>
          <p:cNvSpPr>
            <a:spLocks noGrp="1"/>
          </p:cNvSpPr>
          <p:nvPr>
            <p:ph type="sldNum" sz="quarter" idx="12"/>
          </p:nvPr>
        </p:nvSpPr>
        <p:spPr bwMode="auto">
          <a:ln>
            <a:round/>
            <a:headEnd/>
            <a:tailEnd/>
          </a:ln>
        </p:spPr>
        <p:txBody>
          <a:bodyPr/>
          <a:lstStyle/>
          <a:p>
            <a:r>
              <a:rPr lang="en-US" smtClean="0"/>
              <a:t>5-</a:t>
            </a:r>
            <a:fld id="{1BF89157-9122-4FB5-8502-86D0A428D10F}" type="slidenum">
              <a:rPr lang="en-US" smtClean="0"/>
              <a:pPr/>
              <a:t>29</a:t>
            </a:fld>
            <a:endParaRPr lang="en-US" smtClean="0"/>
          </a:p>
        </p:txBody>
      </p:sp>
      <p:grpSp>
        <p:nvGrpSpPr>
          <p:cNvPr id="57346" name="Group 21"/>
          <p:cNvGrpSpPr>
            <a:grpSpLocks/>
          </p:cNvGrpSpPr>
          <p:nvPr/>
        </p:nvGrpSpPr>
        <p:grpSpPr bwMode="auto">
          <a:xfrm>
            <a:off x="762000" y="631825"/>
            <a:ext cx="5883275" cy="5727700"/>
            <a:chOff x="-1219200" y="228600"/>
            <a:chExt cx="6191250" cy="6191250"/>
          </a:xfrm>
        </p:grpSpPr>
        <p:pic>
          <p:nvPicPr>
            <p:cNvPr id="57362" name="Picture 2" descr="http://i.ebayimg.com/t/NEW-TEXAS-INSTRUMENTS-BA-II-PLUS-CALCULATOR-SLIDE-CASE-/00/s/NjUwWDY1MA==/$(KGrHqJ,!h4E6GntFnUQBOmKDLCLO!~~60_3.JPG"/>
            <p:cNvPicPr>
              <a:picLocks noChangeAspect="1" noChangeArrowheads="1"/>
            </p:cNvPicPr>
            <p:nvPr/>
          </p:nvPicPr>
          <p:blipFill>
            <a:blip r:embed="rId2" cstate="print"/>
            <a:srcRect/>
            <a:stretch>
              <a:fillRect/>
            </a:stretch>
          </p:blipFill>
          <p:spPr bwMode="auto">
            <a:xfrm>
              <a:off x="-1219200" y="228600"/>
              <a:ext cx="6191250" cy="6191250"/>
            </a:xfrm>
            <a:prstGeom prst="rect">
              <a:avLst/>
            </a:prstGeom>
            <a:noFill/>
            <a:ln w="9525">
              <a:noFill/>
              <a:miter lim="800000"/>
              <a:headEnd/>
              <a:tailEnd/>
            </a:ln>
          </p:spPr>
        </p:pic>
        <p:sp>
          <p:nvSpPr>
            <p:cNvPr id="26" name="Rectangle 25"/>
            <p:cNvSpPr/>
            <p:nvPr/>
          </p:nvSpPr>
          <p:spPr>
            <a:xfrm>
              <a:off x="685286" y="1371442"/>
              <a:ext cx="2287054" cy="609173"/>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7347" name="TextBox 5"/>
          <p:cNvSpPr txBox="1">
            <a:spLocks noChangeArrowheads="1"/>
          </p:cNvSpPr>
          <p:nvPr/>
        </p:nvSpPr>
        <p:spPr bwMode="auto">
          <a:xfrm>
            <a:off x="5611813" y="1406525"/>
            <a:ext cx="3114675" cy="579438"/>
          </a:xfrm>
          <a:prstGeom prst="rect">
            <a:avLst/>
          </a:prstGeom>
          <a:noFill/>
          <a:ln w="9525">
            <a:noFill/>
            <a:miter lim="800000"/>
            <a:headEnd/>
            <a:tailEnd/>
          </a:ln>
        </p:spPr>
        <p:txBody>
          <a:bodyPr>
            <a:spAutoFit/>
          </a:bodyPr>
          <a:lstStyle/>
          <a:p>
            <a:r>
              <a:rPr lang="en-US" sz="3200">
                <a:latin typeface="Arial Black" pitchFamily="34" charset="0"/>
              </a:rPr>
              <a:t>5 years = N</a:t>
            </a:r>
          </a:p>
        </p:txBody>
      </p:sp>
      <p:sp>
        <p:nvSpPr>
          <p:cNvPr id="57348" name="TextBox 6"/>
          <p:cNvSpPr txBox="1">
            <a:spLocks noChangeArrowheads="1"/>
          </p:cNvSpPr>
          <p:nvPr/>
        </p:nvSpPr>
        <p:spPr bwMode="auto">
          <a:xfrm>
            <a:off x="6481763" y="2041525"/>
            <a:ext cx="2244725" cy="579438"/>
          </a:xfrm>
          <a:prstGeom prst="rect">
            <a:avLst/>
          </a:prstGeom>
          <a:noFill/>
          <a:ln w="9525">
            <a:noFill/>
            <a:miter lim="800000"/>
            <a:headEnd/>
            <a:tailEnd/>
          </a:ln>
        </p:spPr>
        <p:txBody>
          <a:bodyPr>
            <a:spAutoFit/>
          </a:bodyPr>
          <a:lstStyle/>
          <a:p>
            <a:r>
              <a:rPr lang="en-US" sz="3200">
                <a:latin typeface="Arial Black" pitchFamily="34" charset="0"/>
              </a:rPr>
              <a:t>5% = I/Y</a:t>
            </a:r>
          </a:p>
        </p:txBody>
      </p:sp>
      <p:sp>
        <p:nvSpPr>
          <p:cNvPr id="57349" name="TextBox 7"/>
          <p:cNvSpPr txBox="1">
            <a:spLocks noChangeArrowheads="1"/>
          </p:cNvSpPr>
          <p:nvPr/>
        </p:nvSpPr>
        <p:spPr bwMode="auto">
          <a:xfrm>
            <a:off x="5540375" y="2816225"/>
            <a:ext cx="2824163" cy="1066800"/>
          </a:xfrm>
          <a:prstGeom prst="rect">
            <a:avLst/>
          </a:prstGeom>
          <a:noFill/>
          <a:ln w="9525">
            <a:noFill/>
            <a:miter lim="800000"/>
            <a:headEnd/>
            <a:tailEnd/>
          </a:ln>
        </p:spPr>
        <p:txBody>
          <a:bodyPr>
            <a:spAutoFit/>
          </a:bodyPr>
          <a:lstStyle/>
          <a:p>
            <a:r>
              <a:rPr lang="en-US" sz="3200">
                <a:latin typeface="Arial Black" pitchFamily="34" charset="0"/>
              </a:rPr>
              <a:t>-$1,000 = PV</a:t>
            </a:r>
          </a:p>
        </p:txBody>
      </p:sp>
      <p:sp>
        <p:nvSpPr>
          <p:cNvPr id="57350" name="TextBox 8"/>
          <p:cNvSpPr txBox="1">
            <a:spLocks noChangeArrowheads="1"/>
          </p:cNvSpPr>
          <p:nvPr/>
        </p:nvSpPr>
        <p:spPr bwMode="auto">
          <a:xfrm>
            <a:off x="5975350" y="4298950"/>
            <a:ext cx="1882775" cy="579438"/>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 = FV</a:t>
            </a:r>
          </a:p>
        </p:txBody>
      </p:sp>
      <p:sp>
        <p:nvSpPr>
          <p:cNvPr id="57351" name="TextBox 9"/>
          <p:cNvSpPr txBox="1">
            <a:spLocks noChangeArrowheads="1"/>
          </p:cNvSpPr>
          <p:nvPr/>
        </p:nvSpPr>
        <p:spPr bwMode="auto">
          <a:xfrm>
            <a:off x="6554788" y="3592513"/>
            <a:ext cx="1087437" cy="579437"/>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CPT</a:t>
            </a:r>
          </a:p>
        </p:txBody>
      </p:sp>
      <p:sp>
        <p:nvSpPr>
          <p:cNvPr id="57352" name="TextBox 10"/>
          <p:cNvSpPr txBox="1">
            <a:spLocks noChangeArrowheads="1"/>
          </p:cNvSpPr>
          <p:nvPr/>
        </p:nvSpPr>
        <p:spPr bwMode="auto">
          <a:xfrm>
            <a:off x="2716213" y="1689100"/>
            <a:ext cx="2030412" cy="579438"/>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1276.28</a:t>
            </a:r>
          </a:p>
        </p:txBody>
      </p:sp>
      <p:cxnSp>
        <p:nvCxnSpPr>
          <p:cNvPr id="13" name="Straight Arrow Connector 12"/>
          <p:cNvCxnSpPr/>
          <p:nvPr/>
        </p:nvCxnSpPr>
        <p:spPr>
          <a:xfrm flipH="1">
            <a:off x="2716213" y="1689100"/>
            <a:ext cx="2970212" cy="1973263"/>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7348" idx="1"/>
          </p:cNvCxnSpPr>
          <p:nvPr/>
        </p:nvCxnSpPr>
        <p:spPr>
          <a:xfrm flipH="1">
            <a:off x="3295650" y="2332038"/>
            <a:ext cx="3186113" cy="1211262"/>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7349" idx="1"/>
            <a:endCxn id="57349" idx="1"/>
          </p:cNvCxnSpPr>
          <p:nvPr/>
        </p:nvCxnSpPr>
        <p:spPr>
          <a:xfrm>
            <a:off x="5540375" y="30861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7349" idx="1"/>
          </p:cNvCxnSpPr>
          <p:nvPr/>
        </p:nvCxnSpPr>
        <p:spPr>
          <a:xfrm flipH="1">
            <a:off x="3803650" y="3349625"/>
            <a:ext cx="1736725" cy="504825"/>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57351" idx="1"/>
          </p:cNvCxnSpPr>
          <p:nvPr/>
        </p:nvCxnSpPr>
        <p:spPr>
          <a:xfrm flipH="1" flipV="1">
            <a:off x="2716213" y="2978150"/>
            <a:ext cx="3838575" cy="90487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4672013" y="3662363"/>
            <a:ext cx="1230312" cy="91757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359" name="TextBox 29"/>
          <p:cNvSpPr txBox="1">
            <a:spLocks noChangeArrowheads="1"/>
          </p:cNvSpPr>
          <p:nvPr/>
        </p:nvSpPr>
        <p:spPr bwMode="auto">
          <a:xfrm>
            <a:off x="5322888" y="3662363"/>
            <a:ext cx="871537" cy="519112"/>
          </a:xfrm>
          <a:prstGeom prst="rect">
            <a:avLst/>
          </a:prstGeom>
          <a:noFill/>
          <a:ln w="9525">
            <a:noFill/>
            <a:miter lim="800000"/>
            <a:headEnd/>
            <a:tailEnd/>
          </a:ln>
        </p:spPr>
        <p:txBody>
          <a:bodyPr>
            <a:spAutoFit/>
          </a:bodyPr>
          <a:lstStyle/>
          <a:p>
            <a:r>
              <a:rPr lang="en-US" sz="2800">
                <a:solidFill>
                  <a:srgbClr val="FF0000"/>
                </a:solidFill>
                <a:latin typeface="Arial Black" pitchFamily="34" charset="0"/>
              </a:rPr>
              <a:t>1st</a:t>
            </a:r>
          </a:p>
        </p:txBody>
      </p:sp>
      <p:sp>
        <p:nvSpPr>
          <p:cNvPr id="57360" name="TextBox 30"/>
          <p:cNvSpPr txBox="1">
            <a:spLocks noChangeArrowheads="1"/>
          </p:cNvSpPr>
          <p:nvPr/>
        </p:nvSpPr>
        <p:spPr bwMode="auto">
          <a:xfrm>
            <a:off x="5397500" y="4648200"/>
            <a:ext cx="1084263" cy="519113"/>
          </a:xfrm>
          <a:prstGeom prst="rect">
            <a:avLst/>
          </a:prstGeom>
          <a:noFill/>
          <a:ln w="9525">
            <a:noFill/>
            <a:miter lim="800000"/>
            <a:headEnd/>
            <a:tailEnd/>
          </a:ln>
        </p:spPr>
        <p:txBody>
          <a:bodyPr>
            <a:spAutoFit/>
          </a:bodyPr>
          <a:lstStyle/>
          <a:p>
            <a:r>
              <a:rPr lang="en-US" sz="2800">
                <a:solidFill>
                  <a:srgbClr val="FF0000"/>
                </a:solidFill>
                <a:latin typeface="Arial Black" pitchFamily="34" charset="0"/>
              </a:rPr>
              <a:t>2nd</a:t>
            </a:r>
          </a:p>
        </p:txBody>
      </p:sp>
      <p:sp>
        <p:nvSpPr>
          <p:cNvPr id="5139" name="TextBox 31"/>
          <p:cNvSpPr txBox="1">
            <a:spLocks noChangeArrowheads="1"/>
          </p:cNvSpPr>
          <p:nvPr/>
        </p:nvSpPr>
        <p:spPr bwMode="auto">
          <a:xfrm>
            <a:off x="5434013" y="485775"/>
            <a:ext cx="3328987" cy="823913"/>
          </a:xfrm>
          <a:prstGeom prst="rect">
            <a:avLst/>
          </a:prstGeom>
          <a:solidFill>
            <a:schemeClr val="bg2"/>
          </a:solidFill>
          <a:ln w="9525">
            <a:noFill/>
            <a:miter lim="800000"/>
            <a:headEnd/>
            <a:tailEnd/>
          </a:ln>
        </p:spPr>
        <p:txBody>
          <a:bodyPr>
            <a:spAutoFit/>
          </a:bodyPr>
          <a:lstStyle/>
          <a:p>
            <a:pPr fontAlgn="auto">
              <a:spcBef>
                <a:spcPts val="0"/>
              </a:spcBef>
              <a:spcAft>
                <a:spcPts val="0"/>
              </a:spcAft>
              <a:defRPr/>
            </a:pPr>
            <a:r>
              <a:rPr lang="en-US" sz="4800" b="1" dirty="0">
                <a:solidFill>
                  <a:schemeClr val="tx2"/>
                </a:solidFill>
                <a:latin typeface="+mj-lt"/>
              </a:rPr>
              <a:t>TI BA II Plus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2"/>
          </p:nvPr>
        </p:nvSpPr>
        <p:spPr bwMode="auto">
          <a:ln>
            <a:round/>
            <a:headEnd/>
            <a:tailEnd/>
          </a:ln>
        </p:spPr>
        <p:txBody>
          <a:bodyPr/>
          <a:lstStyle/>
          <a:p>
            <a:r>
              <a:rPr lang="en-US" smtClean="0"/>
              <a:t>5-</a:t>
            </a:r>
            <a:fld id="{8D298F56-DEE3-4196-B7E0-C0C9B00773ED}" type="slidenum">
              <a:rPr lang="en-US" smtClean="0"/>
              <a:pPr/>
              <a:t>3</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5" name="TextBox 4"/>
          <p:cNvSpPr txBox="1">
            <a:spLocks noChangeArrowheads="1"/>
          </p:cNvSpPr>
          <p:nvPr/>
        </p:nvSpPr>
        <p:spPr bwMode="auto">
          <a:xfrm>
            <a:off x="609600" y="2133600"/>
            <a:ext cx="7772400" cy="3260725"/>
          </a:xfrm>
          <a:prstGeom prst="rect">
            <a:avLst/>
          </a:prstGeom>
          <a:noFill/>
          <a:ln w="9525">
            <a:noFill/>
            <a:miter lim="800000"/>
            <a:headEnd/>
            <a:tailEnd/>
          </a:ln>
        </p:spPr>
        <p:txBody>
          <a:bodyPr>
            <a:spAutoFit/>
          </a:bodyPr>
          <a:lstStyle/>
          <a:p>
            <a:pPr marL="234950" indent="-234950">
              <a:buFont typeface="Arial" charset="0"/>
              <a:buChar char="•"/>
            </a:pPr>
            <a:r>
              <a:rPr lang="en-US" sz="3200" b="1">
                <a:latin typeface="Perpetua" pitchFamily="18" charset="0"/>
              </a:rPr>
              <a:t>Time and Money</a:t>
            </a:r>
          </a:p>
          <a:p>
            <a:pPr marL="234950" indent="-234950">
              <a:buFont typeface="Arial" charset="0"/>
              <a:buChar char="•"/>
            </a:pPr>
            <a:endParaRPr lang="en-US" sz="2000" b="1">
              <a:latin typeface="Perpetua" pitchFamily="18" charset="0"/>
            </a:endParaRPr>
          </a:p>
          <a:p>
            <a:pPr marL="234950" indent="-234950">
              <a:buFont typeface="Arial" charset="0"/>
              <a:buChar char="•"/>
            </a:pPr>
            <a:r>
              <a:rPr lang="en-US" sz="3200" b="1">
                <a:latin typeface="Perpetua" pitchFamily="18" charset="0"/>
              </a:rPr>
              <a:t>Future Value and Compounding</a:t>
            </a:r>
          </a:p>
          <a:p>
            <a:pPr marL="234950" indent="-234950">
              <a:buFont typeface="Arial" charset="0"/>
              <a:buChar char="•"/>
            </a:pPr>
            <a:endParaRPr lang="en-US" sz="2000" b="1">
              <a:latin typeface="Perpetua" pitchFamily="18" charset="0"/>
            </a:endParaRPr>
          </a:p>
          <a:p>
            <a:pPr marL="234950" indent="-234950">
              <a:buFont typeface="Arial" charset="0"/>
              <a:buChar char="•"/>
            </a:pPr>
            <a:r>
              <a:rPr lang="en-US" sz="3200" b="1">
                <a:latin typeface="Perpetua" pitchFamily="18" charset="0"/>
              </a:rPr>
              <a:t>Present Value and Discounting</a:t>
            </a:r>
          </a:p>
          <a:p>
            <a:pPr marL="234950" indent="-234950">
              <a:buFont typeface="Arial" charset="0"/>
              <a:buChar char="•"/>
            </a:pPr>
            <a:endParaRPr lang="en-US" sz="2000" b="1">
              <a:latin typeface="Perpetua" pitchFamily="18" charset="0"/>
            </a:endParaRPr>
          </a:p>
          <a:p>
            <a:pPr marL="234950" indent="-234950">
              <a:buFont typeface="Arial" charset="0"/>
              <a:buChar char="•"/>
            </a:pPr>
            <a:r>
              <a:rPr lang="en-US" sz="3200" b="1">
                <a:latin typeface="Perpetua" pitchFamily="18" charset="0"/>
              </a:rPr>
              <a:t>More about Present and Future Values</a:t>
            </a:r>
          </a:p>
          <a:p>
            <a:pPr marL="234950" indent="-234950">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0" end="0"/>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2" end="2"/>
                                            </p:txEl>
                                          </p:spTgt>
                                        </p:tgtEl>
                                        <p:attrNameLst>
                                          <p:attrName>style.opacity</p:attrName>
                                        </p:attrNameLst>
                                      </p:cBhvr>
                                      <p:to>
                                        <p:strVal val="0.5"/>
                                      </p:to>
                                    </p:set>
                                    <p:animEffect filter="image" prLst="opacity: 0.5">
                                      <p:cBhvr rctx="IE">
                                        <p:cTn id="9" dur="indefinite"/>
                                        <p:tgtEl>
                                          <p:spTgt spid="5">
                                            <p:txEl>
                                              <p:pRg st="2" end="2"/>
                                            </p:txEl>
                                          </p:spTgt>
                                        </p:tgtEl>
                                      </p:cBhvr>
                                    </p:animEffect>
                                  </p:childTnLst>
                                </p:cTn>
                              </p:par>
                              <p:par>
                                <p:cTn id="10" presetID="9" presetClass="emph" presetSubtype="0" nodeType="withEffect">
                                  <p:stCondLst>
                                    <p:cond delay="0"/>
                                  </p:stCondLst>
                                  <p:childTnLst>
                                    <p:set>
                                      <p:cBhvr rctx="PPT">
                                        <p:cTn id="11" dur="indefinite"/>
                                        <p:tgtEl>
                                          <p:spTgt spid="5">
                                            <p:txEl>
                                              <p:pRg st="4" end="4"/>
                                            </p:txEl>
                                          </p:spTgt>
                                        </p:tgtEl>
                                        <p:attrNameLst>
                                          <p:attrName>style.opacity</p:attrName>
                                        </p:attrNameLst>
                                      </p:cBhvr>
                                      <p:to>
                                        <p:strVal val="0.5"/>
                                      </p:to>
                                    </p:set>
                                    <p:animEffect filter="image" prLst="opacity: 0.5">
                                      <p:cBhvr rctx="IE">
                                        <p:cTn id="12" dur="indefinite"/>
                                        <p:tgtEl>
                                          <p:spTgt spid="5">
                                            <p:txEl>
                                              <p:pRg st="4" end="4"/>
                                            </p:txEl>
                                          </p:spTgt>
                                        </p:tgtEl>
                                      </p:cBhvr>
                                    </p:animEffect>
                                  </p:childTnLst>
                                </p:cTn>
                              </p:par>
                              <p:par>
                                <p:cTn id="13" presetID="9" presetClass="emph" presetSubtype="0" nodeType="withEffect">
                                  <p:stCondLst>
                                    <p:cond delay="0"/>
                                  </p:stCondLst>
                                  <p:childTnLst>
                                    <p:set>
                                      <p:cBhvr rctx="PPT">
                                        <p:cTn id="14" dur="indefinite"/>
                                        <p:tgtEl>
                                          <p:spTgt spid="5">
                                            <p:txEl>
                                              <p:pRg st="6" end="6"/>
                                            </p:txEl>
                                          </p:spTgt>
                                        </p:tgtEl>
                                        <p:attrNameLst>
                                          <p:attrName>style.opacity</p:attrName>
                                        </p:attrNameLst>
                                      </p:cBhvr>
                                      <p:to>
                                        <p:strVal val="0.5"/>
                                      </p:to>
                                    </p:set>
                                    <p:animEffect filter="image" prLst="opacity: 0.5">
                                      <p:cBhvr rctx="IE">
                                        <p:cTn id="15" dur="indefinite"/>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22"/>
          <p:cNvSpPr>
            <a:spLocks noGrp="1"/>
          </p:cNvSpPr>
          <p:nvPr>
            <p:ph type="sldNum" sz="quarter" idx="12"/>
          </p:nvPr>
        </p:nvSpPr>
        <p:spPr bwMode="auto">
          <a:ln>
            <a:round/>
            <a:headEnd/>
            <a:tailEnd/>
          </a:ln>
        </p:spPr>
        <p:txBody>
          <a:bodyPr/>
          <a:lstStyle/>
          <a:p>
            <a:r>
              <a:rPr lang="en-US" smtClean="0"/>
              <a:t>5-</a:t>
            </a:r>
            <a:fld id="{3C72B3F2-38E6-44DE-8618-5FEE30975FA9}" type="slidenum">
              <a:rPr lang="en-US" smtClean="0"/>
              <a:pPr/>
              <a:t>30</a:t>
            </a:fld>
            <a:endParaRPr lang="en-US" smtClean="0"/>
          </a:p>
        </p:txBody>
      </p:sp>
      <p:pic>
        <p:nvPicPr>
          <p:cNvPr id="58370" name="Picture 2" descr="http://a1.mzstatic.com/us/r1000/032/Purple/85/1e/af/mzl.etighpol.320x480-75.jpg"/>
          <p:cNvPicPr>
            <a:picLocks noChangeAspect="1" noChangeArrowheads="1"/>
          </p:cNvPicPr>
          <p:nvPr/>
        </p:nvPicPr>
        <p:blipFill>
          <a:blip r:embed="rId2" cstate="print"/>
          <a:srcRect/>
          <a:stretch>
            <a:fillRect/>
          </a:stretch>
        </p:blipFill>
        <p:spPr bwMode="auto">
          <a:xfrm>
            <a:off x="1355725" y="2419350"/>
            <a:ext cx="6188075" cy="3867150"/>
          </a:xfrm>
          <a:prstGeom prst="rect">
            <a:avLst/>
          </a:prstGeom>
          <a:noFill/>
          <a:ln w="9525">
            <a:noFill/>
            <a:miter lim="800000"/>
            <a:headEnd/>
            <a:tailEnd/>
          </a:ln>
        </p:spPr>
      </p:pic>
      <p:sp>
        <p:nvSpPr>
          <p:cNvPr id="3" name="TextBox 2"/>
          <p:cNvSpPr txBox="1">
            <a:spLocks noChangeArrowheads="1"/>
          </p:cNvSpPr>
          <p:nvPr/>
        </p:nvSpPr>
        <p:spPr bwMode="auto">
          <a:xfrm>
            <a:off x="4876800" y="1752600"/>
            <a:ext cx="2819400" cy="584200"/>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 = FV</a:t>
            </a:r>
          </a:p>
        </p:txBody>
      </p:sp>
      <p:sp>
        <p:nvSpPr>
          <p:cNvPr id="4" name="TextBox 3"/>
          <p:cNvSpPr txBox="1">
            <a:spLocks noChangeArrowheads="1"/>
          </p:cNvSpPr>
          <p:nvPr/>
        </p:nvSpPr>
        <p:spPr bwMode="auto">
          <a:xfrm>
            <a:off x="228600" y="228600"/>
            <a:ext cx="2819400" cy="584200"/>
          </a:xfrm>
          <a:prstGeom prst="rect">
            <a:avLst/>
          </a:prstGeom>
          <a:noFill/>
          <a:ln w="9525">
            <a:noFill/>
            <a:miter lim="800000"/>
            <a:headEnd/>
            <a:tailEnd/>
          </a:ln>
        </p:spPr>
        <p:txBody>
          <a:bodyPr>
            <a:spAutoFit/>
          </a:bodyPr>
          <a:lstStyle/>
          <a:p>
            <a:r>
              <a:rPr lang="en-US" sz="3200">
                <a:latin typeface="Arial Black" pitchFamily="34" charset="0"/>
              </a:rPr>
              <a:t>5 years = N</a:t>
            </a:r>
          </a:p>
        </p:txBody>
      </p:sp>
      <p:sp>
        <p:nvSpPr>
          <p:cNvPr id="5" name="TextBox 4"/>
          <p:cNvSpPr txBox="1">
            <a:spLocks noChangeArrowheads="1"/>
          </p:cNvSpPr>
          <p:nvPr/>
        </p:nvSpPr>
        <p:spPr bwMode="auto">
          <a:xfrm>
            <a:off x="1905000" y="1219200"/>
            <a:ext cx="2986088" cy="584200"/>
          </a:xfrm>
          <a:prstGeom prst="rect">
            <a:avLst/>
          </a:prstGeom>
          <a:noFill/>
          <a:ln w="9525">
            <a:noFill/>
            <a:miter lim="800000"/>
            <a:headEnd/>
            <a:tailEnd/>
          </a:ln>
        </p:spPr>
        <p:txBody>
          <a:bodyPr wrap="none">
            <a:spAutoFit/>
          </a:bodyPr>
          <a:lstStyle/>
          <a:p>
            <a:r>
              <a:rPr lang="en-US" sz="3200">
                <a:latin typeface="Arial Black" pitchFamily="34" charset="0"/>
              </a:rPr>
              <a:t>-$1,000 = PV</a:t>
            </a:r>
          </a:p>
        </p:txBody>
      </p:sp>
      <p:sp>
        <p:nvSpPr>
          <p:cNvPr id="6" name="TextBox 5"/>
          <p:cNvSpPr txBox="1">
            <a:spLocks noChangeArrowheads="1"/>
          </p:cNvSpPr>
          <p:nvPr/>
        </p:nvSpPr>
        <p:spPr bwMode="auto">
          <a:xfrm>
            <a:off x="838200" y="685800"/>
            <a:ext cx="7239000" cy="584200"/>
          </a:xfrm>
          <a:prstGeom prst="rect">
            <a:avLst/>
          </a:prstGeom>
          <a:noFill/>
          <a:ln w="9525">
            <a:noFill/>
            <a:miter lim="800000"/>
            <a:headEnd/>
            <a:tailEnd/>
          </a:ln>
        </p:spPr>
        <p:txBody>
          <a:bodyPr>
            <a:spAutoFit/>
          </a:bodyPr>
          <a:lstStyle/>
          <a:p>
            <a:r>
              <a:rPr lang="en-US" sz="3200">
                <a:latin typeface="Arial Black" pitchFamily="34" charset="0"/>
              </a:rPr>
              <a:t>5% = i</a:t>
            </a:r>
          </a:p>
        </p:txBody>
      </p:sp>
      <p:cxnSp>
        <p:nvCxnSpPr>
          <p:cNvPr id="9" name="Straight Arrow Connector 8"/>
          <p:cNvCxnSpPr/>
          <p:nvPr/>
        </p:nvCxnSpPr>
        <p:spPr>
          <a:xfrm flipH="1">
            <a:off x="4191000" y="2286000"/>
            <a:ext cx="1524000" cy="1524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14600" y="1676400"/>
            <a:ext cx="457200" cy="2133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533400" y="1981200"/>
            <a:ext cx="2590800" cy="10668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419100" y="1638300"/>
            <a:ext cx="3124200" cy="12192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2590800" y="2743200"/>
            <a:ext cx="2209800" cy="584200"/>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1276.28</a:t>
            </a:r>
          </a:p>
        </p:txBody>
      </p:sp>
      <p:sp>
        <p:nvSpPr>
          <p:cNvPr id="7183" name="TextBox 15"/>
          <p:cNvSpPr txBox="1">
            <a:spLocks noChangeArrowheads="1"/>
          </p:cNvSpPr>
          <p:nvPr/>
        </p:nvSpPr>
        <p:spPr bwMode="auto">
          <a:xfrm>
            <a:off x="3352800" y="152400"/>
            <a:ext cx="4343400" cy="830263"/>
          </a:xfrm>
          <a:prstGeom prst="rect">
            <a:avLst/>
          </a:prstGeom>
          <a:solidFill>
            <a:schemeClr val="bg2"/>
          </a:solidFill>
          <a:ln w="9525">
            <a:noFill/>
            <a:miter lim="800000"/>
            <a:headEnd/>
            <a:tailEnd/>
          </a:ln>
        </p:spPr>
        <p:txBody>
          <a:bodyPr>
            <a:spAutoFit/>
          </a:bodyPr>
          <a:lstStyle/>
          <a:p>
            <a:pPr algn="ctr" fontAlgn="auto">
              <a:spcBef>
                <a:spcPts val="0"/>
              </a:spcBef>
              <a:spcAft>
                <a:spcPts val="0"/>
              </a:spcAft>
              <a:defRPr/>
            </a:pPr>
            <a:r>
              <a:rPr lang="en-US" sz="4800" b="1" dirty="0">
                <a:solidFill>
                  <a:schemeClr val="tx2"/>
                </a:solidFill>
                <a:latin typeface="+mj-lt"/>
              </a:rPr>
              <a:t>HP 12-C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13"/>
                                        </p:tgtEl>
                                      </p:cBhvr>
                                    </p:animEffect>
                                    <p:set>
                                      <p:cBhvr>
                                        <p:cTn id="19" dur="1" fill="hold">
                                          <p:stCondLst>
                                            <p:cond delay="9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11"/>
                                        </p:tgtEl>
                                      </p:cBhvr>
                                    </p:animEffect>
                                    <p:set>
                                      <p:cBhvr>
                                        <p:cTn id="36" dur="1" fill="hold">
                                          <p:stCondLst>
                                            <p:cond delay="9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Effect transition="in" filter="fade">
                                      <p:cBhvr>
                                        <p:cTn id="43" dur="1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000"/>
                                        <p:tgtEl>
                                          <p:spTgt spid="10"/>
                                        </p:tgtEl>
                                      </p:cBhvr>
                                    </p:animEffect>
                                    <p:set>
                                      <p:cBhvr>
                                        <p:cTn id="53" dur="1" fill="hold">
                                          <p:stCondLst>
                                            <p:cond delay="9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1000" fill="hold"/>
                                        <p:tgtEl>
                                          <p:spTgt spid="3"/>
                                        </p:tgtEl>
                                        <p:attrNameLst>
                                          <p:attrName>ppt_w</p:attrName>
                                        </p:attrNameLst>
                                      </p:cBhvr>
                                      <p:tavLst>
                                        <p:tav tm="0">
                                          <p:val>
                                            <p:fltVal val="0"/>
                                          </p:val>
                                        </p:tav>
                                        <p:tav tm="100000">
                                          <p:val>
                                            <p:strVal val="#ppt_w"/>
                                          </p:val>
                                        </p:tav>
                                      </p:tavLst>
                                    </p:anim>
                                    <p:anim calcmode="lin" valueType="num">
                                      <p:cBhvr>
                                        <p:cTn id="59" dur="1000" fill="hold"/>
                                        <p:tgtEl>
                                          <p:spTgt spid="3"/>
                                        </p:tgtEl>
                                        <p:attrNameLst>
                                          <p:attrName>ppt_h</p:attrName>
                                        </p:attrNameLst>
                                      </p:cBhvr>
                                      <p:tavLst>
                                        <p:tav tm="0">
                                          <p:val>
                                            <p:fltVal val="0"/>
                                          </p:val>
                                        </p:tav>
                                        <p:tav tm="100000">
                                          <p:val>
                                            <p:strVal val="#ppt_h"/>
                                          </p:val>
                                        </p:tav>
                                      </p:tavLst>
                                    </p:anim>
                                    <p:animEffect transition="in" filter="fade">
                                      <p:cBhvr>
                                        <p:cTn id="60" dur="10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1000"/>
                                        <p:tgtEl>
                                          <p:spTgt spid="9"/>
                                        </p:tgtEl>
                                      </p:cBhvr>
                                    </p:animEffect>
                                    <p:set>
                                      <p:cBhvr>
                                        <p:cTn id="70" dur="1" fill="hold">
                                          <p:stCondLst>
                                            <p:cond delay="999"/>
                                          </p:stCondLst>
                                        </p:cTn>
                                        <p:tgtEl>
                                          <p:spTgt spid="9"/>
                                        </p:tgtEl>
                                        <p:attrNameLst>
                                          <p:attrName>style.visibility</p:attrName>
                                        </p:attrNameLst>
                                      </p:cBhvr>
                                      <p:to>
                                        <p:strVal val="hidden"/>
                                      </p:to>
                                    </p:set>
                                  </p:childTnLst>
                                </p:cTn>
                              </p:par>
                            </p:childTnLst>
                          </p:cTn>
                        </p:par>
                        <p:par>
                          <p:cTn id="71" fill="hold">
                            <p:stCondLst>
                              <p:cond delay="1000"/>
                            </p:stCondLst>
                            <p:childTnLst>
                              <p:par>
                                <p:cTn id="72" presetID="53"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22"/>
          <p:cNvSpPr>
            <a:spLocks noGrp="1"/>
          </p:cNvSpPr>
          <p:nvPr>
            <p:ph type="sldNum" sz="quarter" idx="12"/>
          </p:nvPr>
        </p:nvSpPr>
        <p:spPr bwMode="auto">
          <a:ln>
            <a:round/>
            <a:headEnd/>
            <a:tailEnd/>
          </a:ln>
        </p:spPr>
        <p:txBody>
          <a:bodyPr/>
          <a:lstStyle/>
          <a:p>
            <a:r>
              <a:rPr lang="en-US" smtClean="0"/>
              <a:t>5-</a:t>
            </a:r>
            <a:fld id="{2B00E8A4-5821-4049-BD3F-A3EED8F0B02D}" type="slidenum">
              <a:rPr lang="en-US" smtClean="0"/>
              <a:pPr/>
              <a:t>31</a:t>
            </a:fld>
            <a:endParaRPr lang="en-US" smtClean="0"/>
          </a:p>
        </p:txBody>
      </p:sp>
      <p:sp>
        <p:nvSpPr>
          <p:cNvPr id="59394" name="Rectangle 2"/>
          <p:cNvSpPr>
            <a:spLocks noGrp="1" noChangeArrowheads="1"/>
          </p:cNvSpPr>
          <p:nvPr>
            <p:ph type="title"/>
          </p:nvPr>
        </p:nvSpPr>
        <p:spPr>
          <a:solidFill>
            <a:schemeClr val="bg2"/>
          </a:solidFill>
        </p:spPr>
        <p:txBody>
          <a:bodyPr/>
          <a:lstStyle/>
          <a:p>
            <a:pPr algn="ctr" eaLnBrk="1" hangingPunct="1"/>
            <a:r>
              <a:rPr lang="en-US" sz="4800" b="1" smtClean="0"/>
              <a:t>Future Values – Example 2</a:t>
            </a:r>
          </a:p>
        </p:txBody>
      </p:sp>
      <p:sp>
        <p:nvSpPr>
          <p:cNvPr id="59395" name="Rectangle 3"/>
          <p:cNvSpPr>
            <a:spLocks noGrp="1" noChangeArrowheads="1"/>
          </p:cNvSpPr>
          <p:nvPr>
            <p:ph sz="quarter" idx="1"/>
          </p:nvPr>
        </p:nvSpPr>
        <p:spPr>
          <a:xfrm>
            <a:off x="685800" y="1524000"/>
            <a:ext cx="7754938" cy="4572000"/>
          </a:xfrm>
        </p:spPr>
        <p:txBody>
          <a:bodyPr/>
          <a:lstStyle/>
          <a:p>
            <a:pPr eaLnBrk="1" hangingPunct="1">
              <a:buFont typeface="Wingdings 2" pitchFamily="18" charset="2"/>
              <a:buNone/>
            </a:pPr>
            <a:r>
              <a:rPr lang="en-US" sz="2800" b="1" smtClean="0">
                <a:cs typeface="Arial" charset="0"/>
              </a:rPr>
              <a:t>	</a:t>
            </a:r>
            <a:r>
              <a:rPr lang="en-US" b="1" smtClean="0">
                <a:cs typeface="Arial" charset="0"/>
              </a:rPr>
              <a:t>Suppose you invest the $1,000 from the previous example for 5 years. </a:t>
            </a:r>
          </a:p>
          <a:p>
            <a:pPr eaLnBrk="1" hangingPunct="1">
              <a:buFont typeface="Wingdings 2" pitchFamily="18" charset="2"/>
              <a:buNone/>
            </a:pPr>
            <a:r>
              <a:rPr lang="en-US" b="1" smtClean="0">
                <a:cs typeface="Arial" charset="0"/>
              </a:rPr>
              <a:t>	</a:t>
            </a:r>
            <a:r>
              <a:rPr lang="en-US" b="1" smtClean="0">
                <a:solidFill>
                  <a:srgbClr val="0070C0"/>
                </a:solidFill>
                <a:cs typeface="Arial" charset="0"/>
              </a:rPr>
              <a:t>How much would you have at time 5?</a:t>
            </a:r>
          </a:p>
        </p:txBody>
      </p:sp>
      <p:grpSp>
        <p:nvGrpSpPr>
          <p:cNvPr id="59396" name="Group 20"/>
          <p:cNvGrpSpPr>
            <a:grpSpLocks/>
          </p:cNvGrpSpPr>
          <p:nvPr/>
        </p:nvGrpSpPr>
        <p:grpSpPr bwMode="auto">
          <a:xfrm>
            <a:off x="381000" y="3505200"/>
            <a:ext cx="7731125" cy="1066800"/>
            <a:chOff x="381000" y="3505200"/>
            <a:chExt cx="7731443" cy="1066800"/>
          </a:xfrm>
        </p:grpSpPr>
        <p:cxnSp>
          <p:nvCxnSpPr>
            <p:cNvPr id="6" name="Straight Connector 5"/>
            <p:cNvCxnSpPr/>
            <p:nvPr/>
          </p:nvCxnSpPr>
          <p:spPr>
            <a:xfrm>
              <a:off x="1066828" y="4572000"/>
              <a:ext cx="685828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6828"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08321"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31212"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9405" name="TextBox 9"/>
            <p:cNvSpPr txBox="1">
              <a:spLocks noChangeArrowheads="1"/>
            </p:cNvSpPr>
            <p:nvPr/>
          </p:nvSpPr>
          <p:spPr bwMode="auto">
            <a:xfrm>
              <a:off x="381000" y="3581400"/>
              <a:ext cx="1600200" cy="584775"/>
            </a:xfrm>
            <a:prstGeom prst="rect">
              <a:avLst/>
            </a:prstGeom>
            <a:noFill/>
            <a:ln w="9525">
              <a:noFill/>
              <a:miter lim="800000"/>
              <a:headEnd/>
              <a:tailEnd/>
            </a:ln>
          </p:spPr>
          <p:txBody>
            <a:bodyPr>
              <a:spAutoFit/>
            </a:bodyPr>
            <a:lstStyle/>
            <a:p>
              <a:r>
                <a:rPr lang="en-US" sz="3200">
                  <a:latin typeface="Arial Black" pitchFamily="34" charset="0"/>
                </a:rPr>
                <a:t>Today</a:t>
              </a:r>
            </a:p>
          </p:txBody>
        </p:sp>
        <p:sp>
          <p:nvSpPr>
            <p:cNvPr id="59406" name="TextBox 10"/>
            <p:cNvSpPr txBox="1">
              <a:spLocks noChangeArrowheads="1"/>
            </p:cNvSpPr>
            <p:nvPr/>
          </p:nvSpPr>
          <p:spPr bwMode="auto">
            <a:xfrm>
              <a:off x="2209800" y="3505200"/>
              <a:ext cx="495300" cy="646331"/>
            </a:xfrm>
            <a:prstGeom prst="rect">
              <a:avLst/>
            </a:prstGeom>
            <a:noFill/>
            <a:ln w="9525">
              <a:noFill/>
              <a:miter lim="800000"/>
              <a:headEnd/>
              <a:tailEnd/>
            </a:ln>
          </p:spPr>
          <p:txBody>
            <a:bodyPr>
              <a:spAutoFit/>
            </a:bodyPr>
            <a:lstStyle/>
            <a:p>
              <a:r>
                <a:rPr lang="en-US" sz="3600">
                  <a:latin typeface="Arial Black" pitchFamily="34" charset="0"/>
                </a:rPr>
                <a:t>1</a:t>
              </a:r>
              <a:r>
                <a:rPr lang="en-US" sz="2800">
                  <a:latin typeface="Arial Black" pitchFamily="34" charset="0"/>
                </a:rPr>
                <a:t> </a:t>
              </a:r>
            </a:p>
          </p:txBody>
        </p:sp>
        <p:sp>
          <p:nvSpPr>
            <p:cNvPr id="59407" name="TextBox 11"/>
            <p:cNvSpPr txBox="1">
              <a:spLocks noChangeArrowheads="1"/>
            </p:cNvSpPr>
            <p:nvPr/>
          </p:nvSpPr>
          <p:spPr bwMode="auto">
            <a:xfrm>
              <a:off x="3505200" y="3505200"/>
              <a:ext cx="533400" cy="646331"/>
            </a:xfrm>
            <a:prstGeom prst="rect">
              <a:avLst/>
            </a:prstGeom>
            <a:noFill/>
            <a:ln w="9525">
              <a:noFill/>
              <a:miter lim="800000"/>
              <a:headEnd/>
              <a:tailEnd/>
            </a:ln>
          </p:spPr>
          <p:txBody>
            <a:bodyPr>
              <a:spAutoFit/>
            </a:bodyPr>
            <a:lstStyle/>
            <a:p>
              <a:r>
                <a:rPr lang="en-US" sz="3600">
                  <a:latin typeface="Arial Black" pitchFamily="34" charset="0"/>
                </a:rPr>
                <a:t>2</a:t>
              </a:r>
              <a:r>
                <a:rPr lang="en-US" sz="2800">
                  <a:latin typeface="Arial Black" pitchFamily="34" charset="0"/>
                </a:rPr>
                <a:t> </a:t>
              </a:r>
            </a:p>
          </p:txBody>
        </p:sp>
        <p:cxnSp>
          <p:nvCxnSpPr>
            <p:cNvPr id="13" name="Straight Connector 12"/>
            <p:cNvCxnSpPr/>
            <p:nvPr/>
          </p:nvCxnSpPr>
          <p:spPr>
            <a:xfrm>
              <a:off x="3749814"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89719"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848907"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9411" name="TextBox 17"/>
            <p:cNvSpPr txBox="1">
              <a:spLocks noChangeArrowheads="1"/>
            </p:cNvSpPr>
            <p:nvPr/>
          </p:nvSpPr>
          <p:spPr bwMode="auto">
            <a:xfrm>
              <a:off x="4800600" y="3505200"/>
              <a:ext cx="609600" cy="646331"/>
            </a:xfrm>
            <a:prstGeom prst="rect">
              <a:avLst/>
            </a:prstGeom>
            <a:noFill/>
            <a:ln w="9525">
              <a:noFill/>
              <a:miter lim="800000"/>
              <a:headEnd/>
              <a:tailEnd/>
            </a:ln>
          </p:spPr>
          <p:txBody>
            <a:bodyPr>
              <a:spAutoFit/>
            </a:bodyPr>
            <a:lstStyle/>
            <a:p>
              <a:r>
                <a:rPr lang="en-US" sz="3600">
                  <a:latin typeface="Arial Black" pitchFamily="34" charset="0"/>
                </a:rPr>
                <a:t>3</a:t>
              </a:r>
            </a:p>
          </p:txBody>
        </p:sp>
        <p:sp>
          <p:nvSpPr>
            <p:cNvPr id="59412" name="TextBox 18"/>
            <p:cNvSpPr txBox="1">
              <a:spLocks noChangeArrowheads="1"/>
            </p:cNvSpPr>
            <p:nvPr/>
          </p:nvSpPr>
          <p:spPr bwMode="auto">
            <a:xfrm>
              <a:off x="6172200" y="3505200"/>
              <a:ext cx="533400" cy="646331"/>
            </a:xfrm>
            <a:prstGeom prst="rect">
              <a:avLst/>
            </a:prstGeom>
            <a:noFill/>
            <a:ln w="9525">
              <a:noFill/>
              <a:miter lim="800000"/>
              <a:headEnd/>
              <a:tailEnd/>
            </a:ln>
          </p:spPr>
          <p:txBody>
            <a:bodyPr>
              <a:spAutoFit/>
            </a:bodyPr>
            <a:lstStyle/>
            <a:p>
              <a:r>
                <a:rPr lang="en-US" sz="3600">
                  <a:latin typeface="Arial Black" pitchFamily="34" charset="0"/>
                </a:rPr>
                <a:t>4</a:t>
              </a:r>
            </a:p>
          </p:txBody>
        </p:sp>
        <p:sp>
          <p:nvSpPr>
            <p:cNvPr id="59413" name="TextBox 19"/>
            <p:cNvSpPr txBox="1">
              <a:spLocks noChangeArrowheads="1"/>
            </p:cNvSpPr>
            <p:nvPr/>
          </p:nvSpPr>
          <p:spPr bwMode="auto">
            <a:xfrm>
              <a:off x="7620000" y="3505200"/>
              <a:ext cx="492443" cy="646331"/>
            </a:xfrm>
            <a:prstGeom prst="rect">
              <a:avLst/>
            </a:prstGeom>
            <a:noFill/>
            <a:ln w="9525">
              <a:noFill/>
              <a:miter lim="800000"/>
              <a:headEnd/>
              <a:tailEnd/>
            </a:ln>
          </p:spPr>
          <p:txBody>
            <a:bodyPr wrap="none">
              <a:spAutoFit/>
            </a:bodyPr>
            <a:lstStyle/>
            <a:p>
              <a:r>
                <a:rPr lang="en-US" sz="3600">
                  <a:latin typeface="Arial Black" pitchFamily="34" charset="0"/>
                </a:rPr>
                <a:t>5</a:t>
              </a:r>
            </a:p>
          </p:txBody>
        </p:sp>
      </p:grpSp>
      <p:sp>
        <p:nvSpPr>
          <p:cNvPr id="59397" name="TextBox 21"/>
          <p:cNvSpPr txBox="1">
            <a:spLocks noChangeArrowheads="1"/>
          </p:cNvSpPr>
          <p:nvPr/>
        </p:nvSpPr>
        <p:spPr bwMode="auto">
          <a:xfrm>
            <a:off x="457200" y="4800600"/>
            <a:ext cx="2133600" cy="708025"/>
          </a:xfrm>
          <a:prstGeom prst="rect">
            <a:avLst/>
          </a:prstGeom>
          <a:noFill/>
          <a:ln w="9525">
            <a:noFill/>
            <a:miter lim="800000"/>
            <a:headEnd/>
            <a:tailEnd/>
          </a:ln>
        </p:spPr>
        <p:txBody>
          <a:bodyPr>
            <a:spAutoFit/>
          </a:bodyPr>
          <a:lstStyle/>
          <a:p>
            <a:r>
              <a:rPr lang="en-US" sz="4000">
                <a:solidFill>
                  <a:srgbClr val="008000"/>
                </a:solidFill>
                <a:latin typeface="Arial Black" pitchFamily="34" charset="0"/>
              </a:rPr>
              <a:t>$1,000</a:t>
            </a:r>
          </a:p>
        </p:txBody>
      </p:sp>
      <p:cxnSp>
        <p:nvCxnSpPr>
          <p:cNvPr id="24" name="Straight Arrow Connector 23"/>
          <p:cNvCxnSpPr/>
          <p:nvPr/>
        </p:nvCxnSpPr>
        <p:spPr>
          <a:xfrm>
            <a:off x="2667000" y="5105400"/>
            <a:ext cx="48006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543800" y="4648200"/>
            <a:ext cx="654346"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a:t>
            </a:r>
          </a:p>
        </p:txBody>
      </p:sp>
      <p:sp>
        <p:nvSpPr>
          <p:cNvPr id="21" name="TextBox 20"/>
          <p:cNvSpPr txBox="1">
            <a:spLocks noChangeArrowheads="1"/>
          </p:cNvSpPr>
          <p:nvPr/>
        </p:nvSpPr>
        <p:spPr bwMode="auto">
          <a:xfrm>
            <a:off x="6172200" y="4800600"/>
            <a:ext cx="2971800" cy="708025"/>
          </a:xfrm>
          <a:prstGeom prst="rect">
            <a:avLst/>
          </a:prstGeom>
          <a:noFill/>
          <a:ln w="9525">
            <a:noFill/>
            <a:miter lim="800000"/>
            <a:headEnd/>
            <a:tailEnd/>
          </a:ln>
        </p:spPr>
        <p:txBody>
          <a:bodyPr>
            <a:spAutoFit/>
          </a:bodyPr>
          <a:lstStyle/>
          <a:p>
            <a:r>
              <a:rPr lang="en-US" sz="4000">
                <a:solidFill>
                  <a:srgbClr val="008000"/>
                </a:solidFill>
                <a:latin typeface="Arial Black" pitchFamily="34" charset="0"/>
              </a:rPr>
              <a:t>$1,276.28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4"/>
                                        </p:tgtEl>
                                      </p:cBhvr>
                                    </p:animEffect>
                                    <p:set>
                                      <p:cBhvr>
                                        <p:cTn id="7" dur="1" fill="hold">
                                          <p:stCondLst>
                                            <p:cond delay="1999"/>
                                          </p:stCondLst>
                                        </p:cTn>
                                        <p:tgtEl>
                                          <p:spTgt spid="24"/>
                                        </p:tgtEl>
                                        <p:attrNameLst>
                                          <p:attrName>style.visibility</p:attrName>
                                        </p:attrNameLst>
                                      </p:cBhvr>
                                      <p:to>
                                        <p:strVal val="hidden"/>
                                      </p:to>
                                    </p:se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2000" fill="hold"/>
                                        <p:tgtEl>
                                          <p:spTgt spid="21"/>
                                        </p:tgtEl>
                                        <p:attrNameLst>
                                          <p:attrName>ppt_w</p:attrName>
                                        </p:attrNameLst>
                                      </p:cBhvr>
                                      <p:tavLst>
                                        <p:tav tm="0">
                                          <p:val>
                                            <p:strVal val="#ppt_w*0.70"/>
                                          </p:val>
                                        </p:tav>
                                        <p:tav tm="100000">
                                          <p:val>
                                            <p:strVal val="#ppt_w"/>
                                          </p:val>
                                        </p:tav>
                                      </p:tavLst>
                                    </p:anim>
                                    <p:anim calcmode="lin" valueType="num">
                                      <p:cBhvr>
                                        <p:cTn id="12" dur="2000" fill="hold"/>
                                        <p:tgtEl>
                                          <p:spTgt spid="21"/>
                                        </p:tgtEl>
                                        <p:attrNameLst>
                                          <p:attrName>ppt_h</p:attrName>
                                        </p:attrNameLst>
                                      </p:cBhvr>
                                      <p:tavLst>
                                        <p:tav tm="0">
                                          <p:val>
                                            <p:strVal val="#ppt_h"/>
                                          </p:val>
                                        </p:tav>
                                        <p:tav tm="100000">
                                          <p:val>
                                            <p:strVal val="#ppt_h"/>
                                          </p:val>
                                        </p:tav>
                                      </p:tavLst>
                                    </p:anim>
                                    <p:animEffect transition="in" filter="fade">
                                      <p:cBhvr>
                                        <p:cTn id="1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22"/>
          <p:cNvSpPr>
            <a:spLocks noGrp="1"/>
          </p:cNvSpPr>
          <p:nvPr>
            <p:ph type="sldNum" sz="quarter" idx="12"/>
          </p:nvPr>
        </p:nvSpPr>
        <p:spPr bwMode="auto">
          <a:ln>
            <a:round/>
            <a:headEnd/>
            <a:tailEnd/>
          </a:ln>
        </p:spPr>
        <p:txBody>
          <a:bodyPr/>
          <a:lstStyle/>
          <a:p>
            <a:r>
              <a:rPr lang="en-US" smtClean="0"/>
              <a:t>5-</a:t>
            </a:r>
            <a:fld id="{28593EAB-5601-4324-86A8-0DC65137C150}" type="slidenum">
              <a:rPr lang="en-US" smtClean="0"/>
              <a:pPr/>
              <a:t>32</a:t>
            </a:fld>
            <a:endParaRPr lang="en-US" smtClean="0"/>
          </a:p>
        </p:txBody>
      </p:sp>
      <p:sp>
        <p:nvSpPr>
          <p:cNvPr id="61442" name="Rectangle 2"/>
          <p:cNvSpPr>
            <a:spLocks noGrp="1" noChangeArrowheads="1"/>
          </p:cNvSpPr>
          <p:nvPr>
            <p:ph type="title"/>
          </p:nvPr>
        </p:nvSpPr>
        <p:spPr>
          <a:solidFill>
            <a:schemeClr val="bg2"/>
          </a:solidFill>
        </p:spPr>
        <p:txBody>
          <a:bodyPr/>
          <a:lstStyle/>
          <a:p>
            <a:pPr algn="ctr" eaLnBrk="1" hangingPunct="1"/>
            <a:r>
              <a:rPr lang="en-US" sz="4800" smtClean="0"/>
              <a:t>Future Values – Example 2</a:t>
            </a:r>
          </a:p>
        </p:txBody>
      </p:sp>
      <p:sp>
        <p:nvSpPr>
          <p:cNvPr id="61443" name="Rectangle 3"/>
          <p:cNvSpPr>
            <a:spLocks noGrp="1" noChangeArrowheads="1"/>
          </p:cNvSpPr>
          <p:nvPr>
            <p:ph sz="quarter" idx="1"/>
          </p:nvPr>
        </p:nvSpPr>
        <p:spPr>
          <a:xfrm>
            <a:off x="838200" y="1524000"/>
            <a:ext cx="7602538" cy="4572000"/>
          </a:xfrm>
        </p:spPr>
        <p:txBody>
          <a:bodyPr/>
          <a:lstStyle/>
          <a:p>
            <a:pPr eaLnBrk="1" hangingPunct="1">
              <a:buFont typeface="Wingdings 2" pitchFamily="18" charset="2"/>
              <a:buNone/>
            </a:pPr>
            <a:r>
              <a:rPr lang="en-US" sz="2800" b="1" smtClean="0">
                <a:cs typeface="Arial" charset="0"/>
              </a:rPr>
              <a:t>	</a:t>
            </a:r>
            <a:r>
              <a:rPr lang="en-US" b="1" smtClean="0">
                <a:cs typeface="Arial" charset="0"/>
              </a:rPr>
              <a:t>The effect of compounding is small for a small number of periods, but </a:t>
            </a:r>
            <a:r>
              <a:rPr lang="en-US" b="1" smtClean="0">
                <a:solidFill>
                  <a:srgbClr val="0070C0"/>
                </a:solidFill>
                <a:cs typeface="Arial" charset="0"/>
              </a:rPr>
              <a:t>increases</a:t>
            </a:r>
            <a:r>
              <a:rPr lang="en-US" b="1" smtClean="0">
                <a:cs typeface="Arial" charset="0"/>
              </a:rPr>
              <a:t> as the number of periods increases. </a:t>
            </a:r>
          </a:p>
          <a:p>
            <a:pPr eaLnBrk="1" hangingPunct="1">
              <a:buFont typeface="Wingdings 2" pitchFamily="18" charset="2"/>
              <a:buNone/>
            </a:pPr>
            <a:r>
              <a:rPr lang="en-US" b="1" smtClean="0">
                <a:cs typeface="Arial" charset="0"/>
              </a:rPr>
              <a:t>	(Simple interest would have a future value of $1,250, for a difference of $26.28.)</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22"/>
          <p:cNvSpPr>
            <a:spLocks noGrp="1"/>
          </p:cNvSpPr>
          <p:nvPr>
            <p:ph type="sldNum" sz="quarter" idx="12"/>
          </p:nvPr>
        </p:nvSpPr>
        <p:spPr bwMode="auto">
          <a:ln>
            <a:round/>
            <a:headEnd/>
            <a:tailEnd/>
          </a:ln>
        </p:spPr>
        <p:txBody>
          <a:bodyPr/>
          <a:lstStyle/>
          <a:p>
            <a:r>
              <a:rPr lang="en-US" smtClean="0"/>
              <a:t>5-</a:t>
            </a:r>
            <a:fld id="{09699D97-40CF-4CFC-AC59-22A03FADC66E}" type="slidenum">
              <a:rPr lang="en-US" smtClean="0"/>
              <a:pPr/>
              <a:t>33</a:t>
            </a:fld>
            <a:endParaRPr lang="en-US" smtClean="0"/>
          </a:p>
        </p:txBody>
      </p:sp>
      <p:sp>
        <p:nvSpPr>
          <p:cNvPr id="63490" name="Rectangle 2"/>
          <p:cNvSpPr>
            <a:spLocks noGrp="1" noChangeArrowheads="1"/>
          </p:cNvSpPr>
          <p:nvPr>
            <p:ph type="title"/>
          </p:nvPr>
        </p:nvSpPr>
        <p:spPr>
          <a:solidFill>
            <a:schemeClr val="bg2"/>
          </a:solidFill>
        </p:spPr>
        <p:txBody>
          <a:bodyPr/>
          <a:lstStyle/>
          <a:p>
            <a:pPr algn="ctr" eaLnBrk="1" hangingPunct="1"/>
            <a:r>
              <a:rPr lang="en-US" sz="4800" b="1" smtClean="0"/>
              <a:t>Future Values - Example 3</a:t>
            </a:r>
          </a:p>
        </p:txBody>
      </p:sp>
      <p:sp>
        <p:nvSpPr>
          <p:cNvPr id="8195" name="Rectangle 3"/>
          <p:cNvSpPr>
            <a:spLocks noGrp="1" noChangeArrowheads="1"/>
          </p:cNvSpPr>
          <p:nvPr>
            <p:ph sz="quarter" idx="1"/>
          </p:nvPr>
        </p:nvSpPr>
        <p:spPr>
          <a:xfrm>
            <a:off x="533400" y="1524000"/>
            <a:ext cx="8458200" cy="4525963"/>
          </a:xfrm>
        </p:spPr>
        <p:txBody>
          <a:bodyPr/>
          <a:lstStyle/>
          <a:p>
            <a:pPr eaLnBrk="1" hangingPunct="1">
              <a:lnSpc>
                <a:spcPct val="90000"/>
              </a:lnSpc>
              <a:buNone/>
            </a:pPr>
            <a:r>
              <a:rPr lang="en-US" sz="2800" b="1" dirty="0" smtClean="0">
                <a:latin typeface="Arial" charset="0"/>
                <a:cs typeface="Arial" charset="0"/>
              </a:rPr>
              <a:t>	</a:t>
            </a:r>
            <a:r>
              <a:rPr lang="en-US" sz="2800" b="1" dirty="0" smtClean="0">
                <a:solidFill>
                  <a:srgbClr val="0070C0"/>
                </a:solidFill>
                <a:cs typeface="Arial" charset="0"/>
              </a:rPr>
              <a:t>Suppose you had a relative deposit $10 at 5.5% </a:t>
            </a:r>
            <a:r>
              <a:rPr lang="en-US" sz="2800" b="1" dirty="0" smtClean="0">
                <a:solidFill>
                  <a:srgbClr val="FF0000"/>
                </a:solidFill>
                <a:cs typeface="Arial" charset="0"/>
              </a:rPr>
              <a:t>200</a:t>
            </a:r>
            <a:r>
              <a:rPr lang="en-US" sz="2800" b="1" dirty="0" smtClean="0">
                <a:solidFill>
                  <a:srgbClr val="0070C0"/>
                </a:solidFill>
                <a:cs typeface="Arial" charset="0"/>
              </a:rPr>
              <a:t> years ago</a:t>
            </a:r>
            <a:r>
              <a:rPr lang="en-US" sz="2800" b="1" dirty="0" smtClean="0">
                <a:solidFill>
                  <a:srgbClr val="0070C0"/>
                </a:solidFill>
                <a:cs typeface="Arial" charset="0"/>
              </a:rPr>
              <a:t>.</a:t>
            </a:r>
            <a:r>
              <a:rPr lang="en-US" sz="2800" b="1" dirty="0" smtClean="0">
                <a:cs typeface="Arial" charset="0"/>
              </a:rPr>
              <a:t> How much will you have </a:t>
            </a:r>
            <a:r>
              <a:rPr lang="en-US" sz="2800" b="1" dirty="0" smtClean="0">
                <a:solidFill>
                  <a:srgbClr val="0070C0"/>
                </a:solidFill>
                <a:cs typeface="Arial" charset="0"/>
              </a:rPr>
              <a:t>today</a:t>
            </a:r>
            <a:r>
              <a:rPr lang="en-US" sz="2800" b="1" dirty="0" smtClean="0">
                <a:cs typeface="Arial" charset="0"/>
              </a:rPr>
              <a:t>?</a:t>
            </a:r>
            <a:endParaRPr lang="en-US" sz="2800" b="1" dirty="0" smtClean="0">
              <a:solidFill>
                <a:srgbClr val="0070C0"/>
              </a:solidFill>
              <a:cs typeface="Arial" charset="0"/>
            </a:endParaRPr>
          </a:p>
          <a:p>
            <a:pPr eaLnBrk="1" hangingPunct="1">
              <a:lnSpc>
                <a:spcPct val="90000"/>
              </a:lnSpc>
            </a:pPr>
            <a:endParaRPr lang="en-US" sz="2800" b="1" dirty="0" smtClean="0">
              <a:latin typeface="Arial" charset="0"/>
              <a:cs typeface="Arial" charset="0"/>
            </a:endParaRPr>
          </a:p>
          <a:p>
            <a:pPr eaLnBrk="1" hangingPunct="1">
              <a:lnSpc>
                <a:spcPct val="90000"/>
              </a:lnSpc>
            </a:pPr>
            <a:endParaRPr lang="en-US" sz="2800" b="1" dirty="0" smtClean="0">
              <a:latin typeface="Arial" charset="0"/>
              <a:cs typeface="Arial" charset="0"/>
            </a:endParaRPr>
          </a:p>
          <a:p>
            <a:pPr eaLnBrk="1" hangingPunct="1">
              <a:lnSpc>
                <a:spcPct val="90000"/>
              </a:lnSpc>
              <a:buFont typeface="Wingdings 2" pitchFamily="18" charset="2"/>
              <a:buNone/>
            </a:pPr>
            <a:endParaRPr lang="en-US" sz="2800" b="1" dirty="0" smtClean="0">
              <a:latin typeface="Arial" charset="0"/>
              <a:cs typeface="Arial" charset="0"/>
            </a:endParaRPr>
          </a:p>
          <a:p>
            <a:pPr eaLnBrk="1" hangingPunct="1">
              <a:lnSpc>
                <a:spcPct val="90000"/>
              </a:lnSpc>
            </a:pPr>
            <a:endParaRPr lang="en-US" sz="2800" b="1" dirty="0" smtClean="0">
              <a:latin typeface="Arial" charset="0"/>
              <a:cs typeface="Arial" charset="0"/>
            </a:endParaRPr>
          </a:p>
          <a:p>
            <a:pPr eaLnBrk="1" hangingPunct="1">
              <a:lnSpc>
                <a:spcPct val="90000"/>
              </a:lnSpc>
            </a:pPr>
            <a:endParaRPr lang="en-US" sz="2800" b="1" dirty="0" smtClean="0">
              <a:latin typeface="Arial" charset="0"/>
              <a:cs typeface="Arial" charset="0"/>
            </a:endParaRPr>
          </a:p>
          <a:p>
            <a:pPr eaLnBrk="1" hangingPunct="1">
              <a:lnSpc>
                <a:spcPct val="90000"/>
              </a:lnSpc>
              <a:buFont typeface="Wingdings 2" pitchFamily="18" charset="2"/>
              <a:buNone/>
            </a:pPr>
            <a:r>
              <a:rPr lang="en-US" sz="2800" b="1" dirty="0" smtClean="0">
                <a:cs typeface="Arial" charset="0"/>
              </a:rPr>
              <a:t>	</a:t>
            </a:r>
          </a:p>
          <a:p>
            <a:pPr eaLnBrk="1" hangingPunct="1">
              <a:lnSpc>
                <a:spcPct val="90000"/>
              </a:lnSpc>
              <a:buFont typeface="Wingdings 2" pitchFamily="18" charset="2"/>
              <a:buNone/>
            </a:pPr>
            <a:endParaRPr lang="en-US" sz="1200" b="1" dirty="0" smtClean="0">
              <a:latin typeface="Arial" charset="0"/>
              <a:cs typeface="Arial" charset="0"/>
            </a:endParaRPr>
          </a:p>
        </p:txBody>
      </p:sp>
      <p:grpSp>
        <p:nvGrpSpPr>
          <p:cNvPr id="16" name="Group 15"/>
          <p:cNvGrpSpPr>
            <a:grpSpLocks/>
          </p:cNvGrpSpPr>
          <p:nvPr/>
        </p:nvGrpSpPr>
        <p:grpSpPr bwMode="auto">
          <a:xfrm>
            <a:off x="228600" y="2362200"/>
            <a:ext cx="7772400" cy="1841500"/>
            <a:chOff x="228600" y="2362200"/>
            <a:chExt cx="7772400" cy="1842075"/>
          </a:xfrm>
        </p:grpSpPr>
        <p:cxnSp>
          <p:nvCxnSpPr>
            <p:cNvPr id="5" name="Straight Connector 4"/>
            <p:cNvCxnSpPr/>
            <p:nvPr/>
          </p:nvCxnSpPr>
          <p:spPr>
            <a:xfrm>
              <a:off x="1524000" y="3353109"/>
              <a:ext cx="5410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24000" y="2895767"/>
              <a:ext cx="0" cy="45734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34200" y="2895767"/>
              <a:ext cx="0" cy="457343"/>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3497" name="TextBox 8"/>
            <p:cNvSpPr txBox="1">
              <a:spLocks noChangeArrowheads="1"/>
            </p:cNvSpPr>
            <p:nvPr/>
          </p:nvSpPr>
          <p:spPr bwMode="auto">
            <a:xfrm>
              <a:off x="228600" y="2362200"/>
              <a:ext cx="3276600" cy="523220"/>
            </a:xfrm>
            <a:prstGeom prst="rect">
              <a:avLst/>
            </a:prstGeom>
            <a:noFill/>
            <a:ln w="9525">
              <a:noFill/>
              <a:miter lim="800000"/>
              <a:headEnd/>
              <a:tailEnd/>
            </a:ln>
          </p:spPr>
          <p:txBody>
            <a:bodyPr>
              <a:spAutoFit/>
            </a:bodyPr>
            <a:lstStyle/>
            <a:p>
              <a:r>
                <a:rPr lang="en-US" sz="2800">
                  <a:latin typeface="Arial Black" pitchFamily="34" charset="0"/>
                </a:rPr>
                <a:t>200 years ago</a:t>
              </a:r>
            </a:p>
          </p:txBody>
        </p:sp>
        <p:sp>
          <p:nvSpPr>
            <p:cNvPr id="63498" name="TextBox 10"/>
            <p:cNvSpPr txBox="1">
              <a:spLocks noChangeArrowheads="1"/>
            </p:cNvSpPr>
            <p:nvPr/>
          </p:nvSpPr>
          <p:spPr bwMode="auto">
            <a:xfrm>
              <a:off x="6248400" y="2438400"/>
              <a:ext cx="1752600" cy="523220"/>
            </a:xfrm>
            <a:prstGeom prst="rect">
              <a:avLst/>
            </a:prstGeom>
            <a:noFill/>
            <a:ln w="9525">
              <a:noFill/>
              <a:miter lim="800000"/>
              <a:headEnd/>
              <a:tailEnd/>
            </a:ln>
          </p:spPr>
          <p:txBody>
            <a:bodyPr>
              <a:spAutoFit/>
            </a:bodyPr>
            <a:lstStyle/>
            <a:p>
              <a:r>
                <a:rPr lang="en-US" sz="2800">
                  <a:latin typeface="Arial Black" pitchFamily="34" charset="0"/>
                </a:rPr>
                <a:t>Today</a:t>
              </a:r>
            </a:p>
          </p:txBody>
        </p:sp>
        <p:sp>
          <p:nvSpPr>
            <p:cNvPr id="63499" name="TextBox 11"/>
            <p:cNvSpPr txBox="1">
              <a:spLocks noChangeArrowheads="1"/>
            </p:cNvSpPr>
            <p:nvPr/>
          </p:nvSpPr>
          <p:spPr bwMode="auto">
            <a:xfrm>
              <a:off x="723900" y="3619500"/>
              <a:ext cx="1752600" cy="584775"/>
            </a:xfrm>
            <a:prstGeom prst="rect">
              <a:avLst/>
            </a:prstGeom>
            <a:noFill/>
            <a:ln w="9525">
              <a:noFill/>
              <a:miter lim="800000"/>
              <a:headEnd/>
              <a:tailEnd/>
            </a:ln>
          </p:spPr>
          <p:txBody>
            <a:bodyPr>
              <a:spAutoFit/>
            </a:bodyPr>
            <a:lstStyle/>
            <a:p>
              <a:r>
                <a:rPr lang="en-US" sz="3200">
                  <a:solidFill>
                    <a:srgbClr val="008000"/>
                  </a:solidFill>
                  <a:latin typeface="Arial Black" pitchFamily="34" charset="0"/>
                </a:rPr>
                <a:t>$10</a:t>
              </a:r>
            </a:p>
          </p:txBody>
        </p:sp>
      </p:grpSp>
      <p:sp>
        <p:nvSpPr>
          <p:cNvPr id="18" name="Rectangle 17"/>
          <p:cNvSpPr/>
          <p:nvPr/>
        </p:nvSpPr>
        <p:spPr>
          <a:xfrm>
            <a:off x="6629400" y="3352800"/>
            <a:ext cx="540534"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10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19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819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195">
                                            <p:txEl>
                                              <p:pRg st="6" end="6"/>
                                            </p:txEl>
                                          </p:spTgt>
                                        </p:tgtEl>
                                        <p:attrNameLst>
                                          <p:attrName>style.visibility</p:attrName>
                                        </p:attrNameLst>
                                      </p:cBhvr>
                                      <p:to>
                                        <p:strVal val="visible"/>
                                      </p:to>
                                    </p:set>
                                    <p:anim calcmode="lin" valueType="num">
                                      <p:cBhvr>
                                        <p:cTn id="21" dur="1000" fill="hold"/>
                                        <p:tgtEl>
                                          <p:spTgt spid="8195">
                                            <p:txEl>
                                              <p:pRg st="6" end="6"/>
                                            </p:txEl>
                                          </p:spTgt>
                                        </p:tgtEl>
                                        <p:attrNameLst>
                                          <p:attrName>ppt_w</p:attrName>
                                        </p:attrNameLst>
                                      </p:cBhvr>
                                      <p:tavLst>
                                        <p:tav tm="0">
                                          <p:val>
                                            <p:fltVal val="0"/>
                                          </p:val>
                                        </p:tav>
                                        <p:tav tm="100000">
                                          <p:val>
                                            <p:strVal val="#ppt_w"/>
                                          </p:val>
                                        </p:tav>
                                      </p:tavLst>
                                    </p:anim>
                                    <p:anim calcmode="lin" valueType="num">
                                      <p:cBhvr>
                                        <p:cTn id="22" dur="1000" fill="hold"/>
                                        <p:tgtEl>
                                          <p:spTgt spid="8195">
                                            <p:txEl>
                                              <p:pRg st="6" end="6"/>
                                            </p:txEl>
                                          </p:spTgt>
                                        </p:tgtEl>
                                        <p:attrNameLst>
                                          <p:attrName>ppt_h</p:attrName>
                                        </p:attrNameLst>
                                      </p:cBhvr>
                                      <p:tavLst>
                                        <p:tav tm="0">
                                          <p:val>
                                            <p:fltVal val="0"/>
                                          </p:val>
                                        </p:tav>
                                        <p:tav tm="100000">
                                          <p:val>
                                            <p:strVal val="#ppt_h"/>
                                          </p:val>
                                        </p:tav>
                                      </p:tavLst>
                                    </p:anim>
                                    <p:animEffect transition="in" filter="fade">
                                      <p:cBhvr>
                                        <p:cTn id="23" dur="1000"/>
                                        <p:tgtEl>
                                          <p:spTgt spid="8195">
                                            <p:txEl>
                                              <p:pRg st="6" end="6"/>
                                            </p:txEl>
                                          </p:spTgt>
                                        </p:tgtEl>
                                      </p:cBhvr>
                                    </p:animEffect>
                                  </p:childTnLst>
                                </p:cTn>
                              </p:par>
                            </p:childTnLst>
                          </p:cTn>
                        </p:par>
                        <p:par>
                          <p:cTn id="24" fill="hold">
                            <p:stCondLst>
                              <p:cond delay="1000"/>
                            </p:stCondLst>
                            <p:childTnLst>
                              <p:par>
                                <p:cTn id="25" presetID="55"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ppt_w</p:attrName>
                                        </p:attrNameLst>
                                      </p:cBhvr>
                                      <p:tavLst>
                                        <p:tav tm="0">
                                          <p:val>
                                            <p:strVal val="#ppt_w*0.70"/>
                                          </p:val>
                                        </p:tav>
                                        <p:tav tm="100000">
                                          <p:val>
                                            <p:strVal val="#ppt_w"/>
                                          </p:val>
                                        </p:tav>
                                      </p:tavLst>
                                    </p:anim>
                                    <p:anim calcmode="lin" valueType="num">
                                      <p:cBhvr>
                                        <p:cTn id="28" dur="1000" fill="hold"/>
                                        <p:tgtEl>
                                          <p:spTgt spid="18"/>
                                        </p:tgtEl>
                                        <p:attrNameLst>
                                          <p:attrName>ppt_h</p:attrName>
                                        </p:attrNameLst>
                                      </p:cBhvr>
                                      <p:tavLst>
                                        <p:tav tm="0">
                                          <p:val>
                                            <p:strVal val="#ppt_h"/>
                                          </p:val>
                                        </p:tav>
                                        <p:tav tm="100000">
                                          <p:val>
                                            <p:strVal val="#ppt_h"/>
                                          </p:val>
                                        </p:tav>
                                      </p:tavLst>
                                    </p:anim>
                                    <p:animEffect transition="in" filter="fade">
                                      <p:cBhvr>
                                        <p:cTn id="2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22"/>
          <p:cNvSpPr>
            <a:spLocks noGrp="1"/>
          </p:cNvSpPr>
          <p:nvPr>
            <p:ph type="sldNum" sz="quarter" idx="12"/>
          </p:nvPr>
        </p:nvSpPr>
        <p:spPr bwMode="auto">
          <a:ln>
            <a:round/>
            <a:headEnd/>
            <a:tailEnd/>
          </a:ln>
        </p:spPr>
        <p:txBody>
          <a:bodyPr/>
          <a:lstStyle/>
          <a:p>
            <a:r>
              <a:rPr lang="en-US" smtClean="0"/>
              <a:t>5-</a:t>
            </a:r>
            <a:fld id="{C89EAE02-49F1-4322-A512-6523C5FAEA3D}" type="slidenum">
              <a:rPr lang="en-US" smtClean="0"/>
              <a:pPr/>
              <a:t>34</a:t>
            </a:fld>
            <a:endParaRPr lang="en-US" smtClean="0"/>
          </a:p>
        </p:txBody>
      </p:sp>
      <p:grpSp>
        <p:nvGrpSpPr>
          <p:cNvPr id="65538" name="Group 21"/>
          <p:cNvGrpSpPr>
            <a:grpSpLocks/>
          </p:cNvGrpSpPr>
          <p:nvPr/>
        </p:nvGrpSpPr>
        <p:grpSpPr bwMode="auto">
          <a:xfrm>
            <a:off x="228600" y="469900"/>
            <a:ext cx="6191250" cy="6191250"/>
            <a:chOff x="-1219200" y="228600"/>
            <a:chExt cx="6191250" cy="6191250"/>
          </a:xfrm>
        </p:grpSpPr>
        <p:pic>
          <p:nvPicPr>
            <p:cNvPr id="65555" name="Picture 2" descr="http://i.ebayimg.com/t/NEW-TEXAS-INSTRUMENTS-BA-II-PLUS-CALCULATOR-SLIDE-CASE-/00/s/NjUwWDY1MA==/$(KGrHqJ,!h4E6GntFnUQBOmKDLCLO!~~60_3.JPG"/>
            <p:cNvPicPr>
              <a:picLocks noChangeAspect="1" noChangeArrowheads="1"/>
            </p:cNvPicPr>
            <p:nvPr/>
          </p:nvPicPr>
          <p:blipFill>
            <a:blip r:embed="rId2" cstate="print"/>
            <a:srcRect/>
            <a:stretch>
              <a:fillRect/>
            </a:stretch>
          </p:blipFill>
          <p:spPr bwMode="auto">
            <a:xfrm>
              <a:off x="-1219200" y="228600"/>
              <a:ext cx="6191250" cy="6191250"/>
            </a:xfrm>
            <a:prstGeom prst="rect">
              <a:avLst/>
            </a:prstGeom>
            <a:noFill/>
            <a:ln w="9525">
              <a:noFill/>
              <a:miter lim="800000"/>
              <a:headEnd/>
              <a:tailEnd/>
            </a:ln>
          </p:spPr>
        </p:pic>
        <p:sp>
          <p:nvSpPr>
            <p:cNvPr id="26" name="Rectangle 25"/>
            <p:cNvSpPr/>
            <p:nvPr/>
          </p:nvSpPr>
          <p:spPr>
            <a:xfrm>
              <a:off x="685800" y="1371600"/>
              <a:ext cx="2286000" cy="609600"/>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TextBox 5"/>
          <p:cNvSpPr txBox="1">
            <a:spLocks noChangeArrowheads="1"/>
          </p:cNvSpPr>
          <p:nvPr/>
        </p:nvSpPr>
        <p:spPr bwMode="auto">
          <a:xfrm>
            <a:off x="5334000" y="1308100"/>
            <a:ext cx="3276600" cy="579438"/>
          </a:xfrm>
          <a:prstGeom prst="rect">
            <a:avLst/>
          </a:prstGeom>
          <a:noFill/>
          <a:ln w="9525">
            <a:noFill/>
            <a:miter lim="800000"/>
            <a:headEnd/>
            <a:tailEnd/>
          </a:ln>
        </p:spPr>
        <p:txBody>
          <a:bodyPr>
            <a:spAutoFit/>
          </a:bodyPr>
          <a:lstStyle/>
          <a:p>
            <a:r>
              <a:rPr lang="en-US" sz="3200">
                <a:latin typeface="Arial Black" pitchFamily="34" charset="0"/>
              </a:rPr>
              <a:t>200 years = N</a:t>
            </a:r>
          </a:p>
        </p:txBody>
      </p:sp>
      <p:sp>
        <p:nvSpPr>
          <p:cNvPr id="7" name="TextBox 6"/>
          <p:cNvSpPr txBox="1">
            <a:spLocks noChangeArrowheads="1"/>
          </p:cNvSpPr>
          <p:nvPr/>
        </p:nvSpPr>
        <p:spPr bwMode="auto">
          <a:xfrm>
            <a:off x="6477000" y="1993900"/>
            <a:ext cx="2819400" cy="579438"/>
          </a:xfrm>
          <a:prstGeom prst="rect">
            <a:avLst/>
          </a:prstGeom>
          <a:noFill/>
          <a:ln w="9525">
            <a:noFill/>
            <a:miter lim="800000"/>
            <a:headEnd/>
            <a:tailEnd/>
          </a:ln>
        </p:spPr>
        <p:txBody>
          <a:bodyPr>
            <a:spAutoFit/>
          </a:bodyPr>
          <a:lstStyle/>
          <a:p>
            <a:r>
              <a:rPr lang="en-US" sz="3200">
                <a:latin typeface="Arial Black" pitchFamily="34" charset="0"/>
              </a:rPr>
              <a:t>5.5% = I/Y</a:t>
            </a:r>
          </a:p>
        </p:txBody>
      </p:sp>
      <p:sp>
        <p:nvSpPr>
          <p:cNvPr id="8" name="TextBox 7"/>
          <p:cNvSpPr txBox="1">
            <a:spLocks noChangeArrowheads="1"/>
          </p:cNvSpPr>
          <p:nvPr/>
        </p:nvSpPr>
        <p:spPr bwMode="auto">
          <a:xfrm>
            <a:off x="6629400" y="2603500"/>
            <a:ext cx="2667000" cy="579438"/>
          </a:xfrm>
          <a:prstGeom prst="rect">
            <a:avLst/>
          </a:prstGeom>
          <a:noFill/>
          <a:ln w="9525">
            <a:noFill/>
            <a:miter lim="800000"/>
            <a:headEnd/>
            <a:tailEnd/>
          </a:ln>
        </p:spPr>
        <p:txBody>
          <a:bodyPr>
            <a:spAutoFit/>
          </a:bodyPr>
          <a:lstStyle/>
          <a:p>
            <a:r>
              <a:rPr lang="en-US" sz="3200">
                <a:latin typeface="Arial Black" pitchFamily="34" charset="0"/>
              </a:rPr>
              <a:t>-$10 = PV</a:t>
            </a:r>
          </a:p>
        </p:txBody>
      </p:sp>
      <p:sp>
        <p:nvSpPr>
          <p:cNvPr id="9" name="TextBox 8"/>
          <p:cNvSpPr txBox="1">
            <a:spLocks noChangeArrowheads="1"/>
          </p:cNvSpPr>
          <p:nvPr/>
        </p:nvSpPr>
        <p:spPr bwMode="auto">
          <a:xfrm>
            <a:off x="5715000" y="4432300"/>
            <a:ext cx="1981200" cy="579438"/>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 = FV</a:t>
            </a:r>
          </a:p>
        </p:txBody>
      </p:sp>
      <p:sp>
        <p:nvSpPr>
          <p:cNvPr id="10" name="TextBox 9"/>
          <p:cNvSpPr txBox="1">
            <a:spLocks noChangeArrowheads="1"/>
          </p:cNvSpPr>
          <p:nvPr/>
        </p:nvSpPr>
        <p:spPr bwMode="auto">
          <a:xfrm>
            <a:off x="6324600" y="3670300"/>
            <a:ext cx="1143000" cy="579438"/>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CPT</a:t>
            </a:r>
          </a:p>
        </p:txBody>
      </p:sp>
      <p:sp>
        <p:nvSpPr>
          <p:cNvPr id="11" name="TextBox 10"/>
          <p:cNvSpPr txBox="1">
            <a:spLocks noChangeArrowheads="1"/>
          </p:cNvSpPr>
          <p:nvPr/>
        </p:nvSpPr>
        <p:spPr bwMode="auto">
          <a:xfrm>
            <a:off x="2057400" y="1612900"/>
            <a:ext cx="3200400" cy="519113"/>
          </a:xfrm>
          <a:prstGeom prst="rect">
            <a:avLst/>
          </a:prstGeom>
          <a:noFill/>
          <a:ln w="9525">
            <a:noFill/>
            <a:miter lim="800000"/>
            <a:headEnd/>
            <a:tailEnd/>
          </a:ln>
        </p:spPr>
        <p:txBody>
          <a:bodyPr>
            <a:spAutoFit/>
          </a:bodyPr>
          <a:lstStyle/>
          <a:p>
            <a:r>
              <a:rPr lang="en-US" sz="2800">
                <a:solidFill>
                  <a:srgbClr val="FF0000"/>
                </a:solidFill>
                <a:latin typeface="Arial Black" pitchFamily="34" charset="0"/>
              </a:rPr>
              <a:t>-447,189.84</a:t>
            </a:r>
          </a:p>
        </p:txBody>
      </p:sp>
      <p:cxnSp>
        <p:nvCxnSpPr>
          <p:cNvPr id="13" name="Straight Arrow Connector 12"/>
          <p:cNvCxnSpPr/>
          <p:nvPr/>
        </p:nvCxnSpPr>
        <p:spPr>
          <a:xfrm flipH="1">
            <a:off x="2362200" y="1612900"/>
            <a:ext cx="3048000" cy="19812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1"/>
          </p:cNvCxnSpPr>
          <p:nvPr/>
        </p:nvCxnSpPr>
        <p:spPr>
          <a:xfrm flipH="1">
            <a:off x="2895600" y="2284413"/>
            <a:ext cx="3581400" cy="13081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1"/>
            <a:endCxn id="8" idx="1"/>
          </p:cNvCxnSpPr>
          <p:nvPr/>
        </p:nvCxnSpPr>
        <p:spPr>
          <a:xfrm>
            <a:off x="6629400" y="2894013"/>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1"/>
          </p:cNvCxnSpPr>
          <p:nvPr/>
        </p:nvCxnSpPr>
        <p:spPr>
          <a:xfrm flipH="1">
            <a:off x="3429000" y="2894013"/>
            <a:ext cx="3200400" cy="6985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1"/>
          </p:cNvCxnSpPr>
          <p:nvPr/>
        </p:nvCxnSpPr>
        <p:spPr>
          <a:xfrm flipH="1" flipV="1">
            <a:off x="2286000" y="2982913"/>
            <a:ext cx="4038600" cy="9779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4343400" y="3746500"/>
            <a:ext cx="1295400" cy="990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5029200" y="3746500"/>
            <a:ext cx="914400" cy="519113"/>
          </a:xfrm>
          <a:prstGeom prst="rect">
            <a:avLst/>
          </a:prstGeom>
          <a:noFill/>
          <a:ln w="9525">
            <a:noFill/>
            <a:miter lim="800000"/>
            <a:headEnd/>
            <a:tailEnd/>
          </a:ln>
        </p:spPr>
        <p:txBody>
          <a:bodyPr>
            <a:spAutoFit/>
          </a:bodyPr>
          <a:lstStyle/>
          <a:p>
            <a:r>
              <a:rPr lang="en-US" sz="2800">
                <a:solidFill>
                  <a:srgbClr val="FF0000"/>
                </a:solidFill>
                <a:latin typeface="Arial Black" pitchFamily="34" charset="0"/>
              </a:rPr>
              <a:t>1st</a:t>
            </a:r>
          </a:p>
        </p:txBody>
      </p:sp>
      <p:sp>
        <p:nvSpPr>
          <p:cNvPr id="31" name="TextBox 30"/>
          <p:cNvSpPr txBox="1">
            <a:spLocks noChangeArrowheads="1"/>
          </p:cNvSpPr>
          <p:nvPr/>
        </p:nvSpPr>
        <p:spPr bwMode="auto">
          <a:xfrm>
            <a:off x="5105400" y="4813300"/>
            <a:ext cx="1143000" cy="519113"/>
          </a:xfrm>
          <a:prstGeom prst="rect">
            <a:avLst/>
          </a:prstGeom>
          <a:noFill/>
          <a:ln w="9525">
            <a:noFill/>
            <a:miter lim="800000"/>
            <a:headEnd/>
            <a:tailEnd/>
          </a:ln>
        </p:spPr>
        <p:txBody>
          <a:bodyPr>
            <a:spAutoFit/>
          </a:bodyPr>
          <a:lstStyle/>
          <a:p>
            <a:r>
              <a:rPr lang="en-US" sz="2800">
                <a:solidFill>
                  <a:srgbClr val="FF0000"/>
                </a:solidFill>
                <a:latin typeface="Arial Black" pitchFamily="34" charset="0"/>
              </a:rPr>
              <a:t>2nd</a:t>
            </a:r>
          </a:p>
        </p:txBody>
      </p:sp>
      <p:sp>
        <p:nvSpPr>
          <p:cNvPr id="5139" name="TextBox 31"/>
          <p:cNvSpPr txBox="1">
            <a:spLocks noChangeArrowheads="1"/>
          </p:cNvSpPr>
          <p:nvPr/>
        </p:nvSpPr>
        <p:spPr bwMode="auto">
          <a:xfrm>
            <a:off x="5029200" y="317500"/>
            <a:ext cx="3886200" cy="823913"/>
          </a:xfrm>
          <a:prstGeom prst="rect">
            <a:avLst/>
          </a:prstGeom>
          <a:solidFill>
            <a:schemeClr val="bg2"/>
          </a:solidFill>
          <a:ln w="9525">
            <a:noFill/>
            <a:miter lim="800000"/>
            <a:headEnd/>
            <a:tailEnd/>
          </a:ln>
        </p:spPr>
        <p:txBody>
          <a:bodyPr>
            <a:spAutoFit/>
          </a:bodyPr>
          <a:lstStyle/>
          <a:p>
            <a:pPr algn="ctr" fontAlgn="auto">
              <a:spcBef>
                <a:spcPts val="0"/>
              </a:spcBef>
              <a:spcAft>
                <a:spcPts val="0"/>
              </a:spcAft>
              <a:defRPr/>
            </a:pPr>
            <a:r>
              <a:rPr lang="en-US" sz="4800" b="1" dirty="0">
                <a:solidFill>
                  <a:schemeClr val="tx2"/>
                </a:solidFill>
                <a:latin typeface="+mj-lt"/>
              </a:rPr>
              <a:t>TI BA II Plus</a:t>
            </a:r>
          </a:p>
        </p:txBody>
      </p:sp>
      <p:sp>
        <p:nvSpPr>
          <p:cNvPr id="65554" name="Slide Number Placeholder 22"/>
          <p:cNvSpPr>
            <a:spLocks/>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r>
              <a:rPr lang="en-US" sz="1000">
                <a:solidFill>
                  <a:srgbClr val="FFFFFF"/>
                </a:solidFill>
                <a:latin typeface="Times New Roman" pitchFamily="18" charset="0"/>
              </a:rPr>
              <a:t>5-</a:t>
            </a:r>
            <a:fld id="{FEC76941-A54A-425A-BF58-1E7E713ACD91}" type="slidenum">
              <a:rPr lang="en-US" sz="1000">
                <a:solidFill>
                  <a:srgbClr val="FFFFFF"/>
                </a:solidFill>
                <a:latin typeface="Times New Roman" pitchFamily="18" charset="0"/>
              </a:rPr>
              <a:pPr algn="ctr"/>
              <a:t>34</a:t>
            </a:fld>
            <a:endParaRPr lang="en-US" sz="1000">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13"/>
                                        </p:tgtEl>
                                      </p:cBhvr>
                                    </p:animEffect>
                                    <p:set>
                                      <p:cBhvr>
                                        <p:cTn id="19" dur="1" fill="hold">
                                          <p:stCondLst>
                                            <p:cond delay="9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16"/>
                                        </p:tgtEl>
                                      </p:cBhvr>
                                    </p:animEffect>
                                    <p:set>
                                      <p:cBhvr>
                                        <p:cTn id="36" dur="1" fill="hold">
                                          <p:stCondLst>
                                            <p:cond delay="999"/>
                                          </p:stCondLst>
                                        </p:cTn>
                                        <p:tgtEl>
                                          <p:spTgt spid="1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000"/>
                                        <p:tgtEl>
                                          <p:spTgt spid="23"/>
                                        </p:tgtEl>
                                      </p:cBhvr>
                                    </p:animEffect>
                                    <p:set>
                                      <p:cBhvr>
                                        <p:cTn id="53" dur="1" fill="hold">
                                          <p:stCondLst>
                                            <p:cond delay="999"/>
                                          </p:stCondLst>
                                        </p:cTn>
                                        <p:tgtEl>
                                          <p:spTgt spid="2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fltVal val="0"/>
                                          </p:val>
                                        </p:tav>
                                        <p:tav tm="100000">
                                          <p:val>
                                            <p:strVal val="#ppt_w"/>
                                          </p:val>
                                        </p:tav>
                                      </p:tavLst>
                                    </p:anim>
                                    <p:anim calcmode="lin" valueType="num">
                                      <p:cBhvr>
                                        <p:cTn id="64" dur="1000" fill="hold"/>
                                        <p:tgtEl>
                                          <p:spTgt spid="10"/>
                                        </p:tgtEl>
                                        <p:attrNameLst>
                                          <p:attrName>ppt_h</p:attrName>
                                        </p:attrNameLst>
                                      </p:cBhvr>
                                      <p:tavLst>
                                        <p:tav tm="0">
                                          <p:val>
                                            <p:fltVal val="0"/>
                                          </p:val>
                                        </p:tav>
                                        <p:tav tm="100000">
                                          <p:val>
                                            <p:strVal val="#ppt_h"/>
                                          </p:val>
                                        </p:tav>
                                      </p:tavLst>
                                    </p:anim>
                                    <p:animEffect transition="in" filter="fade">
                                      <p:cBhvr>
                                        <p:cTn id="65" dur="10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1000"/>
                                        <p:tgtEl>
                                          <p:spTgt spid="30"/>
                                        </p:tgtEl>
                                      </p:cBhvr>
                                    </p:animEffect>
                                    <p:set>
                                      <p:cBhvr>
                                        <p:cTn id="70" dur="1" fill="hold">
                                          <p:stCondLst>
                                            <p:cond delay="999"/>
                                          </p:stCondLst>
                                        </p:cTn>
                                        <p:tgtEl>
                                          <p:spTgt spid="30"/>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10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7"/>
                                        </p:tgtEl>
                                      </p:cBhvr>
                                    </p:animEffect>
                                    <p:set>
                                      <p:cBhvr>
                                        <p:cTn id="78" dur="1" fill="hold">
                                          <p:stCondLst>
                                            <p:cond delay="499"/>
                                          </p:stCondLst>
                                        </p:cTn>
                                        <p:tgtEl>
                                          <p:spTgt spid="2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p:cTn id="88" dur="500" fill="hold"/>
                                        <p:tgtEl>
                                          <p:spTgt spid="9"/>
                                        </p:tgtEl>
                                        <p:attrNameLst>
                                          <p:attrName>ppt_w</p:attrName>
                                        </p:attrNameLst>
                                      </p:cBhvr>
                                      <p:tavLst>
                                        <p:tav tm="0">
                                          <p:val>
                                            <p:fltVal val="0"/>
                                          </p:val>
                                        </p:tav>
                                        <p:tav tm="100000">
                                          <p:val>
                                            <p:strVal val="#ppt_w"/>
                                          </p:val>
                                        </p:tav>
                                      </p:tavLst>
                                    </p:anim>
                                    <p:anim calcmode="lin" valueType="num">
                                      <p:cBhvr>
                                        <p:cTn id="89" dur="500" fill="hold"/>
                                        <p:tgtEl>
                                          <p:spTgt spid="9"/>
                                        </p:tgtEl>
                                        <p:attrNameLst>
                                          <p:attrName>ppt_h</p:attrName>
                                        </p:attrNameLst>
                                      </p:cBhvr>
                                      <p:tavLst>
                                        <p:tav tm="0">
                                          <p:val>
                                            <p:fltVal val="0"/>
                                          </p:val>
                                        </p:tav>
                                        <p:tav tm="100000">
                                          <p:val>
                                            <p:strVal val="#ppt_h"/>
                                          </p:val>
                                        </p:tav>
                                      </p:tavLst>
                                    </p:anim>
                                    <p:animEffect transition="in" filter="fade">
                                      <p:cBhvr>
                                        <p:cTn id="90" dur="5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2000"/>
                                        <p:tgtEl>
                                          <p:spTgt spid="31"/>
                                        </p:tgtEl>
                                      </p:cBhvr>
                                    </p:animEffect>
                                    <p:set>
                                      <p:cBhvr>
                                        <p:cTn id="95" dur="1" fill="hold">
                                          <p:stCondLst>
                                            <p:cond delay="1999"/>
                                          </p:stCondLst>
                                        </p:cTn>
                                        <p:tgtEl>
                                          <p:spTgt spid="31"/>
                                        </p:tgtEl>
                                        <p:attrNameLst>
                                          <p:attrName>style.visibility</p:attrName>
                                        </p:attrNameLst>
                                      </p:cBhvr>
                                      <p:to>
                                        <p:strVal val="hidden"/>
                                      </p:to>
                                    </p:set>
                                  </p:childTnLst>
                                </p:cTn>
                              </p:par>
                              <p:par>
                                <p:cTn id="96" presetID="10" presetClass="entr" presetSubtype="0" fill="hold"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29"/>
                                        </p:tgtEl>
                                      </p:cBhvr>
                                    </p:animEffect>
                                    <p:set>
                                      <p:cBhvr>
                                        <p:cTn id="103" dur="1" fill="hold">
                                          <p:stCondLst>
                                            <p:cond delay="499"/>
                                          </p:stCondLst>
                                        </p:cTn>
                                        <p:tgtEl>
                                          <p:spTgt spid="29"/>
                                        </p:tgtEl>
                                        <p:attrNameLst>
                                          <p:attrName>style.visibility</p:attrName>
                                        </p:attrNameLst>
                                      </p:cBhvr>
                                      <p:to>
                                        <p:strVal val="hidden"/>
                                      </p:to>
                                    </p:set>
                                  </p:childTnLst>
                                </p:cTn>
                              </p:par>
                            </p:childTnLst>
                          </p:cTn>
                        </p:par>
                        <p:par>
                          <p:cTn id="104" fill="hold">
                            <p:stCondLst>
                              <p:cond delay="500"/>
                            </p:stCondLst>
                            <p:childTnLst>
                              <p:par>
                                <p:cTn id="105" presetID="53" presetClass="entr" presetSubtype="0" fill="hold" grpId="0" nodeType="afterEffect">
                                  <p:stCondLst>
                                    <p:cond delay="0"/>
                                  </p:stCondLst>
                                  <p:childTnLst>
                                    <p:set>
                                      <p:cBhvr>
                                        <p:cTn id="106" dur="1" fill="hold">
                                          <p:stCondLst>
                                            <p:cond delay="0"/>
                                          </p:stCondLst>
                                        </p:cTn>
                                        <p:tgtEl>
                                          <p:spTgt spid="11"/>
                                        </p:tgtEl>
                                        <p:attrNameLst>
                                          <p:attrName>style.visibility</p:attrName>
                                        </p:attrNameLst>
                                      </p:cBhvr>
                                      <p:to>
                                        <p:strVal val="visible"/>
                                      </p:to>
                                    </p:set>
                                    <p:anim calcmode="lin" valueType="num">
                                      <p:cBhvr>
                                        <p:cTn id="107" dur="500" fill="hold"/>
                                        <p:tgtEl>
                                          <p:spTgt spid="11"/>
                                        </p:tgtEl>
                                        <p:attrNameLst>
                                          <p:attrName>ppt_w</p:attrName>
                                        </p:attrNameLst>
                                      </p:cBhvr>
                                      <p:tavLst>
                                        <p:tav tm="0">
                                          <p:val>
                                            <p:fltVal val="0"/>
                                          </p:val>
                                        </p:tav>
                                        <p:tav tm="100000">
                                          <p:val>
                                            <p:strVal val="#ppt_w"/>
                                          </p:val>
                                        </p:tav>
                                      </p:tavLst>
                                    </p:anim>
                                    <p:anim calcmode="lin" valueType="num">
                                      <p:cBhvr>
                                        <p:cTn id="108" dur="500" fill="hold"/>
                                        <p:tgtEl>
                                          <p:spTgt spid="11"/>
                                        </p:tgtEl>
                                        <p:attrNameLst>
                                          <p:attrName>ppt_h</p:attrName>
                                        </p:attrNameLst>
                                      </p:cBhvr>
                                      <p:tavLst>
                                        <p:tav tm="0">
                                          <p:val>
                                            <p:fltVal val="0"/>
                                          </p:val>
                                        </p:tav>
                                        <p:tav tm="100000">
                                          <p:val>
                                            <p:strVal val="#ppt_h"/>
                                          </p:val>
                                        </p:tav>
                                      </p:tavLst>
                                    </p:anim>
                                    <p:animEffect transition="in" filter="fade">
                                      <p:cBhvr>
                                        <p:cTn id="10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30" grpId="0"/>
      <p:bldP spid="30" grpId="1"/>
      <p:bldP spid="31" grpId="0"/>
      <p:bldP spid="31"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22"/>
          <p:cNvSpPr>
            <a:spLocks noGrp="1"/>
          </p:cNvSpPr>
          <p:nvPr>
            <p:ph type="sldNum" sz="quarter" idx="12"/>
          </p:nvPr>
        </p:nvSpPr>
        <p:spPr bwMode="auto">
          <a:ln>
            <a:round/>
            <a:headEnd/>
            <a:tailEnd/>
          </a:ln>
        </p:spPr>
        <p:txBody>
          <a:bodyPr/>
          <a:lstStyle/>
          <a:p>
            <a:r>
              <a:rPr lang="en-US" smtClean="0"/>
              <a:t>5-</a:t>
            </a:r>
            <a:fld id="{06078C70-3254-47A8-9CAC-A2755D12D1FF}" type="slidenum">
              <a:rPr lang="en-US" smtClean="0"/>
              <a:pPr/>
              <a:t>35</a:t>
            </a:fld>
            <a:endParaRPr lang="en-US" smtClean="0"/>
          </a:p>
        </p:txBody>
      </p:sp>
      <p:pic>
        <p:nvPicPr>
          <p:cNvPr id="66562" name="Picture 2" descr="http://a1.mzstatic.com/us/r1000/032/Purple/85/1e/af/mzl.etighpol.320x480-75.jpg"/>
          <p:cNvPicPr>
            <a:picLocks noChangeAspect="1" noChangeArrowheads="1"/>
          </p:cNvPicPr>
          <p:nvPr/>
        </p:nvPicPr>
        <p:blipFill>
          <a:blip r:embed="rId2" cstate="print"/>
          <a:srcRect/>
          <a:stretch>
            <a:fillRect/>
          </a:stretch>
        </p:blipFill>
        <p:spPr bwMode="auto">
          <a:xfrm>
            <a:off x="1355725" y="2419350"/>
            <a:ext cx="6188075" cy="3867150"/>
          </a:xfrm>
          <a:prstGeom prst="rect">
            <a:avLst/>
          </a:prstGeom>
          <a:noFill/>
          <a:ln w="9525">
            <a:noFill/>
            <a:miter lim="800000"/>
            <a:headEnd/>
            <a:tailEnd/>
          </a:ln>
        </p:spPr>
      </p:pic>
      <p:sp>
        <p:nvSpPr>
          <p:cNvPr id="3" name="TextBox 2"/>
          <p:cNvSpPr txBox="1">
            <a:spLocks noChangeArrowheads="1"/>
          </p:cNvSpPr>
          <p:nvPr/>
        </p:nvSpPr>
        <p:spPr bwMode="auto">
          <a:xfrm>
            <a:off x="3581400" y="1676400"/>
            <a:ext cx="2819400" cy="584200"/>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 = FV</a:t>
            </a:r>
          </a:p>
        </p:txBody>
      </p:sp>
      <p:sp>
        <p:nvSpPr>
          <p:cNvPr id="4" name="TextBox 3"/>
          <p:cNvSpPr txBox="1">
            <a:spLocks noChangeArrowheads="1"/>
          </p:cNvSpPr>
          <p:nvPr/>
        </p:nvSpPr>
        <p:spPr bwMode="auto">
          <a:xfrm>
            <a:off x="228600" y="228600"/>
            <a:ext cx="3276600" cy="584200"/>
          </a:xfrm>
          <a:prstGeom prst="rect">
            <a:avLst/>
          </a:prstGeom>
          <a:noFill/>
          <a:ln w="9525">
            <a:noFill/>
            <a:miter lim="800000"/>
            <a:headEnd/>
            <a:tailEnd/>
          </a:ln>
        </p:spPr>
        <p:txBody>
          <a:bodyPr>
            <a:spAutoFit/>
          </a:bodyPr>
          <a:lstStyle/>
          <a:p>
            <a:r>
              <a:rPr lang="en-US" sz="3200">
                <a:latin typeface="Arial Black" pitchFamily="34" charset="0"/>
              </a:rPr>
              <a:t>200 years = N</a:t>
            </a:r>
          </a:p>
        </p:txBody>
      </p:sp>
      <p:sp>
        <p:nvSpPr>
          <p:cNvPr id="5" name="TextBox 4"/>
          <p:cNvSpPr txBox="1">
            <a:spLocks noChangeArrowheads="1"/>
          </p:cNvSpPr>
          <p:nvPr/>
        </p:nvSpPr>
        <p:spPr bwMode="auto">
          <a:xfrm>
            <a:off x="1905000" y="1219200"/>
            <a:ext cx="2301875" cy="584200"/>
          </a:xfrm>
          <a:prstGeom prst="rect">
            <a:avLst/>
          </a:prstGeom>
          <a:noFill/>
          <a:ln w="9525">
            <a:noFill/>
            <a:miter lim="800000"/>
            <a:headEnd/>
            <a:tailEnd/>
          </a:ln>
        </p:spPr>
        <p:txBody>
          <a:bodyPr wrap="none">
            <a:spAutoFit/>
          </a:bodyPr>
          <a:lstStyle/>
          <a:p>
            <a:r>
              <a:rPr lang="en-US" sz="3200">
                <a:latin typeface="Arial Black" pitchFamily="34" charset="0"/>
              </a:rPr>
              <a:t>-$10 = PV</a:t>
            </a:r>
          </a:p>
        </p:txBody>
      </p:sp>
      <p:sp>
        <p:nvSpPr>
          <p:cNvPr id="6" name="TextBox 5"/>
          <p:cNvSpPr txBox="1">
            <a:spLocks noChangeArrowheads="1"/>
          </p:cNvSpPr>
          <p:nvPr/>
        </p:nvSpPr>
        <p:spPr bwMode="auto">
          <a:xfrm>
            <a:off x="1371600" y="685800"/>
            <a:ext cx="2514600" cy="584200"/>
          </a:xfrm>
          <a:prstGeom prst="rect">
            <a:avLst/>
          </a:prstGeom>
          <a:noFill/>
          <a:ln w="9525">
            <a:noFill/>
            <a:miter lim="800000"/>
            <a:headEnd/>
            <a:tailEnd/>
          </a:ln>
        </p:spPr>
        <p:txBody>
          <a:bodyPr>
            <a:spAutoFit/>
          </a:bodyPr>
          <a:lstStyle/>
          <a:p>
            <a:r>
              <a:rPr lang="en-US" sz="3200">
                <a:latin typeface="Arial Black" pitchFamily="34" charset="0"/>
              </a:rPr>
              <a:t>5.5% = i</a:t>
            </a:r>
          </a:p>
        </p:txBody>
      </p:sp>
      <p:cxnSp>
        <p:nvCxnSpPr>
          <p:cNvPr id="9" name="Straight Arrow Connector 8"/>
          <p:cNvCxnSpPr/>
          <p:nvPr/>
        </p:nvCxnSpPr>
        <p:spPr>
          <a:xfrm flipH="1">
            <a:off x="4191000" y="2209800"/>
            <a:ext cx="609600" cy="1600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14600" y="1676400"/>
            <a:ext cx="457200" cy="2133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76400" y="1295400"/>
            <a:ext cx="685800" cy="2514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419100" y="1638300"/>
            <a:ext cx="3124200" cy="12192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2438400" y="2743200"/>
            <a:ext cx="3276600" cy="584200"/>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-447,189.84</a:t>
            </a:r>
          </a:p>
        </p:txBody>
      </p:sp>
      <p:sp>
        <p:nvSpPr>
          <p:cNvPr id="7183" name="TextBox 15"/>
          <p:cNvSpPr txBox="1">
            <a:spLocks noChangeArrowheads="1"/>
          </p:cNvSpPr>
          <p:nvPr/>
        </p:nvSpPr>
        <p:spPr bwMode="auto">
          <a:xfrm>
            <a:off x="4206875" y="152400"/>
            <a:ext cx="3565525" cy="830263"/>
          </a:xfrm>
          <a:prstGeom prst="rect">
            <a:avLst/>
          </a:prstGeom>
          <a:solidFill>
            <a:schemeClr val="bg2"/>
          </a:solidFill>
          <a:ln w="9525">
            <a:noFill/>
            <a:miter lim="800000"/>
            <a:headEnd/>
            <a:tailEnd/>
          </a:ln>
        </p:spPr>
        <p:txBody>
          <a:bodyPr>
            <a:spAutoFit/>
          </a:bodyPr>
          <a:lstStyle/>
          <a:p>
            <a:pPr algn="ctr" fontAlgn="auto">
              <a:spcBef>
                <a:spcPts val="0"/>
              </a:spcBef>
              <a:spcAft>
                <a:spcPts val="0"/>
              </a:spcAft>
              <a:defRPr/>
            </a:pPr>
            <a:r>
              <a:rPr lang="en-US" sz="4800" b="1" dirty="0">
                <a:solidFill>
                  <a:schemeClr val="tx2"/>
                </a:solidFill>
                <a:latin typeface="+mj-lt"/>
              </a:rPr>
              <a:t>HP 12-C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13"/>
                                        </p:tgtEl>
                                      </p:cBhvr>
                                    </p:animEffect>
                                    <p:set>
                                      <p:cBhvr>
                                        <p:cTn id="19" dur="1" fill="hold">
                                          <p:stCondLst>
                                            <p:cond delay="9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11"/>
                                        </p:tgtEl>
                                      </p:cBhvr>
                                    </p:animEffect>
                                    <p:set>
                                      <p:cBhvr>
                                        <p:cTn id="36" dur="1" fill="hold">
                                          <p:stCondLst>
                                            <p:cond delay="9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Effect transition="in" filter="fade">
                                      <p:cBhvr>
                                        <p:cTn id="43" dur="1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000"/>
                                        <p:tgtEl>
                                          <p:spTgt spid="10"/>
                                        </p:tgtEl>
                                      </p:cBhvr>
                                    </p:animEffect>
                                    <p:set>
                                      <p:cBhvr>
                                        <p:cTn id="53" dur="1" fill="hold">
                                          <p:stCondLst>
                                            <p:cond delay="9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1000" fill="hold"/>
                                        <p:tgtEl>
                                          <p:spTgt spid="3"/>
                                        </p:tgtEl>
                                        <p:attrNameLst>
                                          <p:attrName>ppt_w</p:attrName>
                                        </p:attrNameLst>
                                      </p:cBhvr>
                                      <p:tavLst>
                                        <p:tav tm="0">
                                          <p:val>
                                            <p:fltVal val="0"/>
                                          </p:val>
                                        </p:tav>
                                        <p:tav tm="100000">
                                          <p:val>
                                            <p:strVal val="#ppt_w"/>
                                          </p:val>
                                        </p:tav>
                                      </p:tavLst>
                                    </p:anim>
                                    <p:anim calcmode="lin" valueType="num">
                                      <p:cBhvr>
                                        <p:cTn id="59" dur="1000" fill="hold"/>
                                        <p:tgtEl>
                                          <p:spTgt spid="3"/>
                                        </p:tgtEl>
                                        <p:attrNameLst>
                                          <p:attrName>ppt_h</p:attrName>
                                        </p:attrNameLst>
                                      </p:cBhvr>
                                      <p:tavLst>
                                        <p:tav tm="0">
                                          <p:val>
                                            <p:fltVal val="0"/>
                                          </p:val>
                                        </p:tav>
                                        <p:tav tm="100000">
                                          <p:val>
                                            <p:strVal val="#ppt_h"/>
                                          </p:val>
                                        </p:tav>
                                      </p:tavLst>
                                    </p:anim>
                                    <p:animEffect transition="in" filter="fade">
                                      <p:cBhvr>
                                        <p:cTn id="60" dur="10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1000"/>
                                        <p:tgtEl>
                                          <p:spTgt spid="9"/>
                                        </p:tgtEl>
                                      </p:cBhvr>
                                    </p:animEffect>
                                    <p:set>
                                      <p:cBhvr>
                                        <p:cTn id="70" dur="1" fill="hold">
                                          <p:stCondLst>
                                            <p:cond delay="999"/>
                                          </p:stCondLst>
                                        </p:cTn>
                                        <p:tgtEl>
                                          <p:spTgt spid="9"/>
                                        </p:tgtEl>
                                        <p:attrNameLst>
                                          <p:attrName>style.visibility</p:attrName>
                                        </p:attrNameLst>
                                      </p:cBhvr>
                                      <p:to>
                                        <p:strVal val="hidden"/>
                                      </p:to>
                                    </p:set>
                                  </p:childTnLst>
                                </p:cTn>
                              </p:par>
                            </p:childTnLst>
                          </p:cTn>
                        </p:par>
                        <p:par>
                          <p:cTn id="71" fill="hold">
                            <p:stCondLst>
                              <p:cond delay="1000"/>
                            </p:stCondLst>
                            <p:childTnLst>
                              <p:par>
                                <p:cTn id="72" presetID="53"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22"/>
          <p:cNvSpPr>
            <a:spLocks noGrp="1"/>
          </p:cNvSpPr>
          <p:nvPr>
            <p:ph type="sldNum" sz="quarter" idx="12"/>
          </p:nvPr>
        </p:nvSpPr>
        <p:spPr bwMode="auto">
          <a:ln>
            <a:round/>
            <a:headEnd/>
            <a:tailEnd/>
          </a:ln>
        </p:spPr>
        <p:txBody>
          <a:bodyPr/>
          <a:lstStyle/>
          <a:p>
            <a:r>
              <a:rPr lang="en-US" smtClean="0"/>
              <a:t>5-</a:t>
            </a:r>
            <a:fld id="{CA3415A3-7380-406D-AB61-D5B3DC5AD26E}" type="slidenum">
              <a:rPr lang="en-US" smtClean="0"/>
              <a:pPr/>
              <a:t>36</a:t>
            </a:fld>
            <a:endParaRPr lang="en-US" smtClean="0"/>
          </a:p>
        </p:txBody>
      </p:sp>
      <p:sp>
        <p:nvSpPr>
          <p:cNvPr id="67586" name="Rectangle 2"/>
          <p:cNvSpPr>
            <a:spLocks noGrp="1" noChangeArrowheads="1"/>
          </p:cNvSpPr>
          <p:nvPr>
            <p:ph type="title"/>
          </p:nvPr>
        </p:nvSpPr>
        <p:spPr>
          <a:solidFill>
            <a:schemeClr val="bg2"/>
          </a:solidFill>
        </p:spPr>
        <p:txBody>
          <a:bodyPr/>
          <a:lstStyle/>
          <a:p>
            <a:pPr algn="ctr" eaLnBrk="1" hangingPunct="1"/>
            <a:r>
              <a:rPr lang="en-US" sz="4800" b="1" smtClean="0"/>
              <a:t>Future Values-Example 3</a:t>
            </a:r>
          </a:p>
        </p:txBody>
      </p:sp>
      <p:sp>
        <p:nvSpPr>
          <p:cNvPr id="8195" name="Rectangle 3"/>
          <p:cNvSpPr>
            <a:spLocks noGrp="1" noChangeArrowheads="1"/>
          </p:cNvSpPr>
          <p:nvPr>
            <p:ph sz="quarter" idx="1"/>
          </p:nvPr>
        </p:nvSpPr>
        <p:spPr>
          <a:xfrm>
            <a:off x="457200" y="1393825"/>
            <a:ext cx="8458200" cy="4525963"/>
          </a:xfrm>
        </p:spPr>
        <p:txBody>
          <a:bodyPr/>
          <a:lstStyle/>
          <a:p>
            <a:pPr eaLnBrk="1" hangingPunct="1">
              <a:lnSpc>
                <a:spcPct val="90000"/>
              </a:lnSpc>
              <a:buFont typeface="Wingdings 2" pitchFamily="18" charset="2"/>
              <a:buNone/>
            </a:pPr>
            <a:r>
              <a:rPr lang="en-US" sz="2800" b="1" smtClean="0">
                <a:cs typeface="Arial" charset="0"/>
              </a:rPr>
              <a:t>	</a:t>
            </a:r>
            <a:r>
              <a:rPr lang="en-US" sz="2800" b="1" smtClean="0">
                <a:solidFill>
                  <a:srgbClr val="0070C0"/>
                </a:solidFill>
                <a:cs typeface="Arial" charset="0"/>
              </a:rPr>
              <a:t>Suppose you had a relative deposit $10 at 5.5% </a:t>
            </a:r>
            <a:r>
              <a:rPr lang="en-US" sz="2800" b="1" smtClean="0">
                <a:solidFill>
                  <a:srgbClr val="FF0000"/>
                </a:solidFill>
                <a:cs typeface="Arial" charset="0"/>
              </a:rPr>
              <a:t>200</a:t>
            </a:r>
            <a:r>
              <a:rPr lang="en-US" sz="2800" b="1" smtClean="0">
                <a:solidFill>
                  <a:srgbClr val="0070C0"/>
                </a:solidFill>
                <a:cs typeface="Arial" charset="0"/>
              </a:rPr>
              <a:t> years ago.</a:t>
            </a:r>
          </a:p>
          <a:p>
            <a:pPr eaLnBrk="1" hangingPunct="1">
              <a:lnSpc>
                <a:spcPct val="90000"/>
              </a:lnSpc>
            </a:pPr>
            <a:endParaRPr lang="en-US" sz="2800" b="1" smtClean="0">
              <a:latin typeface="Arial" charset="0"/>
              <a:cs typeface="Arial" charset="0"/>
            </a:endParaRPr>
          </a:p>
          <a:p>
            <a:pPr eaLnBrk="1" hangingPunct="1">
              <a:lnSpc>
                <a:spcPct val="90000"/>
              </a:lnSpc>
            </a:pPr>
            <a:endParaRPr lang="en-US" sz="2800" b="1" smtClean="0">
              <a:latin typeface="Arial" charset="0"/>
              <a:cs typeface="Arial" charset="0"/>
            </a:endParaRPr>
          </a:p>
          <a:p>
            <a:pPr eaLnBrk="1" hangingPunct="1">
              <a:lnSpc>
                <a:spcPct val="90000"/>
              </a:lnSpc>
              <a:buFont typeface="Wingdings 2" pitchFamily="18" charset="2"/>
              <a:buNone/>
            </a:pPr>
            <a:endParaRPr lang="en-US" sz="2800" b="1" smtClean="0">
              <a:latin typeface="Arial" charset="0"/>
              <a:cs typeface="Arial" charset="0"/>
            </a:endParaRPr>
          </a:p>
          <a:p>
            <a:pPr eaLnBrk="1" hangingPunct="1">
              <a:lnSpc>
                <a:spcPct val="90000"/>
              </a:lnSpc>
            </a:pPr>
            <a:endParaRPr lang="en-US" sz="2800" b="1" smtClean="0">
              <a:latin typeface="Arial" charset="0"/>
              <a:cs typeface="Arial" charset="0"/>
            </a:endParaRPr>
          </a:p>
          <a:p>
            <a:pPr eaLnBrk="1" hangingPunct="1">
              <a:lnSpc>
                <a:spcPct val="90000"/>
              </a:lnSpc>
            </a:pPr>
            <a:endParaRPr lang="en-US" sz="2800" b="1" smtClean="0">
              <a:latin typeface="Arial" charset="0"/>
              <a:cs typeface="Arial" charset="0"/>
            </a:endParaRPr>
          </a:p>
          <a:p>
            <a:pPr eaLnBrk="1" hangingPunct="1">
              <a:lnSpc>
                <a:spcPct val="90000"/>
              </a:lnSpc>
              <a:buFont typeface="Wingdings 2" pitchFamily="18" charset="2"/>
              <a:buNone/>
            </a:pPr>
            <a:r>
              <a:rPr lang="en-US" sz="2800" b="1" smtClean="0">
                <a:latin typeface="Arial" charset="0"/>
                <a:cs typeface="Arial" charset="0"/>
              </a:rPr>
              <a:t>	</a:t>
            </a:r>
            <a:r>
              <a:rPr lang="en-US" sz="2800" b="1" smtClean="0">
                <a:cs typeface="Arial" charset="0"/>
              </a:rPr>
              <a:t>How much will you have </a:t>
            </a:r>
            <a:r>
              <a:rPr lang="en-US" sz="2800" b="1" smtClean="0">
                <a:solidFill>
                  <a:srgbClr val="0070C0"/>
                </a:solidFill>
                <a:cs typeface="Arial" charset="0"/>
              </a:rPr>
              <a:t>today</a:t>
            </a:r>
            <a:r>
              <a:rPr lang="en-US" sz="2800" b="1" smtClean="0">
                <a:cs typeface="Arial" charset="0"/>
              </a:rPr>
              <a:t>?</a:t>
            </a:r>
          </a:p>
          <a:p>
            <a:pPr eaLnBrk="1" hangingPunct="1">
              <a:lnSpc>
                <a:spcPct val="90000"/>
              </a:lnSpc>
              <a:buFont typeface="Wingdings 2" pitchFamily="18" charset="2"/>
              <a:buNone/>
            </a:pPr>
            <a:endParaRPr lang="en-US" sz="1200" b="1" smtClean="0">
              <a:cs typeface="Arial" charset="0"/>
            </a:endParaRPr>
          </a:p>
          <a:p>
            <a:pPr lvl="1" eaLnBrk="1" hangingPunct="1">
              <a:lnSpc>
                <a:spcPct val="90000"/>
              </a:lnSpc>
              <a:buFont typeface="Wingdings 2" pitchFamily="18" charset="2"/>
              <a:buNone/>
            </a:pPr>
            <a:r>
              <a:rPr lang="en-US" b="1" smtClean="0">
                <a:cs typeface="Arial" charset="0"/>
              </a:rPr>
              <a:t>FV = 10(1.055)</a:t>
            </a:r>
            <a:r>
              <a:rPr lang="en-US" b="1" baseline="30000" smtClean="0">
                <a:cs typeface="Arial" charset="0"/>
              </a:rPr>
              <a:t>200</a:t>
            </a:r>
            <a:r>
              <a:rPr lang="en-US" b="1" smtClean="0">
                <a:cs typeface="Arial" charset="0"/>
              </a:rPr>
              <a:t> </a:t>
            </a:r>
          </a:p>
          <a:p>
            <a:pPr lvl="1" eaLnBrk="1" hangingPunct="1">
              <a:lnSpc>
                <a:spcPct val="90000"/>
              </a:lnSpc>
              <a:buFont typeface="Wingdings 2" pitchFamily="18" charset="2"/>
              <a:buNone/>
            </a:pPr>
            <a:r>
              <a:rPr lang="en-US" b="1" smtClean="0">
                <a:cs typeface="Arial" charset="0"/>
              </a:rPr>
              <a:t>= 10 (44,718.9839) = </a:t>
            </a:r>
            <a:r>
              <a:rPr lang="en-US" b="1" smtClean="0">
                <a:solidFill>
                  <a:srgbClr val="008000"/>
                </a:solidFill>
                <a:cs typeface="Arial" charset="0"/>
              </a:rPr>
              <a:t>$447,189.84</a:t>
            </a:r>
          </a:p>
        </p:txBody>
      </p:sp>
      <p:cxnSp>
        <p:nvCxnSpPr>
          <p:cNvPr id="5" name="Straight Connector 4"/>
          <p:cNvCxnSpPr/>
          <p:nvPr/>
        </p:nvCxnSpPr>
        <p:spPr>
          <a:xfrm>
            <a:off x="1524000" y="3352800"/>
            <a:ext cx="5410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24000" y="28956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34200" y="28956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7591" name="TextBox 8"/>
          <p:cNvSpPr txBox="1">
            <a:spLocks noChangeArrowheads="1"/>
          </p:cNvSpPr>
          <p:nvPr/>
        </p:nvSpPr>
        <p:spPr bwMode="auto">
          <a:xfrm>
            <a:off x="228600" y="2362200"/>
            <a:ext cx="3276600" cy="523875"/>
          </a:xfrm>
          <a:prstGeom prst="rect">
            <a:avLst/>
          </a:prstGeom>
          <a:noFill/>
          <a:ln w="9525">
            <a:noFill/>
            <a:miter lim="800000"/>
            <a:headEnd/>
            <a:tailEnd/>
          </a:ln>
        </p:spPr>
        <p:txBody>
          <a:bodyPr>
            <a:spAutoFit/>
          </a:bodyPr>
          <a:lstStyle/>
          <a:p>
            <a:r>
              <a:rPr lang="en-US" sz="2800">
                <a:latin typeface="Arial Black" pitchFamily="34" charset="0"/>
              </a:rPr>
              <a:t>200 years ago</a:t>
            </a:r>
          </a:p>
        </p:txBody>
      </p:sp>
      <p:sp>
        <p:nvSpPr>
          <p:cNvPr id="67592" name="TextBox 10"/>
          <p:cNvSpPr txBox="1">
            <a:spLocks noChangeArrowheads="1"/>
          </p:cNvSpPr>
          <p:nvPr/>
        </p:nvSpPr>
        <p:spPr bwMode="auto">
          <a:xfrm>
            <a:off x="6248400" y="2438400"/>
            <a:ext cx="1752600" cy="523875"/>
          </a:xfrm>
          <a:prstGeom prst="rect">
            <a:avLst/>
          </a:prstGeom>
          <a:noFill/>
          <a:ln w="9525">
            <a:noFill/>
            <a:miter lim="800000"/>
            <a:headEnd/>
            <a:tailEnd/>
          </a:ln>
        </p:spPr>
        <p:txBody>
          <a:bodyPr>
            <a:spAutoFit/>
          </a:bodyPr>
          <a:lstStyle/>
          <a:p>
            <a:r>
              <a:rPr lang="en-US" sz="2800">
                <a:latin typeface="Arial Black" pitchFamily="34" charset="0"/>
              </a:rPr>
              <a:t>Today</a:t>
            </a:r>
          </a:p>
        </p:txBody>
      </p:sp>
      <p:sp>
        <p:nvSpPr>
          <p:cNvPr id="67593" name="TextBox 11"/>
          <p:cNvSpPr txBox="1">
            <a:spLocks noChangeArrowheads="1"/>
          </p:cNvSpPr>
          <p:nvPr/>
        </p:nvSpPr>
        <p:spPr bwMode="auto">
          <a:xfrm>
            <a:off x="723900" y="3619500"/>
            <a:ext cx="1752600" cy="584200"/>
          </a:xfrm>
          <a:prstGeom prst="rect">
            <a:avLst/>
          </a:prstGeom>
          <a:noFill/>
          <a:ln w="9525">
            <a:noFill/>
            <a:miter lim="800000"/>
            <a:headEnd/>
            <a:tailEnd/>
          </a:ln>
        </p:spPr>
        <p:txBody>
          <a:bodyPr>
            <a:spAutoFit/>
          </a:bodyPr>
          <a:lstStyle/>
          <a:p>
            <a:r>
              <a:rPr lang="en-US" sz="3200">
                <a:solidFill>
                  <a:srgbClr val="008000"/>
                </a:solidFill>
                <a:latin typeface="Arial Black" pitchFamily="34" charset="0"/>
              </a:rPr>
              <a:t>$10</a:t>
            </a:r>
          </a:p>
        </p:txBody>
      </p:sp>
      <p:sp>
        <p:nvSpPr>
          <p:cNvPr id="14" name="TextBox 13"/>
          <p:cNvSpPr txBox="1">
            <a:spLocks noChangeArrowheads="1"/>
          </p:cNvSpPr>
          <p:nvPr/>
        </p:nvSpPr>
        <p:spPr bwMode="auto">
          <a:xfrm>
            <a:off x="5562600" y="3657600"/>
            <a:ext cx="3124200" cy="584200"/>
          </a:xfrm>
          <a:prstGeom prst="rect">
            <a:avLst/>
          </a:prstGeom>
          <a:noFill/>
          <a:ln w="9525">
            <a:noFill/>
            <a:miter lim="800000"/>
            <a:headEnd/>
            <a:tailEnd/>
          </a:ln>
        </p:spPr>
        <p:txBody>
          <a:bodyPr>
            <a:spAutoFit/>
          </a:bodyPr>
          <a:lstStyle/>
          <a:p>
            <a:r>
              <a:rPr lang="en-US" sz="3200">
                <a:solidFill>
                  <a:srgbClr val="008000"/>
                </a:solidFill>
                <a:latin typeface="Arial Black" pitchFamily="34" charset="0"/>
              </a:rPr>
              <a:t>$447,189.84</a:t>
            </a:r>
          </a:p>
        </p:txBody>
      </p:sp>
      <p:sp>
        <p:nvSpPr>
          <p:cNvPr id="18" name="Rectangle 17"/>
          <p:cNvSpPr/>
          <p:nvPr/>
        </p:nvSpPr>
        <p:spPr>
          <a:xfrm>
            <a:off x="6629400" y="3352800"/>
            <a:ext cx="540534"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195">
                                            <p:txEl>
                                              <p:pRg st="8" end="8"/>
                                            </p:txEl>
                                          </p:spTgt>
                                        </p:tgtEl>
                                        <p:attrNameLst>
                                          <p:attrName>style.visibility</p:attrName>
                                        </p:attrNameLst>
                                      </p:cBhvr>
                                      <p:to>
                                        <p:strVal val="visible"/>
                                      </p:to>
                                    </p:set>
                                    <p:animEffect transition="in" filter="slide(fromBottom)">
                                      <p:cBhvr>
                                        <p:cTn id="7" dur="1000"/>
                                        <p:tgtEl>
                                          <p:spTgt spid="8195">
                                            <p:txEl>
                                              <p:pRg st="8" end="8"/>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8195">
                                            <p:txEl>
                                              <p:pRg st="9" end="9"/>
                                            </p:txEl>
                                          </p:spTgt>
                                        </p:tgtEl>
                                        <p:attrNameLst>
                                          <p:attrName>style.visibility</p:attrName>
                                        </p:attrNameLst>
                                      </p:cBhvr>
                                      <p:to>
                                        <p:strVal val="visible"/>
                                      </p:to>
                                    </p:set>
                                    <p:animEffect transition="in" filter="slide(fromBottom)">
                                      <p:cBhvr>
                                        <p:cTn id="10" dur="1000"/>
                                        <p:tgtEl>
                                          <p:spTgt spid="8195">
                                            <p:txEl>
                                              <p:pRg st="9" end="9"/>
                                            </p:txEl>
                                          </p:spTgt>
                                        </p:tgtEl>
                                      </p:cBhvr>
                                    </p:animEffect>
                                  </p:childTnLst>
                                </p:cTn>
                              </p:par>
                            </p:childTnLst>
                          </p:cTn>
                        </p:par>
                        <p:par>
                          <p:cTn id="11" fill="hold">
                            <p:stCondLst>
                              <p:cond delay="1000"/>
                            </p:stCondLst>
                            <p:childTnLst>
                              <p:par>
                                <p:cTn id="12" presetID="10" presetClass="exit" presetSubtype="0" fill="hold" nodeType="afterEffect">
                                  <p:stCondLst>
                                    <p:cond delay="0"/>
                                  </p:stCondLst>
                                  <p:childTnLst>
                                    <p:animEffect transition="out" filter="fade">
                                      <p:cBhvr>
                                        <p:cTn id="13" dur="1000"/>
                                        <p:tgtEl>
                                          <p:spTgt spid="18"/>
                                        </p:tgtEl>
                                      </p:cBhvr>
                                    </p:animEffect>
                                    <p:set>
                                      <p:cBhvr>
                                        <p:cTn id="14" dur="1" fill="hold">
                                          <p:stCondLst>
                                            <p:cond delay="999"/>
                                          </p:stCondLst>
                                        </p:cTn>
                                        <p:tgtEl>
                                          <p:spTgt spid="18"/>
                                        </p:tgtEl>
                                        <p:attrNameLst>
                                          <p:attrName>style.visibility</p:attrName>
                                        </p:attrNameLst>
                                      </p:cBhvr>
                                      <p:to>
                                        <p:strVal val="hidden"/>
                                      </p:to>
                                    </p:set>
                                  </p:childTnLst>
                                </p:cTn>
                              </p:par>
                            </p:childTnLst>
                          </p:cTn>
                        </p:par>
                        <p:par>
                          <p:cTn id="15" fill="hold">
                            <p:stCondLst>
                              <p:cond delay="2000"/>
                            </p:stCondLst>
                            <p:childTnLst>
                              <p:par>
                                <p:cTn id="16" presetID="53"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Effect transition="in" filter="fade">
                                      <p:cBhvr>
                                        <p:cTn id="2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22"/>
          <p:cNvSpPr>
            <a:spLocks noGrp="1"/>
          </p:cNvSpPr>
          <p:nvPr>
            <p:ph type="sldNum" sz="quarter" idx="12"/>
          </p:nvPr>
        </p:nvSpPr>
        <p:spPr bwMode="auto">
          <a:ln>
            <a:round/>
            <a:headEnd/>
            <a:tailEnd/>
          </a:ln>
        </p:spPr>
        <p:txBody>
          <a:bodyPr/>
          <a:lstStyle/>
          <a:p>
            <a:r>
              <a:rPr lang="en-US" smtClean="0"/>
              <a:t>5-</a:t>
            </a:r>
            <a:fld id="{5105F47D-667C-45DA-A5C1-A8408CF0EB10}" type="slidenum">
              <a:rPr lang="en-US" smtClean="0"/>
              <a:pPr/>
              <a:t>37</a:t>
            </a:fld>
            <a:endParaRPr lang="en-US" smtClean="0"/>
          </a:p>
        </p:txBody>
      </p:sp>
      <p:sp>
        <p:nvSpPr>
          <p:cNvPr id="69634" name="Rectangle 2"/>
          <p:cNvSpPr>
            <a:spLocks noGrp="1" noChangeArrowheads="1"/>
          </p:cNvSpPr>
          <p:nvPr>
            <p:ph type="title"/>
          </p:nvPr>
        </p:nvSpPr>
        <p:spPr>
          <a:xfrm>
            <a:off x="914400" y="152400"/>
            <a:ext cx="7772400" cy="1447800"/>
          </a:xfrm>
          <a:solidFill>
            <a:schemeClr val="bg2"/>
          </a:solidFill>
        </p:spPr>
        <p:txBody>
          <a:bodyPr/>
          <a:lstStyle/>
          <a:p>
            <a:pPr algn="ctr" eaLnBrk="1" hangingPunct="1"/>
            <a:r>
              <a:rPr lang="en-US" sz="4800" b="1" smtClean="0"/>
              <a:t>Future Value as a General Growth Formula</a:t>
            </a:r>
          </a:p>
        </p:txBody>
      </p:sp>
      <p:sp>
        <p:nvSpPr>
          <p:cNvPr id="14339" name="Rectangle 3"/>
          <p:cNvSpPr>
            <a:spLocks noGrp="1" noChangeArrowheads="1"/>
          </p:cNvSpPr>
          <p:nvPr>
            <p:ph sz="quarter" idx="1"/>
          </p:nvPr>
        </p:nvSpPr>
        <p:spPr>
          <a:xfrm>
            <a:off x="609600" y="1752600"/>
            <a:ext cx="7235825" cy="1752600"/>
          </a:xfrm>
        </p:spPr>
        <p:txBody>
          <a:bodyPr/>
          <a:lstStyle/>
          <a:p>
            <a:pPr eaLnBrk="1" hangingPunct="1">
              <a:lnSpc>
                <a:spcPct val="90000"/>
              </a:lnSpc>
              <a:buFont typeface="Wingdings 2" pitchFamily="18" charset="2"/>
              <a:buNone/>
            </a:pPr>
            <a:r>
              <a:rPr lang="en-US" sz="2800" smtClean="0"/>
              <a:t>	</a:t>
            </a:r>
            <a:r>
              <a:rPr lang="en-US" sz="3600" b="1" smtClean="0">
                <a:cs typeface="Arial" charset="0"/>
              </a:rPr>
              <a:t>The formula for growth works for </a:t>
            </a:r>
            <a:r>
              <a:rPr lang="en-US" sz="3600" b="1" smtClean="0">
                <a:solidFill>
                  <a:srgbClr val="008000"/>
                </a:solidFill>
                <a:cs typeface="Arial" charset="0"/>
              </a:rPr>
              <a:t>money</a:t>
            </a:r>
            <a:r>
              <a:rPr lang="en-US" sz="3600" b="1" smtClean="0">
                <a:cs typeface="Arial" charset="0"/>
              </a:rPr>
              <a:t>, but it also works for numerous other variables:</a:t>
            </a:r>
            <a:endParaRPr lang="en-US" b="1" smtClean="0">
              <a:cs typeface="Arial" charset="0"/>
            </a:endParaRPr>
          </a:p>
        </p:txBody>
      </p:sp>
      <p:sp>
        <p:nvSpPr>
          <p:cNvPr id="5" name="TextBox 4"/>
          <p:cNvSpPr txBox="1">
            <a:spLocks noChangeArrowheads="1"/>
          </p:cNvSpPr>
          <p:nvPr/>
        </p:nvSpPr>
        <p:spPr bwMode="auto">
          <a:xfrm>
            <a:off x="508000" y="3352800"/>
            <a:ext cx="3352800" cy="1006475"/>
          </a:xfrm>
          <a:prstGeom prst="rect">
            <a:avLst/>
          </a:prstGeom>
          <a:noFill/>
          <a:ln w="9525">
            <a:noFill/>
            <a:miter lim="800000"/>
            <a:headEnd/>
            <a:tailEnd/>
          </a:ln>
        </p:spPr>
        <p:txBody>
          <a:bodyPr>
            <a:spAutoFit/>
          </a:bodyPr>
          <a:lstStyle/>
          <a:p>
            <a:r>
              <a:rPr lang="en-US" sz="6000" b="1">
                <a:latin typeface="Perpetua" pitchFamily="18" charset="0"/>
                <a:cs typeface="Arial" charset="0"/>
              </a:rPr>
              <a:t>Bacteria</a:t>
            </a:r>
          </a:p>
        </p:txBody>
      </p:sp>
      <p:pic>
        <p:nvPicPr>
          <p:cNvPr id="6" name="Picture 5" descr="bacteria - photo/picture definition - bacteria word and phrase image"/>
          <p:cNvPicPr>
            <a:picLocks noChangeAspect="1" noChangeArrowheads="1"/>
          </p:cNvPicPr>
          <p:nvPr/>
        </p:nvPicPr>
        <p:blipFill>
          <a:blip r:embed="rId3" cstate="print"/>
          <a:srcRect/>
          <a:stretch>
            <a:fillRect/>
          </a:stretch>
        </p:blipFill>
        <p:spPr bwMode="auto">
          <a:xfrm>
            <a:off x="4389438" y="3581400"/>
            <a:ext cx="4375150" cy="2655888"/>
          </a:xfrm>
          <a:prstGeom prst="rect">
            <a:avLst/>
          </a:prstGeom>
          <a:noFill/>
          <a:ln w="9525">
            <a:noFill/>
            <a:miter lim="800000"/>
            <a:headEnd/>
            <a:tailEnd/>
          </a:ln>
        </p:spPr>
      </p:pic>
      <p:sp>
        <p:nvSpPr>
          <p:cNvPr id="7" name="TextBox 6"/>
          <p:cNvSpPr txBox="1">
            <a:spLocks noChangeArrowheads="1"/>
          </p:cNvSpPr>
          <p:nvPr/>
        </p:nvSpPr>
        <p:spPr bwMode="auto">
          <a:xfrm>
            <a:off x="508000" y="4038600"/>
            <a:ext cx="3505200" cy="1006475"/>
          </a:xfrm>
          <a:prstGeom prst="rect">
            <a:avLst/>
          </a:prstGeom>
          <a:noFill/>
          <a:ln w="9525">
            <a:noFill/>
            <a:miter lim="800000"/>
            <a:headEnd/>
            <a:tailEnd/>
          </a:ln>
        </p:spPr>
        <p:txBody>
          <a:bodyPr>
            <a:spAutoFit/>
          </a:bodyPr>
          <a:lstStyle/>
          <a:p>
            <a:r>
              <a:rPr lang="en-US" sz="6000" b="1">
                <a:latin typeface="Perpetua" pitchFamily="18" charset="0"/>
                <a:cs typeface="Arial" charset="0"/>
              </a:rPr>
              <a:t>Housing</a:t>
            </a:r>
          </a:p>
        </p:txBody>
      </p:sp>
      <p:pic>
        <p:nvPicPr>
          <p:cNvPr id="8" name="Picture 7" descr="http://www.waterencyclopedia.com/images/wsci_03_img0433.jpg"/>
          <p:cNvPicPr>
            <a:picLocks noChangeAspect="1" noChangeArrowheads="1"/>
          </p:cNvPicPr>
          <p:nvPr/>
        </p:nvPicPr>
        <p:blipFill>
          <a:blip r:embed="rId4" cstate="print"/>
          <a:srcRect/>
          <a:stretch>
            <a:fillRect/>
          </a:stretch>
        </p:blipFill>
        <p:spPr bwMode="auto">
          <a:xfrm>
            <a:off x="4429125" y="3657600"/>
            <a:ext cx="4448175" cy="2909888"/>
          </a:xfrm>
          <a:prstGeom prst="rect">
            <a:avLst/>
          </a:prstGeom>
          <a:noFill/>
          <a:ln w="9525">
            <a:noFill/>
            <a:miter lim="800000"/>
            <a:headEnd/>
            <a:tailEnd/>
          </a:ln>
        </p:spPr>
      </p:pic>
      <p:sp>
        <p:nvSpPr>
          <p:cNvPr id="9" name="TextBox 8"/>
          <p:cNvSpPr txBox="1">
            <a:spLocks noChangeArrowheads="1"/>
          </p:cNvSpPr>
          <p:nvPr/>
        </p:nvSpPr>
        <p:spPr bwMode="auto">
          <a:xfrm>
            <a:off x="508000" y="4800600"/>
            <a:ext cx="4191000" cy="1006475"/>
          </a:xfrm>
          <a:prstGeom prst="rect">
            <a:avLst/>
          </a:prstGeom>
          <a:noFill/>
          <a:ln w="9525">
            <a:noFill/>
            <a:miter lim="800000"/>
            <a:headEnd/>
            <a:tailEnd/>
          </a:ln>
        </p:spPr>
        <p:txBody>
          <a:bodyPr>
            <a:spAutoFit/>
          </a:bodyPr>
          <a:lstStyle/>
          <a:p>
            <a:r>
              <a:rPr lang="en-US" sz="6000" b="1">
                <a:latin typeface="Perpetua" pitchFamily="18" charset="0"/>
                <a:cs typeface="Arial" charset="0"/>
              </a:rPr>
              <a:t>Epidemics</a:t>
            </a:r>
          </a:p>
        </p:txBody>
      </p:sp>
      <p:pic>
        <p:nvPicPr>
          <p:cNvPr id="10" name="Picture 9" descr="http://www.travelindia-guide.com/health-fitness-tips/yoga-fitness-images/swine-flu-epidemic.jpg"/>
          <p:cNvPicPr>
            <a:picLocks noChangeAspect="1" noChangeArrowheads="1"/>
          </p:cNvPicPr>
          <p:nvPr/>
        </p:nvPicPr>
        <p:blipFill>
          <a:blip r:embed="rId5" cstate="print"/>
          <a:srcRect/>
          <a:stretch>
            <a:fillRect/>
          </a:stretch>
        </p:blipFill>
        <p:spPr bwMode="auto">
          <a:xfrm>
            <a:off x="4702175" y="3352800"/>
            <a:ext cx="3894138" cy="3214688"/>
          </a:xfrm>
          <a:prstGeom prst="rect">
            <a:avLst/>
          </a:prstGeom>
          <a:noFill/>
          <a:ln w="9525">
            <a:noFill/>
            <a:miter lim="800000"/>
            <a:headEnd/>
            <a:tailEnd/>
          </a:ln>
        </p:spPr>
      </p:pic>
      <p:sp>
        <p:nvSpPr>
          <p:cNvPr id="11" name="TextBox 10"/>
          <p:cNvSpPr txBox="1">
            <a:spLocks noChangeArrowheads="1"/>
          </p:cNvSpPr>
          <p:nvPr/>
        </p:nvSpPr>
        <p:spPr bwMode="auto">
          <a:xfrm>
            <a:off x="508000" y="5562600"/>
            <a:ext cx="4495800" cy="1006475"/>
          </a:xfrm>
          <a:prstGeom prst="rect">
            <a:avLst/>
          </a:prstGeom>
          <a:noFill/>
          <a:ln w="9525">
            <a:noFill/>
            <a:miter lim="800000"/>
            <a:headEnd/>
            <a:tailEnd/>
          </a:ln>
        </p:spPr>
        <p:txBody>
          <a:bodyPr>
            <a:spAutoFit/>
          </a:bodyPr>
          <a:lstStyle/>
          <a:p>
            <a:r>
              <a:rPr lang="en-US" sz="6000" b="1">
                <a:latin typeface="Perpetua" pitchFamily="18" charset="0"/>
                <a:cs typeface="Arial" charset="0"/>
              </a:rPr>
              <a:t>Production</a:t>
            </a:r>
          </a:p>
        </p:txBody>
      </p:sp>
      <p:pic>
        <p:nvPicPr>
          <p:cNvPr id="12" name="Picture 11" descr="http://images.wikia.com/automobile/images/a/a1/Porsche911CompleteEvolution.jpg"/>
          <p:cNvPicPr>
            <a:picLocks noChangeAspect="1" noChangeArrowheads="1"/>
          </p:cNvPicPr>
          <p:nvPr/>
        </p:nvPicPr>
        <p:blipFill>
          <a:blip r:embed="rId6" cstate="print"/>
          <a:srcRect/>
          <a:stretch>
            <a:fillRect/>
          </a:stretch>
        </p:blipFill>
        <p:spPr bwMode="auto">
          <a:xfrm>
            <a:off x="4702175" y="3370263"/>
            <a:ext cx="4068763" cy="3216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339">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433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55"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childTnLst>
                          </p:cTn>
                        </p:par>
                        <p:par>
                          <p:cTn id="28" fill="hold">
                            <p:stCondLst>
                              <p:cond delay="1000"/>
                            </p:stCondLst>
                            <p:childTnLst>
                              <p:par>
                                <p:cTn id="29" presetID="53"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Effect transition="in" filter="fade">
                                      <p:cBhvr>
                                        <p:cTn id="33" dur="1000"/>
                                        <p:tgtEl>
                                          <p:spTgt spid="7"/>
                                        </p:tgtEl>
                                      </p:cBhvr>
                                    </p:animEffect>
                                  </p:childTnLst>
                                </p:cTn>
                              </p:par>
                            </p:childTnLst>
                          </p:cTn>
                        </p:par>
                        <p:par>
                          <p:cTn id="34" fill="hold">
                            <p:stCondLst>
                              <p:cond delay="2000"/>
                            </p:stCondLst>
                            <p:childTnLst>
                              <p:par>
                                <p:cTn id="35" presetID="55"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strVal val="#ppt_w*0.70"/>
                                          </p:val>
                                        </p:tav>
                                        <p:tav tm="100000">
                                          <p:val>
                                            <p:strVal val="#ppt_w"/>
                                          </p:val>
                                        </p:tav>
                                      </p:tavLst>
                                    </p:anim>
                                    <p:anim calcmode="lin" valueType="num">
                                      <p:cBhvr>
                                        <p:cTn id="38" dur="1000" fill="hold"/>
                                        <p:tgtEl>
                                          <p:spTgt spid="8"/>
                                        </p:tgtEl>
                                        <p:attrNameLst>
                                          <p:attrName>ppt_h</p:attrName>
                                        </p:attrNameLst>
                                      </p:cBhvr>
                                      <p:tavLst>
                                        <p:tav tm="0">
                                          <p:val>
                                            <p:strVal val="#ppt_h"/>
                                          </p:val>
                                        </p:tav>
                                        <p:tav tm="100000">
                                          <p:val>
                                            <p:strVal val="#ppt_h"/>
                                          </p:val>
                                        </p:tav>
                                      </p:tavLst>
                                    </p:anim>
                                    <p:animEffect transition="in" filter="fade">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1000"/>
                                        <p:tgtEl>
                                          <p:spTgt spid="8"/>
                                        </p:tgtEl>
                                      </p:cBhvr>
                                    </p:animEffect>
                                    <p:set>
                                      <p:cBhvr>
                                        <p:cTn id="44" dur="1" fill="hold">
                                          <p:stCondLst>
                                            <p:cond delay="999"/>
                                          </p:stCondLst>
                                        </p:cTn>
                                        <p:tgtEl>
                                          <p:spTgt spid="8"/>
                                        </p:tgtEl>
                                        <p:attrNameLst>
                                          <p:attrName>style.visibility</p:attrName>
                                        </p:attrNameLst>
                                      </p:cBhvr>
                                      <p:to>
                                        <p:strVal val="hidden"/>
                                      </p:to>
                                    </p:set>
                                  </p:childTnLst>
                                </p:cTn>
                              </p:par>
                            </p:childTnLst>
                          </p:cTn>
                        </p:par>
                        <p:par>
                          <p:cTn id="45" fill="hold">
                            <p:stCondLst>
                              <p:cond delay="1000"/>
                            </p:stCondLst>
                            <p:childTnLst>
                              <p:par>
                                <p:cTn id="46" presetID="53"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fltVal val="0"/>
                                          </p:val>
                                        </p:tav>
                                        <p:tav tm="100000">
                                          <p:val>
                                            <p:strVal val="#ppt_w"/>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Effect transition="in" filter="fade">
                                      <p:cBhvr>
                                        <p:cTn id="50" dur="1000"/>
                                        <p:tgtEl>
                                          <p:spTgt spid="9"/>
                                        </p:tgtEl>
                                      </p:cBhvr>
                                    </p:animEffect>
                                  </p:childTnLst>
                                </p:cTn>
                              </p:par>
                            </p:childTnLst>
                          </p:cTn>
                        </p:par>
                        <p:par>
                          <p:cTn id="51" fill="hold">
                            <p:stCondLst>
                              <p:cond delay="2000"/>
                            </p:stCondLst>
                            <p:childTnLst>
                              <p:par>
                                <p:cTn id="52" presetID="55" presetClass="entr" presetSubtype="0"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000" fill="hold"/>
                                        <p:tgtEl>
                                          <p:spTgt spid="10"/>
                                        </p:tgtEl>
                                        <p:attrNameLst>
                                          <p:attrName>ppt_w</p:attrName>
                                        </p:attrNameLst>
                                      </p:cBhvr>
                                      <p:tavLst>
                                        <p:tav tm="0">
                                          <p:val>
                                            <p:strVal val="#ppt_w*0.70"/>
                                          </p:val>
                                        </p:tav>
                                        <p:tav tm="100000">
                                          <p:val>
                                            <p:strVal val="#ppt_w"/>
                                          </p:val>
                                        </p:tav>
                                      </p:tavLst>
                                    </p:anim>
                                    <p:anim calcmode="lin" valueType="num">
                                      <p:cBhvr>
                                        <p:cTn id="55" dur="1000" fill="hold"/>
                                        <p:tgtEl>
                                          <p:spTgt spid="10"/>
                                        </p:tgtEl>
                                        <p:attrNameLst>
                                          <p:attrName>ppt_h</p:attrName>
                                        </p:attrNameLst>
                                      </p:cBhvr>
                                      <p:tavLst>
                                        <p:tav tm="0">
                                          <p:val>
                                            <p:strVal val="#ppt_h"/>
                                          </p:val>
                                        </p:tav>
                                        <p:tav tm="100000">
                                          <p:val>
                                            <p:strVal val="#ppt_h"/>
                                          </p:val>
                                        </p:tav>
                                      </p:tavLst>
                                    </p:anim>
                                    <p:animEffect transition="in" filter="fade">
                                      <p:cBhvr>
                                        <p:cTn id="56" dur="1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1000"/>
                                        <p:tgtEl>
                                          <p:spTgt spid="10"/>
                                        </p:tgtEl>
                                      </p:cBhvr>
                                    </p:animEffect>
                                    <p:set>
                                      <p:cBhvr>
                                        <p:cTn id="61" dur="1" fill="hold">
                                          <p:stCondLst>
                                            <p:cond delay="999"/>
                                          </p:stCondLst>
                                        </p:cTn>
                                        <p:tgtEl>
                                          <p:spTgt spid="10"/>
                                        </p:tgtEl>
                                        <p:attrNameLst>
                                          <p:attrName>style.visibility</p:attrName>
                                        </p:attrNameLst>
                                      </p:cBhvr>
                                      <p:to>
                                        <p:strVal val="hidden"/>
                                      </p:to>
                                    </p:set>
                                  </p:childTnLst>
                                </p:cTn>
                              </p:par>
                            </p:childTnLst>
                          </p:cTn>
                        </p:par>
                        <p:par>
                          <p:cTn id="62" fill="hold">
                            <p:stCondLst>
                              <p:cond delay="1000"/>
                            </p:stCondLst>
                            <p:childTnLst>
                              <p:par>
                                <p:cTn id="63" presetID="53"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1000" fill="hold"/>
                                        <p:tgtEl>
                                          <p:spTgt spid="11"/>
                                        </p:tgtEl>
                                        <p:attrNameLst>
                                          <p:attrName>ppt_w</p:attrName>
                                        </p:attrNameLst>
                                      </p:cBhvr>
                                      <p:tavLst>
                                        <p:tav tm="0">
                                          <p:val>
                                            <p:fltVal val="0"/>
                                          </p:val>
                                        </p:tav>
                                        <p:tav tm="100000">
                                          <p:val>
                                            <p:strVal val="#ppt_w"/>
                                          </p:val>
                                        </p:tav>
                                      </p:tavLst>
                                    </p:anim>
                                    <p:anim calcmode="lin" valueType="num">
                                      <p:cBhvr>
                                        <p:cTn id="66" dur="1000" fill="hold"/>
                                        <p:tgtEl>
                                          <p:spTgt spid="11"/>
                                        </p:tgtEl>
                                        <p:attrNameLst>
                                          <p:attrName>ppt_h</p:attrName>
                                        </p:attrNameLst>
                                      </p:cBhvr>
                                      <p:tavLst>
                                        <p:tav tm="0">
                                          <p:val>
                                            <p:fltVal val="0"/>
                                          </p:val>
                                        </p:tav>
                                        <p:tav tm="100000">
                                          <p:val>
                                            <p:strVal val="#ppt_h"/>
                                          </p:val>
                                        </p:tav>
                                      </p:tavLst>
                                    </p:anim>
                                    <p:animEffect transition="in" filter="fade">
                                      <p:cBhvr>
                                        <p:cTn id="67" dur="1000"/>
                                        <p:tgtEl>
                                          <p:spTgt spid="11"/>
                                        </p:tgtEl>
                                      </p:cBhvr>
                                    </p:animEffect>
                                  </p:childTnLst>
                                </p:cTn>
                              </p:par>
                            </p:childTnLst>
                          </p:cTn>
                        </p:par>
                        <p:par>
                          <p:cTn id="68" fill="hold">
                            <p:stCondLst>
                              <p:cond delay="2000"/>
                            </p:stCondLst>
                            <p:childTnLst>
                              <p:par>
                                <p:cTn id="69" presetID="55" presetClass="entr" presetSubtype="0"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1000" fill="hold"/>
                                        <p:tgtEl>
                                          <p:spTgt spid="12"/>
                                        </p:tgtEl>
                                        <p:attrNameLst>
                                          <p:attrName>ppt_w</p:attrName>
                                        </p:attrNameLst>
                                      </p:cBhvr>
                                      <p:tavLst>
                                        <p:tav tm="0">
                                          <p:val>
                                            <p:strVal val="#ppt_w*0.70"/>
                                          </p:val>
                                        </p:tav>
                                        <p:tav tm="100000">
                                          <p:val>
                                            <p:strVal val="#ppt_w"/>
                                          </p:val>
                                        </p:tav>
                                      </p:tavLst>
                                    </p:anim>
                                    <p:anim calcmode="lin" valueType="num">
                                      <p:cBhvr>
                                        <p:cTn id="72" dur="1000" fill="hold"/>
                                        <p:tgtEl>
                                          <p:spTgt spid="12"/>
                                        </p:tgtEl>
                                        <p:attrNameLst>
                                          <p:attrName>ppt_h</p:attrName>
                                        </p:attrNameLst>
                                      </p:cBhvr>
                                      <p:tavLst>
                                        <p:tav tm="0">
                                          <p:val>
                                            <p:strVal val="#ppt_h"/>
                                          </p:val>
                                        </p:tav>
                                        <p:tav tm="100000">
                                          <p:val>
                                            <p:strVal val="#ppt_h"/>
                                          </p:val>
                                        </p:tav>
                                      </p:tavLst>
                                    </p:anim>
                                    <p:animEffect transition="in" filter="fade">
                                      <p:cBhvr>
                                        <p:cTn id="7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22"/>
          <p:cNvSpPr>
            <a:spLocks noGrp="1"/>
          </p:cNvSpPr>
          <p:nvPr>
            <p:ph type="sldNum" sz="quarter" idx="12"/>
          </p:nvPr>
        </p:nvSpPr>
        <p:spPr bwMode="auto">
          <a:ln>
            <a:round/>
            <a:headEnd/>
            <a:tailEnd/>
          </a:ln>
        </p:spPr>
        <p:txBody>
          <a:bodyPr/>
          <a:lstStyle/>
          <a:p>
            <a:r>
              <a:rPr lang="en-US" smtClean="0"/>
              <a:t>5-</a:t>
            </a:r>
            <a:fld id="{4ADFC96A-6202-4B7C-95F8-EAD22D6FAF07}" type="slidenum">
              <a:rPr lang="en-US" smtClean="0"/>
              <a:pPr/>
              <a:t>38</a:t>
            </a:fld>
            <a:endParaRPr lang="en-US" smtClean="0"/>
          </a:p>
        </p:txBody>
      </p:sp>
      <p:sp>
        <p:nvSpPr>
          <p:cNvPr id="71682" name="Rectangle 2"/>
          <p:cNvSpPr>
            <a:spLocks noGrp="1" noChangeArrowheads="1"/>
          </p:cNvSpPr>
          <p:nvPr>
            <p:ph type="title"/>
          </p:nvPr>
        </p:nvSpPr>
        <p:spPr>
          <a:xfrm>
            <a:off x="914400" y="152400"/>
            <a:ext cx="7772400" cy="1447800"/>
          </a:xfrm>
          <a:solidFill>
            <a:schemeClr val="bg2"/>
          </a:solidFill>
        </p:spPr>
        <p:txBody>
          <a:bodyPr/>
          <a:lstStyle/>
          <a:p>
            <a:pPr algn="ctr" eaLnBrk="1" hangingPunct="1"/>
            <a:r>
              <a:rPr lang="en-US" sz="4800" b="1" smtClean="0"/>
              <a:t>Future Value as a General Growth Formula</a:t>
            </a:r>
          </a:p>
        </p:txBody>
      </p:sp>
      <p:sp>
        <p:nvSpPr>
          <p:cNvPr id="14339" name="Rectangle 3"/>
          <p:cNvSpPr>
            <a:spLocks noGrp="1" noChangeArrowheads="1"/>
          </p:cNvSpPr>
          <p:nvPr>
            <p:ph sz="quarter" idx="1"/>
          </p:nvPr>
        </p:nvSpPr>
        <p:spPr>
          <a:xfrm>
            <a:off x="609600" y="1600200"/>
            <a:ext cx="8001000" cy="4530725"/>
          </a:xfrm>
        </p:spPr>
        <p:txBody>
          <a:bodyPr/>
          <a:lstStyle/>
          <a:p>
            <a:pPr eaLnBrk="1" hangingPunct="1">
              <a:lnSpc>
                <a:spcPct val="90000"/>
              </a:lnSpc>
              <a:buFont typeface="Wingdings 2" pitchFamily="18" charset="2"/>
              <a:buNone/>
            </a:pPr>
            <a:r>
              <a:rPr lang="en-US" sz="2800" dirty="0" smtClean="0"/>
              <a:t>	</a:t>
            </a:r>
            <a:r>
              <a:rPr lang="en-US" b="1" dirty="0" smtClean="0">
                <a:cs typeface="Arial" charset="0"/>
              </a:rPr>
              <a:t>Suppose your company expects to increase unit sales of widgets by 15% per year for the next 5 years. If you sell 3 million widgets in the current year, how many widgets do you expect to sell in the fifth year?</a:t>
            </a:r>
          </a:p>
          <a:p>
            <a:pPr eaLnBrk="1" hangingPunct="1">
              <a:lnSpc>
                <a:spcPct val="90000"/>
              </a:lnSpc>
              <a:buFont typeface="Wingdings 2" pitchFamily="18" charset="2"/>
              <a:buNone/>
            </a:pPr>
            <a:endParaRPr lang="en-US" sz="2800" b="1" dirty="0" smtClean="0">
              <a:cs typeface="Arial" charset="0"/>
            </a:endParaRPr>
          </a:p>
          <a:p>
            <a:pPr lvl="1" eaLnBrk="1" hangingPunct="1">
              <a:lnSpc>
                <a:spcPct val="90000"/>
              </a:lnSpc>
              <a:buFont typeface="Wingdings 2" pitchFamily="18" charset="2"/>
              <a:buNone/>
            </a:pPr>
            <a:r>
              <a:rPr lang="en-US" b="1" dirty="0" smtClean="0">
                <a:cs typeface="Arial" charset="0"/>
              </a:rPr>
              <a:t>5 N;15 I/Y; 3,000,000 PV</a:t>
            </a:r>
          </a:p>
          <a:p>
            <a:pPr lvl="1" eaLnBrk="1" hangingPunct="1">
              <a:lnSpc>
                <a:spcPct val="90000"/>
              </a:lnSpc>
              <a:buFont typeface="Wingdings 2" pitchFamily="18" charset="2"/>
              <a:buNone/>
            </a:pPr>
            <a:r>
              <a:rPr lang="en-US" b="1" dirty="0" smtClean="0">
                <a:cs typeface="Arial" charset="0"/>
              </a:rPr>
              <a:t>CPT FV = </a:t>
            </a:r>
            <a:r>
              <a:rPr lang="en-US" b="1" dirty="0" smtClean="0">
                <a:solidFill>
                  <a:srgbClr val="C00000"/>
                </a:solidFill>
                <a:cs typeface="Arial" charset="0"/>
              </a:rPr>
              <a:t>-6,034,072 units </a:t>
            </a:r>
          </a:p>
          <a:p>
            <a:pPr lvl="1" eaLnBrk="1" hangingPunct="1">
              <a:lnSpc>
                <a:spcPct val="90000"/>
              </a:lnSpc>
              <a:buFont typeface="Wingdings 2" pitchFamily="18" charset="2"/>
              <a:buNone/>
            </a:pPr>
            <a:r>
              <a:rPr lang="en-US" b="1" dirty="0" smtClean="0">
                <a:cs typeface="Arial" charset="0"/>
              </a:rPr>
              <a:t>(remember the sign convention)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slide(fromBottom)">
                                      <p:cBhvr>
                                        <p:cTn id="7" dur="1000"/>
                                        <p:tgtEl>
                                          <p:spTgt spid="14339">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4339">
                                            <p:txEl>
                                              <p:pRg st="3" end="3"/>
                                            </p:txEl>
                                          </p:spTgt>
                                        </p:tgtEl>
                                        <p:attrNameLst>
                                          <p:attrName>style.visibility</p:attrName>
                                        </p:attrNameLst>
                                      </p:cBhvr>
                                      <p:to>
                                        <p:strVal val="visible"/>
                                      </p:to>
                                    </p:set>
                                    <p:animEffect transition="in" filter="slide(fromBottom)">
                                      <p:cBhvr>
                                        <p:cTn id="10" dur="1000"/>
                                        <p:tgtEl>
                                          <p:spTgt spid="14339">
                                            <p:txEl>
                                              <p:pRg st="3" end="3"/>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14339">
                                            <p:txEl>
                                              <p:pRg st="4" end="4"/>
                                            </p:txEl>
                                          </p:spTgt>
                                        </p:tgtEl>
                                        <p:attrNameLst>
                                          <p:attrName>style.visibility</p:attrName>
                                        </p:attrNameLst>
                                      </p:cBhvr>
                                      <p:to>
                                        <p:strVal val="visible"/>
                                      </p:to>
                                    </p:set>
                                    <p:animEffect transition="in" filter="slide(fromBottom)">
                                      <p:cBhvr>
                                        <p:cTn id="13" dur="10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22"/>
          <p:cNvSpPr>
            <a:spLocks noGrp="1"/>
          </p:cNvSpPr>
          <p:nvPr>
            <p:ph type="sldNum" sz="quarter" idx="12"/>
          </p:nvPr>
        </p:nvSpPr>
        <p:spPr bwMode="auto">
          <a:ln>
            <a:round/>
            <a:headEnd/>
            <a:tailEnd/>
          </a:ln>
        </p:spPr>
        <p:txBody>
          <a:bodyPr/>
          <a:lstStyle/>
          <a:p>
            <a:r>
              <a:rPr lang="en-US" smtClean="0"/>
              <a:t>5-</a:t>
            </a:r>
            <a:fld id="{5637628A-4849-4A0B-BD3F-F90072946443}" type="slidenum">
              <a:rPr lang="en-US" smtClean="0"/>
              <a:pPr/>
              <a:t>39</a:t>
            </a:fld>
            <a:endParaRPr lang="en-US" smtClean="0"/>
          </a:p>
        </p:txBody>
      </p:sp>
      <p:sp>
        <p:nvSpPr>
          <p:cNvPr id="73730" name="Rectangle 2"/>
          <p:cNvSpPr>
            <a:spLocks noGrp="1" noChangeArrowheads="1"/>
          </p:cNvSpPr>
          <p:nvPr>
            <p:ph type="title"/>
          </p:nvPr>
        </p:nvSpPr>
        <p:spPr>
          <a:xfrm>
            <a:off x="914400" y="274638"/>
            <a:ext cx="7772400" cy="944562"/>
          </a:xfrm>
          <a:solidFill>
            <a:schemeClr val="bg2"/>
          </a:solidFill>
        </p:spPr>
        <p:txBody>
          <a:bodyPr lIns="91417" tIns="45709" rIns="91417" bIns="45709" anchor="t"/>
          <a:lstStyle/>
          <a:p>
            <a:pPr algn="ctr" eaLnBrk="1" hangingPunct="1"/>
            <a:r>
              <a:rPr lang="en-US" sz="4800" b="1" smtClean="0"/>
              <a:t>Quick Quiz</a:t>
            </a:r>
          </a:p>
        </p:txBody>
      </p:sp>
      <p:sp>
        <p:nvSpPr>
          <p:cNvPr id="93187" name="Rectangle 3"/>
          <p:cNvSpPr>
            <a:spLocks noGrp="1" noChangeArrowheads="1"/>
          </p:cNvSpPr>
          <p:nvPr>
            <p:ph sz="quarter" idx="1"/>
          </p:nvPr>
        </p:nvSpPr>
        <p:spPr>
          <a:xfrm>
            <a:off x="457200" y="1905000"/>
            <a:ext cx="8229600" cy="4525963"/>
          </a:xfrm>
        </p:spPr>
        <p:txBody>
          <a:bodyPr lIns="91417" tIns="45709" rIns="91417" bIns="45709"/>
          <a:lstStyle/>
          <a:p>
            <a:pPr eaLnBrk="1" hangingPunct="1"/>
            <a:r>
              <a:rPr lang="en-US" b="1" dirty="0" smtClean="0">
                <a:solidFill>
                  <a:srgbClr val="0070C0"/>
                </a:solidFill>
                <a:cs typeface="Arial" charset="0"/>
              </a:rPr>
              <a:t>What is the difference between simple interest and compound interest?</a:t>
            </a:r>
          </a:p>
          <a:p>
            <a:pPr eaLnBrk="1" hangingPunct="1"/>
            <a:r>
              <a:rPr lang="en-US" b="1" dirty="0" smtClean="0">
                <a:cs typeface="Arial" charset="0"/>
              </a:rPr>
              <a:t>Suppose you have $500 to invest and you believe that you can earn 8% per year over the next 15 years.</a:t>
            </a:r>
          </a:p>
          <a:p>
            <a:pPr lvl="1" eaLnBrk="1" hangingPunct="1"/>
            <a:r>
              <a:rPr lang="en-US" b="1" dirty="0" smtClean="0">
                <a:solidFill>
                  <a:srgbClr val="0070C0"/>
                </a:solidFill>
                <a:cs typeface="Arial" charset="0"/>
              </a:rPr>
              <a:t>How much would you have at the end of 15 years using compound interest?</a:t>
            </a:r>
          </a:p>
          <a:p>
            <a:pPr lvl="1" eaLnBrk="1" hangingPunct="1"/>
            <a:r>
              <a:rPr lang="en-US" b="1" dirty="0" smtClean="0">
                <a:solidFill>
                  <a:srgbClr val="0070C0"/>
                </a:solidFill>
                <a:cs typeface="Arial" charset="0"/>
              </a:rPr>
              <a:t>How much would you have using simple interest?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10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931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1" end="1"/>
                                            </p:txEl>
                                          </p:spTgt>
                                        </p:tgtEl>
                                      </p:cBhvr>
                                    </p:animEffect>
                                  </p:childTnLst>
                                </p:cTn>
                              </p:par>
                            </p:childTnLst>
                          </p:cTn>
                        </p:par>
                        <p:par>
                          <p:cTn id="17" fill="hold">
                            <p:stCondLst>
                              <p:cond delay="500"/>
                            </p:stCondLst>
                            <p:childTnLst>
                              <p:par>
                                <p:cTn id="18" presetID="12" presetClass="entr" presetSubtype="4" fill="hold" nodeType="afterEffect">
                                  <p:stCondLst>
                                    <p:cond delay="0"/>
                                  </p:stCondLst>
                                  <p:childTnLst>
                                    <p:set>
                                      <p:cBhvr>
                                        <p:cTn id="19" dur="1" fill="hold">
                                          <p:stCondLst>
                                            <p:cond delay="0"/>
                                          </p:stCondLst>
                                        </p:cTn>
                                        <p:tgtEl>
                                          <p:spTgt spid="93187">
                                            <p:txEl>
                                              <p:pRg st="2" end="2"/>
                                            </p:txEl>
                                          </p:spTgt>
                                        </p:tgtEl>
                                        <p:attrNameLst>
                                          <p:attrName>style.visibility</p:attrName>
                                        </p:attrNameLst>
                                      </p:cBhvr>
                                      <p:to>
                                        <p:strVal val="visible"/>
                                      </p:to>
                                    </p:set>
                                    <p:animEffect transition="in" filter="slide(fromBottom)">
                                      <p:cBhvr>
                                        <p:cTn id="20" dur="1000"/>
                                        <p:tgtEl>
                                          <p:spTgt spid="93187">
                                            <p:txEl>
                                              <p:pRg st="2" end="2"/>
                                            </p:txEl>
                                          </p:spTgt>
                                        </p:tgtEl>
                                      </p:cBhvr>
                                    </p:animEffect>
                                  </p:childTnLst>
                                </p:cTn>
                              </p:par>
                            </p:childTnLst>
                          </p:cTn>
                        </p:par>
                        <p:par>
                          <p:cTn id="21" fill="hold">
                            <p:stCondLst>
                              <p:cond delay="1500"/>
                            </p:stCondLst>
                            <p:childTnLst>
                              <p:par>
                                <p:cTn id="22" presetID="12" presetClass="entr" presetSubtype="4" fill="hold" nodeType="afterEffect">
                                  <p:stCondLst>
                                    <p:cond delay="0"/>
                                  </p:stCondLst>
                                  <p:childTnLst>
                                    <p:set>
                                      <p:cBhvr>
                                        <p:cTn id="23" dur="1" fill="hold">
                                          <p:stCondLst>
                                            <p:cond delay="0"/>
                                          </p:stCondLst>
                                        </p:cTn>
                                        <p:tgtEl>
                                          <p:spTgt spid="93187">
                                            <p:txEl>
                                              <p:pRg st="3" end="3"/>
                                            </p:txEl>
                                          </p:spTgt>
                                        </p:tgtEl>
                                        <p:attrNameLst>
                                          <p:attrName>style.visibility</p:attrName>
                                        </p:attrNameLst>
                                      </p:cBhvr>
                                      <p:to>
                                        <p:strVal val="visible"/>
                                      </p:to>
                                    </p:set>
                                    <p:animEffect transition="in" filter="slide(fromBottom)">
                                      <p:cBhvr>
                                        <p:cTn id="24" dur="1000"/>
                                        <p:tgtEl>
                                          <p:spTgt spid="93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22"/>
          <p:cNvSpPr>
            <a:spLocks noGrp="1"/>
          </p:cNvSpPr>
          <p:nvPr>
            <p:ph type="sldNum" sz="quarter" idx="12"/>
          </p:nvPr>
        </p:nvSpPr>
        <p:spPr bwMode="auto">
          <a:ln>
            <a:round/>
            <a:headEnd/>
            <a:tailEnd/>
          </a:ln>
        </p:spPr>
        <p:txBody>
          <a:bodyPr/>
          <a:lstStyle/>
          <a:p>
            <a:r>
              <a:rPr lang="en-US" smtClean="0"/>
              <a:t>5-</a:t>
            </a:r>
            <a:fld id="{1898EFAF-DFA8-464D-BB8F-5AFCB24808E8}" type="slidenum">
              <a:rPr lang="en-US" smtClean="0"/>
              <a:pPr/>
              <a:t>4</a:t>
            </a:fld>
            <a:endParaRPr lang="en-US" smtClean="0"/>
          </a:p>
        </p:txBody>
      </p:sp>
      <p:sp>
        <p:nvSpPr>
          <p:cNvPr id="18434" name="Title 1"/>
          <p:cNvSpPr>
            <a:spLocks noGrp="1"/>
          </p:cNvSpPr>
          <p:nvPr>
            <p:ph type="title"/>
          </p:nvPr>
        </p:nvSpPr>
        <p:spPr>
          <a:solidFill>
            <a:schemeClr val="bg2"/>
          </a:solidFill>
        </p:spPr>
        <p:txBody>
          <a:bodyPr/>
          <a:lstStyle/>
          <a:p>
            <a:pPr algn="ctr" eaLnBrk="1" hangingPunct="1"/>
            <a:r>
              <a:rPr lang="en-US" sz="4800" b="1" smtClean="0"/>
              <a:t>Time and Money</a:t>
            </a:r>
          </a:p>
        </p:txBody>
      </p:sp>
      <p:sp>
        <p:nvSpPr>
          <p:cNvPr id="18435" name="TextBox 3"/>
          <p:cNvSpPr txBox="1">
            <a:spLocks noChangeArrowheads="1"/>
          </p:cNvSpPr>
          <p:nvPr/>
        </p:nvSpPr>
        <p:spPr bwMode="auto">
          <a:xfrm>
            <a:off x="1143000" y="1630363"/>
            <a:ext cx="7696200" cy="1570037"/>
          </a:xfrm>
          <a:prstGeom prst="rect">
            <a:avLst/>
          </a:prstGeom>
          <a:noFill/>
          <a:ln w="9525">
            <a:noFill/>
            <a:miter lim="800000"/>
            <a:headEnd/>
            <a:tailEnd/>
          </a:ln>
        </p:spPr>
        <p:txBody>
          <a:bodyPr>
            <a:spAutoFit/>
          </a:bodyPr>
          <a:lstStyle/>
          <a:p>
            <a:r>
              <a:rPr lang="en-US" sz="3200" b="1">
                <a:latin typeface="Perpetua" pitchFamily="18" charset="0"/>
                <a:cs typeface="Arial" charset="0"/>
              </a:rPr>
              <a:t>The </a:t>
            </a:r>
            <a:r>
              <a:rPr lang="en-US" sz="3200" b="1" u="sng">
                <a:solidFill>
                  <a:srgbClr val="0070C0"/>
                </a:solidFill>
                <a:latin typeface="Perpetua" pitchFamily="18" charset="0"/>
                <a:cs typeface="Arial" charset="0"/>
              </a:rPr>
              <a:t>single</a:t>
            </a:r>
            <a:r>
              <a:rPr lang="en-US" sz="3200" b="1">
                <a:solidFill>
                  <a:srgbClr val="0070C0"/>
                </a:solidFill>
                <a:latin typeface="Perpetua" pitchFamily="18" charset="0"/>
                <a:cs typeface="Arial" charset="0"/>
              </a:rPr>
              <a:t> most important skill </a:t>
            </a:r>
            <a:r>
              <a:rPr lang="en-US" sz="3200" b="1">
                <a:latin typeface="Perpetua" pitchFamily="18" charset="0"/>
                <a:cs typeface="Arial" charset="0"/>
              </a:rPr>
              <a:t>for a student to learn in this course is the manipulation of money through time.</a:t>
            </a:r>
          </a:p>
        </p:txBody>
      </p:sp>
      <p:pic>
        <p:nvPicPr>
          <p:cNvPr id="5" name="Picture 4" descr="money"/>
          <p:cNvPicPr>
            <a:picLocks noChangeAspect="1" noChangeArrowheads="1"/>
          </p:cNvPicPr>
          <p:nvPr/>
        </p:nvPicPr>
        <p:blipFill>
          <a:blip r:embed="rId2" cstate="print"/>
          <a:srcRect b="20274"/>
          <a:stretch>
            <a:fillRect/>
          </a:stretch>
        </p:blipFill>
        <p:spPr bwMode="auto">
          <a:xfrm>
            <a:off x="1381125" y="3390900"/>
            <a:ext cx="2536825" cy="2971800"/>
          </a:xfrm>
          <a:prstGeom prst="rect">
            <a:avLst/>
          </a:prstGeom>
          <a:noFill/>
          <a:ln w="9525">
            <a:noFill/>
            <a:miter lim="800000"/>
            <a:headEnd/>
            <a:tailEnd/>
          </a:ln>
        </p:spPr>
      </p:pic>
      <p:pic>
        <p:nvPicPr>
          <p:cNvPr id="40962" name="Picture 2" descr="http://remodelista.com/img/sub/uimg/janet/12-2010/pugg-wall-clock-large.jpg"/>
          <p:cNvPicPr>
            <a:picLocks noChangeAspect="1" noChangeArrowheads="1"/>
          </p:cNvPicPr>
          <p:nvPr/>
        </p:nvPicPr>
        <p:blipFill>
          <a:blip r:embed="rId3" cstate="print"/>
          <a:srcRect/>
          <a:stretch>
            <a:fillRect/>
          </a:stretch>
        </p:blipFill>
        <p:spPr bwMode="auto">
          <a:xfrm>
            <a:off x="4419600" y="3349625"/>
            <a:ext cx="3276600" cy="3203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40962"/>
                                        </p:tgtEl>
                                        <p:attrNameLst>
                                          <p:attrName>style.visibility</p:attrName>
                                        </p:attrNameLst>
                                      </p:cBhvr>
                                      <p:to>
                                        <p:strVal val="visible"/>
                                      </p:to>
                                    </p:set>
                                    <p:anim calcmode="lin" valueType="num">
                                      <p:cBhvr>
                                        <p:cTn id="13" dur="2000" fill="hold"/>
                                        <p:tgtEl>
                                          <p:spTgt spid="40962"/>
                                        </p:tgtEl>
                                        <p:attrNameLst>
                                          <p:attrName>ppt_w</p:attrName>
                                        </p:attrNameLst>
                                      </p:cBhvr>
                                      <p:tavLst>
                                        <p:tav tm="0">
                                          <p:val>
                                            <p:strVal val="#ppt_w*0.70"/>
                                          </p:val>
                                        </p:tav>
                                        <p:tav tm="100000">
                                          <p:val>
                                            <p:strVal val="#ppt_w"/>
                                          </p:val>
                                        </p:tav>
                                      </p:tavLst>
                                    </p:anim>
                                    <p:anim calcmode="lin" valueType="num">
                                      <p:cBhvr>
                                        <p:cTn id="14" dur="2000" fill="hold"/>
                                        <p:tgtEl>
                                          <p:spTgt spid="40962"/>
                                        </p:tgtEl>
                                        <p:attrNameLst>
                                          <p:attrName>ppt_h</p:attrName>
                                        </p:attrNameLst>
                                      </p:cBhvr>
                                      <p:tavLst>
                                        <p:tav tm="0">
                                          <p:val>
                                            <p:strVal val="#ppt_h"/>
                                          </p:val>
                                        </p:tav>
                                        <p:tav tm="100000">
                                          <p:val>
                                            <p:strVal val="#ppt_h"/>
                                          </p:val>
                                        </p:tav>
                                      </p:tavLst>
                                    </p:anim>
                                    <p:animEffect transition="in" filter="fade">
                                      <p:cBhvr>
                                        <p:cTn id="15" dur="2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22"/>
          <p:cNvSpPr>
            <a:spLocks noGrp="1"/>
          </p:cNvSpPr>
          <p:nvPr>
            <p:ph type="sldNum" sz="quarter" idx="12"/>
          </p:nvPr>
        </p:nvSpPr>
        <p:spPr bwMode="auto">
          <a:ln>
            <a:round/>
            <a:headEnd/>
            <a:tailEnd/>
          </a:ln>
        </p:spPr>
        <p:txBody>
          <a:bodyPr/>
          <a:lstStyle/>
          <a:p>
            <a:r>
              <a:rPr lang="en-US" smtClean="0"/>
              <a:t>5-</a:t>
            </a:r>
            <a:fld id="{D23851E8-AD4F-469D-93C7-D236D0C6BDC0}" type="slidenum">
              <a:rPr lang="en-US" smtClean="0"/>
              <a:pPr/>
              <a:t>40</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5" name="TextBox 4"/>
          <p:cNvSpPr txBox="1">
            <a:spLocks noChangeArrowheads="1"/>
          </p:cNvSpPr>
          <p:nvPr/>
        </p:nvSpPr>
        <p:spPr bwMode="auto">
          <a:xfrm>
            <a:off x="609600" y="2133600"/>
            <a:ext cx="7772400" cy="3260725"/>
          </a:xfrm>
          <a:prstGeom prst="rect">
            <a:avLst/>
          </a:prstGeom>
          <a:noFill/>
          <a:ln w="9525">
            <a:noFill/>
            <a:miter lim="800000"/>
            <a:headEnd/>
            <a:tailEnd/>
          </a:ln>
        </p:spPr>
        <p:txBody>
          <a:bodyPr>
            <a:spAutoFit/>
          </a:bodyPr>
          <a:lstStyle/>
          <a:p>
            <a:pPr marL="284163" indent="-284163">
              <a:buFont typeface="Arial" charset="0"/>
              <a:buChar char="•"/>
            </a:pPr>
            <a:r>
              <a:rPr lang="en-US" sz="3200" b="1">
                <a:latin typeface="Perpetua" pitchFamily="18" charset="0"/>
              </a:rPr>
              <a:t>Time and Money</a:t>
            </a:r>
          </a:p>
          <a:p>
            <a:pPr marL="284163" indent="-284163">
              <a:buFont typeface="Arial" charset="0"/>
              <a:buChar char="•"/>
            </a:pPr>
            <a:endParaRPr lang="en-US" sz="2000" b="1">
              <a:latin typeface="Perpetua" pitchFamily="18" charset="0"/>
            </a:endParaRPr>
          </a:p>
          <a:p>
            <a:pPr marL="284163" indent="-284163">
              <a:buFont typeface="Arial" charset="0"/>
              <a:buChar char="•"/>
            </a:pPr>
            <a:r>
              <a:rPr lang="en-US" sz="3200" b="1">
                <a:latin typeface="Perpetua" pitchFamily="18" charset="0"/>
              </a:rPr>
              <a:t>Future Value and Compounding</a:t>
            </a:r>
          </a:p>
          <a:p>
            <a:pPr marL="284163" indent="-284163">
              <a:buFont typeface="Arial" charset="0"/>
              <a:buChar char="•"/>
            </a:pPr>
            <a:endParaRPr lang="en-US" sz="2000" b="1">
              <a:latin typeface="Perpetua" pitchFamily="18" charset="0"/>
            </a:endParaRPr>
          </a:p>
          <a:p>
            <a:pPr marL="284163" indent="-284163">
              <a:buFont typeface="Arial" charset="0"/>
              <a:buChar char="•"/>
            </a:pPr>
            <a:r>
              <a:rPr lang="en-US" sz="3200" b="1">
                <a:latin typeface="Perpetua" pitchFamily="18" charset="0"/>
              </a:rPr>
              <a:t>Present Value and Discounting</a:t>
            </a:r>
          </a:p>
          <a:p>
            <a:pPr marL="284163" indent="-284163">
              <a:buFont typeface="Arial" charset="0"/>
              <a:buChar char="•"/>
            </a:pPr>
            <a:endParaRPr lang="en-US" sz="2000" b="1">
              <a:latin typeface="Perpetua" pitchFamily="18" charset="0"/>
            </a:endParaRPr>
          </a:p>
          <a:p>
            <a:pPr marL="284163" indent="-284163">
              <a:buFont typeface="Arial" charset="0"/>
              <a:buChar char="•"/>
            </a:pPr>
            <a:r>
              <a:rPr lang="en-US" sz="3200" b="1">
                <a:latin typeface="Perpetua" pitchFamily="18" charset="0"/>
              </a:rPr>
              <a:t>More about Present and Future Values</a:t>
            </a:r>
          </a:p>
          <a:p>
            <a:pPr marL="284163" indent="-28416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4" end="4"/>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5"/>
                                      </p:to>
                                    </p:set>
                                    <p:animEffect filter="image" prLst="opacity: 0.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2" end="2"/>
                                            </p:txEl>
                                          </p:spTgt>
                                        </p:tgtEl>
                                        <p:attrNameLst>
                                          <p:attrName>style.opacity</p:attrName>
                                        </p:attrNameLst>
                                      </p:cBhvr>
                                      <p:to>
                                        <p:strVal val="0.5"/>
                                      </p:to>
                                    </p:set>
                                    <p:animEffect filter="image" prLst="opacity: 0.5">
                                      <p:cBhvr rctx="IE">
                                        <p:cTn id="12" dur="indefinite"/>
                                        <p:tgtEl>
                                          <p:spTgt spid="5">
                                            <p:txEl>
                                              <p:pRg st="2" end="2"/>
                                            </p:txEl>
                                          </p:spTgt>
                                        </p:tgtEl>
                                      </p:cBhvr>
                                    </p:animEffect>
                                  </p:childTnLst>
                                </p:cTn>
                              </p:par>
                              <p:par>
                                <p:cTn id="13" presetID="9" presetClass="emph" presetSubtype="0" nodeType="withEffect">
                                  <p:stCondLst>
                                    <p:cond delay="0"/>
                                  </p:stCondLst>
                                  <p:childTnLst>
                                    <p:set>
                                      <p:cBhvr rctx="PPT">
                                        <p:cTn id="14" dur="indefinite"/>
                                        <p:tgtEl>
                                          <p:spTgt spid="5">
                                            <p:txEl>
                                              <p:pRg st="6" end="6"/>
                                            </p:txEl>
                                          </p:spTgt>
                                        </p:tgtEl>
                                        <p:attrNameLst>
                                          <p:attrName>style.opacity</p:attrName>
                                        </p:attrNameLst>
                                      </p:cBhvr>
                                      <p:to>
                                        <p:strVal val="0.5"/>
                                      </p:to>
                                    </p:set>
                                    <p:animEffect filter="image" prLst="opacity: 0.5">
                                      <p:cBhvr rctx="IE">
                                        <p:cTn id="15" dur="indefinite"/>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22"/>
          <p:cNvSpPr>
            <a:spLocks noGrp="1"/>
          </p:cNvSpPr>
          <p:nvPr>
            <p:ph type="sldNum" sz="quarter" idx="12"/>
          </p:nvPr>
        </p:nvSpPr>
        <p:spPr bwMode="auto">
          <a:ln>
            <a:round/>
            <a:headEnd/>
            <a:tailEnd/>
          </a:ln>
        </p:spPr>
        <p:txBody>
          <a:bodyPr/>
          <a:lstStyle/>
          <a:p>
            <a:r>
              <a:rPr lang="en-US" smtClean="0"/>
              <a:t>5-</a:t>
            </a:r>
            <a:fld id="{FE7F1E3A-E7E9-4539-959B-6BB2B13D46EB}" type="slidenum">
              <a:rPr lang="en-US" smtClean="0"/>
              <a:pPr/>
              <a:t>41</a:t>
            </a:fld>
            <a:endParaRPr lang="en-US" smtClean="0"/>
          </a:p>
        </p:txBody>
      </p:sp>
      <p:sp>
        <p:nvSpPr>
          <p:cNvPr id="76802" name="Rectangle 2"/>
          <p:cNvSpPr>
            <a:spLocks noGrp="1" noChangeArrowheads="1"/>
          </p:cNvSpPr>
          <p:nvPr>
            <p:ph type="title"/>
          </p:nvPr>
        </p:nvSpPr>
        <p:spPr>
          <a:solidFill>
            <a:schemeClr val="bg2"/>
          </a:solidFill>
        </p:spPr>
        <p:txBody>
          <a:bodyPr/>
          <a:lstStyle/>
          <a:p>
            <a:pPr algn="ctr" eaLnBrk="1" hangingPunct="1"/>
            <a:r>
              <a:rPr lang="en-US" sz="4800" b="1" smtClean="0"/>
              <a:t>Present Values</a:t>
            </a:r>
          </a:p>
        </p:txBody>
      </p:sp>
      <p:sp>
        <p:nvSpPr>
          <p:cNvPr id="16387" name="Rectangle 3"/>
          <p:cNvSpPr>
            <a:spLocks noGrp="1" noChangeArrowheads="1"/>
          </p:cNvSpPr>
          <p:nvPr>
            <p:ph sz="quarter" idx="1"/>
          </p:nvPr>
        </p:nvSpPr>
        <p:spPr>
          <a:xfrm>
            <a:off x="609600" y="1524000"/>
            <a:ext cx="8229600" cy="4525963"/>
          </a:xfrm>
        </p:spPr>
        <p:txBody>
          <a:bodyPr/>
          <a:lstStyle/>
          <a:p>
            <a:pPr eaLnBrk="1" hangingPunct="1"/>
            <a:r>
              <a:rPr lang="en-US" sz="2800" b="1" smtClean="0">
                <a:cs typeface="Arial" charset="0"/>
              </a:rPr>
              <a:t>If we can go forward in time to the future (FV), then why can’t we go backward in time to the present (PV)?</a:t>
            </a:r>
          </a:p>
          <a:p>
            <a:pPr eaLnBrk="1" hangingPunct="1"/>
            <a:r>
              <a:rPr lang="en-US" sz="4000" b="1" smtClean="0">
                <a:solidFill>
                  <a:srgbClr val="0070C0"/>
                </a:solidFill>
                <a:cs typeface="Arial" charset="0"/>
              </a:rPr>
              <a:t>We can!</a:t>
            </a:r>
          </a:p>
          <a:p>
            <a:pPr eaLnBrk="1" hangingPunct="1"/>
            <a:r>
              <a:rPr lang="en-US" sz="2800" b="1" smtClean="0">
                <a:cs typeface="Arial" charset="0"/>
              </a:rPr>
              <a:t>As a matter of fact, finance uses the process of moving future funds back into the present when we value financial instruments like </a:t>
            </a:r>
            <a:r>
              <a:rPr lang="en-US" sz="2800" b="1" smtClean="0">
                <a:solidFill>
                  <a:srgbClr val="7030A0"/>
                </a:solidFill>
                <a:cs typeface="Arial" charset="0"/>
              </a:rPr>
              <a:t>bonds, preferred stock,</a:t>
            </a:r>
            <a:r>
              <a:rPr lang="en-US" sz="2800" b="1" smtClean="0">
                <a:cs typeface="Arial" charset="0"/>
              </a:rPr>
              <a:t> and </a:t>
            </a:r>
            <a:r>
              <a:rPr lang="en-US" sz="2800" b="1" smtClean="0">
                <a:solidFill>
                  <a:srgbClr val="7030A0"/>
                </a:solidFill>
                <a:cs typeface="Arial" charset="0"/>
              </a:rPr>
              <a:t>common stock</a:t>
            </a:r>
            <a:r>
              <a:rPr lang="en-US" sz="2800" b="1" smtClean="0">
                <a:cs typeface="Arial" charset="0"/>
              </a:rPr>
              <a:t>.  We also use it to evaluate investing in </a:t>
            </a:r>
            <a:r>
              <a:rPr lang="en-US" sz="2800" b="1" smtClean="0">
                <a:solidFill>
                  <a:srgbClr val="7030A0"/>
                </a:solidFill>
                <a:cs typeface="Arial" charset="0"/>
              </a:rPr>
              <a:t>projects.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3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 calcmode="lin" valueType="num">
                                      <p:cBhvr>
                                        <p:cTn id="14" dur="5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63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63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 calcmode="lin" valueType="num">
                                      <p:cBhvr>
                                        <p:cTn id="21"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63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22"/>
          <p:cNvSpPr>
            <a:spLocks noGrp="1"/>
          </p:cNvSpPr>
          <p:nvPr>
            <p:ph type="sldNum" sz="quarter" idx="12"/>
          </p:nvPr>
        </p:nvSpPr>
        <p:spPr bwMode="auto">
          <a:ln>
            <a:round/>
            <a:headEnd/>
            <a:tailEnd/>
          </a:ln>
        </p:spPr>
        <p:txBody>
          <a:bodyPr/>
          <a:lstStyle/>
          <a:p>
            <a:r>
              <a:rPr lang="en-US" smtClean="0"/>
              <a:t>5-</a:t>
            </a:r>
            <a:fld id="{B9BA50E4-08AC-4DFA-AD5E-899B2FF32A5C}" type="slidenum">
              <a:rPr lang="en-US" smtClean="0"/>
              <a:pPr/>
              <a:t>42</a:t>
            </a:fld>
            <a:endParaRPr lang="en-US" smtClean="0"/>
          </a:p>
        </p:txBody>
      </p:sp>
      <p:sp>
        <p:nvSpPr>
          <p:cNvPr id="78850" name="Rectangle 2"/>
          <p:cNvSpPr>
            <a:spLocks noGrp="1" noChangeArrowheads="1"/>
          </p:cNvSpPr>
          <p:nvPr>
            <p:ph type="title"/>
          </p:nvPr>
        </p:nvSpPr>
        <p:spPr>
          <a:xfrm>
            <a:off x="838200" y="304800"/>
            <a:ext cx="7772400" cy="960438"/>
          </a:xfrm>
          <a:solidFill>
            <a:schemeClr val="bg2"/>
          </a:solidFill>
        </p:spPr>
        <p:txBody>
          <a:bodyPr/>
          <a:lstStyle/>
          <a:p>
            <a:pPr algn="ctr" eaLnBrk="1" hangingPunct="1"/>
            <a:r>
              <a:rPr lang="en-US" sz="4800" b="1" smtClean="0"/>
              <a:t>Present Values</a:t>
            </a:r>
          </a:p>
        </p:txBody>
      </p:sp>
      <p:sp>
        <p:nvSpPr>
          <p:cNvPr id="78851" name="Rectangle 3"/>
          <p:cNvSpPr>
            <a:spLocks noGrp="1" noChangeArrowheads="1"/>
          </p:cNvSpPr>
          <p:nvPr>
            <p:ph sz="quarter" idx="1"/>
          </p:nvPr>
        </p:nvSpPr>
        <p:spPr>
          <a:xfrm>
            <a:off x="457200" y="1295400"/>
            <a:ext cx="8229600" cy="3429000"/>
          </a:xfrm>
        </p:spPr>
        <p:txBody>
          <a:bodyPr/>
          <a:lstStyle/>
          <a:p>
            <a:pPr eaLnBrk="1" hangingPunct="1"/>
            <a:r>
              <a:rPr lang="en-US" sz="2800" b="1" smtClean="0">
                <a:cs typeface="Arial" charset="0"/>
              </a:rPr>
              <a:t>If we can go forward in time to the future (FV), then why can’t we go backward in time to the present (PV)?</a:t>
            </a:r>
          </a:p>
          <a:p>
            <a:pPr eaLnBrk="1" hangingPunct="1"/>
            <a:r>
              <a:rPr lang="en-US" sz="4000" b="1" smtClean="0">
                <a:solidFill>
                  <a:srgbClr val="0070C0"/>
                </a:solidFill>
                <a:cs typeface="Arial" charset="0"/>
              </a:rPr>
              <a:t>We can!  All we need to do is refocus our concept of moving money through time.</a:t>
            </a:r>
          </a:p>
        </p:txBody>
      </p:sp>
      <p:grpSp>
        <p:nvGrpSpPr>
          <p:cNvPr id="4" name="Group 20"/>
          <p:cNvGrpSpPr>
            <a:grpSpLocks/>
          </p:cNvGrpSpPr>
          <p:nvPr/>
        </p:nvGrpSpPr>
        <p:grpSpPr bwMode="auto">
          <a:xfrm>
            <a:off x="698500" y="4648200"/>
            <a:ext cx="7727950" cy="1066800"/>
            <a:chOff x="381000" y="3505200"/>
            <a:chExt cx="7728268" cy="1066800"/>
          </a:xfrm>
        </p:grpSpPr>
        <p:cxnSp>
          <p:nvCxnSpPr>
            <p:cNvPr id="5" name="Straight Connector 4"/>
            <p:cNvCxnSpPr/>
            <p:nvPr/>
          </p:nvCxnSpPr>
          <p:spPr>
            <a:xfrm>
              <a:off x="1066828" y="4572000"/>
              <a:ext cx="685828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6828"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08321"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431212"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8860" name="TextBox 8"/>
            <p:cNvSpPr txBox="1">
              <a:spLocks noChangeArrowheads="1"/>
            </p:cNvSpPr>
            <p:nvPr/>
          </p:nvSpPr>
          <p:spPr bwMode="auto">
            <a:xfrm>
              <a:off x="381000" y="3581400"/>
              <a:ext cx="1600266" cy="579438"/>
            </a:xfrm>
            <a:prstGeom prst="rect">
              <a:avLst/>
            </a:prstGeom>
            <a:noFill/>
            <a:ln w="9525">
              <a:noFill/>
              <a:miter lim="800000"/>
              <a:headEnd/>
              <a:tailEnd/>
            </a:ln>
          </p:spPr>
          <p:txBody>
            <a:bodyPr>
              <a:spAutoFit/>
            </a:bodyPr>
            <a:lstStyle/>
            <a:p>
              <a:r>
                <a:rPr lang="en-US" sz="3200">
                  <a:latin typeface="Arial Black" pitchFamily="34" charset="0"/>
                </a:rPr>
                <a:t>Today</a:t>
              </a:r>
            </a:p>
          </p:txBody>
        </p:sp>
        <p:sp>
          <p:nvSpPr>
            <p:cNvPr id="78861" name="TextBox 9"/>
            <p:cNvSpPr txBox="1">
              <a:spLocks noChangeArrowheads="1"/>
            </p:cNvSpPr>
            <p:nvPr/>
          </p:nvSpPr>
          <p:spPr bwMode="auto">
            <a:xfrm>
              <a:off x="2209875" y="3505200"/>
              <a:ext cx="495321" cy="641350"/>
            </a:xfrm>
            <a:prstGeom prst="rect">
              <a:avLst/>
            </a:prstGeom>
            <a:noFill/>
            <a:ln w="9525">
              <a:noFill/>
              <a:miter lim="800000"/>
              <a:headEnd/>
              <a:tailEnd/>
            </a:ln>
          </p:spPr>
          <p:txBody>
            <a:bodyPr>
              <a:spAutoFit/>
            </a:bodyPr>
            <a:lstStyle/>
            <a:p>
              <a:r>
                <a:rPr lang="en-US" sz="3600">
                  <a:latin typeface="Arial Black" pitchFamily="34" charset="0"/>
                </a:rPr>
                <a:t>1</a:t>
              </a:r>
              <a:r>
                <a:rPr lang="en-US" sz="2800">
                  <a:latin typeface="Arial Black" pitchFamily="34" charset="0"/>
                </a:rPr>
                <a:t> </a:t>
              </a:r>
            </a:p>
          </p:txBody>
        </p:sp>
        <p:sp>
          <p:nvSpPr>
            <p:cNvPr id="78862" name="TextBox 10"/>
            <p:cNvSpPr txBox="1">
              <a:spLocks noChangeArrowheads="1"/>
            </p:cNvSpPr>
            <p:nvPr/>
          </p:nvSpPr>
          <p:spPr bwMode="auto">
            <a:xfrm>
              <a:off x="3505329" y="3505200"/>
              <a:ext cx="533422" cy="641350"/>
            </a:xfrm>
            <a:prstGeom prst="rect">
              <a:avLst/>
            </a:prstGeom>
            <a:noFill/>
            <a:ln w="9525">
              <a:noFill/>
              <a:miter lim="800000"/>
              <a:headEnd/>
              <a:tailEnd/>
            </a:ln>
          </p:spPr>
          <p:txBody>
            <a:bodyPr>
              <a:spAutoFit/>
            </a:bodyPr>
            <a:lstStyle/>
            <a:p>
              <a:r>
                <a:rPr lang="en-US" sz="3600">
                  <a:latin typeface="Arial Black" pitchFamily="34" charset="0"/>
                </a:rPr>
                <a:t>2</a:t>
              </a:r>
              <a:r>
                <a:rPr lang="en-US" sz="2800">
                  <a:latin typeface="Arial Black" pitchFamily="34" charset="0"/>
                </a:rPr>
                <a:t> </a:t>
              </a:r>
            </a:p>
          </p:txBody>
        </p:sp>
        <p:cxnSp>
          <p:nvCxnSpPr>
            <p:cNvPr id="12" name="Straight Connector 11"/>
            <p:cNvCxnSpPr/>
            <p:nvPr/>
          </p:nvCxnSpPr>
          <p:spPr>
            <a:xfrm>
              <a:off x="3749814"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89719"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848907"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8866" name="TextBox 14"/>
            <p:cNvSpPr txBox="1">
              <a:spLocks noChangeArrowheads="1"/>
            </p:cNvSpPr>
            <p:nvPr/>
          </p:nvSpPr>
          <p:spPr bwMode="auto">
            <a:xfrm>
              <a:off x="4800782" y="3505200"/>
              <a:ext cx="609625" cy="641350"/>
            </a:xfrm>
            <a:prstGeom prst="rect">
              <a:avLst/>
            </a:prstGeom>
            <a:noFill/>
            <a:ln w="9525">
              <a:noFill/>
              <a:miter lim="800000"/>
              <a:headEnd/>
              <a:tailEnd/>
            </a:ln>
          </p:spPr>
          <p:txBody>
            <a:bodyPr>
              <a:spAutoFit/>
            </a:bodyPr>
            <a:lstStyle/>
            <a:p>
              <a:r>
                <a:rPr lang="en-US" sz="3600">
                  <a:latin typeface="Arial Black" pitchFamily="34" charset="0"/>
                </a:rPr>
                <a:t>3</a:t>
              </a:r>
            </a:p>
          </p:txBody>
        </p:sp>
        <p:sp>
          <p:nvSpPr>
            <p:cNvPr id="78867" name="TextBox 15"/>
            <p:cNvSpPr txBox="1">
              <a:spLocks noChangeArrowheads="1"/>
            </p:cNvSpPr>
            <p:nvPr/>
          </p:nvSpPr>
          <p:spPr bwMode="auto">
            <a:xfrm>
              <a:off x="6172438" y="3505200"/>
              <a:ext cx="533422" cy="641350"/>
            </a:xfrm>
            <a:prstGeom prst="rect">
              <a:avLst/>
            </a:prstGeom>
            <a:noFill/>
            <a:ln w="9525">
              <a:noFill/>
              <a:miter lim="800000"/>
              <a:headEnd/>
              <a:tailEnd/>
            </a:ln>
          </p:spPr>
          <p:txBody>
            <a:bodyPr>
              <a:spAutoFit/>
            </a:bodyPr>
            <a:lstStyle/>
            <a:p>
              <a:r>
                <a:rPr lang="en-US" sz="3600">
                  <a:latin typeface="Arial Black" pitchFamily="34" charset="0"/>
                </a:rPr>
                <a:t>4</a:t>
              </a:r>
            </a:p>
          </p:txBody>
        </p:sp>
        <p:sp>
          <p:nvSpPr>
            <p:cNvPr id="78868" name="TextBox 16"/>
            <p:cNvSpPr txBox="1">
              <a:spLocks noChangeArrowheads="1"/>
            </p:cNvSpPr>
            <p:nvPr/>
          </p:nvSpPr>
          <p:spPr bwMode="auto">
            <a:xfrm>
              <a:off x="7620298" y="3505200"/>
              <a:ext cx="488970" cy="641350"/>
            </a:xfrm>
            <a:prstGeom prst="rect">
              <a:avLst/>
            </a:prstGeom>
            <a:noFill/>
            <a:ln w="9525">
              <a:noFill/>
              <a:miter lim="800000"/>
              <a:headEnd/>
              <a:tailEnd/>
            </a:ln>
          </p:spPr>
          <p:txBody>
            <a:bodyPr wrap="none">
              <a:spAutoFit/>
            </a:bodyPr>
            <a:lstStyle/>
            <a:p>
              <a:r>
                <a:rPr lang="en-US" sz="3600">
                  <a:latin typeface="Arial Black" pitchFamily="34" charset="0"/>
                </a:rPr>
                <a:t>5</a:t>
              </a:r>
            </a:p>
          </p:txBody>
        </p:sp>
      </p:grpSp>
      <p:sp>
        <p:nvSpPr>
          <p:cNvPr id="18" name="TextBox 17"/>
          <p:cNvSpPr txBox="1">
            <a:spLocks noChangeArrowheads="1"/>
          </p:cNvSpPr>
          <p:nvPr/>
        </p:nvSpPr>
        <p:spPr bwMode="auto">
          <a:xfrm>
            <a:off x="7632700" y="5791200"/>
            <a:ext cx="1219200" cy="914400"/>
          </a:xfrm>
          <a:prstGeom prst="rect">
            <a:avLst/>
          </a:prstGeom>
          <a:noFill/>
          <a:ln w="9525">
            <a:noFill/>
            <a:miter lim="800000"/>
            <a:headEnd/>
            <a:tailEnd/>
          </a:ln>
        </p:spPr>
        <p:txBody>
          <a:bodyPr>
            <a:spAutoFit/>
          </a:bodyPr>
          <a:lstStyle/>
          <a:p>
            <a:r>
              <a:rPr lang="en-US" sz="5400" b="1">
                <a:solidFill>
                  <a:srgbClr val="7030A0"/>
                </a:solidFill>
                <a:latin typeface="Perpetua" pitchFamily="18" charset="0"/>
              </a:rPr>
              <a:t>FV</a:t>
            </a:r>
          </a:p>
        </p:txBody>
      </p:sp>
      <p:sp>
        <p:nvSpPr>
          <p:cNvPr id="19" name="TextBox 18"/>
          <p:cNvSpPr txBox="1">
            <a:spLocks noChangeArrowheads="1"/>
          </p:cNvSpPr>
          <p:nvPr/>
        </p:nvSpPr>
        <p:spPr bwMode="auto">
          <a:xfrm>
            <a:off x="774700" y="5791200"/>
            <a:ext cx="1752600" cy="914400"/>
          </a:xfrm>
          <a:prstGeom prst="rect">
            <a:avLst/>
          </a:prstGeom>
          <a:noFill/>
          <a:ln w="9525">
            <a:noFill/>
            <a:miter lim="800000"/>
            <a:headEnd/>
            <a:tailEnd/>
          </a:ln>
        </p:spPr>
        <p:txBody>
          <a:bodyPr>
            <a:spAutoFit/>
          </a:bodyPr>
          <a:lstStyle/>
          <a:p>
            <a:r>
              <a:rPr lang="en-US" sz="5400" b="1">
                <a:solidFill>
                  <a:srgbClr val="0070C0"/>
                </a:solidFill>
                <a:latin typeface="Perpetua" pitchFamily="18" charset="0"/>
              </a:rPr>
              <a:t>PV</a:t>
            </a:r>
          </a:p>
        </p:txBody>
      </p:sp>
      <p:cxnSp>
        <p:nvCxnSpPr>
          <p:cNvPr id="21" name="Straight Arrow Connector 20"/>
          <p:cNvCxnSpPr/>
          <p:nvPr/>
        </p:nvCxnSpPr>
        <p:spPr>
          <a:xfrm flipH="1">
            <a:off x="2222500" y="6248400"/>
            <a:ext cx="53340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strVal val="#ppt_w*0.70"/>
                                          </p:val>
                                        </p:tav>
                                        <p:tav tm="100000">
                                          <p:val>
                                            <p:strVal val="#ppt_w"/>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animEffect transition="in" filter="fade">
                                      <p:cBhvr>
                                        <p:cTn id="15" dur="1000"/>
                                        <p:tgtEl>
                                          <p:spTgt spid="18"/>
                                        </p:tgtEl>
                                      </p:cBhvr>
                                    </p:animEffect>
                                  </p:childTnLst>
                                </p:cTn>
                              </p:par>
                            </p:childTnLst>
                          </p:cTn>
                        </p:par>
                        <p:par>
                          <p:cTn id="16" fill="hold">
                            <p:stCondLst>
                              <p:cond delay="2000"/>
                            </p:stCondLst>
                            <p:childTnLst>
                              <p:par>
                                <p:cTn id="17" presetID="22" presetClass="entr" presetSubtype="2"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right)">
                                      <p:cBhvr>
                                        <p:cTn id="19" dur="1000"/>
                                        <p:tgtEl>
                                          <p:spTgt spid="21"/>
                                        </p:tgtEl>
                                      </p:cBhvr>
                                    </p:animEffect>
                                  </p:childTnLst>
                                </p:cTn>
                              </p:par>
                            </p:childTnLst>
                          </p:cTn>
                        </p:par>
                        <p:par>
                          <p:cTn id="20" fill="hold">
                            <p:stCondLst>
                              <p:cond delay="3000"/>
                            </p:stCondLst>
                            <p:childTnLst>
                              <p:par>
                                <p:cTn id="21" presetID="55"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strVal val="#ppt_w*0.70"/>
                                          </p:val>
                                        </p:tav>
                                        <p:tav tm="100000">
                                          <p:val>
                                            <p:strVal val="#ppt_w"/>
                                          </p:val>
                                        </p:tav>
                                      </p:tavLst>
                                    </p:anim>
                                    <p:anim calcmode="lin" valueType="num">
                                      <p:cBhvr>
                                        <p:cTn id="24" dur="1000" fill="hold"/>
                                        <p:tgtEl>
                                          <p:spTgt spid="19"/>
                                        </p:tgtEl>
                                        <p:attrNameLst>
                                          <p:attrName>ppt_h</p:attrName>
                                        </p:attrNameLst>
                                      </p:cBhvr>
                                      <p:tavLst>
                                        <p:tav tm="0">
                                          <p:val>
                                            <p:strVal val="#ppt_h"/>
                                          </p:val>
                                        </p:tav>
                                        <p:tav tm="100000">
                                          <p:val>
                                            <p:strVal val="#ppt_h"/>
                                          </p:val>
                                        </p:tav>
                                      </p:tavLst>
                                    </p:anim>
                                    <p:animEffect transition="in" filter="fade">
                                      <p:cBhvr>
                                        <p:cTn id="2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22"/>
          <p:cNvSpPr>
            <a:spLocks noGrp="1"/>
          </p:cNvSpPr>
          <p:nvPr>
            <p:ph type="sldNum" sz="quarter" idx="12"/>
          </p:nvPr>
        </p:nvSpPr>
        <p:spPr bwMode="auto">
          <a:ln>
            <a:round/>
            <a:headEnd/>
            <a:tailEnd/>
          </a:ln>
        </p:spPr>
        <p:txBody>
          <a:bodyPr/>
          <a:lstStyle/>
          <a:p>
            <a:r>
              <a:rPr lang="en-US" smtClean="0"/>
              <a:t>5-</a:t>
            </a:r>
            <a:fld id="{21F21743-9A31-41BC-9C4A-00B42B9D1CC2}" type="slidenum">
              <a:rPr lang="en-US" smtClean="0"/>
              <a:pPr/>
              <a:t>43</a:t>
            </a:fld>
            <a:endParaRPr lang="en-US" smtClean="0"/>
          </a:p>
        </p:txBody>
      </p:sp>
      <p:sp>
        <p:nvSpPr>
          <p:cNvPr id="80898" name="Rectangle 2"/>
          <p:cNvSpPr>
            <a:spLocks noGrp="1" noChangeArrowheads="1"/>
          </p:cNvSpPr>
          <p:nvPr>
            <p:ph type="title"/>
          </p:nvPr>
        </p:nvSpPr>
        <p:spPr>
          <a:xfrm>
            <a:off x="914400" y="274638"/>
            <a:ext cx="7772400" cy="1020762"/>
          </a:xfrm>
          <a:solidFill>
            <a:schemeClr val="bg2"/>
          </a:solidFill>
        </p:spPr>
        <p:txBody>
          <a:bodyPr/>
          <a:lstStyle/>
          <a:p>
            <a:pPr algn="ctr" eaLnBrk="1" hangingPunct="1"/>
            <a:r>
              <a:rPr lang="en-US" sz="4800" b="1" smtClean="0"/>
              <a:t>Present Values</a:t>
            </a:r>
          </a:p>
        </p:txBody>
      </p:sp>
      <p:sp>
        <p:nvSpPr>
          <p:cNvPr id="16387" name="Rectangle 3"/>
          <p:cNvSpPr>
            <a:spLocks noGrp="1" noChangeArrowheads="1"/>
          </p:cNvSpPr>
          <p:nvPr>
            <p:ph sz="quarter" idx="1"/>
          </p:nvPr>
        </p:nvSpPr>
        <p:spPr>
          <a:xfrm>
            <a:off x="533400" y="1600200"/>
            <a:ext cx="8229600" cy="4525963"/>
          </a:xfrm>
        </p:spPr>
        <p:txBody>
          <a:bodyPr/>
          <a:lstStyle/>
          <a:p>
            <a:pPr lvl="1" eaLnBrk="1" hangingPunct="1">
              <a:buFont typeface="Wingdings 2" pitchFamily="18" charset="2"/>
              <a:buNone/>
            </a:pPr>
            <a:r>
              <a:rPr lang="en-US" sz="3200" b="1" smtClean="0">
                <a:solidFill>
                  <a:srgbClr val="0070C0"/>
                </a:solidFill>
                <a:cs typeface="Arial" charset="0"/>
              </a:rPr>
              <a:t>	How much do I have to invest today to have some amount in the future?</a:t>
            </a:r>
          </a:p>
          <a:p>
            <a:pPr lvl="1" eaLnBrk="1" hangingPunct="1">
              <a:buFont typeface="Wingdings 2" pitchFamily="18" charset="2"/>
              <a:buNone/>
            </a:pPr>
            <a:endParaRPr lang="en-US" sz="3200" b="1" smtClean="0">
              <a:solidFill>
                <a:srgbClr val="0070C0"/>
              </a:solidFill>
              <a:cs typeface="Arial" charset="0"/>
            </a:endParaRPr>
          </a:p>
          <a:p>
            <a:pPr lvl="1" eaLnBrk="1" hangingPunct="1">
              <a:buFont typeface="Wingdings 2" pitchFamily="18" charset="2"/>
              <a:buNone/>
            </a:pPr>
            <a:r>
              <a:rPr lang="en-US" sz="3600" b="1" smtClean="0">
                <a:solidFill>
                  <a:srgbClr val="7030A0"/>
                </a:solidFill>
                <a:cs typeface="Arial" charset="0"/>
              </a:rPr>
              <a:t>FV</a:t>
            </a:r>
            <a:r>
              <a:rPr lang="en-US" sz="3600" b="1" smtClean="0">
                <a:cs typeface="Arial" charset="0"/>
              </a:rPr>
              <a:t> = </a:t>
            </a:r>
            <a:r>
              <a:rPr lang="en-US" sz="3600" b="1" smtClean="0">
                <a:solidFill>
                  <a:srgbClr val="0070C0"/>
                </a:solidFill>
                <a:cs typeface="Arial" charset="0"/>
              </a:rPr>
              <a:t>PV</a:t>
            </a:r>
            <a:r>
              <a:rPr lang="en-US" sz="3600" b="1" smtClean="0">
                <a:cs typeface="Arial" charset="0"/>
              </a:rPr>
              <a:t>(1 + r)</a:t>
            </a:r>
            <a:r>
              <a:rPr lang="en-US" sz="3600" b="1" baseline="30000" smtClean="0">
                <a:cs typeface="Arial" charset="0"/>
              </a:rPr>
              <a:t>t</a:t>
            </a:r>
            <a:endParaRPr lang="en-US" sz="3600" b="1" smtClean="0">
              <a:cs typeface="Arial" charset="0"/>
            </a:endParaRPr>
          </a:p>
          <a:p>
            <a:pPr lvl="1" eaLnBrk="1" hangingPunct="1">
              <a:buFont typeface="Wingdings 2" pitchFamily="18" charset="2"/>
              <a:buNone/>
            </a:pPr>
            <a:r>
              <a:rPr lang="en-US" sz="3600" b="1" smtClean="0">
                <a:cs typeface="Arial" charset="0"/>
              </a:rPr>
              <a:t>Rearrange to solve for PV: </a:t>
            </a:r>
          </a:p>
          <a:p>
            <a:pPr lvl="1" eaLnBrk="1" hangingPunct="1">
              <a:buFont typeface="Wingdings 2" pitchFamily="18" charset="2"/>
              <a:buNone/>
            </a:pPr>
            <a:r>
              <a:rPr lang="en-US" sz="3600" b="1" smtClean="0">
                <a:solidFill>
                  <a:srgbClr val="0070C0"/>
                </a:solidFill>
                <a:cs typeface="Arial" charset="0"/>
              </a:rPr>
              <a:t>PV</a:t>
            </a:r>
            <a:r>
              <a:rPr lang="en-US" sz="3600" b="1" smtClean="0">
                <a:cs typeface="Arial" charset="0"/>
              </a:rPr>
              <a:t> = </a:t>
            </a:r>
            <a:r>
              <a:rPr lang="en-US" sz="3600" b="1" smtClean="0">
                <a:solidFill>
                  <a:srgbClr val="7030A0"/>
                </a:solidFill>
                <a:cs typeface="Arial" charset="0"/>
              </a:rPr>
              <a:t>FV</a:t>
            </a:r>
            <a:r>
              <a:rPr lang="en-US" sz="3600" b="1" smtClean="0">
                <a:cs typeface="Arial" charset="0"/>
              </a:rPr>
              <a:t> / (1 + r)</a:t>
            </a:r>
            <a:r>
              <a:rPr lang="en-US" sz="3600" b="1" baseline="30000" smtClean="0">
                <a:cs typeface="Arial" charset="0"/>
              </a:rPr>
              <a:t>t</a:t>
            </a:r>
            <a:endParaRPr lang="en-US" sz="3600" b="1"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6387">
                                            <p:txEl>
                                              <p:pRg st="2" end="2"/>
                                            </p:txEl>
                                          </p:spTgt>
                                        </p:tgtEl>
                                        <p:attrNameLst>
                                          <p:attrName>style.visibility</p:attrName>
                                        </p:attrNameLst>
                                      </p:cBhvr>
                                      <p:to>
                                        <p:strVal val="visible"/>
                                      </p:to>
                                    </p:set>
                                    <p:anim calcmode="discrete" valueType="clr">
                                      <p:cBhvr override="childStyle">
                                        <p:cTn id="7" dur="80"/>
                                        <p:tgtEl>
                                          <p:spTgt spid="1638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7">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16387">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6387">
                                            <p:txEl>
                                              <p:pRg st="3" end="3"/>
                                            </p:txEl>
                                          </p:spTgt>
                                        </p:tgtEl>
                                        <p:attrNameLst>
                                          <p:attrName>style.visibility</p:attrName>
                                        </p:attrNameLst>
                                      </p:cBhvr>
                                      <p:to>
                                        <p:strVal val="visible"/>
                                      </p:to>
                                    </p:set>
                                    <p:anim calcmode="lin" valueType="num">
                                      <p:cBhvr>
                                        <p:cTn id="14" dur="1000" fill="hold"/>
                                        <p:tgtEl>
                                          <p:spTgt spid="16387">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16387">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1638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6387">
                                            <p:txEl>
                                              <p:pRg st="4" end="4"/>
                                            </p:txEl>
                                          </p:spTgt>
                                        </p:tgtEl>
                                        <p:attrNameLst>
                                          <p:attrName>style.visibility</p:attrName>
                                        </p:attrNameLst>
                                      </p:cBhvr>
                                      <p:to>
                                        <p:strVal val="visible"/>
                                      </p:to>
                                    </p:set>
                                    <p:anim calcmode="discrete" valueType="clr">
                                      <p:cBhvr override="childStyle">
                                        <p:cTn id="21" dur="80"/>
                                        <p:tgtEl>
                                          <p:spTgt spid="1638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6387">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1638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22"/>
          <p:cNvSpPr>
            <a:spLocks noGrp="1"/>
          </p:cNvSpPr>
          <p:nvPr>
            <p:ph type="sldNum" sz="quarter" idx="12"/>
          </p:nvPr>
        </p:nvSpPr>
        <p:spPr bwMode="auto">
          <a:ln>
            <a:round/>
            <a:headEnd/>
            <a:tailEnd/>
          </a:ln>
        </p:spPr>
        <p:txBody>
          <a:bodyPr/>
          <a:lstStyle/>
          <a:p>
            <a:r>
              <a:rPr lang="en-US" smtClean="0"/>
              <a:t>5-</a:t>
            </a:r>
            <a:fld id="{BFE56258-46F2-4C23-AB06-FC16D7236B2D}" type="slidenum">
              <a:rPr lang="en-US" smtClean="0"/>
              <a:pPr/>
              <a:t>44</a:t>
            </a:fld>
            <a:endParaRPr lang="en-US" smtClean="0"/>
          </a:p>
        </p:txBody>
      </p:sp>
      <p:sp>
        <p:nvSpPr>
          <p:cNvPr id="82946" name="Rectangle 2"/>
          <p:cNvSpPr>
            <a:spLocks noGrp="1" noChangeArrowheads="1"/>
          </p:cNvSpPr>
          <p:nvPr>
            <p:ph type="title"/>
          </p:nvPr>
        </p:nvSpPr>
        <p:spPr>
          <a:xfrm>
            <a:off x="914400" y="304800"/>
            <a:ext cx="7772400" cy="960438"/>
          </a:xfrm>
          <a:solidFill>
            <a:schemeClr val="bg2"/>
          </a:solidFill>
        </p:spPr>
        <p:txBody>
          <a:bodyPr/>
          <a:lstStyle/>
          <a:p>
            <a:pPr algn="ctr" eaLnBrk="1" hangingPunct="1"/>
            <a:r>
              <a:rPr lang="en-US" sz="4800" b="1" smtClean="0"/>
              <a:t>Present Values</a:t>
            </a:r>
          </a:p>
        </p:txBody>
      </p:sp>
      <p:sp>
        <p:nvSpPr>
          <p:cNvPr id="82947" name="Rectangle 3"/>
          <p:cNvSpPr>
            <a:spLocks noGrp="1" noChangeArrowheads="1"/>
          </p:cNvSpPr>
          <p:nvPr>
            <p:ph sz="quarter" idx="1"/>
          </p:nvPr>
        </p:nvSpPr>
        <p:spPr>
          <a:xfrm>
            <a:off x="533400" y="1600200"/>
            <a:ext cx="8229600" cy="3733800"/>
          </a:xfrm>
        </p:spPr>
        <p:txBody>
          <a:bodyPr/>
          <a:lstStyle/>
          <a:p>
            <a:pPr eaLnBrk="1" hangingPunct="1"/>
            <a:r>
              <a:rPr lang="en-US" sz="2800" b="1" smtClean="0">
                <a:cs typeface="Arial" charset="0"/>
              </a:rPr>
              <a:t>When we talk about “discounting”, we mean finding the present value of some future amount.</a:t>
            </a:r>
          </a:p>
          <a:p>
            <a:pPr eaLnBrk="1" hangingPunct="1"/>
            <a:endParaRPr lang="en-US" sz="1600" b="1" smtClean="0">
              <a:cs typeface="Arial" charset="0"/>
            </a:endParaRPr>
          </a:p>
          <a:p>
            <a:pPr eaLnBrk="1" hangingPunct="1"/>
            <a:r>
              <a:rPr lang="en-US" sz="2800" b="1" smtClean="0">
                <a:cs typeface="Arial" charset="0"/>
              </a:rPr>
              <a:t>When we talk about the “value” of something, we are talking about the present value unless we specifically indicate that we want the future value.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22"/>
          <p:cNvSpPr>
            <a:spLocks noGrp="1"/>
          </p:cNvSpPr>
          <p:nvPr>
            <p:ph type="sldNum" sz="quarter" idx="12"/>
          </p:nvPr>
        </p:nvSpPr>
        <p:spPr bwMode="auto">
          <a:ln>
            <a:round/>
            <a:headEnd/>
            <a:tailEnd/>
          </a:ln>
        </p:spPr>
        <p:txBody>
          <a:bodyPr/>
          <a:lstStyle/>
          <a:p>
            <a:r>
              <a:rPr lang="en-US" smtClean="0"/>
              <a:t>5-</a:t>
            </a:r>
            <a:fld id="{D99A4BD5-4E84-4C7C-8097-2D06F367B092}" type="slidenum">
              <a:rPr lang="en-US" smtClean="0"/>
              <a:pPr/>
              <a:t>45</a:t>
            </a:fld>
            <a:endParaRPr lang="en-US" smtClean="0"/>
          </a:p>
        </p:txBody>
      </p:sp>
      <p:sp>
        <p:nvSpPr>
          <p:cNvPr id="84994" name="Title 1"/>
          <p:cNvSpPr>
            <a:spLocks noGrp="1"/>
          </p:cNvSpPr>
          <p:nvPr>
            <p:ph type="title"/>
          </p:nvPr>
        </p:nvSpPr>
        <p:spPr>
          <a:xfrm>
            <a:off x="838200" y="182563"/>
            <a:ext cx="7772400" cy="1036637"/>
          </a:xfrm>
          <a:solidFill>
            <a:schemeClr val="bg2"/>
          </a:solidFill>
        </p:spPr>
        <p:txBody>
          <a:bodyPr/>
          <a:lstStyle/>
          <a:p>
            <a:pPr algn="ctr" eaLnBrk="1" hangingPunct="1"/>
            <a:r>
              <a:rPr lang="en-US" sz="4800" b="1" smtClean="0"/>
              <a:t>PV and FV</a:t>
            </a:r>
          </a:p>
        </p:txBody>
      </p:sp>
      <p:sp>
        <p:nvSpPr>
          <p:cNvPr id="4" name="TextBox 3"/>
          <p:cNvSpPr txBox="1">
            <a:spLocks noChangeArrowheads="1"/>
          </p:cNvSpPr>
          <p:nvPr/>
        </p:nvSpPr>
        <p:spPr bwMode="auto">
          <a:xfrm>
            <a:off x="495300" y="1233488"/>
            <a:ext cx="8534400" cy="1570037"/>
          </a:xfrm>
          <a:prstGeom prst="rect">
            <a:avLst/>
          </a:prstGeom>
          <a:noFill/>
          <a:ln w="9525">
            <a:noFill/>
            <a:miter lim="800000"/>
            <a:headEnd/>
            <a:tailEnd/>
          </a:ln>
        </p:spPr>
        <p:txBody>
          <a:bodyPr>
            <a:spAutoFit/>
          </a:bodyPr>
          <a:lstStyle/>
          <a:p>
            <a:r>
              <a:rPr lang="en-US" sz="3200" b="1">
                <a:latin typeface="Perpetua" pitchFamily="18" charset="0"/>
                <a:cs typeface="Arial" charset="0"/>
              </a:rPr>
              <a:t>Finance uses “</a:t>
            </a:r>
            <a:r>
              <a:rPr lang="en-US" sz="3200" b="1">
                <a:solidFill>
                  <a:srgbClr val="0070C0"/>
                </a:solidFill>
                <a:latin typeface="Perpetua" pitchFamily="18" charset="0"/>
                <a:cs typeface="Arial" charset="0"/>
              </a:rPr>
              <a:t>compounding</a:t>
            </a:r>
            <a:r>
              <a:rPr lang="en-US" sz="3200" b="1">
                <a:latin typeface="Perpetua" pitchFamily="18" charset="0"/>
                <a:cs typeface="Arial" charset="0"/>
              </a:rPr>
              <a:t>” as the verb for going into the future and “</a:t>
            </a:r>
            <a:r>
              <a:rPr lang="en-US" sz="3200" b="1">
                <a:solidFill>
                  <a:srgbClr val="7030A0"/>
                </a:solidFill>
                <a:latin typeface="Perpetua" pitchFamily="18" charset="0"/>
                <a:cs typeface="Arial" charset="0"/>
              </a:rPr>
              <a:t>discounting”</a:t>
            </a:r>
            <a:r>
              <a:rPr lang="en-US" sz="3200" b="1">
                <a:latin typeface="Perpetua" pitchFamily="18" charset="0"/>
                <a:cs typeface="Arial" charset="0"/>
              </a:rPr>
              <a:t> as the verb to bring funds into the present.</a:t>
            </a:r>
          </a:p>
        </p:txBody>
      </p:sp>
      <p:grpSp>
        <p:nvGrpSpPr>
          <p:cNvPr id="6" name="Group 20"/>
          <p:cNvGrpSpPr>
            <a:grpSpLocks/>
          </p:cNvGrpSpPr>
          <p:nvPr/>
        </p:nvGrpSpPr>
        <p:grpSpPr bwMode="auto">
          <a:xfrm>
            <a:off x="457200" y="4648200"/>
            <a:ext cx="7731125" cy="1066800"/>
            <a:chOff x="381000" y="3505200"/>
            <a:chExt cx="7731443" cy="1066800"/>
          </a:xfrm>
        </p:grpSpPr>
        <p:cxnSp>
          <p:nvCxnSpPr>
            <p:cNvPr id="10" name="Straight Connector 9"/>
            <p:cNvCxnSpPr/>
            <p:nvPr/>
          </p:nvCxnSpPr>
          <p:spPr>
            <a:xfrm>
              <a:off x="1066828" y="4572000"/>
              <a:ext cx="685828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66828"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08321"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31212"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5023" name="TextBox 13"/>
            <p:cNvSpPr txBox="1">
              <a:spLocks noChangeArrowheads="1"/>
            </p:cNvSpPr>
            <p:nvPr/>
          </p:nvSpPr>
          <p:spPr bwMode="auto">
            <a:xfrm>
              <a:off x="381000" y="3581400"/>
              <a:ext cx="1600200" cy="584775"/>
            </a:xfrm>
            <a:prstGeom prst="rect">
              <a:avLst/>
            </a:prstGeom>
            <a:noFill/>
            <a:ln w="9525">
              <a:noFill/>
              <a:miter lim="800000"/>
              <a:headEnd/>
              <a:tailEnd/>
            </a:ln>
          </p:spPr>
          <p:txBody>
            <a:bodyPr>
              <a:spAutoFit/>
            </a:bodyPr>
            <a:lstStyle/>
            <a:p>
              <a:r>
                <a:rPr lang="en-US" sz="3200" b="1">
                  <a:latin typeface="Perpetua" pitchFamily="18" charset="0"/>
                </a:rPr>
                <a:t>Today</a:t>
              </a:r>
            </a:p>
          </p:txBody>
        </p:sp>
        <p:sp>
          <p:nvSpPr>
            <p:cNvPr id="85024" name="TextBox 14"/>
            <p:cNvSpPr txBox="1">
              <a:spLocks noChangeArrowheads="1"/>
            </p:cNvSpPr>
            <p:nvPr/>
          </p:nvSpPr>
          <p:spPr bwMode="auto">
            <a:xfrm>
              <a:off x="2209800" y="3505200"/>
              <a:ext cx="495300" cy="646331"/>
            </a:xfrm>
            <a:prstGeom prst="rect">
              <a:avLst/>
            </a:prstGeom>
            <a:noFill/>
            <a:ln w="9525">
              <a:noFill/>
              <a:miter lim="800000"/>
              <a:headEnd/>
              <a:tailEnd/>
            </a:ln>
          </p:spPr>
          <p:txBody>
            <a:bodyPr>
              <a:spAutoFit/>
            </a:bodyPr>
            <a:lstStyle/>
            <a:p>
              <a:r>
                <a:rPr lang="en-US" sz="3600">
                  <a:latin typeface="Arial Black" pitchFamily="34" charset="0"/>
                </a:rPr>
                <a:t>1</a:t>
              </a:r>
              <a:r>
                <a:rPr lang="en-US" sz="2800">
                  <a:latin typeface="Arial Black" pitchFamily="34" charset="0"/>
                </a:rPr>
                <a:t> </a:t>
              </a:r>
            </a:p>
          </p:txBody>
        </p:sp>
        <p:sp>
          <p:nvSpPr>
            <p:cNvPr id="85025" name="TextBox 15"/>
            <p:cNvSpPr txBox="1">
              <a:spLocks noChangeArrowheads="1"/>
            </p:cNvSpPr>
            <p:nvPr/>
          </p:nvSpPr>
          <p:spPr bwMode="auto">
            <a:xfrm>
              <a:off x="3505200" y="3505200"/>
              <a:ext cx="533400" cy="646331"/>
            </a:xfrm>
            <a:prstGeom prst="rect">
              <a:avLst/>
            </a:prstGeom>
            <a:noFill/>
            <a:ln w="9525">
              <a:noFill/>
              <a:miter lim="800000"/>
              <a:headEnd/>
              <a:tailEnd/>
            </a:ln>
          </p:spPr>
          <p:txBody>
            <a:bodyPr>
              <a:spAutoFit/>
            </a:bodyPr>
            <a:lstStyle/>
            <a:p>
              <a:r>
                <a:rPr lang="en-US" sz="3600">
                  <a:latin typeface="Arial Black" pitchFamily="34" charset="0"/>
                </a:rPr>
                <a:t>2</a:t>
              </a:r>
              <a:r>
                <a:rPr lang="en-US" sz="2800">
                  <a:latin typeface="Arial Black" pitchFamily="34" charset="0"/>
                </a:rPr>
                <a:t> </a:t>
              </a:r>
            </a:p>
          </p:txBody>
        </p:sp>
        <p:cxnSp>
          <p:nvCxnSpPr>
            <p:cNvPr id="17" name="Straight Connector 16"/>
            <p:cNvCxnSpPr/>
            <p:nvPr/>
          </p:nvCxnSpPr>
          <p:spPr>
            <a:xfrm>
              <a:off x="3749814"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89719"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848907"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5029" name="TextBox 19"/>
            <p:cNvSpPr txBox="1">
              <a:spLocks noChangeArrowheads="1"/>
            </p:cNvSpPr>
            <p:nvPr/>
          </p:nvSpPr>
          <p:spPr bwMode="auto">
            <a:xfrm>
              <a:off x="4800600" y="3505200"/>
              <a:ext cx="609600" cy="646331"/>
            </a:xfrm>
            <a:prstGeom prst="rect">
              <a:avLst/>
            </a:prstGeom>
            <a:noFill/>
            <a:ln w="9525">
              <a:noFill/>
              <a:miter lim="800000"/>
              <a:headEnd/>
              <a:tailEnd/>
            </a:ln>
          </p:spPr>
          <p:txBody>
            <a:bodyPr>
              <a:spAutoFit/>
            </a:bodyPr>
            <a:lstStyle/>
            <a:p>
              <a:r>
                <a:rPr lang="en-US" sz="3600">
                  <a:latin typeface="Arial Black" pitchFamily="34" charset="0"/>
                </a:rPr>
                <a:t>3</a:t>
              </a:r>
            </a:p>
          </p:txBody>
        </p:sp>
        <p:sp>
          <p:nvSpPr>
            <p:cNvPr id="85030" name="TextBox 20"/>
            <p:cNvSpPr txBox="1">
              <a:spLocks noChangeArrowheads="1"/>
            </p:cNvSpPr>
            <p:nvPr/>
          </p:nvSpPr>
          <p:spPr bwMode="auto">
            <a:xfrm>
              <a:off x="6172200" y="3505200"/>
              <a:ext cx="533400" cy="646331"/>
            </a:xfrm>
            <a:prstGeom prst="rect">
              <a:avLst/>
            </a:prstGeom>
            <a:noFill/>
            <a:ln w="9525">
              <a:noFill/>
              <a:miter lim="800000"/>
              <a:headEnd/>
              <a:tailEnd/>
            </a:ln>
          </p:spPr>
          <p:txBody>
            <a:bodyPr>
              <a:spAutoFit/>
            </a:bodyPr>
            <a:lstStyle/>
            <a:p>
              <a:r>
                <a:rPr lang="en-US" sz="3600">
                  <a:latin typeface="Arial Black" pitchFamily="34" charset="0"/>
                </a:rPr>
                <a:t>4</a:t>
              </a:r>
            </a:p>
          </p:txBody>
        </p:sp>
        <p:sp>
          <p:nvSpPr>
            <p:cNvPr id="85031" name="TextBox 21"/>
            <p:cNvSpPr txBox="1">
              <a:spLocks noChangeArrowheads="1"/>
            </p:cNvSpPr>
            <p:nvPr/>
          </p:nvSpPr>
          <p:spPr bwMode="auto">
            <a:xfrm>
              <a:off x="7620000" y="3505200"/>
              <a:ext cx="492443" cy="646331"/>
            </a:xfrm>
            <a:prstGeom prst="rect">
              <a:avLst/>
            </a:prstGeom>
            <a:noFill/>
            <a:ln w="9525">
              <a:noFill/>
              <a:miter lim="800000"/>
              <a:headEnd/>
              <a:tailEnd/>
            </a:ln>
          </p:spPr>
          <p:txBody>
            <a:bodyPr wrap="none">
              <a:spAutoFit/>
            </a:bodyPr>
            <a:lstStyle/>
            <a:p>
              <a:r>
                <a:rPr lang="en-US" sz="3600">
                  <a:latin typeface="Arial Black" pitchFamily="34" charset="0"/>
                </a:rPr>
                <a:t>5</a:t>
              </a:r>
            </a:p>
          </p:txBody>
        </p:sp>
      </p:grpSp>
      <p:sp>
        <p:nvSpPr>
          <p:cNvPr id="7" name="TextBox 6"/>
          <p:cNvSpPr txBox="1">
            <a:spLocks noChangeArrowheads="1"/>
          </p:cNvSpPr>
          <p:nvPr/>
        </p:nvSpPr>
        <p:spPr bwMode="auto">
          <a:xfrm>
            <a:off x="7620000" y="5791200"/>
            <a:ext cx="1219200" cy="923925"/>
          </a:xfrm>
          <a:prstGeom prst="rect">
            <a:avLst/>
          </a:prstGeom>
          <a:noFill/>
          <a:ln w="9525">
            <a:noFill/>
            <a:miter lim="800000"/>
            <a:headEnd/>
            <a:tailEnd/>
          </a:ln>
        </p:spPr>
        <p:txBody>
          <a:bodyPr>
            <a:spAutoFit/>
          </a:bodyPr>
          <a:lstStyle/>
          <a:p>
            <a:r>
              <a:rPr lang="en-US" sz="5400" b="1">
                <a:solidFill>
                  <a:srgbClr val="7030A0"/>
                </a:solidFill>
                <a:latin typeface="Perpetua" pitchFamily="18" charset="0"/>
              </a:rPr>
              <a:t>FV</a:t>
            </a:r>
          </a:p>
        </p:txBody>
      </p:sp>
      <p:sp>
        <p:nvSpPr>
          <p:cNvPr id="8" name="TextBox 7"/>
          <p:cNvSpPr txBox="1">
            <a:spLocks noChangeArrowheads="1"/>
          </p:cNvSpPr>
          <p:nvPr/>
        </p:nvSpPr>
        <p:spPr bwMode="auto">
          <a:xfrm>
            <a:off x="685800" y="5791200"/>
            <a:ext cx="1752600" cy="923925"/>
          </a:xfrm>
          <a:prstGeom prst="rect">
            <a:avLst/>
          </a:prstGeom>
          <a:noFill/>
          <a:ln w="9525">
            <a:noFill/>
            <a:miter lim="800000"/>
            <a:headEnd/>
            <a:tailEnd/>
          </a:ln>
        </p:spPr>
        <p:txBody>
          <a:bodyPr>
            <a:spAutoFit/>
          </a:bodyPr>
          <a:lstStyle/>
          <a:p>
            <a:r>
              <a:rPr lang="en-US" sz="5400" b="1">
                <a:solidFill>
                  <a:srgbClr val="0070C0"/>
                </a:solidFill>
                <a:latin typeface="Perpetua" pitchFamily="18" charset="0"/>
              </a:rPr>
              <a:t>PV</a:t>
            </a:r>
          </a:p>
        </p:txBody>
      </p:sp>
      <p:cxnSp>
        <p:nvCxnSpPr>
          <p:cNvPr id="9" name="Straight Arrow Connector 8"/>
          <p:cNvCxnSpPr/>
          <p:nvPr/>
        </p:nvCxnSpPr>
        <p:spPr>
          <a:xfrm flipH="1">
            <a:off x="1981200" y="6477000"/>
            <a:ext cx="53340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4" name="Group 20"/>
          <p:cNvGrpSpPr>
            <a:grpSpLocks/>
          </p:cNvGrpSpPr>
          <p:nvPr/>
        </p:nvGrpSpPr>
        <p:grpSpPr bwMode="auto">
          <a:xfrm>
            <a:off x="609600" y="2743200"/>
            <a:ext cx="7731125" cy="1066800"/>
            <a:chOff x="381000" y="3505200"/>
            <a:chExt cx="7731443" cy="1066800"/>
          </a:xfrm>
        </p:grpSpPr>
        <p:cxnSp>
          <p:nvCxnSpPr>
            <p:cNvPr id="28" name="Straight Connector 27"/>
            <p:cNvCxnSpPr/>
            <p:nvPr/>
          </p:nvCxnSpPr>
          <p:spPr>
            <a:xfrm>
              <a:off x="1066828" y="4572000"/>
              <a:ext cx="685828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66828"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08321"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31212"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5010" name="TextBox 31"/>
            <p:cNvSpPr txBox="1">
              <a:spLocks noChangeArrowheads="1"/>
            </p:cNvSpPr>
            <p:nvPr/>
          </p:nvSpPr>
          <p:spPr bwMode="auto">
            <a:xfrm>
              <a:off x="381000" y="3581400"/>
              <a:ext cx="1600200" cy="584775"/>
            </a:xfrm>
            <a:prstGeom prst="rect">
              <a:avLst/>
            </a:prstGeom>
            <a:noFill/>
            <a:ln w="9525">
              <a:noFill/>
              <a:miter lim="800000"/>
              <a:headEnd/>
              <a:tailEnd/>
            </a:ln>
          </p:spPr>
          <p:txBody>
            <a:bodyPr>
              <a:spAutoFit/>
            </a:bodyPr>
            <a:lstStyle/>
            <a:p>
              <a:r>
                <a:rPr lang="en-US" sz="3200" b="1">
                  <a:latin typeface="Perpetua" pitchFamily="18" charset="0"/>
                </a:rPr>
                <a:t>Today</a:t>
              </a:r>
            </a:p>
          </p:txBody>
        </p:sp>
        <p:sp>
          <p:nvSpPr>
            <p:cNvPr id="85011" name="TextBox 32"/>
            <p:cNvSpPr txBox="1">
              <a:spLocks noChangeArrowheads="1"/>
            </p:cNvSpPr>
            <p:nvPr/>
          </p:nvSpPr>
          <p:spPr bwMode="auto">
            <a:xfrm>
              <a:off x="2209800" y="3505200"/>
              <a:ext cx="495300" cy="646331"/>
            </a:xfrm>
            <a:prstGeom prst="rect">
              <a:avLst/>
            </a:prstGeom>
            <a:noFill/>
            <a:ln w="9525">
              <a:noFill/>
              <a:miter lim="800000"/>
              <a:headEnd/>
              <a:tailEnd/>
            </a:ln>
          </p:spPr>
          <p:txBody>
            <a:bodyPr>
              <a:spAutoFit/>
            </a:bodyPr>
            <a:lstStyle/>
            <a:p>
              <a:r>
                <a:rPr lang="en-US" sz="3600">
                  <a:latin typeface="Arial Black" pitchFamily="34" charset="0"/>
                </a:rPr>
                <a:t>1</a:t>
              </a:r>
              <a:r>
                <a:rPr lang="en-US" sz="2800">
                  <a:latin typeface="Arial Black" pitchFamily="34" charset="0"/>
                </a:rPr>
                <a:t> </a:t>
              </a:r>
            </a:p>
          </p:txBody>
        </p:sp>
        <p:sp>
          <p:nvSpPr>
            <p:cNvPr id="85012" name="TextBox 33"/>
            <p:cNvSpPr txBox="1">
              <a:spLocks noChangeArrowheads="1"/>
            </p:cNvSpPr>
            <p:nvPr/>
          </p:nvSpPr>
          <p:spPr bwMode="auto">
            <a:xfrm>
              <a:off x="3505200" y="3505200"/>
              <a:ext cx="533400" cy="646331"/>
            </a:xfrm>
            <a:prstGeom prst="rect">
              <a:avLst/>
            </a:prstGeom>
            <a:noFill/>
            <a:ln w="9525">
              <a:noFill/>
              <a:miter lim="800000"/>
              <a:headEnd/>
              <a:tailEnd/>
            </a:ln>
          </p:spPr>
          <p:txBody>
            <a:bodyPr>
              <a:spAutoFit/>
            </a:bodyPr>
            <a:lstStyle/>
            <a:p>
              <a:r>
                <a:rPr lang="en-US" sz="3600">
                  <a:latin typeface="Arial Black" pitchFamily="34" charset="0"/>
                </a:rPr>
                <a:t>2</a:t>
              </a:r>
              <a:r>
                <a:rPr lang="en-US" sz="2800">
                  <a:latin typeface="Arial Black" pitchFamily="34" charset="0"/>
                </a:rPr>
                <a:t> </a:t>
              </a:r>
            </a:p>
          </p:txBody>
        </p:sp>
        <p:cxnSp>
          <p:nvCxnSpPr>
            <p:cNvPr id="35" name="Straight Connector 34"/>
            <p:cNvCxnSpPr/>
            <p:nvPr/>
          </p:nvCxnSpPr>
          <p:spPr>
            <a:xfrm>
              <a:off x="3749814"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089719"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48907" y="4114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5016" name="TextBox 37"/>
            <p:cNvSpPr txBox="1">
              <a:spLocks noChangeArrowheads="1"/>
            </p:cNvSpPr>
            <p:nvPr/>
          </p:nvSpPr>
          <p:spPr bwMode="auto">
            <a:xfrm>
              <a:off x="4800600" y="3505200"/>
              <a:ext cx="609600" cy="646331"/>
            </a:xfrm>
            <a:prstGeom prst="rect">
              <a:avLst/>
            </a:prstGeom>
            <a:noFill/>
            <a:ln w="9525">
              <a:noFill/>
              <a:miter lim="800000"/>
              <a:headEnd/>
              <a:tailEnd/>
            </a:ln>
          </p:spPr>
          <p:txBody>
            <a:bodyPr>
              <a:spAutoFit/>
            </a:bodyPr>
            <a:lstStyle/>
            <a:p>
              <a:r>
                <a:rPr lang="en-US" sz="3600">
                  <a:latin typeface="Arial Black" pitchFamily="34" charset="0"/>
                </a:rPr>
                <a:t>3</a:t>
              </a:r>
            </a:p>
          </p:txBody>
        </p:sp>
        <p:sp>
          <p:nvSpPr>
            <p:cNvPr id="85017" name="TextBox 38"/>
            <p:cNvSpPr txBox="1">
              <a:spLocks noChangeArrowheads="1"/>
            </p:cNvSpPr>
            <p:nvPr/>
          </p:nvSpPr>
          <p:spPr bwMode="auto">
            <a:xfrm>
              <a:off x="6172200" y="3505200"/>
              <a:ext cx="533400" cy="646331"/>
            </a:xfrm>
            <a:prstGeom prst="rect">
              <a:avLst/>
            </a:prstGeom>
            <a:noFill/>
            <a:ln w="9525">
              <a:noFill/>
              <a:miter lim="800000"/>
              <a:headEnd/>
              <a:tailEnd/>
            </a:ln>
          </p:spPr>
          <p:txBody>
            <a:bodyPr>
              <a:spAutoFit/>
            </a:bodyPr>
            <a:lstStyle/>
            <a:p>
              <a:r>
                <a:rPr lang="en-US" sz="3600">
                  <a:latin typeface="Arial Black" pitchFamily="34" charset="0"/>
                </a:rPr>
                <a:t>4</a:t>
              </a:r>
            </a:p>
          </p:txBody>
        </p:sp>
        <p:sp>
          <p:nvSpPr>
            <p:cNvPr id="85018" name="TextBox 39"/>
            <p:cNvSpPr txBox="1">
              <a:spLocks noChangeArrowheads="1"/>
            </p:cNvSpPr>
            <p:nvPr/>
          </p:nvSpPr>
          <p:spPr bwMode="auto">
            <a:xfrm>
              <a:off x="7620000" y="3505200"/>
              <a:ext cx="492443" cy="646331"/>
            </a:xfrm>
            <a:prstGeom prst="rect">
              <a:avLst/>
            </a:prstGeom>
            <a:noFill/>
            <a:ln w="9525">
              <a:noFill/>
              <a:miter lim="800000"/>
              <a:headEnd/>
              <a:tailEnd/>
            </a:ln>
          </p:spPr>
          <p:txBody>
            <a:bodyPr wrap="none">
              <a:spAutoFit/>
            </a:bodyPr>
            <a:lstStyle/>
            <a:p>
              <a:r>
                <a:rPr lang="en-US" sz="3600">
                  <a:latin typeface="Arial Black" pitchFamily="34" charset="0"/>
                </a:rPr>
                <a:t>5</a:t>
              </a:r>
            </a:p>
          </p:txBody>
        </p:sp>
      </p:grpSp>
      <p:sp>
        <p:nvSpPr>
          <p:cNvPr id="25" name="TextBox 24"/>
          <p:cNvSpPr txBox="1">
            <a:spLocks noChangeArrowheads="1"/>
          </p:cNvSpPr>
          <p:nvPr/>
        </p:nvSpPr>
        <p:spPr bwMode="auto">
          <a:xfrm>
            <a:off x="7543800" y="3886200"/>
            <a:ext cx="1219200" cy="923925"/>
          </a:xfrm>
          <a:prstGeom prst="rect">
            <a:avLst/>
          </a:prstGeom>
          <a:noFill/>
          <a:ln w="9525">
            <a:noFill/>
            <a:miter lim="800000"/>
            <a:headEnd/>
            <a:tailEnd/>
          </a:ln>
        </p:spPr>
        <p:txBody>
          <a:bodyPr>
            <a:spAutoFit/>
          </a:bodyPr>
          <a:lstStyle/>
          <a:p>
            <a:r>
              <a:rPr lang="en-US" sz="5400" b="1">
                <a:solidFill>
                  <a:srgbClr val="7030A0"/>
                </a:solidFill>
                <a:latin typeface="Perpetua" pitchFamily="18" charset="0"/>
              </a:rPr>
              <a:t>FV</a:t>
            </a:r>
          </a:p>
        </p:txBody>
      </p:sp>
      <p:sp>
        <p:nvSpPr>
          <p:cNvPr id="26" name="TextBox 25"/>
          <p:cNvSpPr txBox="1">
            <a:spLocks noChangeArrowheads="1"/>
          </p:cNvSpPr>
          <p:nvPr/>
        </p:nvSpPr>
        <p:spPr bwMode="auto">
          <a:xfrm>
            <a:off x="685800" y="3886200"/>
            <a:ext cx="1752600" cy="923925"/>
          </a:xfrm>
          <a:prstGeom prst="rect">
            <a:avLst/>
          </a:prstGeom>
          <a:noFill/>
          <a:ln w="9525">
            <a:noFill/>
            <a:miter lim="800000"/>
            <a:headEnd/>
            <a:tailEnd/>
          </a:ln>
        </p:spPr>
        <p:txBody>
          <a:bodyPr>
            <a:spAutoFit/>
          </a:bodyPr>
          <a:lstStyle/>
          <a:p>
            <a:r>
              <a:rPr lang="en-US" sz="5400" b="1">
                <a:solidFill>
                  <a:srgbClr val="0070C0"/>
                </a:solidFill>
                <a:latin typeface="Perpetua" pitchFamily="18" charset="0"/>
              </a:rPr>
              <a:t>PV</a:t>
            </a:r>
          </a:p>
        </p:txBody>
      </p:sp>
      <p:cxnSp>
        <p:nvCxnSpPr>
          <p:cNvPr id="27" name="Straight Arrow Connector 26"/>
          <p:cNvCxnSpPr/>
          <p:nvPr/>
        </p:nvCxnSpPr>
        <p:spPr>
          <a:xfrm>
            <a:off x="2057400" y="4495800"/>
            <a:ext cx="54102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a:spLocks noChangeArrowheads="1"/>
          </p:cNvSpPr>
          <p:nvPr/>
        </p:nvSpPr>
        <p:spPr bwMode="auto">
          <a:xfrm>
            <a:off x="3048000" y="3886200"/>
            <a:ext cx="3962400" cy="584200"/>
          </a:xfrm>
          <a:prstGeom prst="rect">
            <a:avLst/>
          </a:prstGeom>
          <a:noFill/>
          <a:ln w="9525">
            <a:noFill/>
            <a:miter lim="800000"/>
            <a:headEnd/>
            <a:tailEnd/>
          </a:ln>
        </p:spPr>
        <p:txBody>
          <a:bodyPr>
            <a:spAutoFit/>
          </a:bodyPr>
          <a:lstStyle/>
          <a:p>
            <a:r>
              <a:rPr lang="en-US" sz="3200" b="1">
                <a:solidFill>
                  <a:srgbClr val="0070C0"/>
                </a:solidFill>
                <a:latin typeface="Perpetua" pitchFamily="18" charset="0"/>
              </a:rPr>
              <a:t>Compounding</a:t>
            </a:r>
          </a:p>
        </p:txBody>
      </p:sp>
      <p:sp>
        <p:nvSpPr>
          <p:cNvPr id="48" name="TextBox 47"/>
          <p:cNvSpPr txBox="1">
            <a:spLocks noChangeArrowheads="1"/>
          </p:cNvSpPr>
          <p:nvPr/>
        </p:nvSpPr>
        <p:spPr bwMode="auto">
          <a:xfrm>
            <a:off x="3124200" y="5807075"/>
            <a:ext cx="3581400" cy="585788"/>
          </a:xfrm>
          <a:prstGeom prst="rect">
            <a:avLst/>
          </a:prstGeom>
          <a:noFill/>
          <a:ln w="9525">
            <a:noFill/>
            <a:miter lim="800000"/>
            <a:headEnd/>
            <a:tailEnd/>
          </a:ln>
        </p:spPr>
        <p:txBody>
          <a:bodyPr>
            <a:spAutoFit/>
          </a:bodyPr>
          <a:lstStyle/>
          <a:p>
            <a:r>
              <a:rPr lang="en-US" sz="3200" b="1">
                <a:solidFill>
                  <a:srgbClr val="7030A0"/>
                </a:solidFill>
                <a:latin typeface="Perpetua" pitchFamily="18" charset="0"/>
              </a:rPr>
              <a:t>Discounting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strVal val="#ppt_w*0.70"/>
                                          </p:val>
                                        </p:tav>
                                        <p:tav tm="100000">
                                          <p:val>
                                            <p:strVal val="#ppt_w"/>
                                          </p:val>
                                        </p:tav>
                                      </p:tavLst>
                                    </p:anim>
                                    <p:anim calcmode="lin" valueType="num">
                                      <p:cBhvr>
                                        <p:cTn id="15" dur="1000" fill="hold"/>
                                        <p:tgtEl>
                                          <p:spTgt spid="24"/>
                                        </p:tgtEl>
                                        <p:attrNameLst>
                                          <p:attrName>ppt_h</p:attrName>
                                        </p:attrNameLst>
                                      </p:cBhvr>
                                      <p:tavLst>
                                        <p:tav tm="0">
                                          <p:val>
                                            <p:strVal val="#ppt_h"/>
                                          </p:val>
                                        </p:tav>
                                        <p:tav tm="100000">
                                          <p:val>
                                            <p:strVal val="#ppt_h"/>
                                          </p:val>
                                        </p:tav>
                                      </p:tavLst>
                                    </p:anim>
                                    <p:animEffect transition="in" filter="fade">
                                      <p:cBhvr>
                                        <p:cTn id="16" dur="1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 calcmode="lin" valueType="num">
                                      <p:cBhvr>
                                        <p:cTn id="21" dur="1000" fill="hold"/>
                                        <p:tgtEl>
                                          <p:spTgt spid="26">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26">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2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p:cTn id="33" dur="1000" fill="hold"/>
                                        <p:tgtEl>
                                          <p:spTgt spid="47"/>
                                        </p:tgtEl>
                                        <p:attrNameLst>
                                          <p:attrName>ppt_w</p:attrName>
                                        </p:attrNameLst>
                                      </p:cBhvr>
                                      <p:tavLst>
                                        <p:tav tm="0">
                                          <p:val>
                                            <p:strVal val="#ppt_w*0.70"/>
                                          </p:val>
                                        </p:tav>
                                        <p:tav tm="100000">
                                          <p:val>
                                            <p:strVal val="#ppt_w"/>
                                          </p:val>
                                        </p:tav>
                                      </p:tavLst>
                                    </p:anim>
                                    <p:anim calcmode="lin" valueType="num">
                                      <p:cBhvr>
                                        <p:cTn id="34" dur="1000" fill="hold"/>
                                        <p:tgtEl>
                                          <p:spTgt spid="47"/>
                                        </p:tgtEl>
                                        <p:attrNameLst>
                                          <p:attrName>ppt_h</p:attrName>
                                        </p:attrNameLst>
                                      </p:cBhvr>
                                      <p:tavLst>
                                        <p:tav tm="0">
                                          <p:val>
                                            <p:strVal val="#ppt_h"/>
                                          </p:val>
                                        </p:tav>
                                        <p:tav tm="100000">
                                          <p:val>
                                            <p:strVal val="#ppt_h"/>
                                          </p:val>
                                        </p:tav>
                                      </p:tavLst>
                                    </p:anim>
                                    <p:animEffect transition="in" filter="fade">
                                      <p:cBhvr>
                                        <p:cTn id="35" dur="1000"/>
                                        <p:tgtEl>
                                          <p:spTgt spid="47"/>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1000" fill="hold"/>
                                        <p:tgtEl>
                                          <p:spTgt spid="25"/>
                                        </p:tgtEl>
                                        <p:attrNameLst>
                                          <p:attrName>ppt_w</p:attrName>
                                        </p:attrNameLst>
                                      </p:cBhvr>
                                      <p:tavLst>
                                        <p:tav tm="0">
                                          <p:val>
                                            <p:strVal val="#ppt_w*0.70"/>
                                          </p:val>
                                        </p:tav>
                                        <p:tav tm="100000">
                                          <p:val>
                                            <p:strVal val="#ppt_w"/>
                                          </p:val>
                                        </p:tav>
                                      </p:tavLst>
                                    </p:anim>
                                    <p:anim calcmode="lin" valueType="num">
                                      <p:cBhvr>
                                        <p:cTn id="41" dur="1000" fill="hold"/>
                                        <p:tgtEl>
                                          <p:spTgt spid="25"/>
                                        </p:tgtEl>
                                        <p:attrNameLst>
                                          <p:attrName>ppt_h</p:attrName>
                                        </p:attrNameLst>
                                      </p:cBhvr>
                                      <p:tavLst>
                                        <p:tav tm="0">
                                          <p:val>
                                            <p:strVal val="#ppt_h"/>
                                          </p:val>
                                        </p:tav>
                                        <p:tav tm="100000">
                                          <p:val>
                                            <p:strVal val="#ppt_h"/>
                                          </p:val>
                                        </p:tav>
                                      </p:tavLst>
                                    </p:anim>
                                    <p:animEffect transition="in" filter="fade">
                                      <p:cBhvr>
                                        <p:cTn id="42" dur="1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strVal val="#ppt_w*0.70"/>
                                          </p:val>
                                        </p:tav>
                                        <p:tav tm="100000">
                                          <p:val>
                                            <p:strVal val="#ppt_w"/>
                                          </p:val>
                                        </p:tav>
                                      </p:tavLst>
                                    </p:anim>
                                    <p:anim calcmode="lin" valueType="num">
                                      <p:cBhvr>
                                        <p:cTn id="48" dur="1000" fill="hold"/>
                                        <p:tgtEl>
                                          <p:spTgt spid="6"/>
                                        </p:tgtEl>
                                        <p:attrNameLst>
                                          <p:attrName>ppt_h</p:attrName>
                                        </p:attrNameLst>
                                      </p:cBhvr>
                                      <p:tavLst>
                                        <p:tav tm="0">
                                          <p:val>
                                            <p:strVal val="#ppt_h"/>
                                          </p:val>
                                        </p:tav>
                                        <p:tav tm="100000">
                                          <p:val>
                                            <p:strVal val="#ppt_h"/>
                                          </p:val>
                                        </p:tav>
                                      </p:tavLst>
                                    </p:anim>
                                    <p:animEffect transition="in" filter="fade">
                                      <p:cBhvr>
                                        <p:cTn id="49" dur="1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strVal val="#ppt_w*0.70"/>
                                          </p:val>
                                        </p:tav>
                                        <p:tav tm="100000">
                                          <p:val>
                                            <p:strVal val="#ppt_w"/>
                                          </p:val>
                                        </p:tav>
                                      </p:tavLst>
                                    </p:anim>
                                    <p:anim calcmode="lin" valueType="num">
                                      <p:cBhvr>
                                        <p:cTn id="55" dur="1000" fill="hold"/>
                                        <p:tgtEl>
                                          <p:spTgt spid="7"/>
                                        </p:tgtEl>
                                        <p:attrNameLst>
                                          <p:attrName>ppt_h</p:attrName>
                                        </p:attrNameLst>
                                      </p:cBhvr>
                                      <p:tavLst>
                                        <p:tav tm="0">
                                          <p:val>
                                            <p:strVal val="#ppt_h"/>
                                          </p:val>
                                        </p:tav>
                                        <p:tav tm="100000">
                                          <p:val>
                                            <p:strVal val="#ppt_h"/>
                                          </p:val>
                                        </p:tav>
                                      </p:tavLst>
                                    </p:anim>
                                    <p:animEffect transition="in" filter="fade">
                                      <p:cBhvr>
                                        <p:cTn id="56" dur="10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nodeType="clickEffect">
                                  <p:stCondLst>
                                    <p:cond delay="0"/>
                                  </p:stCondLst>
                                  <p:childTnLst>
                                    <p:set>
                                      <p:cBhvr>
                                        <p:cTn id="65" dur="1" fill="hold">
                                          <p:stCondLst>
                                            <p:cond delay="0"/>
                                          </p:stCondLst>
                                        </p:cTn>
                                        <p:tgtEl>
                                          <p:spTgt spid="48">
                                            <p:txEl>
                                              <p:pRg st="0" end="0"/>
                                            </p:txEl>
                                          </p:spTgt>
                                        </p:tgtEl>
                                        <p:attrNameLst>
                                          <p:attrName>style.visibility</p:attrName>
                                        </p:attrNameLst>
                                      </p:cBhvr>
                                      <p:to>
                                        <p:strVal val="visible"/>
                                      </p:to>
                                    </p:set>
                                    <p:anim calcmode="lin" valueType="num">
                                      <p:cBhvr>
                                        <p:cTn id="66" dur="1000" fill="hold"/>
                                        <p:tgtEl>
                                          <p:spTgt spid="48">
                                            <p:txEl>
                                              <p:pRg st="0" end="0"/>
                                            </p:txEl>
                                          </p:spTgt>
                                        </p:tgtEl>
                                        <p:attrNameLst>
                                          <p:attrName>ppt_w</p:attrName>
                                        </p:attrNameLst>
                                      </p:cBhvr>
                                      <p:tavLst>
                                        <p:tav tm="0">
                                          <p:val>
                                            <p:strVal val="#ppt_w*0.70"/>
                                          </p:val>
                                        </p:tav>
                                        <p:tav tm="100000">
                                          <p:val>
                                            <p:strVal val="#ppt_w"/>
                                          </p:val>
                                        </p:tav>
                                      </p:tavLst>
                                    </p:anim>
                                    <p:anim calcmode="lin" valueType="num">
                                      <p:cBhvr>
                                        <p:cTn id="67" dur="1000" fill="hold"/>
                                        <p:tgtEl>
                                          <p:spTgt spid="48">
                                            <p:txEl>
                                              <p:pRg st="0" end="0"/>
                                            </p:txEl>
                                          </p:spTgt>
                                        </p:tgtEl>
                                        <p:attrNameLst>
                                          <p:attrName>ppt_h</p:attrName>
                                        </p:attrNameLst>
                                      </p:cBhvr>
                                      <p:tavLst>
                                        <p:tav tm="0">
                                          <p:val>
                                            <p:strVal val="#ppt_h"/>
                                          </p:val>
                                        </p:tav>
                                        <p:tav tm="100000">
                                          <p:val>
                                            <p:strVal val="#ppt_h"/>
                                          </p:val>
                                        </p:tav>
                                      </p:tavLst>
                                    </p:anim>
                                    <p:animEffect transition="in" filter="fade">
                                      <p:cBhvr>
                                        <p:cTn id="68" dur="1000"/>
                                        <p:tgtEl>
                                          <p:spTgt spid="48">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000" fill="hold"/>
                                        <p:tgtEl>
                                          <p:spTgt spid="8"/>
                                        </p:tgtEl>
                                        <p:attrNameLst>
                                          <p:attrName>ppt_w</p:attrName>
                                        </p:attrNameLst>
                                      </p:cBhvr>
                                      <p:tavLst>
                                        <p:tav tm="0">
                                          <p:val>
                                            <p:strVal val="#ppt_w*0.70"/>
                                          </p:val>
                                        </p:tav>
                                        <p:tav tm="100000">
                                          <p:val>
                                            <p:strVal val="#ppt_w"/>
                                          </p:val>
                                        </p:tav>
                                      </p:tavLst>
                                    </p:anim>
                                    <p:anim calcmode="lin" valueType="num">
                                      <p:cBhvr>
                                        <p:cTn id="74" dur="1000" fill="hold"/>
                                        <p:tgtEl>
                                          <p:spTgt spid="8"/>
                                        </p:tgtEl>
                                        <p:attrNameLst>
                                          <p:attrName>ppt_h</p:attrName>
                                        </p:attrNameLst>
                                      </p:cBhvr>
                                      <p:tavLst>
                                        <p:tav tm="0">
                                          <p:val>
                                            <p:strVal val="#ppt_h"/>
                                          </p:val>
                                        </p:tav>
                                        <p:tav tm="100000">
                                          <p:val>
                                            <p:strVal val="#ppt_h"/>
                                          </p:val>
                                        </p:tav>
                                      </p:tavLst>
                                    </p:anim>
                                    <p:animEffect transition="in" filter="fade">
                                      <p:cBhvr>
                                        <p:cTn id="7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5" grpId="0"/>
      <p:bldP spid="4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22"/>
          <p:cNvSpPr>
            <a:spLocks noGrp="1"/>
          </p:cNvSpPr>
          <p:nvPr>
            <p:ph type="sldNum" sz="quarter" idx="12"/>
          </p:nvPr>
        </p:nvSpPr>
        <p:spPr bwMode="auto">
          <a:ln>
            <a:round/>
            <a:headEnd/>
            <a:tailEnd/>
          </a:ln>
        </p:spPr>
        <p:txBody>
          <a:bodyPr/>
          <a:lstStyle/>
          <a:p>
            <a:r>
              <a:rPr lang="en-US" smtClean="0"/>
              <a:t>5-</a:t>
            </a:r>
            <a:fld id="{0DBA0852-5832-41D8-B327-F8F664BD4EE3}" type="slidenum">
              <a:rPr lang="en-US" smtClean="0"/>
              <a:pPr/>
              <a:t>46</a:t>
            </a:fld>
            <a:endParaRPr lang="en-US" smtClean="0"/>
          </a:p>
        </p:txBody>
      </p:sp>
      <p:sp>
        <p:nvSpPr>
          <p:cNvPr id="87042" name="Rectangle 2"/>
          <p:cNvSpPr>
            <a:spLocks noGrp="1" noChangeArrowheads="1"/>
          </p:cNvSpPr>
          <p:nvPr>
            <p:ph type="title"/>
          </p:nvPr>
        </p:nvSpPr>
        <p:spPr>
          <a:xfrm>
            <a:off x="914400" y="152400"/>
            <a:ext cx="7772400" cy="1447800"/>
          </a:xfrm>
          <a:solidFill>
            <a:schemeClr val="bg2"/>
          </a:solidFill>
        </p:spPr>
        <p:txBody>
          <a:bodyPr/>
          <a:lstStyle/>
          <a:p>
            <a:pPr algn="ctr" eaLnBrk="1" hangingPunct="1"/>
            <a:r>
              <a:rPr lang="en-US" sz="4800" smtClean="0"/>
              <a:t>Present Value: One Period Example</a:t>
            </a:r>
          </a:p>
        </p:txBody>
      </p:sp>
      <p:sp>
        <p:nvSpPr>
          <p:cNvPr id="17411" name="Rectangle 3"/>
          <p:cNvSpPr>
            <a:spLocks noGrp="1" noChangeArrowheads="1"/>
          </p:cNvSpPr>
          <p:nvPr>
            <p:ph sz="quarter" idx="1"/>
          </p:nvPr>
        </p:nvSpPr>
        <p:spPr>
          <a:xfrm>
            <a:off x="533400" y="1752600"/>
            <a:ext cx="8153400" cy="4800600"/>
          </a:xfrm>
        </p:spPr>
        <p:txBody>
          <a:bodyPr/>
          <a:lstStyle/>
          <a:p>
            <a:pPr eaLnBrk="1" hangingPunct="1">
              <a:buFont typeface="Wingdings 2" pitchFamily="18" charset="2"/>
              <a:buNone/>
            </a:pPr>
            <a:r>
              <a:rPr lang="en-US" b="1" dirty="0" smtClean="0">
                <a:cs typeface="Arial" charset="0"/>
              </a:rPr>
              <a:t>	Suppose you need $10,000 in one year for the down payment on a new car. If you can earn 7% annually, how much do you need to invest today?</a:t>
            </a:r>
          </a:p>
          <a:p>
            <a:pPr eaLnBrk="1" hangingPunct="1">
              <a:buFont typeface="Wingdings 2" pitchFamily="18" charset="2"/>
              <a:buNone/>
            </a:pPr>
            <a:endParaRPr lang="en-US" sz="1400" b="1" dirty="0" smtClean="0">
              <a:cs typeface="Arial" charset="0"/>
            </a:endParaRPr>
          </a:p>
          <a:p>
            <a:pPr lvl="1" eaLnBrk="1" hangingPunct="1">
              <a:buFont typeface="Wingdings 2" pitchFamily="18" charset="2"/>
              <a:buNone/>
            </a:pPr>
            <a:r>
              <a:rPr lang="en-US" sz="3200" b="1" dirty="0" smtClean="0">
                <a:solidFill>
                  <a:srgbClr val="0070C0"/>
                </a:solidFill>
                <a:cs typeface="Arial" charset="0"/>
              </a:rPr>
              <a:t>PV = 10,000 / (1.07)</a:t>
            </a:r>
            <a:r>
              <a:rPr lang="en-US" sz="3200" b="1" baseline="30000" dirty="0" smtClean="0">
                <a:solidFill>
                  <a:srgbClr val="0070C0"/>
                </a:solidFill>
                <a:cs typeface="Arial" charset="0"/>
              </a:rPr>
              <a:t>1</a:t>
            </a:r>
            <a:r>
              <a:rPr lang="en-US" sz="3200" b="1" dirty="0" smtClean="0">
                <a:solidFill>
                  <a:srgbClr val="0070C0"/>
                </a:solidFill>
                <a:cs typeface="Arial" charset="0"/>
              </a:rPr>
              <a:t> </a:t>
            </a:r>
            <a:r>
              <a:rPr lang="en-US" sz="3200" b="1" dirty="0" smtClean="0">
                <a:solidFill>
                  <a:srgbClr val="C00000"/>
                </a:solidFill>
                <a:cs typeface="Arial" charset="0"/>
              </a:rPr>
              <a:t>= $9,345.79</a:t>
            </a:r>
          </a:p>
          <a:p>
            <a:pPr lvl="1" eaLnBrk="1" hangingPunct="1">
              <a:buFont typeface="Wingdings 2" pitchFamily="18" charset="2"/>
              <a:buNone/>
            </a:pPr>
            <a:r>
              <a:rPr lang="en-US" b="1" dirty="0" smtClean="0">
                <a:cs typeface="Arial" charset="0"/>
              </a:rPr>
              <a:t>Calculator</a:t>
            </a:r>
          </a:p>
          <a:p>
            <a:pPr lvl="2" eaLnBrk="1" hangingPunct="1">
              <a:buFont typeface="Wingdings 2" pitchFamily="18" charset="2"/>
              <a:buNone/>
            </a:pPr>
            <a:r>
              <a:rPr lang="en-US" b="1" dirty="0" smtClean="0">
                <a:cs typeface="Arial" charset="0"/>
              </a:rPr>
              <a:t>1 N; 7 I/Y; 10,000 FV</a:t>
            </a:r>
          </a:p>
          <a:p>
            <a:pPr lvl="2" eaLnBrk="1" hangingPunct="1">
              <a:buFont typeface="Wingdings 2" pitchFamily="18" charset="2"/>
              <a:buNone/>
            </a:pPr>
            <a:r>
              <a:rPr lang="en-US" b="1" dirty="0" smtClean="0">
                <a:cs typeface="Arial" charset="0"/>
              </a:rPr>
              <a:t>CPT PV = </a:t>
            </a:r>
            <a:r>
              <a:rPr lang="en-US" b="1" dirty="0" smtClean="0">
                <a:solidFill>
                  <a:srgbClr val="C00000"/>
                </a:solidFill>
                <a:cs typeface="Arial" charset="0"/>
              </a:rPr>
              <a:t>-9,345.79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7411">
                                            <p:txEl>
                                              <p:pRg st="2" end="2"/>
                                            </p:txEl>
                                          </p:spTgt>
                                        </p:tgtEl>
                                        <p:attrNameLst>
                                          <p:attrName>style.visibility</p:attrName>
                                        </p:attrNameLst>
                                      </p:cBhvr>
                                      <p:to>
                                        <p:strVal val="visible"/>
                                      </p:to>
                                    </p:set>
                                    <p:anim calcmode="discrete" valueType="clr">
                                      <p:cBhvr override="childStyle">
                                        <p:cTn id="7" dur="80"/>
                                        <p:tgtEl>
                                          <p:spTgt spid="1741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1">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17411">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7411">
                                            <p:txEl>
                                              <p:pRg st="3" end="3"/>
                                            </p:txEl>
                                          </p:spTgt>
                                        </p:tgtEl>
                                        <p:attrNameLst>
                                          <p:attrName>style.visibility</p:attrName>
                                        </p:attrNameLst>
                                      </p:cBhvr>
                                      <p:to>
                                        <p:strVal val="visible"/>
                                      </p:to>
                                    </p:set>
                                    <p:animEffect transition="in" filter="slide(fromBottom)">
                                      <p:cBhvr>
                                        <p:cTn id="14" dur="1000"/>
                                        <p:tgtEl>
                                          <p:spTgt spid="17411">
                                            <p:txEl>
                                              <p:pRg st="3" end="3"/>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Effect transition="in" filter="slide(fromBottom)">
                                      <p:cBhvr>
                                        <p:cTn id="17" dur="1000"/>
                                        <p:tgtEl>
                                          <p:spTgt spid="17411">
                                            <p:txEl>
                                              <p:pRg st="4" end="4"/>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17411">
                                            <p:txEl>
                                              <p:pRg st="5" end="5"/>
                                            </p:txEl>
                                          </p:spTgt>
                                        </p:tgtEl>
                                        <p:attrNameLst>
                                          <p:attrName>style.visibility</p:attrName>
                                        </p:attrNameLst>
                                      </p:cBhvr>
                                      <p:to>
                                        <p:strVal val="visible"/>
                                      </p:to>
                                    </p:set>
                                    <p:animEffect transition="in" filter="slide(fromBottom)">
                                      <p:cBhvr>
                                        <p:cTn id="20" dur="10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22"/>
          <p:cNvSpPr>
            <a:spLocks noGrp="1"/>
          </p:cNvSpPr>
          <p:nvPr>
            <p:ph type="sldNum" sz="quarter" idx="12"/>
          </p:nvPr>
        </p:nvSpPr>
        <p:spPr bwMode="auto">
          <a:ln>
            <a:round/>
            <a:headEnd/>
            <a:tailEnd/>
          </a:ln>
        </p:spPr>
        <p:txBody>
          <a:bodyPr/>
          <a:lstStyle/>
          <a:p>
            <a:r>
              <a:rPr lang="en-US" smtClean="0"/>
              <a:t>5-</a:t>
            </a:r>
            <a:fld id="{10D8545D-B291-4D4A-A510-BEA3FBC207FE}" type="slidenum">
              <a:rPr lang="en-US" smtClean="0"/>
              <a:pPr/>
              <a:t>47</a:t>
            </a:fld>
            <a:endParaRPr lang="en-US" smtClean="0"/>
          </a:p>
        </p:txBody>
      </p:sp>
      <p:sp>
        <p:nvSpPr>
          <p:cNvPr id="8194" name="Rectangle 2"/>
          <p:cNvSpPr>
            <a:spLocks noGrp="1" noChangeArrowheads="1"/>
          </p:cNvSpPr>
          <p:nvPr>
            <p:ph type="title"/>
          </p:nvPr>
        </p:nvSpPr>
        <p:spPr>
          <a:xfrm>
            <a:off x="838200" y="304800"/>
            <a:ext cx="7772400" cy="838200"/>
          </a:xfrm>
          <a:solidFill>
            <a:schemeClr val="bg2"/>
          </a:solidFill>
        </p:spPr>
        <p:txBody>
          <a:bodyPr>
            <a:normAutofit fontScale="90000"/>
          </a:bodyPr>
          <a:lstStyle/>
          <a:p>
            <a:pPr algn="ctr" eaLnBrk="1" fontAlgn="auto" hangingPunct="1">
              <a:spcAft>
                <a:spcPts val="0"/>
              </a:spcAft>
              <a:defRPr/>
            </a:pPr>
            <a:r>
              <a:rPr lang="en-US" sz="4800" b="1" dirty="0" smtClean="0"/>
              <a:t>Present Values-Example 1</a:t>
            </a:r>
          </a:p>
        </p:txBody>
      </p:sp>
      <p:sp>
        <p:nvSpPr>
          <p:cNvPr id="8195" name="Rectangle 3"/>
          <p:cNvSpPr>
            <a:spLocks noGrp="1" noChangeArrowheads="1"/>
          </p:cNvSpPr>
          <p:nvPr>
            <p:ph sz="quarter" idx="1"/>
          </p:nvPr>
        </p:nvSpPr>
        <p:spPr>
          <a:xfrm>
            <a:off x="457200" y="1219200"/>
            <a:ext cx="8458200" cy="4525963"/>
          </a:xfrm>
        </p:spPr>
        <p:txBody>
          <a:bodyPr/>
          <a:lstStyle/>
          <a:p>
            <a:pPr eaLnBrk="1" hangingPunct="1">
              <a:lnSpc>
                <a:spcPct val="90000"/>
              </a:lnSpc>
              <a:buFont typeface="Wingdings 2" pitchFamily="18" charset="2"/>
              <a:buNone/>
            </a:pPr>
            <a:r>
              <a:rPr lang="en-US" sz="2800" b="1" smtClean="0">
                <a:latin typeface="Arial" charset="0"/>
                <a:cs typeface="Arial" charset="0"/>
              </a:rPr>
              <a:t>	</a:t>
            </a:r>
            <a:r>
              <a:rPr lang="en-US" sz="2800" b="1" smtClean="0">
                <a:cs typeface="Arial" charset="0"/>
              </a:rPr>
              <a:t>Suppose you need $10,000 in one year for the down payment on a new car. If you can earn 7% annually.</a:t>
            </a:r>
          </a:p>
          <a:p>
            <a:pPr eaLnBrk="1" hangingPunct="1">
              <a:lnSpc>
                <a:spcPct val="90000"/>
              </a:lnSpc>
              <a:buFont typeface="Wingdings 2" pitchFamily="18" charset="2"/>
              <a:buNone/>
            </a:pPr>
            <a:endParaRPr lang="en-US" sz="2800" b="1" smtClean="0">
              <a:cs typeface="Arial" charset="0"/>
            </a:endParaRPr>
          </a:p>
          <a:p>
            <a:pPr eaLnBrk="1" hangingPunct="1">
              <a:lnSpc>
                <a:spcPct val="90000"/>
              </a:lnSpc>
              <a:buFont typeface="Wingdings 2" pitchFamily="18" charset="2"/>
              <a:buNone/>
            </a:pPr>
            <a:endParaRPr lang="en-US" sz="2800" b="1" smtClean="0">
              <a:cs typeface="Arial" charset="0"/>
            </a:endParaRPr>
          </a:p>
          <a:p>
            <a:pPr eaLnBrk="1" hangingPunct="1">
              <a:lnSpc>
                <a:spcPct val="90000"/>
              </a:lnSpc>
              <a:buFont typeface="Wingdings 2" pitchFamily="18" charset="2"/>
              <a:buNone/>
            </a:pPr>
            <a:endParaRPr lang="en-US" sz="2800" b="1" smtClean="0">
              <a:cs typeface="Arial" charset="0"/>
            </a:endParaRPr>
          </a:p>
          <a:p>
            <a:pPr eaLnBrk="1" hangingPunct="1">
              <a:lnSpc>
                <a:spcPct val="90000"/>
              </a:lnSpc>
            </a:pPr>
            <a:endParaRPr lang="en-US" sz="2800" b="1" smtClean="0">
              <a:cs typeface="Arial" charset="0"/>
            </a:endParaRPr>
          </a:p>
          <a:p>
            <a:pPr eaLnBrk="1" hangingPunct="1">
              <a:lnSpc>
                <a:spcPct val="90000"/>
              </a:lnSpc>
            </a:pPr>
            <a:endParaRPr lang="en-US" sz="2800" b="1" smtClean="0">
              <a:cs typeface="Arial" charset="0"/>
            </a:endParaRPr>
          </a:p>
          <a:p>
            <a:pPr eaLnBrk="1" hangingPunct="1">
              <a:lnSpc>
                <a:spcPct val="90000"/>
              </a:lnSpc>
              <a:buFont typeface="Wingdings 2" pitchFamily="18" charset="2"/>
              <a:buNone/>
            </a:pPr>
            <a:r>
              <a:rPr lang="en-US" sz="2800" b="1" smtClean="0">
                <a:cs typeface="Arial" charset="0"/>
              </a:rPr>
              <a:t>	</a:t>
            </a:r>
          </a:p>
          <a:p>
            <a:pPr eaLnBrk="1" hangingPunct="1">
              <a:lnSpc>
                <a:spcPct val="90000"/>
              </a:lnSpc>
              <a:buFont typeface="Wingdings 2" pitchFamily="18" charset="2"/>
              <a:buNone/>
            </a:pPr>
            <a:endParaRPr lang="en-US" sz="1200" b="1" smtClean="0">
              <a:cs typeface="Arial" charset="0"/>
            </a:endParaRPr>
          </a:p>
          <a:p>
            <a:pPr lvl="1" eaLnBrk="1" hangingPunct="1">
              <a:lnSpc>
                <a:spcPct val="90000"/>
              </a:lnSpc>
              <a:buFont typeface="Wingdings 2" pitchFamily="18" charset="2"/>
              <a:buNone/>
            </a:pPr>
            <a:r>
              <a:rPr lang="en-US" b="1" smtClean="0">
                <a:cs typeface="Arial" charset="0"/>
              </a:rPr>
              <a:t>	</a:t>
            </a:r>
          </a:p>
          <a:p>
            <a:pPr lvl="1" eaLnBrk="1" hangingPunct="1">
              <a:lnSpc>
                <a:spcPct val="90000"/>
              </a:lnSpc>
              <a:buFont typeface="Wingdings 2" pitchFamily="18" charset="2"/>
              <a:buNone/>
            </a:pPr>
            <a:r>
              <a:rPr lang="en-US" b="1" smtClean="0">
                <a:cs typeface="Arial" charset="0"/>
              </a:rPr>
              <a:t>	PV = 10,000 / (1.07)</a:t>
            </a:r>
            <a:r>
              <a:rPr lang="en-US" b="1" baseline="30000" smtClean="0">
                <a:cs typeface="Arial" charset="0"/>
              </a:rPr>
              <a:t>1</a:t>
            </a:r>
            <a:r>
              <a:rPr lang="en-US" b="1" smtClean="0">
                <a:cs typeface="Arial" charset="0"/>
              </a:rPr>
              <a:t> </a:t>
            </a:r>
          </a:p>
          <a:p>
            <a:pPr lvl="1" eaLnBrk="1" hangingPunct="1">
              <a:lnSpc>
                <a:spcPct val="90000"/>
              </a:lnSpc>
              <a:buFont typeface="Wingdings 2" pitchFamily="18" charset="2"/>
              <a:buNone/>
            </a:pPr>
            <a:r>
              <a:rPr lang="en-US" sz="3200" b="1" smtClean="0">
                <a:cs typeface="Arial" charset="0"/>
              </a:rPr>
              <a:t>	= </a:t>
            </a:r>
            <a:r>
              <a:rPr lang="en-US" sz="3200" b="1" smtClean="0">
                <a:solidFill>
                  <a:srgbClr val="008000"/>
                </a:solidFill>
                <a:cs typeface="Arial" charset="0"/>
              </a:rPr>
              <a:t>-$9,345.79</a:t>
            </a:r>
          </a:p>
        </p:txBody>
      </p:sp>
      <p:sp>
        <p:nvSpPr>
          <p:cNvPr id="12" name="TextBox 11"/>
          <p:cNvSpPr txBox="1">
            <a:spLocks noChangeArrowheads="1"/>
          </p:cNvSpPr>
          <p:nvPr/>
        </p:nvSpPr>
        <p:spPr bwMode="auto">
          <a:xfrm>
            <a:off x="647700" y="4000500"/>
            <a:ext cx="2476500" cy="584200"/>
          </a:xfrm>
          <a:prstGeom prst="rect">
            <a:avLst/>
          </a:prstGeom>
          <a:noFill/>
          <a:ln w="9525">
            <a:noFill/>
            <a:miter lim="800000"/>
            <a:headEnd/>
            <a:tailEnd/>
          </a:ln>
        </p:spPr>
        <p:txBody>
          <a:bodyPr>
            <a:spAutoFit/>
          </a:bodyPr>
          <a:lstStyle/>
          <a:p>
            <a:r>
              <a:rPr lang="en-US" sz="3200">
                <a:solidFill>
                  <a:srgbClr val="008000"/>
                </a:solidFill>
                <a:latin typeface="Arial Black" pitchFamily="34" charset="0"/>
              </a:rPr>
              <a:t>$9,345.79</a:t>
            </a:r>
          </a:p>
        </p:txBody>
      </p:sp>
      <p:sp>
        <p:nvSpPr>
          <p:cNvPr id="14" name="TextBox 13"/>
          <p:cNvSpPr txBox="1">
            <a:spLocks noChangeArrowheads="1"/>
          </p:cNvSpPr>
          <p:nvPr/>
        </p:nvSpPr>
        <p:spPr bwMode="auto">
          <a:xfrm>
            <a:off x="5867400" y="3962400"/>
            <a:ext cx="1981200" cy="584200"/>
          </a:xfrm>
          <a:prstGeom prst="rect">
            <a:avLst/>
          </a:prstGeom>
          <a:noFill/>
          <a:ln w="9525">
            <a:noFill/>
            <a:miter lim="800000"/>
            <a:headEnd/>
            <a:tailEnd/>
          </a:ln>
        </p:spPr>
        <p:txBody>
          <a:bodyPr>
            <a:spAutoFit/>
          </a:bodyPr>
          <a:lstStyle/>
          <a:p>
            <a:r>
              <a:rPr lang="en-US" sz="3200">
                <a:solidFill>
                  <a:srgbClr val="008000"/>
                </a:solidFill>
                <a:latin typeface="Arial Black" pitchFamily="34" charset="0"/>
              </a:rPr>
              <a:t>$10,000</a:t>
            </a:r>
          </a:p>
        </p:txBody>
      </p:sp>
      <p:sp>
        <p:nvSpPr>
          <p:cNvPr id="18" name="Rectangle 17"/>
          <p:cNvSpPr/>
          <p:nvPr/>
        </p:nvSpPr>
        <p:spPr>
          <a:xfrm>
            <a:off x="1219200" y="3810000"/>
            <a:ext cx="540534"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a:t>
            </a:r>
          </a:p>
        </p:txBody>
      </p:sp>
      <p:grpSp>
        <p:nvGrpSpPr>
          <p:cNvPr id="16" name="Group 15"/>
          <p:cNvGrpSpPr>
            <a:grpSpLocks/>
          </p:cNvGrpSpPr>
          <p:nvPr/>
        </p:nvGrpSpPr>
        <p:grpSpPr bwMode="auto">
          <a:xfrm>
            <a:off x="762000" y="2743200"/>
            <a:ext cx="6477000" cy="990600"/>
            <a:chOff x="762000" y="2743200"/>
            <a:chExt cx="6477000" cy="990600"/>
          </a:xfrm>
        </p:grpSpPr>
        <p:cxnSp>
          <p:nvCxnSpPr>
            <p:cNvPr id="5" name="Straight Connector 4"/>
            <p:cNvCxnSpPr/>
            <p:nvPr/>
          </p:nvCxnSpPr>
          <p:spPr>
            <a:xfrm>
              <a:off x="1447800" y="3733800"/>
              <a:ext cx="5410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447800" y="32766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58000" y="32766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9101" name="TextBox 8"/>
            <p:cNvSpPr txBox="1">
              <a:spLocks noChangeArrowheads="1"/>
            </p:cNvSpPr>
            <p:nvPr/>
          </p:nvSpPr>
          <p:spPr bwMode="auto">
            <a:xfrm>
              <a:off x="762000" y="2743200"/>
              <a:ext cx="1524000" cy="523220"/>
            </a:xfrm>
            <a:prstGeom prst="rect">
              <a:avLst/>
            </a:prstGeom>
            <a:noFill/>
            <a:ln w="9525">
              <a:noFill/>
              <a:miter lim="800000"/>
              <a:headEnd/>
              <a:tailEnd/>
            </a:ln>
          </p:spPr>
          <p:txBody>
            <a:bodyPr>
              <a:spAutoFit/>
            </a:bodyPr>
            <a:lstStyle/>
            <a:p>
              <a:r>
                <a:rPr lang="en-US" sz="2800">
                  <a:latin typeface="Arial Black" pitchFamily="34" charset="0"/>
                </a:rPr>
                <a:t>Today</a:t>
              </a:r>
            </a:p>
          </p:txBody>
        </p:sp>
        <p:sp>
          <p:nvSpPr>
            <p:cNvPr id="89102" name="TextBox 10"/>
            <p:cNvSpPr txBox="1">
              <a:spLocks noChangeArrowheads="1"/>
            </p:cNvSpPr>
            <p:nvPr/>
          </p:nvSpPr>
          <p:spPr bwMode="auto">
            <a:xfrm>
              <a:off x="6629400" y="2743200"/>
              <a:ext cx="609600" cy="523220"/>
            </a:xfrm>
            <a:prstGeom prst="rect">
              <a:avLst/>
            </a:prstGeom>
            <a:noFill/>
            <a:ln w="9525">
              <a:noFill/>
              <a:miter lim="800000"/>
              <a:headEnd/>
              <a:tailEnd/>
            </a:ln>
          </p:spPr>
          <p:txBody>
            <a:bodyPr>
              <a:spAutoFit/>
            </a:bodyPr>
            <a:lstStyle/>
            <a:p>
              <a:r>
                <a:rPr lang="en-US" sz="2800">
                  <a:latin typeface="Arial Black" pitchFamily="34" charset="0"/>
                </a:rPr>
                <a:t>1</a:t>
              </a:r>
            </a:p>
          </p:txBody>
        </p:sp>
        <p:sp>
          <p:nvSpPr>
            <p:cNvPr id="89103" name="TextBox 14"/>
            <p:cNvSpPr txBox="1">
              <a:spLocks noChangeArrowheads="1"/>
            </p:cNvSpPr>
            <p:nvPr/>
          </p:nvSpPr>
          <p:spPr bwMode="auto">
            <a:xfrm>
              <a:off x="2895600" y="2819400"/>
              <a:ext cx="2819400" cy="523220"/>
            </a:xfrm>
            <a:prstGeom prst="rect">
              <a:avLst/>
            </a:prstGeom>
            <a:noFill/>
            <a:ln w="9525">
              <a:noFill/>
              <a:miter lim="800000"/>
              <a:headEnd/>
              <a:tailEnd/>
            </a:ln>
          </p:spPr>
          <p:txBody>
            <a:bodyPr>
              <a:spAutoFit/>
            </a:bodyPr>
            <a:lstStyle/>
            <a:p>
              <a:r>
                <a:rPr lang="en-US" sz="2800">
                  <a:latin typeface="Arial Black" pitchFamily="34" charset="0"/>
                </a:rPr>
                <a:t>I/Y (i) = 7%</a:t>
              </a:r>
            </a:p>
          </p:txBody>
        </p:sp>
      </p:grpSp>
      <p:sp>
        <p:nvSpPr>
          <p:cNvPr id="17" name="TextBox 16"/>
          <p:cNvSpPr txBox="1">
            <a:spLocks noChangeArrowheads="1"/>
          </p:cNvSpPr>
          <p:nvPr/>
        </p:nvSpPr>
        <p:spPr bwMode="auto">
          <a:xfrm>
            <a:off x="990600" y="4724400"/>
            <a:ext cx="7467600" cy="946150"/>
          </a:xfrm>
          <a:prstGeom prst="rect">
            <a:avLst/>
          </a:prstGeom>
          <a:noFill/>
          <a:ln w="9525">
            <a:noFill/>
            <a:miter lim="800000"/>
            <a:headEnd/>
            <a:tailEnd/>
          </a:ln>
        </p:spPr>
        <p:txBody>
          <a:bodyPr>
            <a:spAutoFit/>
          </a:bodyPr>
          <a:lstStyle/>
          <a:p>
            <a:r>
              <a:rPr lang="en-US" sz="2800" b="1">
                <a:latin typeface="Perpetua" pitchFamily="18" charset="0"/>
                <a:cs typeface="Arial" charset="0"/>
              </a:rPr>
              <a:t>How much do you need to invest </a:t>
            </a:r>
            <a:r>
              <a:rPr lang="en-US" sz="2800" b="1">
                <a:solidFill>
                  <a:srgbClr val="0070C0"/>
                </a:solidFill>
                <a:latin typeface="Perpetua" pitchFamily="18" charset="0"/>
                <a:cs typeface="Arial" charset="0"/>
              </a:rPr>
              <a:t>today</a:t>
            </a:r>
            <a:r>
              <a:rPr lang="en-US" sz="2800" b="1">
                <a:latin typeface="Perpetua" pitchFamily="18" charset="0"/>
                <a:cs typeface="Arial" charset="0"/>
              </a:rPr>
              <a:t>?</a:t>
            </a:r>
          </a:p>
          <a:p>
            <a:endParaRPr lang="en-US" sz="2800">
              <a:latin typeface="Perpetua" pitchFamily="18" charset="0"/>
            </a:endParaRPr>
          </a:p>
        </p:txBody>
      </p:sp>
      <p:cxnSp>
        <p:nvCxnSpPr>
          <p:cNvPr id="21" name="Straight Arrow Connector 20"/>
          <p:cNvCxnSpPr/>
          <p:nvPr/>
        </p:nvCxnSpPr>
        <p:spPr>
          <a:xfrm flipH="1">
            <a:off x="3048000" y="4267200"/>
            <a:ext cx="2819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19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par>
                          <p:cTn id="17" fill="hold">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strVal val="#ppt_w*0.70"/>
                                          </p:val>
                                        </p:tav>
                                        <p:tav tm="100000">
                                          <p:val>
                                            <p:strVal val="#ppt_w"/>
                                          </p:val>
                                        </p:tav>
                                      </p:tavLst>
                                    </p:anim>
                                    <p:anim calcmode="lin" valueType="num">
                                      <p:cBhvr>
                                        <p:cTn id="21" dur="1000" fill="hold"/>
                                        <p:tgtEl>
                                          <p:spTgt spid="14"/>
                                        </p:tgtEl>
                                        <p:attrNameLst>
                                          <p:attrName>ppt_h</p:attrName>
                                        </p:attrNameLst>
                                      </p:cBhvr>
                                      <p:tavLst>
                                        <p:tav tm="0">
                                          <p:val>
                                            <p:strVal val="#ppt_h"/>
                                          </p:val>
                                        </p:tav>
                                        <p:tav tm="100000">
                                          <p:val>
                                            <p:strVal val="#ppt_h"/>
                                          </p:val>
                                        </p:tav>
                                      </p:tavLst>
                                    </p:anim>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0.70"/>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childTnLst>
                          </p:cTn>
                        </p:par>
                        <p:par>
                          <p:cTn id="30" fill="hold">
                            <p:stCondLst>
                              <p:cond delay="1000"/>
                            </p:stCondLst>
                            <p:childTnLst>
                              <p:par>
                                <p:cTn id="31" presetID="55"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strVal val="#ppt_w*0.70"/>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Effect transition="in" filter="fade">
                                      <p:cBhvr>
                                        <p:cTn id="35" dur="1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8195">
                                            <p:txEl>
                                              <p:pRg st="8" end="8"/>
                                            </p:txEl>
                                          </p:spTgt>
                                        </p:tgtEl>
                                        <p:attrNameLst>
                                          <p:attrName>style.visibility</p:attrName>
                                        </p:attrNameLst>
                                      </p:cBhvr>
                                      <p:to>
                                        <p:strVal val="visible"/>
                                      </p:to>
                                    </p:set>
                                    <p:anim calcmode="lin" valueType="num">
                                      <p:cBhvr>
                                        <p:cTn id="40" dur="500" fill="hold"/>
                                        <p:tgtEl>
                                          <p:spTgt spid="8195">
                                            <p:txEl>
                                              <p:pRg st="8" end="8"/>
                                            </p:txEl>
                                          </p:spTgt>
                                        </p:tgtEl>
                                        <p:attrNameLst>
                                          <p:attrName>ppt_w</p:attrName>
                                        </p:attrNameLst>
                                      </p:cBhvr>
                                      <p:tavLst>
                                        <p:tav tm="0">
                                          <p:val>
                                            <p:fltVal val="0"/>
                                          </p:val>
                                        </p:tav>
                                        <p:tav tm="100000">
                                          <p:val>
                                            <p:strVal val="#ppt_w"/>
                                          </p:val>
                                        </p:tav>
                                      </p:tavLst>
                                    </p:anim>
                                    <p:anim calcmode="lin" valueType="num">
                                      <p:cBhvr>
                                        <p:cTn id="41" dur="500" fill="hold"/>
                                        <p:tgtEl>
                                          <p:spTgt spid="8195">
                                            <p:txEl>
                                              <p:pRg st="8" end="8"/>
                                            </p:txEl>
                                          </p:spTgt>
                                        </p:tgtEl>
                                        <p:attrNameLst>
                                          <p:attrName>ppt_h</p:attrName>
                                        </p:attrNameLst>
                                      </p:cBhvr>
                                      <p:tavLst>
                                        <p:tav tm="0">
                                          <p:val>
                                            <p:fltVal val="0"/>
                                          </p:val>
                                        </p:tav>
                                        <p:tav tm="100000">
                                          <p:val>
                                            <p:strVal val="#ppt_h"/>
                                          </p:val>
                                        </p:tav>
                                      </p:tavLst>
                                    </p:anim>
                                    <p:animEffect transition="in" filter="fade">
                                      <p:cBhvr>
                                        <p:cTn id="42" dur="500"/>
                                        <p:tgtEl>
                                          <p:spTgt spid="819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8195">
                                            <p:txEl>
                                              <p:pRg st="9" end="9"/>
                                            </p:txEl>
                                          </p:spTgt>
                                        </p:tgtEl>
                                        <p:attrNameLst>
                                          <p:attrName>style.visibility</p:attrName>
                                        </p:attrNameLst>
                                      </p:cBhvr>
                                      <p:to>
                                        <p:strVal val="visible"/>
                                      </p:to>
                                    </p:set>
                                    <p:anim calcmode="lin" valueType="num">
                                      <p:cBhvr>
                                        <p:cTn id="47" dur="500" fill="hold"/>
                                        <p:tgtEl>
                                          <p:spTgt spid="8195">
                                            <p:txEl>
                                              <p:pRg st="9" end="9"/>
                                            </p:txEl>
                                          </p:spTgt>
                                        </p:tgtEl>
                                        <p:attrNameLst>
                                          <p:attrName>ppt_w</p:attrName>
                                        </p:attrNameLst>
                                      </p:cBhvr>
                                      <p:tavLst>
                                        <p:tav tm="0">
                                          <p:val>
                                            <p:fltVal val="0"/>
                                          </p:val>
                                        </p:tav>
                                        <p:tav tm="100000">
                                          <p:val>
                                            <p:strVal val="#ppt_w"/>
                                          </p:val>
                                        </p:tav>
                                      </p:tavLst>
                                    </p:anim>
                                    <p:anim calcmode="lin" valueType="num">
                                      <p:cBhvr>
                                        <p:cTn id="48" dur="500" fill="hold"/>
                                        <p:tgtEl>
                                          <p:spTgt spid="8195">
                                            <p:txEl>
                                              <p:pRg st="9" end="9"/>
                                            </p:txEl>
                                          </p:spTgt>
                                        </p:tgtEl>
                                        <p:attrNameLst>
                                          <p:attrName>ppt_h</p:attrName>
                                        </p:attrNameLst>
                                      </p:cBhvr>
                                      <p:tavLst>
                                        <p:tav tm="0">
                                          <p:val>
                                            <p:fltVal val="0"/>
                                          </p:val>
                                        </p:tav>
                                        <p:tav tm="100000">
                                          <p:val>
                                            <p:strVal val="#ppt_h"/>
                                          </p:val>
                                        </p:tav>
                                      </p:tavLst>
                                    </p:anim>
                                    <p:animEffect transition="in" filter="fade">
                                      <p:cBhvr>
                                        <p:cTn id="49" dur="500"/>
                                        <p:tgtEl>
                                          <p:spTgt spid="8195">
                                            <p:txEl>
                                              <p:pRg st="9" end="9"/>
                                            </p:txEl>
                                          </p:spTgt>
                                        </p:tgtEl>
                                      </p:cBhvr>
                                    </p:animEffect>
                                  </p:childTnLst>
                                </p:cTn>
                              </p:par>
                              <p:par>
                                <p:cTn id="50" presetID="53" presetClass="entr" presetSubtype="0" fill="hold" nodeType="withEffect">
                                  <p:stCondLst>
                                    <p:cond delay="0"/>
                                  </p:stCondLst>
                                  <p:childTnLst>
                                    <p:set>
                                      <p:cBhvr>
                                        <p:cTn id="51" dur="1" fill="hold">
                                          <p:stCondLst>
                                            <p:cond delay="0"/>
                                          </p:stCondLst>
                                        </p:cTn>
                                        <p:tgtEl>
                                          <p:spTgt spid="8195">
                                            <p:txEl>
                                              <p:pRg st="10" end="10"/>
                                            </p:txEl>
                                          </p:spTgt>
                                        </p:tgtEl>
                                        <p:attrNameLst>
                                          <p:attrName>style.visibility</p:attrName>
                                        </p:attrNameLst>
                                      </p:cBhvr>
                                      <p:to>
                                        <p:strVal val="visible"/>
                                      </p:to>
                                    </p:set>
                                    <p:anim calcmode="lin" valueType="num">
                                      <p:cBhvr>
                                        <p:cTn id="52" dur="500" fill="hold"/>
                                        <p:tgtEl>
                                          <p:spTgt spid="8195">
                                            <p:txEl>
                                              <p:pRg st="10" end="10"/>
                                            </p:txEl>
                                          </p:spTgt>
                                        </p:tgtEl>
                                        <p:attrNameLst>
                                          <p:attrName>ppt_w</p:attrName>
                                        </p:attrNameLst>
                                      </p:cBhvr>
                                      <p:tavLst>
                                        <p:tav tm="0">
                                          <p:val>
                                            <p:fltVal val="0"/>
                                          </p:val>
                                        </p:tav>
                                        <p:tav tm="100000">
                                          <p:val>
                                            <p:strVal val="#ppt_w"/>
                                          </p:val>
                                        </p:tav>
                                      </p:tavLst>
                                    </p:anim>
                                    <p:anim calcmode="lin" valueType="num">
                                      <p:cBhvr>
                                        <p:cTn id="53" dur="500" fill="hold"/>
                                        <p:tgtEl>
                                          <p:spTgt spid="8195">
                                            <p:txEl>
                                              <p:pRg st="10" end="10"/>
                                            </p:txEl>
                                          </p:spTgt>
                                        </p:tgtEl>
                                        <p:attrNameLst>
                                          <p:attrName>ppt_h</p:attrName>
                                        </p:attrNameLst>
                                      </p:cBhvr>
                                      <p:tavLst>
                                        <p:tav tm="0">
                                          <p:val>
                                            <p:fltVal val="0"/>
                                          </p:val>
                                        </p:tav>
                                        <p:tav tm="100000">
                                          <p:val>
                                            <p:strVal val="#ppt_h"/>
                                          </p:val>
                                        </p:tav>
                                      </p:tavLst>
                                    </p:anim>
                                    <p:animEffect transition="in" filter="fade">
                                      <p:cBhvr>
                                        <p:cTn id="54" dur="500"/>
                                        <p:tgtEl>
                                          <p:spTgt spid="8195">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2000"/>
                                        <p:tgtEl>
                                          <p:spTgt spid="18"/>
                                        </p:tgtEl>
                                      </p:cBhvr>
                                    </p:animEffect>
                                    <p:set>
                                      <p:cBhvr>
                                        <p:cTn id="59" dur="1" fill="hold">
                                          <p:stCondLst>
                                            <p:cond delay="1999"/>
                                          </p:stCondLst>
                                        </p:cTn>
                                        <p:tgtEl>
                                          <p:spTgt spid="18"/>
                                        </p:tgtEl>
                                        <p:attrNameLst>
                                          <p:attrName>style.visibility</p:attrName>
                                        </p:attrNameLst>
                                      </p:cBhvr>
                                      <p:to>
                                        <p:strVal val="hidden"/>
                                      </p:to>
                                    </p:set>
                                  </p:childTnLst>
                                </p:cTn>
                              </p:par>
                              <p:par>
                                <p:cTn id="60" presetID="22" presetClass="entr" presetSubtype="2"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right)">
                                      <p:cBhvr>
                                        <p:cTn id="62" dur="2000"/>
                                        <p:tgtEl>
                                          <p:spTgt spid="21"/>
                                        </p:tgtEl>
                                      </p:cBhvr>
                                    </p:animEffect>
                                  </p:childTnLst>
                                </p:cTn>
                              </p:par>
                            </p:childTnLst>
                          </p:cTn>
                        </p:par>
                        <p:par>
                          <p:cTn id="63" fill="hold">
                            <p:stCondLst>
                              <p:cond delay="2000"/>
                            </p:stCondLst>
                            <p:childTnLst>
                              <p:par>
                                <p:cTn id="64" presetID="55" presetClass="entr" presetSubtype="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1000" fill="hold"/>
                                        <p:tgtEl>
                                          <p:spTgt spid="12"/>
                                        </p:tgtEl>
                                        <p:attrNameLst>
                                          <p:attrName>ppt_w</p:attrName>
                                        </p:attrNameLst>
                                      </p:cBhvr>
                                      <p:tavLst>
                                        <p:tav tm="0">
                                          <p:val>
                                            <p:strVal val="#ppt_w*0.70"/>
                                          </p:val>
                                        </p:tav>
                                        <p:tav tm="100000">
                                          <p:val>
                                            <p:strVal val="#ppt_w"/>
                                          </p:val>
                                        </p:tav>
                                      </p:tavLst>
                                    </p:anim>
                                    <p:anim calcmode="lin" valueType="num">
                                      <p:cBhvr>
                                        <p:cTn id="67" dur="1000" fill="hold"/>
                                        <p:tgtEl>
                                          <p:spTgt spid="12"/>
                                        </p:tgtEl>
                                        <p:attrNameLst>
                                          <p:attrName>ppt_h</p:attrName>
                                        </p:attrNameLst>
                                      </p:cBhvr>
                                      <p:tavLst>
                                        <p:tav tm="0">
                                          <p:val>
                                            <p:strVal val="#ppt_h"/>
                                          </p:val>
                                        </p:tav>
                                        <p:tav tm="100000">
                                          <p:val>
                                            <p:strVal val="#ppt_h"/>
                                          </p:val>
                                        </p:tav>
                                      </p:tavLst>
                                    </p:anim>
                                    <p:animEffect transition="in" filter="fade">
                                      <p:cBhvr>
                                        <p:cTn id="6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Number Placeholder 22"/>
          <p:cNvSpPr>
            <a:spLocks noGrp="1"/>
          </p:cNvSpPr>
          <p:nvPr>
            <p:ph type="sldNum" sz="quarter" idx="12"/>
          </p:nvPr>
        </p:nvSpPr>
        <p:spPr bwMode="auto">
          <a:ln>
            <a:round/>
            <a:headEnd/>
            <a:tailEnd/>
          </a:ln>
        </p:spPr>
        <p:txBody>
          <a:bodyPr/>
          <a:lstStyle/>
          <a:p>
            <a:r>
              <a:rPr lang="en-US" smtClean="0"/>
              <a:t>5-</a:t>
            </a:r>
            <a:fld id="{87F7C8BE-2BD6-4046-8483-9AB7DFD291BD}" type="slidenum">
              <a:rPr lang="en-US" smtClean="0"/>
              <a:pPr/>
              <a:t>48</a:t>
            </a:fld>
            <a:endParaRPr lang="en-US" smtClean="0"/>
          </a:p>
        </p:txBody>
      </p:sp>
      <p:grpSp>
        <p:nvGrpSpPr>
          <p:cNvPr id="91138" name="Group 21"/>
          <p:cNvGrpSpPr>
            <a:grpSpLocks/>
          </p:cNvGrpSpPr>
          <p:nvPr/>
        </p:nvGrpSpPr>
        <p:grpSpPr bwMode="auto">
          <a:xfrm>
            <a:off x="127000" y="457200"/>
            <a:ext cx="6191250" cy="6191250"/>
            <a:chOff x="-1219200" y="228600"/>
            <a:chExt cx="6191250" cy="6191250"/>
          </a:xfrm>
        </p:grpSpPr>
        <p:pic>
          <p:nvPicPr>
            <p:cNvPr id="91155" name="Picture 2" descr="http://i.ebayimg.com/t/NEW-TEXAS-INSTRUMENTS-BA-II-PLUS-CALCULATOR-SLIDE-CASE-/00/s/NjUwWDY1MA==/$(KGrHqJ,!h4E6GntFnUQBOmKDLCLO!~~60_3.JPG"/>
            <p:cNvPicPr>
              <a:picLocks noChangeAspect="1" noChangeArrowheads="1"/>
            </p:cNvPicPr>
            <p:nvPr/>
          </p:nvPicPr>
          <p:blipFill>
            <a:blip r:embed="rId2" cstate="print"/>
            <a:srcRect/>
            <a:stretch>
              <a:fillRect/>
            </a:stretch>
          </p:blipFill>
          <p:spPr bwMode="auto">
            <a:xfrm>
              <a:off x="-1219200" y="228600"/>
              <a:ext cx="6191250" cy="6191250"/>
            </a:xfrm>
            <a:prstGeom prst="rect">
              <a:avLst/>
            </a:prstGeom>
            <a:noFill/>
            <a:ln w="9525">
              <a:noFill/>
              <a:miter lim="800000"/>
              <a:headEnd/>
              <a:tailEnd/>
            </a:ln>
          </p:spPr>
        </p:pic>
        <p:sp>
          <p:nvSpPr>
            <p:cNvPr id="26" name="Rectangle 25"/>
            <p:cNvSpPr/>
            <p:nvPr/>
          </p:nvSpPr>
          <p:spPr>
            <a:xfrm>
              <a:off x="685800" y="1371600"/>
              <a:ext cx="2286000" cy="609600"/>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TextBox 5"/>
          <p:cNvSpPr txBox="1">
            <a:spLocks noChangeArrowheads="1"/>
          </p:cNvSpPr>
          <p:nvPr/>
        </p:nvSpPr>
        <p:spPr bwMode="auto">
          <a:xfrm>
            <a:off x="5321300" y="1257300"/>
            <a:ext cx="3276600" cy="579438"/>
          </a:xfrm>
          <a:prstGeom prst="rect">
            <a:avLst/>
          </a:prstGeom>
          <a:noFill/>
          <a:ln w="9525">
            <a:noFill/>
            <a:miter lim="800000"/>
            <a:headEnd/>
            <a:tailEnd/>
          </a:ln>
        </p:spPr>
        <p:txBody>
          <a:bodyPr>
            <a:spAutoFit/>
          </a:bodyPr>
          <a:lstStyle/>
          <a:p>
            <a:r>
              <a:rPr lang="en-US" sz="3200">
                <a:latin typeface="Arial Black" pitchFamily="34" charset="0"/>
              </a:rPr>
              <a:t>1 years = N</a:t>
            </a:r>
          </a:p>
        </p:txBody>
      </p:sp>
      <p:sp>
        <p:nvSpPr>
          <p:cNvPr id="7" name="TextBox 6"/>
          <p:cNvSpPr txBox="1">
            <a:spLocks noChangeArrowheads="1"/>
          </p:cNvSpPr>
          <p:nvPr/>
        </p:nvSpPr>
        <p:spPr bwMode="auto">
          <a:xfrm>
            <a:off x="6146800" y="1981200"/>
            <a:ext cx="2362200" cy="579438"/>
          </a:xfrm>
          <a:prstGeom prst="rect">
            <a:avLst/>
          </a:prstGeom>
          <a:noFill/>
          <a:ln w="9525">
            <a:noFill/>
            <a:miter lim="800000"/>
            <a:headEnd/>
            <a:tailEnd/>
          </a:ln>
        </p:spPr>
        <p:txBody>
          <a:bodyPr>
            <a:spAutoFit/>
          </a:bodyPr>
          <a:lstStyle/>
          <a:p>
            <a:r>
              <a:rPr lang="en-US" sz="3200">
                <a:latin typeface="Arial Black" pitchFamily="34" charset="0"/>
              </a:rPr>
              <a:t>7% = I/Y</a:t>
            </a:r>
          </a:p>
        </p:txBody>
      </p:sp>
      <p:sp>
        <p:nvSpPr>
          <p:cNvPr id="8" name="TextBox 7"/>
          <p:cNvSpPr txBox="1">
            <a:spLocks noChangeArrowheads="1"/>
          </p:cNvSpPr>
          <p:nvPr/>
        </p:nvSpPr>
        <p:spPr bwMode="auto">
          <a:xfrm>
            <a:off x="5105400" y="2870200"/>
            <a:ext cx="3517900" cy="579438"/>
          </a:xfrm>
          <a:prstGeom prst="rect">
            <a:avLst/>
          </a:prstGeom>
          <a:noFill/>
          <a:ln w="9525">
            <a:noFill/>
            <a:miter lim="800000"/>
            <a:headEnd/>
            <a:tailEnd/>
          </a:ln>
        </p:spPr>
        <p:txBody>
          <a:bodyPr>
            <a:spAutoFit/>
          </a:bodyPr>
          <a:lstStyle/>
          <a:p>
            <a:r>
              <a:rPr lang="en-US" sz="3200">
                <a:latin typeface="Arial Black" pitchFamily="34" charset="0"/>
              </a:rPr>
              <a:t> $10,000 = FV</a:t>
            </a:r>
          </a:p>
        </p:txBody>
      </p:sp>
      <p:sp>
        <p:nvSpPr>
          <p:cNvPr id="9" name="TextBox 8"/>
          <p:cNvSpPr txBox="1">
            <a:spLocks noChangeArrowheads="1"/>
          </p:cNvSpPr>
          <p:nvPr/>
        </p:nvSpPr>
        <p:spPr bwMode="auto">
          <a:xfrm>
            <a:off x="5613400" y="4419600"/>
            <a:ext cx="1981200" cy="579438"/>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 = PV</a:t>
            </a:r>
          </a:p>
        </p:txBody>
      </p:sp>
      <p:sp>
        <p:nvSpPr>
          <p:cNvPr id="10" name="TextBox 9"/>
          <p:cNvSpPr txBox="1">
            <a:spLocks noChangeArrowheads="1"/>
          </p:cNvSpPr>
          <p:nvPr/>
        </p:nvSpPr>
        <p:spPr bwMode="auto">
          <a:xfrm>
            <a:off x="6223000" y="3657600"/>
            <a:ext cx="1143000" cy="579438"/>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CPT</a:t>
            </a:r>
          </a:p>
        </p:txBody>
      </p:sp>
      <p:sp>
        <p:nvSpPr>
          <p:cNvPr id="11" name="TextBox 10"/>
          <p:cNvSpPr txBox="1">
            <a:spLocks noChangeArrowheads="1"/>
          </p:cNvSpPr>
          <p:nvPr/>
        </p:nvSpPr>
        <p:spPr bwMode="auto">
          <a:xfrm>
            <a:off x="2032000" y="1600200"/>
            <a:ext cx="2286000" cy="579438"/>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-9,345.79</a:t>
            </a:r>
          </a:p>
        </p:txBody>
      </p:sp>
      <p:cxnSp>
        <p:nvCxnSpPr>
          <p:cNvPr id="13" name="Straight Arrow Connector 12"/>
          <p:cNvCxnSpPr/>
          <p:nvPr/>
        </p:nvCxnSpPr>
        <p:spPr>
          <a:xfrm flipH="1">
            <a:off x="2184400" y="1600200"/>
            <a:ext cx="3124200" cy="2133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1"/>
          </p:cNvCxnSpPr>
          <p:nvPr/>
        </p:nvCxnSpPr>
        <p:spPr>
          <a:xfrm flipH="1">
            <a:off x="2794000" y="2271713"/>
            <a:ext cx="3352800" cy="13081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1"/>
            <a:endCxn id="8" idx="1"/>
          </p:cNvCxnSpPr>
          <p:nvPr/>
        </p:nvCxnSpPr>
        <p:spPr>
          <a:xfrm>
            <a:off x="5105400" y="3160713"/>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1"/>
          </p:cNvCxnSpPr>
          <p:nvPr/>
        </p:nvCxnSpPr>
        <p:spPr>
          <a:xfrm flipH="1">
            <a:off x="4343400" y="3160713"/>
            <a:ext cx="762000" cy="4699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1"/>
          </p:cNvCxnSpPr>
          <p:nvPr/>
        </p:nvCxnSpPr>
        <p:spPr>
          <a:xfrm flipH="1" flipV="1">
            <a:off x="2184400" y="2970213"/>
            <a:ext cx="4038600" cy="9779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3251200" y="3733800"/>
            <a:ext cx="2286000" cy="990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4927600" y="3733800"/>
            <a:ext cx="914400" cy="519113"/>
          </a:xfrm>
          <a:prstGeom prst="rect">
            <a:avLst/>
          </a:prstGeom>
          <a:noFill/>
          <a:ln w="9525">
            <a:noFill/>
            <a:miter lim="800000"/>
            <a:headEnd/>
            <a:tailEnd/>
          </a:ln>
        </p:spPr>
        <p:txBody>
          <a:bodyPr>
            <a:spAutoFit/>
          </a:bodyPr>
          <a:lstStyle/>
          <a:p>
            <a:r>
              <a:rPr lang="en-US" sz="2800">
                <a:solidFill>
                  <a:srgbClr val="FF0000"/>
                </a:solidFill>
                <a:latin typeface="Arial Black" pitchFamily="34" charset="0"/>
              </a:rPr>
              <a:t>1st</a:t>
            </a:r>
          </a:p>
        </p:txBody>
      </p:sp>
      <p:sp>
        <p:nvSpPr>
          <p:cNvPr id="31" name="TextBox 30"/>
          <p:cNvSpPr txBox="1">
            <a:spLocks noChangeArrowheads="1"/>
          </p:cNvSpPr>
          <p:nvPr/>
        </p:nvSpPr>
        <p:spPr bwMode="auto">
          <a:xfrm>
            <a:off x="5003800" y="4800600"/>
            <a:ext cx="1143000" cy="519113"/>
          </a:xfrm>
          <a:prstGeom prst="rect">
            <a:avLst/>
          </a:prstGeom>
          <a:noFill/>
          <a:ln w="9525">
            <a:noFill/>
            <a:miter lim="800000"/>
            <a:headEnd/>
            <a:tailEnd/>
          </a:ln>
        </p:spPr>
        <p:txBody>
          <a:bodyPr>
            <a:spAutoFit/>
          </a:bodyPr>
          <a:lstStyle/>
          <a:p>
            <a:r>
              <a:rPr lang="en-US" sz="2800">
                <a:solidFill>
                  <a:srgbClr val="FF0000"/>
                </a:solidFill>
                <a:latin typeface="Arial Black" pitchFamily="34" charset="0"/>
              </a:rPr>
              <a:t>2nd</a:t>
            </a:r>
          </a:p>
        </p:txBody>
      </p:sp>
      <p:sp>
        <p:nvSpPr>
          <p:cNvPr id="5139" name="TextBox 31"/>
          <p:cNvSpPr txBox="1">
            <a:spLocks noChangeArrowheads="1"/>
          </p:cNvSpPr>
          <p:nvPr/>
        </p:nvSpPr>
        <p:spPr bwMode="auto">
          <a:xfrm>
            <a:off x="5032375" y="268288"/>
            <a:ext cx="3886200" cy="823912"/>
          </a:xfrm>
          <a:prstGeom prst="rect">
            <a:avLst/>
          </a:prstGeom>
          <a:solidFill>
            <a:schemeClr val="bg2"/>
          </a:solidFill>
          <a:ln w="9525">
            <a:noFill/>
            <a:miter lim="800000"/>
            <a:headEnd/>
            <a:tailEnd/>
          </a:ln>
        </p:spPr>
        <p:txBody>
          <a:bodyPr>
            <a:spAutoFit/>
          </a:bodyPr>
          <a:lstStyle/>
          <a:p>
            <a:pPr algn="ctr" fontAlgn="auto">
              <a:spcBef>
                <a:spcPts val="0"/>
              </a:spcBef>
              <a:spcAft>
                <a:spcPts val="0"/>
              </a:spcAft>
              <a:defRPr/>
            </a:pPr>
            <a:r>
              <a:rPr lang="en-US" sz="4800" b="1" dirty="0">
                <a:solidFill>
                  <a:schemeClr val="tx2"/>
                </a:solidFill>
                <a:latin typeface="+mj-lt"/>
              </a:rPr>
              <a:t>TI BA II Plus</a:t>
            </a:r>
          </a:p>
        </p:txBody>
      </p:sp>
      <p:sp>
        <p:nvSpPr>
          <p:cNvPr id="91154" name="Slide Number Placeholder 22"/>
          <p:cNvSpPr>
            <a:spLocks/>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r>
              <a:rPr lang="en-US" sz="1000">
                <a:solidFill>
                  <a:srgbClr val="FFFFFF"/>
                </a:solidFill>
                <a:latin typeface="Times New Roman" pitchFamily="18" charset="0"/>
              </a:rPr>
              <a:t>5-</a:t>
            </a:r>
            <a:fld id="{2A3A1943-E03E-405A-B4EF-97ADF9F34243}" type="slidenum">
              <a:rPr lang="en-US" sz="1000">
                <a:solidFill>
                  <a:srgbClr val="FFFFFF"/>
                </a:solidFill>
                <a:latin typeface="Times New Roman" pitchFamily="18" charset="0"/>
              </a:rPr>
              <a:pPr algn="ctr"/>
              <a:t>48</a:t>
            </a:fld>
            <a:endParaRPr lang="en-US" sz="1000">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13"/>
                                        </p:tgtEl>
                                      </p:cBhvr>
                                    </p:animEffect>
                                    <p:set>
                                      <p:cBhvr>
                                        <p:cTn id="19" dur="1" fill="hold">
                                          <p:stCondLst>
                                            <p:cond delay="9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16"/>
                                        </p:tgtEl>
                                      </p:cBhvr>
                                    </p:animEffect>
                                    <p:set>
                                      <p:cBhvr>
                                        <p:cTn id="36" dur="1" fill="hold">
                                          <p:stCondLst>
                                            <p:cond delay="999"/>
                                          </p:stCondLst>
                                        </p:cTn>
                                        <p:tgtEl>
                                          <p:spTgt spid="1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000"/>
                                        <p:tgtEl>
                                          <p:spTgt spid="23"/>
                                        </p:tgtEl>
                                      </p:cBhvr>
                                    </p:animEffect>
                                    <p:set>
                                      <p:cBhvr>
                                        <p:cTn id="53" dur="1" fill="hold">
                                          <p:stCondLst>
                                            <p:cond delay="999"/>
                                          </p:stCondLst>
                                        </p:cTn>
                                        <p:tgtEl>
                                          <p:spTgt spid="2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fltVal val="0"/>
                                          </p:val>
                                        </p:tav>
                                        <p:tav tm="100000">
                                          <p:val>
                                            <p:strVal val="#ppt_w"/>
                                          </p:val>
                                        </p:tav>
                                      </p:tavLst>
                                    </p:anim>
                                    <p:anim calcmode="lin" valueType="num">
                                      <p:cBhvr>
                                        <p:cTn id="64" dur="1000" fill="hold"/>
                                        <p:tgtEl>
                                          <p:spTgt spid="10"/>
                                        </p:tgtEl>
                                        <p:attrNameLst>
                                          <p:attrName>ppt_h</p:attrName>
                                        </p:attrNameLst>
                                      </p:cBhvr>
                                      <p:tavLst>
                                        <p:tav tm="0">
                                          <p:val>
                                            <p:fltVal val="0"/>
                                          </p:val>
                                        </p:tav>
                                        <p:tav tm="100000">
                                          <p:val>
                                            <p:strVal val="#ppt_h"/>
                                          </p:val>
                                        </p:tav>
                                      </p:tavLst>
                                    </p:anim>
                                    <p:animEffect transition="in" filter="fade">
                                      <p:cBhvr>
                                        <p:cTn id="65" dur="10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1000"/>
                                        <p:tgtEl>
                                          <p:spTgt spid="30"/>
                                        </p:tgtEl>
                                      </p:cBhvr>
                                    </p:animEffect>
                                    <p:set>
                                      <p:cBhvr>
                                        <p:cTn id="70" dur="1" fill="hold">
                                          <p:stCondLst>
                                            <p:cond delay="999"/>
                                          </p:stCondLst>
                                        </p:cTn>
                                        <p:tgtEl>
                                          <p:spTgt spid="30"/>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10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7"/>
                                        </p:tgtEl>
                                      </p:cBhvr>
                                    </p:animEffect>
                                    <p:set>
                                      <p:cBhvr>
                                        <p:cTn id="78" dur="1" fill="hold">
                                          <p:stCondLst>
                                            <p:cond delay="499"/>
                                          </p:stCondLst>
                                        </p:cTn>
                                        <p:tgtEl>
                                          <p:spTgt spid="2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p:cTn id="88" dur="500" fill="hold"/>
                                        <p:tgtEl>
                                          <p:spTgt spid="9"/>
                                        </p:tgtEl>
                                        <p:attrNameLst>
                                          <p:attrName>ppt_w</p:attrName>
                                        </p:attrNameLst>
                                      </p:cBhvr>
                                      <p:tavLst>
                                        <p:tav tm="0">
                                          <p:val>
                                            <p:fltVal val="0"/>
                                          </p:val>
                                        </p:tav>
                                        <p:tav tm="100000">
                                          <p:val>
                                            <p:strVal val="#ppt_w"/>
                                          </p:val>
                                        </p:tav>
                                      </p:tavLst>
                                    </p:anim>
                                    <p:anim calcmode="lin" valueType="num">
                                      <p:cBhvr>
                                        <p:cTn id="89" dur="500" fill="hold"/>
                                        <p:tgtEl>
                                          <p:spTgt spid="9"/>
                                        </p:tgtEl>
                                        <p:attrNameLst>
                                          <p:attrName>ppt_h</p:attrName>
                                        </p:attrNameLst>
                                      </p:cBhvr>
                                      <p:tavLst>
                                        <p:tav tm="0">
                                          <p:val>
                                            <p:fltVal val="0"/>
                                          </p:val>
                                        </p:tav>
                                        <p:tav tm="100000">
                                          <p:val>
                                            <p:strVal val="#ppt_h"/>
                                          </p:val>
                                        </p:tav>
                                      </p:tavLst>
                                    </p:anim>
                                    <p:animEffect transition="in" filter="fade">
                                      <p:cBhvr>
                                        <p:cTn id="90" dur="5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2000"/>
                                        <p:tgtEl>
                                          <p:spTgt spid="31"/>
                                        </p:tgtEl>
                                      </p:cBhvr>
                                    </p:animEffect>
                                    <p:set>
                                      <p:cBhvr>
                                        <p:cTn id="95" dur="1" fill="hold">
                                          <p:stCondLst>
                                            <p:cond delay="1999"/>
                                          </p:stCondLst>
                                        </p:cTn>
                                        <p:tgtEl>
                                          <p:spTgt spid="31"/>
                                        </p:tgtEl>
                                        <p:attrNameLst>
                                          <p:attrName>style.visibility</p:attrName>
                                        </p:attrNameLst>
                                      </p:cBhvr>
                                      <p:to>
                                        <p:strVal val="hidden"/>
                                      </p:to>
                                    </p:set>
                                  </p:childTnLst>
                                </p:cTn>
                              </p:par>
                              <p:par>
                                <p:cTn id="96" presetID="10" presetClass="entr" presetSubtype="0" fill="hold"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29"/>
                                        </p:tgtEl>
                                      </p:cBhvr>
                                    </p:animEffect>
                                    <p:set>
                                      <p:cBhvr>
                                        <p:cTn id="103" dur="1" fill="hold">
                                          <p:stCondLst>
                                            <p:cond delay="499"/>
                                          </p:stCondLst>
                                        </p:cTn>
                                        <p:tgtEl>
                                          <p:spTgt spid="29"/>
                                        </p:tgtEl>
                                        <p:attrNameLst>
                                          <p:attrName>style.visibility</p:attrName>
                                        </p:attrNameLst>
                                      </p:cBhvr>
                                      <p:to>
                                        <p:strVal val="hidden"/>
                                      </p:to>
                                    </p:set>
                                  </p:childTnLst>
                                </p:cTn>
                              </p:par>
                            </p:childTnLst>
                          </p:cTn>
                        </p:par>
                        <p:par>
                          <p:cTn id="104" fill="hold">
                            <p:stCondLst>
                              <p:cond delay="500"/>
                            </p:stCondLst>
                            <p:childTnLst>
                              <p:par>
                                <p:cTn id="105" presetID="53" presetClass="entr" presetSubtype="0" fill="hold" grpId="0" nodeType="afterEffect">
                                  <p:stCondLst>
                                    <p:cond delay="0"/>
                                  </p:stCondLst>
                                  <p:childTnLst>
                                    <p:set>
                                      <p:cBhvr>
                                        <p:cTn id="106" dur="1" fill="hold">
                                          <p:stCondLst>
                                            <p:cond delay="0"/>
                                          </p:stCondLst>
                                        </p:cTn>
                                        <p:tgtEl>
                                          <p:spTgt spid="11"/>
                                        </p:tgtEl>
                                        <p:attrNameLst>
                                          <p:attrName>style.visibility</p:attrName>
                                        </p:attrNameLst>
                                      </p:cBhvr>
                                      <p:to>
                                        <p:strVal val="visible"/>
                                      </p:to>
                                    </p:set>
                                    <p:anim calcmode="lin" valueType="num">
                                      <p:cBhvr>
                                        <p:cTn id="107" dur="500" fill="hold"/>
                                        <p:tgtEl>
                                          <p:spTgt spid="11"/>
                                        </p:tgtEl>
                                        <p:attrNameLst>
                                          <p:attrName>ppt_w</p:attrName>
                                        </p:attrNameLst>
                                      </p:cBhvr>
                                      <p:tavLst>
                                        <p:tav tm="0">
                                          <p:val>
                                            <p:fltVal val="0"/>
                                          </p:val>
                                        </p:tav>
                                        <p:tav tm="100000">
                                          <p:val>
                                            <p:strVal val="#ppt_w"/>
                                          </p:val>
                                        </p:tav>
                                      </p:tavLst>
                                    </p:anim>
                                    <p:anim calcmode="lin" valueType="num">
                                      <p:cBhvr>
                                        <p:cTn id="108" dur="500" fill="hold"/>
                                        <p:tgtEl>
                                          <p:spTgt spid="11"/>
                                        </p:tgtEl>
                                        <p:attrNameLst>
                                          <p:attrName>ppt_h</p:attrName>
                                        </p:attrNameLst>
                                      </p:cBhvr>
                                      <p:tavLst>
                                        <p:tav tm="0">
                                          <p:val>
                                            <p:fltVal val="0"/>
                                          </p:val>
                                        </p:tav>
                                        <p:tav tm="100000">
                                          <p:val>
                                            <p:strVal val="#ppt_h"/>
                                          </p:val>
                                        </p:tav>
                                      </p:tavLst>
                                    </p:anim>
                                    <p:animEffect transition="in" filter="fade">
                                      <p:cBhvr>
                                        <p:cTn id="10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30" grpId="0"/>
      <p:bldP spid="30" grpId="1"/>
      <p:bldP spid="31" grpId="0"/>
      <p:bldP spid="31"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22"/>
          <p:cNvSpPr>
            <a:spLocks noGrp="1"/>
          </p:cNvSpPr>
          <p:nvPr>
            <p:ph type="sldNum" sz="quarter" idx="12"/>
          </p:nvPr>
        </p:nvSpPr>
        <p:spPr bwMode="auto">
          <a:ln>
            <a:round/>
            <a:headEnd/>
            <a:tailEnd/>
          </a:ln>
        </p:spPr>
        <p:txBody>
          <a:bodyPr/>
          <a:lstStyle/>
          <a:p>
            <a:r>
              <a:rPr lang="en-US" smtClean="0"/>
              <a:t>5-</a:t>
            </a:r>
            <a:fld id="{F48270B2-3564-4B25-97CB-1E584BAD818C}" type="slidenum">
              <a:rPr lang="en-US" smtClean="0"/>
              <a:pPr/>
              <a:t>49</a:t>
            </a:fld>
            <a:endParaRPr lang="en-US" smtClean="0"/>
          </a:p>
        </p:txBody>
      </p:sp>
      <p:pic>
        <p:nvPicPr>
          <p:cNvPr id="92162" name="Picture 2" descr="http://a1.mzstatic.com/us/r1000/032/Purple/85/1e/af/mzl.etighpol.320x480-75.jpg"/>
          <p:cNvPicPr>
            <a:picLocks noChangeAspect="1" noChangeArrowheads="1"/>
          </p:cNvPicPr>
          <p:nvPr/>
        </p:nvPicPr>
        <p:blipFill>
          <a:blip r:embed="rId2" cstate="print"/>
          <a:srcRect/>
          <a:stretch>
            <a:fillRect/>
          </a:stretch>
        </p:blipFill>
        <p:spPr bwMode="auto">
          <a:xfrm>
            <a:off x="1355725" y="2419350"/>
            <a:ext cx="6188075" cy="3867150"/>
          </a:xfrm>
          <a:prstGeom prst="rect">
            <a:avLst/>
          </a:prstGeom>
          <a:noFill/>
          <a:ln w="9525">
            <a:noFill/>
            <a:miter lim="800000"/>
            <a:headEnd/>
            <a:tailEnd/>
          </a:ln>
        </p:spPr>
      </p:pic>
      <p:sp>
        <p:nvSpPr>
          <p:cNvPr id="3" name="TextBox 2"/>
          <p:cNvSpPr txBox="1">
            <a:spLocks noChangeArrowheads="1"/>
          </p:cNvSpPr>
          <p:nvPr/>
        </p:nvSpPr>
        <p:spPr bwMode="auto">
          <a:xfrm>
            <a:off x="4876800" y="1752600"/>
            <a:ext cx="2819400" cy="584200"/>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 = PV</a:t>
            </a:r>
          </a:p>
        </p:txBody>
      </p:sp>
      <p:sp>
        <p:nvSpPr>
          <p:cNvPr id="4" name="TextBox 3"/>
          <p:cNvSpPr txBox="1">
            <a:spLocks noChangeArrowheads="1"/>
          </p:cNvSpPr>
          <p:nvPr/>
        </p:nvSpPr>
        <p:spPr bwMode="auto">
          <a:xfrm>
            <a:off x="228600" y="228600"/>
            <a:ext cx="2819400" cy="584200"/>
          </a:xfrm>
          <a:prstGeom prst="rect">
            <a:avLst/>
          </a:prstGeom>
          <a:noFill/>
          <a:ln w="9525">
            <a:noFill/>
            <a:miter lim="800000"/>
            <a:headEnd/>
            <a:tailEnd/>
          </a:ln>
        </p:spPr>
        <p:txBody>
          <a:bodyPr>
            <a:spAutoFit/>
          </a:bodyPr>
          <a:lstStyle/>
          <a:p>
            <a:r>
              <a:rPr lang="en-US" sz="3200">
                <a:latin typeface="Arial Black" pitchFamily="34" charset="0"/>
              </a:rPr>
              <a:t>1 years = N</a:t>
            </a:r>
          </a:p>
        </p:txBody>
      </p:sp>
      <p:sp>
        <p:nvSpPr>
          <p:cNvPr id="5" name="TextBox 4"/>
          <p:cNvSpPr txBox="1">
            <a:spLocks noChangeArrowheads="1"/>
          </p:cNvSpPr>
          <p:nvPr/>
        </p:nvSpPr>
        <p:spPr bwMode="auto">
          <a:xfrm>
            <a:off x="1905000" y="1219200"/>
            <a:ext cx="3101975" cy="584200"/>
          </a:xfrm>
          <a:prstGeom prst="rect">
            <a:avLst/>
          </a:prstGeom>
          <a:noFill/>
          <a:ln w="9525">
            <a:noFill/>
            <a:miter lim="800000"/>
            <a:headEnd/>
            <a:tailEnd/>
          </a:ln>
        </p:spPr>
        <p:txBody>
          <a:bodyPr wrap="none">
            <a:spAutoFit/>
          </a:bodyPr>
          <a:lstStyle/>
          <a:p>
            <a:r>
              <a:rPr lang="en-US" sz="3200">
                <a:latin typeface="Arial Black" pitchFamily="34" charset="0"/>
              </a:rPr>
              <a:t>$10,000 = FV</a:t>
            </a:r>
          </a:p>
        </p:txBody>
      </p:sp>
      <p:sp>
        <p:nvSpPr>
          <p:cNvPr id="6" name="TextBox 5"/>
          <p:cNvSpPr txBox="1">
            <a:spLocks noChangeArrowheads="1"/>
          </p:cNvSpPr>
          <p:nvPr/>
        </p:nvSpPr>
        <p:spPr bwMode="auto">
          <a:xfrm>
            <a:off x="838200" y="685800"/>
            <a:ext cx="7239000" cy="584200"/>
          </a:xfrm>
          <a:prstGeom prst="rect">
            <a:avLst/>
          </a:prstGeom>
          <a:noFill/>
          <a:ln w="9525">
            <a:noFill/>
            <a:miter lim="800000"/>
            <a:headEnd/>
            <a:tailEnd/>
          </a:ln>
        </p:spPr>
        <p:txBody>
          <a:bodyPr>
            <a:spAutoFit/>
          </a:bodyPr>
          <a:lstStyle/>
          <a:p>
            <a:r>
              <a:rPr lang="en-US" sz="3200">
                <a:latin typeface="Arial Black" pitchFamily="34" charset="0"/>
              </a:rPr>
              <a:t>7% = i</a:t>
            </a:r>
          </a:p>
        </p:txBody>
      </p:sp>
      <p:cxnSp>
        <p:nvCxnSpPr>
          <p:cNvPr id="9" name="Straight Arrow Connector 8"/>
          <p:cNvCxnSpPr/>
          <p:nvPr/>
        </p:nvCxnSpPr>
        <p:spPr>
          <a:xfrm flipH="1">
            <a:off x="3048000" y="2286000"/>
            <a:ext cx="2667000" cy="1524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14600" y="1676400"/>
            <a:ext cx="1600200" cy="20574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533400" y="1981200"/>
            <a:ext cx="2590800" cy="10668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419100" y="1638300"/>
            <a:ext cx="3124200" cy="12192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2590800" y="2743200"/>
            <a:ext cx="2590800" cy="584200"/>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-9,345.79</a:t>
            </a:r>
          </a:p>
        </p:txBody>
      </p:sp>
      <p:sp>
        <p:nvSpPr>
          <p:cNvPr id="7183" name="TextBox 15"/>
          <p:cNvSpPr txBox="1">
            <a:spLocks noChangeArrowheads="1"/>
          </p:cNvSpPr>
          <p:nvPr/>
        </p:nvSpPr>
        <p:spPr bwMode="auto">
          <a:xfrm>
            <a:off x="3352800" y="152400"/>
            <a:ext cx="4343400" cy="830263"/>
          </a:xfrm>
          <a:prstGeom prst="rect">
            <a:avLst/>
          </a:prstGeom>
          <a:solidFill>
            <a:schemeClr val="bg2"/>
          </a:solidFill>
          <a:ln w="9525">
            <a:noFill/>
            <a:miter lim="800000"/>
            <a:headEnd/>
            <a:tailEnd/>
          </a:ln>
        </p:spPr>
        <p:txBody>
          <a:bodyPr>
            <a:spAutoFit/>
          </a:bodyPr>
          <a:lstStyle/>
          <a:p>
            <a:pPr algn="ctr" fontAlgn="auto">
              <a:spcBef>
                <a:spcPts val="0"/>
              </a:spcBef>
              <a:spcAft>
                <a:spcPts val="0"/>
              </a:spcAft>
              <a:defRPr/>
            </a:pPr>
            <a:r>
              <a:rPr lang="en-US" sz="4800" b="1" dirty="0">
                <a:solidFill>
                  <a:schemeClr val="tx2"/>
                </a:solidFill>
                <a:latin typeface="+mj-lt"/>
              </a:rPr>
              <a:t>HP 12-C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13"/>
                                        </p:tgtEl>
                                      </p:cBhvr>
                                    </p:animEffect>
                                    <p:set>
                                      <p:cBhvr>
                                        <p:cTn id="19" dur="1" fill="hold">
                                          <p:stCondLst>
                                            <p:cond delay="9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11"/>
                                        </p:tgtEl>
                                      </p:cBhvr>
                                    </p:animEffect>
                                    <p:set>
                                      <p:cBhvr>
                                        <p:cTn id="36" dur="1" fill="hold">
                                          <p:stCondLst>
                                            <p:cond delay="9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Effect transition="in" filter="fade">
                                      <p:cBhvr>
                                        <p:cTn id="43" dur="1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000"/>
                                        <p:tgtEl>
                                          <p:spTgt spid="10"/>
                                        </p:tgtEl>
                                      </p:cBhvr>
                                    </p:animEffect>
                                    <p:set>
                                      <p:cBhvr>
                                        <p:cTn id="53" dur="1" fill="hold">
                                          <p:stCondLst>
                                            <p:cond delay="9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1000" fill="hold"/>
                                        <p:tgtEl>
                                          <p:spTgt spid="3"/>
                                        </p:tgtEl>
                                        <p:attrNameLst>
                                          <p:attrName>ppt_w</p:attrName>
                                        </p:attrNameLst>
                                      </p:cBhvr>
                                      <p:tavLst>
                                        <p:tav tm="0">
                                          <p:val>
                                            <p:fltVal val="0"/>
                                          </p:val>
                                        </p:tav>
                                        <p:tav tm="100000">
                                          <p:val>
                                            <p:strVal val="#ppt_w"/>
                                          </p:val>
                                        </p:tav>
                                      </p:tavLst>
                                    </p:anim>
                                    <p:anim calcmode="lin" valueType="num">
                                      <p:cBhvr>
                                        <p:cTn id="59" dur="1000" fill="hold"/>
                                        <p:tgtEl>
                                          <p:spTgt spid="3"/>
                                        </p:tgtEl>
                                        <p:attrNameLst>
                                          <p:attrName>ppt_h</p:attrName>
                                        </p:attrNameLst>
                                      </p:cBhvr>
                                      <p:tavLst>
                                        <p:tav tm="0">
                                          <p:val>
                                            <p:fltVal val="0"/>
                                          </p:val>
                                        </p:tav>
                                        <p:tav tm="100000">
                                          <p:val>
                                            <p:strVal val="#ppt_h"/>
                                          </p:val>
                                        </p:tav>
                                      </p:tavLst>
                                    </p:anim>
                                    <p:animEffect transition="in" filter="fade">
                                      <p:cBhvr>
                                        <p:cTn id="60" dur="10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1000"/>
                                        <p:tgtEl>
                                          <p:spTgt spid="9"/>
                                        </p:tgtEl>
                                      </p:cBhvr>
                                    </p:animEffect>
                                    <p:set>
                                      <p:cBhvr>
                                        <p:cTn id="70" dur="1" fill="hold">
                                          <p:stCondLst>
                                            <p:cond delay="999"/>
                                          </p:stCondLst>
                                        </p:cTn>
                                        <p:tgtEl>
                                          <p:spTgt spid="9"/>
                                        </p:tgtEl>
                                        <p:attrNameLst>
                                          <p:attrName>style.visibility</p:attrName>
                                        </p:attrNameLst>
                                      </p:cBhvr>
                                      <p:to>
                                        <p:strVal val="hidden"/>
                                      </p:to>
                                    </p:set>
                                  </p:childTnLst>
                                </p:cTn>
                              </p:par>
                            </p:childTnLst>
                          </p:cTn>
                        </p:par>
                        <p:par>
                          <p:cTn id="71" fill="hold">
                            <p:stCondLst>
                              <p:cond delay="1000"/>
                            </p:stCondLst>
                            <p:childTnLst>
                              <p:par>
                                <p:cTn id="72" presetID="53"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22"/>
          <p:cNvSpPr>
            <a:spLocks noGrp="1"/>
          </p:cNvSpPr>
          <p:nvPr>
            <p:ph type="sldNum" sz="quarter" idx="12"/>
          </p:nvPr>
        </p:nvSpPr>
        <p:spPr bwMode="auto">
          <a:ln>
            <a:round/>
            <a:headEnd/>
            <a:tailEnd/>
          </a:ln>
        </p:spPr>
        <p:txBody>
          <a:bodyPr/>
          <a:lstStyle/>
          <a:p>
            <a:r>
              <a:rPr lang="en-US" smtClean="0"/>
              <a:t>5-</a:t>
            </a:r>
            <a:fld id="{C1F02DC9-6C31-4641-8625-D43EAF74A37B}" type="slidenum">
              <a:rPr lang="en-US" smtClean="0"/>
              <a:pPr/>
              <a:t>5</a:t>
            </a:fld>
            <a:endParaRPr lang="en-US" smtClean="0"/>
          </a:p>
        </p:txBody>
      </p:sp>
      <p:sp>
        <p:nvSpPr>
          <p:cNvPr id="19458" name="Title 1"/>
          <p:cNvSpPr>
            <a:spLocks noGrp="1"/>
          </p:cNvSpPr>
          <p:nvPr>
            <p:ph type="title"/>
          </p:nvPr>
        </p:nvSpPr>
        <p:spPr>
          <a:solidFill>
            <a:schemeClr val="bg2"/>
          </a:solidFill>
        </p:spPr>
        <p:txBody>
          <a:bodyPr/>
          <a:lstStyle/>
          <a:p>
            <a:pPr algn="ctr" eaLnBrk="1" hangingPunct="1"/>
            <a:r>
              <a:rPr lang="en-US" sz="4800" b="1" smtClean="0"/>
              <a:t>Time and Money</a:t>
            </a:r>
          </a:p>
        </p:txBody>
      </p:sp>
      <p:sp>
        <p:nvSpPr>
          <p:cNvPr id="4" name="TextBox 3"/>
          <p:cNvSpPr txBox="1">
            <a:spLocks noChangeArrowheads="1"/>
          </p:cNvSpPr>
          <p:nvPr/>
        </p:nvSpPr>
        <p:spPr bwMode="auto">
          <a:xfrm>
            <a:off x="1143000" y="1676400"/>
            <a:ext cx="6934200" cy="1846263"/>
          </a:xfrm>
          <a:prstGeom prst="rect">
            <a:avLst/>
          </a:prstGeom>
          <a:noFill/>
          <a:ln w="9525">
            <a:noFill/>
            <a:miter lim="800000"/>
            <a:headEnd/>
            <a:tailEnd/>
          </a:ln>
        </p:spPr>
        <p:txBody>
          <a:bodyPr>
            <a:spAutoFit/>
          </a:bodyPr>
          <a:lstStyle/>
          <a:p>
            <a:r>
              <a:rPr lang="en-US" sz="3200" b="1">
                <a:latin typeface="Perpetua" pitchFamily="18" charset="0"/>
                <a:cs typeface="Arial" charset="0"/>
              </a:rPr>
              <a:t>We will use the </a:t>
            </a:r>
            <a:r>
              <a:rPr lang="en-US" sz="3200" b="1">
                <a:solidFill>
                  <a:srgbClr val="0070C0"/>
                </a:solidFill>
                <a:latin typeface="Perpetua" pitchFamily="18" charset="0"/>
                <a:cs typeface="Arial" charset="0"/>
              </a:rPr>
              <a:t>time line </a:t>
            </a:r>
            <a:r>
              <a:rPr lang="en-US" sz="3200" b="1">
                <a:latin typeface="Perpetua" pitchFamily="18" charset="0"/>
                <a:cs typeface="Arial" charset="0"/>
              </a:rPr>
              <a:t>to visually represent items over time.</a:t>
            </a:r>
          </a:p>
          <a:p>
            <a:endParaRPr lang="en-US" sz="1400" b="1">
              <a:latin typeface="Perpetua" pitchFamily="18" charset="0"/>
              <a:cs typeface="Arial" charset="0"/>
            </a:endParaRPr>
          </a:p>
          <a:p>
            <a:r>
              <a:rPr lang="en-US" sz="3200" b="1">
                <a:latin typeface="Perpetua" pitchFamily="18" charset="0"/>
                <a:cs typeface="Arial" charset="0"/>
              </a:rPr>
              <a:t>Let’s start with fruit….. yes, fruit!</a:t>
            </a:r>
          </a:p>
        </p:txBody>
      </p:sp>
      <p:pic>
        <p:nvPicPr>
          <p:cNvPr id="39938" name="Picture 2" descr="http://t1.gstatic.com/images?q=tbn:ANd9GcRHwrTXskwKJEj0SSXun5ARULIcSyIjRvjucSaff7av_z2TRP6KhomGx7hEbQ"/>
          <p:cNvPicPr>
            <a:picLocks noChangeAspect="1" noChangeArrowheads="1"/>
          </p:cNvPicPr>
          <p:nvPr/>
        </p:nvPicPr>
        <p:blipFill>
          <a:blip r:embed="rId3" cstate="print"/>
          <a:srcRect/>
          <a:stretch>
            <a:fillRect/>
          </a:stretch>
        </p:blipFill>
        <p:spPr bwMode="auto">
          <a:xfrm>
            <a:off x="1981200" y="3522663"/>
            <a:ext cx="5035550" cy="2825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2" end="2"/>
                                            </p:txEl>
                                          </p:spTgt>
                                        </p:tgtEl>
                                      </p:cBhvr>
                                    </p:animEffect>
                                  </p:childTnLst>
                                </p:cTn>
                              </p:par>
                            </p:childTnLst>
                          </p:cTn>
                        </p:par>
                        <p:par>
                          <p:cTn id="17" fill="hold">
                            <p:stCondLst>
                              <p:cond delay="1000"/>
                            </p:stCondLst>
                            <p:childTnLst>
                              <p:par>
                                <p:cTn id="18" presetID="55" presetClass="entr" presetSubtype="0" fill="hold" nodeType="afterEffect">
                                  <p:stCondLst>
                                    <p:cond delay="0"/>
                                  </p:stCondLst>
                                  <p:childTnLst>
                                    <p:set>
                                      <p:cBhvr>
                                        <p:cTn id="19" dur="1" fill="hold">
                                          <p:stCondLst>
                                            <p:cond delay="0"/>
                                          </p:stCondLst>
                                        </p:cTn>
                                        <p:tgtEl>
                                          <p:spTgt spid="39938"/>
                                        </p:tgtEl>
                                        <p:attrNameLst>
                                          <p:attrName>style.visibility</p:attrName>
                                        </p:attrNameLst>
                                      </p:cBhvr>
                                      <p:to>
                                        <p:strVal val="visible"/>
                                      </p:to>
                                    </p:set>
                                    <p:anim calcmode="lin" valueType="num">
                                      <p:cBhvr>
                                        <p:cTn id="20" dur="2000" fill="hold"/>
                                        <p:tgtEl>
                                          <p:spTgt spid="39938"/>
                                        </p:tgtEl>
                                        <p:attrNameLst>
                                          <p:attrName>ppt_w</p:attrName>
                                        </p:attrNameLst>
                                      </p:cBhvr>
                                      <p:tavLst>
                                        <p:tav tm="0">
                                          <p:val>
                                            <p:strVal val="#ppt_w*0.70"/>
                                          </p:val>
                                        </p:tav>
                                        <p:tav tm="100000">
                                          <p:val>
                                            <p:strVal val="#ppt_w"/>
                                          </p:val>
                                        </p:tav>
                                      </p:tavLst>
                                    </p:anim>
                                    <p:anim calcmode="lin" valueType="num">
                                      <p:cBhvr>
                                        <p:cTn id="21" dur="2000" fill="hold"/>
                                        <p:tgtEl>
                                          <p:spTgt spid="39938"/>
                                        </p:tgtEl>
                                        <p:attrNameLst>
                                          <p:attrName>ppt_h</p:attrName>
                                        </p:attrNameLst>
                                      </p:cBhvr>
                                      <p:tavLst>
                                        <p:tav tm="0">
                                          <p:val>
                                            <p:strVal val="#ppt_h"/>
                                          </p:val>
                                        </p:tav>
                                        <p:tav tm="100000">
                                          <p:val>
                                            <p:strVal val="#ppt_h"/>
                                          </p:val>
                                        </p:tav>
                                      </p:tavLst>
                                    </p:anim>
                                    <p:animEffect transition="in" filter="fade">
                                      <p:cBhvr>
                                        <p:cTn id="22" dur="2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22"/>
          <p:cNvSpPr>
            <a:spLocks noGrp="1"/>
          </p:cNvSpPr>
          <p:nvPr>
            <p:ph type="sldNum" sz="quarter" idx="12"/>
          </p:nvPr>
        </p:nvSpPr>
        <p:spPr bwMode="auto">
          <a:ln>
            <a:round/>
            <a:headEnd/>
            <a:tailEnd/>
          </a:ln>
        </p:spPr>
        <p:txBody>
          <a:bodyPr/>
          <a:lstStyle/>
          <a:p>
            <a:r>
              <a:rPr lang="en-US" smtClean="0"/>
              <a:t>5-</a:t>
            </a:r>
            <a:fld id="{99148B72-C1DF-4AE0-A09E-CB012C0C9DE8}" type="slidenum">
              <a:rPr lang="en-US" smtClean="0"/>
              <a:pPr/>
              <a:t>50</a:t>
            </a:fld>
            <a:endParaRPr lang="en-US" smtClean="0"/>
          </a:p>
        </p:txBody>
      </p:sp>
      <p:sp>
        <p:nvSpPr>
          <p:cNvPr id="93186" name="Rectangle 2"/>
          <p:cNvSpPr>
            <a:spLocks noGrp="1" noChangeArrowheads="1"/>
          </p:cNvSpPr>
          <p:nvPr>
            <p:ph type="title"/>
          </p:nvPr>
        </p:nvSpPr>
        <p:spPr>
          <a:xfrm>
            <a:off x="228600" y="304800"/>
            <a:ext cx="8229600" cy="990600"/>
          </a:xfrm>
          <a:solidFill>
            <a:schemeClr val="bg2"/>
          </a:solidFill>
        </p:spPr>
        <p:txBody>
          <a:bodyPr/>
          <a:lstStyle/>
          <a:p>
            <a:pPr algn="ctr" eaLnBrk="1" hangingPunct="1"/>
            <a:r>
              <a:rPr lang="en-US" sz="4800" b="1" smtClean="0"/>
              <a:t>Present Values – Example 2</a:t>
            </a:r>
          </a:p>
        </p:txBody>
      </p:sp>
      <p:sp>
        <p:nvSpPr>
          <p:cNvPr id="18435" name="Rectangle 3"/>
          <p:cNvSpPr>
            <a:spLocks noGrp="1" noChangeArrowheads="1"/>
          </p:cNvSpPr>
          <p:nvPr>
            <p:ph sz="quarter" idx="1"/>
          </p:nvPr>
        </p:nvSpPr>
        <p:spPr>
          <a:xfrm>
            <a:off x="304800" y="1295400"/>
            <a:ext cx="8610600" cy="5638800"/>
          </a:xfrm>
        </p:spPr>
        <p:txBody>
          <a:bodyPr/>
          <a:lstStyle/>
          <a:p>
            <a:pPr eaLnBrk="1" hangingPunct="1">
              <a:lnSpc>
                <a:spcPct val="90000"/>
              </a:lnSpc>
              <a:buFont typeface="Wingdings 2" pitchFamily="18" charset="2"/>
              <a:buNone/>
            </a:pPr>
            <a:r>
              <a:rPr lang="en-US" b="1" dirty="0" smtClean="0">
                <a:cs typeface="Arial" charset="0"/>
              </a:rPr>
              <a:t>	</a:t>
            </a:r>
            <a:r>
              <a:rPr lang="en-US" sz="2800" b="1" dirty="0" smtClean="0">
                <a:cs typeface="Arial" charset="0"/>
              </a:rPr>
              <a:t>You want to begin saving for your daughter’s college education and you estimate that she will need $150,000 in 17 years.  If you feel confident that you can earn 8% per year, how much do you need to invest today?</a:t>
            </a:r>
          </a:p>
          <a:p>
            <a:pPr eaLnBrk="1" hangingPunct="1">
              <a:lnSpc>
                <a:spcPct val="90000"/>
              </a:lnSpc>
              <a:buFont typeface="Wingdings 2" pitchFamily="18" charset="2"/>
              <a:buNone/>
            </a:pPr>
            <a:endParaRPr lang="en-US" sz="2800" b="1" dirty="0" smtClean="0">
              <a:cs typeface="Arial" charset="0"/>
            </a:endParaRPr>
          </a:p>
          <a:p>
            <a:pPr eaLnBrk="1" hangingPunct="1">
              <a:lnSpc>
                <a:spcPct val="90000"/>
              </a:lnSpc>
              <a:buFont typeface="Wingdings 2" pitchFamily="18" charset="2"/>
              <a:buNone/>
            </a:pPr>
            <a:endParaRPr lang="en-US" b="1" dirty="0" smtClean="0">
              <a:cs typeface="Arial" charset="0"/>
            </a:endParaRPr>
          </a:p>
          <a:p>
            <a:pPr eaLnBrk="1" hangingPunct="1">
              <a:lnSpc>
                <a:spcPct val="90000"/>
              </a:lnSpc>
              <a:buFont typeface="Wingdings 2" pitchFamily="18" charset="2"/>
              <a:buNone/>
            </a:pPr>
            <a:endParaRPr lang="en-US" b="1" dirty="0" smtClean="0">
              <a:cs typeface="Arial" charset="0"/>
            </a:endParaRPr>
          </a:p>
          <a:p>
            <a:pPr eaLnBrk="1" hangingPunct="1">
              <a:lnSpc>
                <a:spcPct val="90000"/>
              </a:lnSpc>
              <a:buFont typeface="Wingdings 2" pitchFamily="18" charset="2"/>
              <a:buNone/>
            </a:pPr>
            <a:endParaRPr lang="en-US" b="1" dirty="0" smtClean="0">
              <a:cs typeface="Arial" charset="0"/>
            </a:endParaRPr>
          </a:p>
          <a:p>
            <a:pPr lvl="1" eaLnBrk="1" hangingPunct="1">
              <a:lnSpc>
                <a:spcPct val="90000"/>
              </a:lnSpc>
              <a:buFont typeface="Wingdings 2" pitchFamily="18" charset="2"/>
              <a:buNone/>
            </a:pPr>
            <a:r>
              <a:rPr lang="en-US" b="1" dirty="0" smtClean="0">
                <a:cs typeface="Arial" charset="0"/>
              </a:rPr>
              <a:t>N = 17; I/Y = 8; FV = 150,000</a:t>
            </a:r>
          </a:p>
          <a:p>
            <a:pPr lvl="1" eaLnBrk="1" hangingPunct="1">
              <a:lnSpc>
                <a:spcPct val="90000"/>
              </a:lnSpc>
              <a:buFont typeface="Wingdings 2" pitchFamily="18" charset="2"/>
              <a:buNone/>
            </a:pPr>
            <a:r>
              <a:rPr lang="en-US" b="1" dirty="0" smtClean="0">
                <a:cs typeface="Arial" charset="0"/>
              </a:rPr>
              <a:t>CPT PV = </a:t>
            </a:r>
            <a:r>
              <a:rPr lang="en-US" b="1" dirty="0" smtClean="0">
                <a:solidFill>
                  <a:srgbClr val="C00000"/>
                </a:solidFill>
                <a:cs typeface="Arial" charset="0"/>
              </a:rPr>
              <a:t>-$40,540.34 </a:t>
            </a:r>
          </a:p>
          <a:p>
            <a:pPr lvl="1" eaLnBrk="1" hangingPunct="1">
              <a:lnSpc>
                <a:spcPct val="90000"/>
              </a:lnSpc>
              <a:buFont typeface="Wingdings 2" pitchFamily="18" charset="2"/>
              <a:buNone/>
            </a:pPr>
            <a:r>
              <a:rPr lang="en-US" b="1" dirty="0" smtClean="0">
                <a:cs typeface="Arial" charset="0"/>
              </a:rPr>
              <a:t>(remember the sign convention)</a:t>
            </a:r>
          </a:p>
        </p:txBody>
      </p:sp>
      <p:sp>
        <p:nvSpPr>
          <p:cNvPr id="6" name="TextBox 5"/>
          <p:cNvSpPr txBox="1">
            <a:spLocks noChangeArrowheads="1"/>
          </p:cNvSpPr>
          <p:nvPr/>
        </p:nvSpPr>
        <p:spPr bwMode="auto">
          <a:xfrm>
            <a:off x="609600" y="4533900"/>
            <a:ext cx="2895600" cy="584200"/>
          </a:xfrm>
          <a:prstGeom prst="rect">
            <a:avLst/>
          </a:prstGeom>
          <a:noFill/>
          <a:ln w="9525">
            <a:noFill/>
            <a:miter lim="800000"/>
            <a:headEnd/>
            <a:tailEnd/>
          </a:ln>
        </p:spPr>
        <p:txBody>
          <a:bodyPr>
            <a:spAutoFit/>
          </a:bodyPr>
          <a:lstStyle/>
          <a:p>
            <a:r>
              <a:rPr lang="en-US" sz="3200">
                <a:solidFill>
                  <a:srgbClr val="008000"/>
                </a:solidFill>
                <a:latin typeface="Arial Black" pitchFamily="34" charset="0"/>
              </a:rPr>
              <a:t>$40,540.34</a:t>
            </a:r>
          </a:p>
        </p:txBody>
      </p:sp>
      <p:sp>
        <p:nvSpPr>
          <p:cNvPr id="7" name="TextBox 6"/>
          <p:cNvSpPr txBox="1">
            <a:spLocks noChangeArrowheads="1"/>
          </p:cNvSpPr>
          <p:nvPr/>
        </p:nvSpPr>
        <p:spPr bwMode="auto">
          <a:xfrm>
            <a:off x="5829300" y="4495800"/>
            <a:ext cx="2247900" cy="584200"/>
          </a:xfrm>
          <a:prstGeom prst="rect">
            <a:avLst/>
          </a:prstGeom>
          <a:noFill/>
          <a:ln w="9525">
            <a:noFill/>
            <a:miter lim="800000"/>
            <a:headEnd/>
            <a:tailEnd/>
          </a:ln>
        </p:spPr>
        <p:txBody>
          <a:bodyPr>
            <a:spAutoFit/>
          </a:bodyPr>
          <a:lstStyle/>
          <a:p>
            <a:r>
              <a:rPr lang="en-US" sz="3200">
                <a:solidFill>
                  <a:srgbClr val="008000"/>
                </a:solidFill>
                <a:latin typeface="Arial Black" pitchFamily="34" charset="0"/>
              </a:rPr>
              <a:t>$150,000</a:t>
            </a:r>
          </a:p>
        </p:txBody>
      </p:sp>
      <p:sp>
        <p:nvSpPr>
          <p:cNvPr id="8" name="Rectangle 7"/>
          <p:cNvSpPr/>
          <p:nvPr/>
        </p:nvSpPr>
        <p:spPr>
          <a:xfrm>
            <a:off x="1181100" y="4343400"/>
            <a:ext cx="540534"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a:t>
            </a:r>
          </a:p>
        </p:txBody>
      </p:sp>
      <p:grpSp>
        <p:nvGrpSpPr>
          <p:cNvPr id="9" name="Group 15"/>
          <p:cNvGrpSpPr>
            <a:grpSpLocks/>
          </p:cNvGrpSpPr>
          <p:nvPr/>
        </p:nvGrpSpPr>
        <p:grpSpPr bwMode="auto">
          <a:xfrm>
            <a:off x="723900" y="3276600"/>
            <a:ext cx="6743700" cy="990600"/>
            <a:chOff x="762000" y="2743200"/>
            <a:chExt cx="6743700" cy="990600"/>
          </a:xfrm>
        </p:grpSpPr>
        <p:cxnSp>
          <p:nvCxnSpPr>
            <p:cNvPr id="10" name="Straight Connector 9"/>
            <p:cNvCxnSpPr/>
            <p:nvPr/>
          </p:nvCxnSpPr>
          <p:spPr>
            <a:xfrm>
              <a:off x="1447800" y="3733800"/>
              <a:ext cx="5410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5"/>
            <p:cNvCxnSpPr/>
            <p:nvPr/>
          </p:nvCxnSpPr>
          <p:spPr>
            <a:xfrm>
              <a:off x="1447800" y="32766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58000" y="32766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3196" name="TextBox 12"/>
            <p:cNvSpPr txBox="1">
              <a:spLocks noChangeArrowheads="1"/>
            </p:cNvSpPr>
            <p:nvPr/>
          </p:nvSpPr>
          <p:spPr bwMode="auto">
            <a:xfrm>
              <a:off x="762000" y="2743200"/>
              <a:ext cx="1524000" cy="523220"/>
            </a:xfrm>
            <a:prstGeom prst="rect">
              <a:avLst/>
            </a:prstGeom>
            <a:noFill/>
            <a:ln w="9525">
              <a:noFill/>
              <a:miter lim="800000"/>
              <a:headEnd/>
              <a:tailEnd/>
            </a:ln>
          </p:spPr>
          <p:txBody>
            <a:bodyPr>
              <a:spAutoFit/>
            </a:bodyPr>
            <a:lstStyle/>
            <a:p>
              <a:r>
                <a:rPr lang="en-US" sz="2800">
                  <a:latin typeface="Arial Black" pitchFamily="34" charset="0"/>
                </a:rPr>
                <a:t>Today</a:t>
              </a:r>
            </a:p>
          </p:txBody>
        </p:sp>
        <p:sp>
          <p:nvSpPr>
            <p:cNvPr id="93197" name="TextBox 13"/>
            <p:cNvSpPr txBox="1">
              <a:spLocks noChangeArrowheads="1"/>
            </p:cNvSpPr>
            <p:nvPr/>
          </p:nvSpPr>
          <p:spPr bwMode="auto">
            <a:xfrm>
              <a:off x="6629400" y="2743200"/>
              <a:ext cx="876300" cy="523220"/>
            </a:xfrm>
            <a:prstGeom prst="rect">
              <a:avLst/>
            </a:prstGeom>
            <a:noFill/>
            <a:ln w="9525">
              <a:noFill/>
              <a:miter lim="800000"/>
              <a:headEnd/>
              <a:tailEnd/>
            </a:ln>
          </p:spPr>
          <p:txBody>
            <a:bodyPr>
              <a:spAutoFit/>
            </a:bodyPr>
            <a:lstStyle/>
            <a:p>
              <a:r>
                <a:rPr lang="en-US" sz="2800">
                  <a:latin typeface="Arial Black" pitchFamily="34" charset="0"/>
                </a:rPr>
                <a:t>17</a:t>
              </a:r>
            </a:p>
          </p:txBody>
        </p:sp>
        <p:sp>
          <p:nvSpPr>
            <p:cNvPr id="93198" name="TextBox 14"/>
            <p:cNvSpPr txBox="1">
              <a:spLocks noChangeArrowheads="1"/>
            </p:cNvSpPr>
            <p:nvPr/>
          </p:nvSpPr>
          <p:spPr bwMode="auto">
            <a:xfrm>
              <a:off x="2895600" y="2819400"/>
              <a:ext cx="2819400" cy="523220"/>
            </a:xfrm>
            <a:prstGeom prst="rect">
              <a:avLst/>
            </a:prstGeom>
            <a:noFill/>
            <a:ln w="9525">
              <a:noFill/>
              <a:miter lim="800000"/>
              <a:headEnd/>
              <a:tailEnd/>
            </a:ln>
          </p:spPr>
          <p:txBody>
            <a:bodyPr>
              <a:spAutoFit/>
            </a:bodyPr>
            <a:lstStyle/>
            <a:p>
              <a:r>
                <a:rPr lang="en-US" sz="2800">
                  <a:latin typeface="Arial Black" pitchFamily="34" charset="0"/>
                </a:rPr>
                <a:t>I/Y (i) = 8%</a:t>
              </a:r>
            </a:p>
          </p:txBody>
        </p:sp>
      </p:grpSp>
      <p:cxnSp>
        <p:nvCxnSpPr>
          <p:cNvPr id="17" name="Straight Arrow Connector 16"/>
          <p:cNvCxnSpPr/>
          <p:nvPr/>
        </p:nvCxnSpPr>
        <p:spPr>
          <a:xfrm flipH="1">
            <a:off x="3276600" y="4800600"/>
            <a:ext cx="2438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10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43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843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par>
                          <p:cTn id="17" fill="hold">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par>
                          <p:cTn id="23" fill="hold">
                            <p:stCondLst>
                              <p:cond delay="2000"/>
                            </p:stCondLst>
                            <p:childTnLst>
                              <p:par>
                                <p:cTn id="24" presetID="55"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0.7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8435">
                                            <p:txEl>
                                              <p:pRg st="5" end="5"/>
                                            </p:txEl>
                                          </p:spTgt>
                                        </p:tgtEl>
                                        <p:attrNameLst>
                                          <p:attrName>style.visibility</p:attrName>
                                        </p:attrNameLst>
                                      </p:cBhvr>
                                      <p:to>
                                        <p:strVal val="visible"/>
                                      </p:to>
                                    </p:set>
                                    <p:anim calcmode="lin" valueType="num">
                                      <p:cBhvr>
                                        <p:cTn id="33" dur="1000" fill="hold"/>
                                        <p:tgtEl>
                                          <p:spTgt spid="18435">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18435">
                                            <p:txEl>
                                              <p:pRg st="5" end="5"/>
                                            </p:txEl>
                                          </p:spTgt>
                                        </p:tgtEl>
                                        <p:attrNameLst>
                                          <p:attrName>ppt_h</p:attrName>
                                        </p:attrNameLst>
                                      </p:cBhvr>
                                      <p:tavLst>
                                        <p:tav tm="0">
                                          <p:val>
                                            <p:fltVal val="0"/>
                                          </p:val>
                                        </p:tav>
                                        <p:tav tm="100000">
                                          <p:val>
                                            <p:strVal val="#ppt_h"/>
                                          </p:val>
                                        </p:tav>
                                      </p:tavLst>
                                    </p:anim>
                                    <p:animEffect transition="in" filter="fade">
                                      <p:cBhvr>
                                        <p:cTn id="35" dur="1000"/>
                                        <p:tgtEl>
                                          <p:spTgt spid="18435">
                                            <p:txEl>
                                              <p:pRg st="5" end="5"/>
                                            </p:txEl>
                                          </p:spTgt>
                                        </p:tgtEl>
                                      </p:cBhvr>
                                    </p:animEffect>
                                  </p:childTnLst>
                                </p:cTn>
                              </p:par>
                              <p:par>
                                <p:cTn id="36" presetID="53" presetClass="entr" presetSubtype="0" fill="hold" nodeType="withEffect">
                                  <p:stCondLst>
                                    <p:cond delay="0"/>
                                  </p:stCondLst>
                                  <p:childTnLst>
                                    <p:set>
                                      <p:cBhvr>
                                        <p:cTn id="37" dur="1" fill="hold">
                                          <p:stCondLst>
                                            <p:cond delay="0"/>
                                          </p:stCondLst>
                                        </p:cTn>
                                        <p:tgtEl>
                                          <p:spTgt spid="18435">
                                            <p:txEl>
                                              <p:pRg st="6" end="6"/>
                                            </p:txEl>
                                          </p:spTgt>
                                        </p:tgtEl>
                                        <p:attrNameLst>
                                          <p:attrName>style.visibility</p:attrName>
                                        </p:attrNameLst>
                                      </p:cBhvr>
                                      <p:to>
                                        <p:strVal val="visible"/>
                                      </p:to>
                                    </p:set>
                                    <p:anim calcmode="lin" valueType="num">
                                      <p:cBhvr>
                                        <p:cTn id="38" dur="1000" fill="hold"/>
                                        <p:tgtEl>
                                          <p:spTgt spid="18435">
                                            <p:txEl>
                                              <p:pRg st="6" end="6"/>
                                            </p:txEl>
                                          </p:spTgt>
                                        </p:tgtEl>
                                        <p:attrNameLst>
                                          <p:attrName>ppt_w</p:attrName>
                                        </p:attrNameLst>
                                      </p:cBhvr>
                                      <p:tavLst>
                                        <p:tav tm="0">
                                          <p:val>
                                            <p:fltVal val="0"/>
                                          </p:val>
                                        </p:tav>
                                        <p:tav tm="100000">
                                          <p:val>
                                            <p:strVal val="#ppt_w"/>
                                          </p:val>
                                        </p:tav>
                                      </p:tavLst>
                                    </p:anim>
                                    <p:anim calcmode="lin" valueType="num">
                                      <p:cBhvr>
                                        <p:cTn id="39" dur="1000" fill="hold"/>
                                        <p:tgtEl>
                                          <p:spTgt spid="18435">
                                            <p:txEl>
                                              <p:pRg st="6" end="6"/>
                                            </p:txEl>
                                          </p:spTgt>
                                        </p:tgtEl>
                                        <p:attrNameLst>
                                          <p:attrName>ppt_h</p:attrName>
                                        </p:attrNameLst>
                                      </p:cBhvr>
                                      <p:tavLst>
                                        <p:tav tm="0">
                                          <p:val>
                                            <p:fltVal val="0"/>
                                          </p:val>
                                        </p:tav>
                                        <p:tav tm="100000">
                                          <p:val>
                                            <p:strVal val="#ppt_h"/>
                                          </p:val>
                                        </p:tav>
                                      </p:tavLst>
                                    </p:anim>
                                    <p:animEffect transition="in" filter="fade">
                                      <p:cBhvr>
                                        <p:cTn id="40" dur="1000"/>
                                        <p:tgtEl>
                                          <p:spTgt spid="18435">
                                            <p:txEl>
                                              <p:pRg st="6" end="6"/>
                                            </p:txEl>
                                          </p:spTgt>
                                        </p:tgtEl>
                                      </p:cBhvr>
                                    </p:animEffect>
                                  </p:childTnLst>
                                </p:cTn>
                              </p:par>
                              <p:par>
                                <p:cTn id="41" presetID="53" presetClass="entr" presetSubtype="0" fill="hold" nodeType="withEffect">
                                  <p:stCondLst>
                                    <p:cond delay="0"/>
                                  </p:stCondLst>
                                  <p:childTnLst>
                                    <p:set>
                                      <p:cBhvr>
                                        <p:cTn id="42" dur="1" fill="hold">
                                          <p:stCondLst>
                                            <p:cond delay="0"/>
                                          </p:stCondLst>
                                        </p:cTn>
                                        <p:tgtEl>
                                          <p:spTgt spid="18435">
                                            <p:txEl>
                                              <p:pRg st="7" end="7"/>
                                            </p:txEl>
                                          </p:spTgt>
                                        </p:tgtEl>
                                        <p:attrNameLst>
                                          <p:attrName>style.visibility</p:attrName>
                                        </p:attrNameLst>
                                      </p:cBhvr>
                                      <p:to>
                                        <p:strVal val="visible"/>
                                      </p:to>
                                    </p:set>
                                    <p:anim calcmode="lin" valueType="num">
                                      <p:cBhvr>
                                        <p:cTn id="43" dur="1000" fill="hold"/>
                                        <p:tgtEl>
                                          <p:spTgt spid="18435">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18435">
                                            <p:txEl>
                                              <p:pRg st="7" end="7"/>
                                            </p:txEl>
                                          </p:spTgt>
                                        </p:tgtEl>
                                        <p:attrNameLst>
                                          <p:attrName>ppt_h</p:attrName>
                                        </p:attrNameLst>
                                      </p:cBhvr>
                                      <p:tavLst>
                                        <p:tav tm="0">
                                          <p:val>
                                            <p:fltVal val="0"/>
                                          </p:val>
                                        </p:tav>
                                        <p:tav tm="100000">
                                          <p:val>
                                            <p:strVal val="#ppt_h"/>
                                          </p:val>
                                        </p:tav>
                                      </p:tavLst>
                                    </p:anim>
                                    <p:animEffect transition="in" filter="fade">
                                      <p:cBhvr>
                                        <p:cTn id="45" dur="1000"/>
                                        <p:tgtEl>
                                          <p:spTgt spid="18435">
                                            <p:txEl>
                                              <p:pRg st="7" end="7"/>
                                            </p:txEl>
                                          </p:spTgt>
                                        </p:tgtEl>
                                      </p:cBhvr>
                                    </p:animEffect>
                                  </p:childTnLst>
                                </p:cTn>
                              </p:par>
                            </p:childTnLst>
                          </p:cTn>
                        </p:par>
                        <p:par>
                          <p:cTn id="46" fill="hold">
                            <p:stCondLst>
                              <p:cond delay="1000"/>
                            </p:stCondLst>
                            <p:childTnLst>
                              <p:par>
                                <p:cTn id="47" presetID="10" presetClass="exit" presetSubtype="0" fill="hold" nodeType="afterEffect">
                                  <p:stCondLst>
                                    <p:cond delay="0"/>
                                  </p:stCondLst>
                                  <p:childTnLst>
                                    <p:animEffect transition="out" filter="fade">
                                      <p:cBhvr>
                                        <p:cTn id="48" dur="1000"/>
                                        <p:tgtEl>
                                          <p:spTgt spid="8"/>
                                        </p:tgtEl>
                                      </p:cBhvr>
                                    </p:animEffect>
                                    <p:set>
                                      <p:cBhvr>
                                        <p:cTn id="49" dur="1" fill="hold">
                                          <p:stCondLst>
                                            <p:cond delay="999"/>
                                          </p:stCondLst>
                                        </p:cTn>
                                        <p:tgtEl>
                                          <p:spTgt spid="8"/>
                                        </p:tgtEl>
                                        <p:attrNameLst>
                                          <p:attrName>style.visibility</p:attrName>
                                        </p:attrNameLst>
                                      </p:cBhvr>
                                      <p:to>
                                        <p:strVal val="hidden"/>
                                      </p:to>
                                    </p:set>
                                  </p:childTnLst>
                                </p:cTn>
                              </p:par>
                              <p:par>
                                <p:cTn id="50" presetID="22" presetClass="entr" presetSubtype="2"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right)">
                                      <p:cBhvr>
                                        <p:cTn id="52" dur="2000"/>
                                        <p:tgtEl>
                                          <p:spTgt spid="17"/>
                                        </p:tgtEl>
                                      </p:cBhvr>
                                    </p:animEffect>
                                  </p:childTnLst>
                                </p:cTn>
                              </p:par>
                            </p:childTnLst>
                          </p:cTn>
                        </p:par>
                        <p:par>
                          <p:cTn id="53" fill="hold">
                            <p:stCondLst>
                              <p:cond delay="3000"/>
                            </p:stCondLst>
                            <p:childTnLst>
                              <p:par>
                                <p:cTn id="54" presetID="55"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strVal val="#ppt_w*0.70"/>
                                          </p:val>
                                        </p:tav>
                                        <p:tav tm="100000">
                                          <p:val>
                                            <p:strVal val="#ppt_w"/>
                                          </p:val>
                                        </p:tav>
                                      </p:tavLst>
                                    </p:anim>
                                    <p:anim calcmode="lin" valueType="num">
                                      <p:cBhvr>
                                        <p:cTn id="57" dur="1000" fill="hold"/>
                                        <p:tgtEl>
                                          <p:spTgt spid="6"/>
                                        </p:tgtEl>
                                        <p:attrNameLst>
                                          <p:attrName>ppt_h</p:attrName>
                                        </p:attrNameLst>
                                      </p:cBhvr>
                                      <p:tavLst>
                                        <p:tav tm="0">
                                          <p:val>
                                            <p:strVal val="#ppt_h"/>
                                          </p:val>
                                        </p:tav>
                                        <p:tav tm="100000">
                                          <p:val>
                                            <p:strVal val="#ppt_h"/>
                                          </p:val>
                                        </p:tav>
                                      </p:tavLst>
                                    </p:anim>
                                    <p:animEffect transition="in" filter="fade">
                                      <p:cBhvr>
                                        <p:cTn id="5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22"/>
          <p:cNvSpPr>
            <a:spLocks noGrp="1"/>
          </p:cNvSpPr>
          <p:nvPr>
            <p:ph type="sldNum" sz="quarter" idx="12"/>
          </p:nvPr>
        </p:nvSpPr>
        <p:spPr bwMode="auto">
          <a:ln>
            <a:round/>
            <a:headEnd/>
            <a:tailEnd/>
          </a:ln>
        </p:spPr>
        <p:txBody>
          <a:bodyPr/>
          <a:lstStyle/>
          <a:p>
            <a:r>
              <a:rPr lang="en-US" smtClean="0"/>
              <a:t>5-</a:t>
            </a:r>
            <a:fld id="{8D2E6055-6361-4139-ADD2-3AFF1D4128EC}" type="slidenum">
              <a:rPr lang="en-US" smtClean="0"/>
              <a:pPr/>
              <a:t>51</a:t>
            </a:fld>
            <a:endParaRPr lang="en-US" smtClean="0"/>
          </a:p>
        </p:txBody>
      </p:sp>
      <p:sp>
        <p:nvSpPr>
          <p:cNvPr id="95234" name="Rectangle 2"/>
          <p:cNvSpPr>
            <a:spLocks noGrp="1" noChangeArrowheads="1"/>
          </p:cNvSpPr>
          <p:nvPr>
            <p:ph type="title"/>
          </p:nvPr>
        </p:nvSpPr>
        <p:spPr>
          <a:xfrm>
            <a:off x="317500" y="228600"/>
            <a:ext cx="8229600" cy="1066800"/>
          </a:xfrm>
          <a:solidFill>
            <a:schemeClr val="bg2"/>
          </a:solidFill>
        </p:spPr>
        <p:txBody>
          <a:bodyPr/>
          <a:lstStyle/>
          <a:p>
            <a:pPr algn="ctr" eaLnBrk="1" hangingPunct="1"/>
            <a:r>
              <a:rPr lang="en-US" sz="4800" b="1" smtClean="0"/>
              <a:t>Present Values – Example 3</a:t>
            </a:r>
          </a:p>
        </p:txBody>
      </p:sp>
      <p:sp>
        <p:nvSpPr>
          <p:cNvPr id="18435" name="Rectangle 3"/>
          <p:cNvSpPr>
            <a:spLocks noGrp="1" noChangeArrowheads="1"/>
          </p:cNvSpPr>
          <p:nvPr>
            <p:ph sz="quarter" idx="1"/>
          </p:nvPr>
        </p:nvSpPr>
        <p:spPr>
          <a:xfrm>
            <a:off x="423863" y="1358900"/>
            <a:ext cx="8610600" cy="5638800"/>
          </a:xfrm>
        </p:spPr>
        <p:txBody>
          <a:bodyPr/>
          <a:lstStyle/>
          <a:p>
            <a:pPr eaLnBrk="1" hangingPunct="1">
              <a:lnSpc>
                <a:spcPct val="90000"/>
              </a:lnSpc>
              <a:buFont typeface="Wingdings 2" pitchFamily="18" charset="2"/>
              <a:buNone/>
            </a:pPr>
            <a:r>
              <a:rPr lang="en-US" b="1" dirty="0" smtClean="0">
                <a:latin typeface="Arial" charset="0"/>
                <a:cs typeface="Arial" charset="0"/>
              </a:rPr>
              <a:t>	</a:t>
            </a:r>
            <a:r>
              <a:rPr lang="en-US" sz="2800" b="1" dirty="0" smtClean="0">
                <a:cs typeface="Arial" charset="0"/>
              </a:rPr>
              <a:t>Your parents set up a trust fund for you 10 years ago that is now worth $19,671.51. If the fund earned 7% per </a:t>
            </a:r>
            <a:r>
              <a:rPr lang="en-US" sz="2800" b="1" dirty="0" smtClean="0">
                <a:cs typeface="Arial" charset="0"/>
              </a:rPr>
              <a:t>year. How much is your initial investment?</a:t>
            </a:r>
          </a:p>
          <a:p>
            <a:pPr eaLnBrk="1" hangingPunct="1">
              <a:lnSpc>
                <a:spcPct val="90000"/>
              </a:lnSpc>
              <a:buFont typeface="Wingdings 2" pitchFamily="18" charset="2"/>
              <a:buNone/>
            </a:pPr>
            <a:endParaRPr lang="en-US" sz="2800" b="1" dirty="0" smtClean="0">
              <a:latin typeface="Arial" charset="0"/>
              <a:cs typeface="Arial" charset="0"/>
            </a:endParaRPr>
          </a:p>
          <a:p>
            <a:pPr eaLnBrk="1" hangingPunct="1">
              <a:lnSpc>
                <a:spcPct val="90000"/>
              </a:lnSpc>
              <a:buFont typeface="Wingdings 2" pitchFamily="18" charset="2"/>
              <a:buNone/>
            </a:pPr>
            <a:endParaRPr lang="en-US" b="1" dirty="0" smtClean="0">
              <a:latin typeface="Arial" charset="0"/>
              <a:cs typeface="Arial" charset="0"/>
            </a:endParaRPr>
          </a:p>
          <a:p>
            <a:pPr eaLnBrk="1" hangingPunct="1">
              <a:lnSpc>
                <a:spcPct val="90000"/>
              </a:lnSpc>
              <a:buFont typeface="Wingdings 2" pitchFamily="18" charset="2"/>
              <a:buNone/>
            </a:pPr>
            <a:endParaRPr lang="en-US" b="1" dirty="0" smtClean="0">
              <a:latin typeface="Arial" charset="0"/>
              <a:cs typeface="Arial" charset="0"/>
            </a:endParaRPr>
          </a:p>
          <a:p>
            <a:pPr eaLnBrk="1" hangingPunct="1">
              <a:lnSpc>
                <a:spcPct val="90000"/>
              </a:lnSpc>
              <a:buFont typeface="Wingdings 2" pitchFamily="18" charset="2"/>
              <a:buNone/>
            </a:pPr>
            <a:endParaRPr lang="en-US" b="1" dirty="0" smtClean="0">
              <a:latin typeface="Arial" charset="0"/>
              <a:cs typeface="Arial" charset="0"/>
            </a:endParaRPr>
          </a:p>
          <a:p>
            <a:pPr lvl="1" eaLnBrk="1" hangingPunct="1">
              <a:lnSpc>
                <a:spcPct val="90000"/>
              </a:lnSpc>
              <a:buFont typeface="Wingdings 2" pitchFamily="18" charset="2"/>
              <a:buNone/>
            </a:pPr>
            <a:endParaRPr lang="en-US" b="1" dirty="0" smtClean="0">
              <a:latin typeface="Arial" charset="0"/>
              <a:cs typeface="Arial" charset="0"/>
            </a:endParaRPr>
          </a:p>
          <a:p>
            <a:pPr lvl="1" eaLnBrk="1" hangingPunct="1">
              <a:lnSpc>
                <a:spcPct val="90000"/>
              </a:lnSpc>
              <a:buFont typeface="Wingdings 2" pitchFamily="18" charset="2"/>
              <a:buNone/>
            </a:pPr>
            <a:r>
              <a:rPr lang="en-US" b="1" dirty="0" smtClean="0">
                <a:cs typeface="Arial" charset="0"/>
              </a:rPr>
              <a:t>N = 10; I/Y = 7; FV = $19,671.51</a:t>
            </a:r>
          </a:p>
          <a:p>
            <a:pPr lvl="1" eaLnBrk="1" hangingPunct="1">
              <a:lnSpc>
                <a:spcPct val="90000"/>
              </a:lnSpc>
              <a:buFont typeface="Wingdings 2" pitchFamily="18" charset="2"/>
              <a:buNone/>
            </a:pPr>
            <a:r>
              <a:rPr lang="en-US" b="1" dirty="0" smtClean="0">
                <a:cs typeface="Arial" charset="0"/>
              </a:rPr>
              <a:t>CPT PV = </a:t>
            </a:r>
            <a:r>
              <a:rPr lang="en-US" b="1" dirty="0" smtClean="0">
                <a:solidFill>
                  <a:srgbClr val="C00000"/>
                </a:solidFill>
                <a:cs typeface="Arial" charset="0"/>
              </a:rPr>
              <a:t>-$10,000</a:t>
            </a:r>
          </a:p>
          <a:p>
            <a:pPr lvl="1" eaLnBrk="1" hangingPunct="1">
              <a:lnSpc>
                <a:spcPct val="90000"/>
              </a:lnSpc>
              <a:buFont typeface="Wingdings 2" pitchFamily="18" charset="2"/>
              <a:buNone/>
            </a:pPr>
            <a:r>
              <a:rPr lang="en-US" b="1" dirty="0" smtClean="0">
                <a:cs typeface="Arial" charset="0"/>
              </a:rPr>
              <a:t>(remember the sign convention)</a:t>
            </a:r>
          </a:p>
        </p:txBody>
      </p:sp>
      <p:sp>
        <p:nvSpPr>
          <p:cNvPr id="6" name="TextBox 5"/>
          <p:cNvSpPr txBox="1">
            <a:spLocks noChangeArrowheads="1"/>
          </p:cNvSpPr>
          <p:nvPr/>
        </p:nvSpPr>
        <p:spPr bwMode="auto">
          <a:xfrm>
            <a:off x="457200" y="3886200"/>
            <a:ext cx="2895600" cy="584200"/>
          </a:xfrm>
          <a:prstGeom prst="rect">
            <a:avLst/>
          </a:prstGeom>
          <a:noFill/>
          <a:ln w="9525">
            <a:noFill/>
            <a:miter lim="800000"/>
            <a:headEnd/>
            <a:tailEnd/>
          </a:ln>
        </p:spPr>
        <p:txBody>
          <a:bodyPr>
            <a:spAutoFit/>
          </a:bodyPr>
          <a:lstStyle/>
          <a:p>
            <a:r>
              <a:rPr lang="en-US" sz="3200">
                <a:solidFill>
                  <a:srgbClr val="008000"/>
                </a:solidFill>
                <a:latin typeface="Arial Black" pitchFamily="34" charset="0"/>
              </a:rPr>
              <a:t>$10,000</a:t>
            </a:r>
          </a:p>
        </p:txBody>
      </p:sp>
      <p:sp>
        <p:nvSpPr>
          <p:cNvPr id="7" name="TextBox 6"/>
          <p:cNvSpPr txBox="1">
            <a:spLocks noChangeArrowheads="1"/>
          </p:cNvSpPr>
          <p:nvPr/>
        </p:nvSpPr>
        <p:spPr bwMode="auto">
          <a:xfrm>
            <a:off x="5867400" y="3886200"/>
            <a:ext cx="2667000" cy="584200"/>
          </a:xfrm>
          <a:prstGeom prst="rect">
            <a:avLst/>
          </a:prstGeom>
          <a:noFill/>
          <a:ln w="9525">
            <a:noFill/>
            <a:miter lim="800000"/>
            <a:headEnd/>
            <a:tailEnd/>
          </a:ln>
        </p:spPr>
        <p:txBody>
          <a:bodyPr>
            <a:spAutoFit/>
          </a:bodyPr>
          <a:lstStyle/>
          <a:p>
            <a:r>
              <a:rPr lang="en-US" sz="3200">
                <a:solidFill>
                  <a:srgbClr val="008000"/>
                </a:solidFill>
                <a:latin typeface="Arial Black" pitchFamily="34" charset="0"/>
              </a:rPr>
              <a:t>$19,671.51</a:t>
            </a:r>
          </a:p>
        </p:txBody>
      </p:sp>
      <p:sp>
        <p:nvSpPr>
          <p:cNvPr id="8" name="Rectangle 7"/>
          <p:cNvSpPr/>
          <p:nvPr/>
        </p:nvSpPr>
        <p:spPr>
          <a:xfrm>
            <a:off x="1371600" y="3733800"/>
            <a:ext cx="540534"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a:t>
            </a:r>
          </a:p>
        </p:txBody>
      </p:sp>
      <p:grpSp>
        <p:nvGrpSpPr>
          <p:cNvPr id="2" name="Group 15"/>
          <p:cNvGrpSpPr>
            <a:grpSpLocks/>
          </p:cNvGrpSpPr>
          <p:nvPr/>
        </p:nvGrpSpPr>
        <p:grpSpPr bwMode="auto">
          <a:xfrm>
            <a:off x="838200" y="2590800"/>
            <a:ext cx="6743700" cy="990600"/>
            <a:chOff x="762000" y="2743200"/>
            <a:chExt cx="6743700" cy="990600"/>
          </a:xfrm>
        </p:grpSpPr>
        <p:cxnSp>
          <p:nvCxnSpPr>
            <p:cNvPr id="10" name="Straight Connector 9"/>
            <p:cNvCxnSpPr/>
            <p:nvPr/>
          </p:nvCxnSpPr>
          <p:spPr>
            <a:xfrm>
              <a:off x="1447800" y="3733800"/>
              <a:ext cx="5410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5"/>
            <p:cNvCxnSpPr/>
            <p:nvPr/>
          </p:nvCxnSpPr>
          <p:spPr>
            <a:xfrm>
              <a:off x="1447800" y="32766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58000" y="32766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5244" name="TextBox 12"/>
            <p:cNvSpPr txBox="1">
              <a:spLocks noChangeArrowheads="1"/>
            </p:cNvSpPr>
            <p:nvPr/>
          </p:nvSpPr>
          <p:spPr bwMode="auto">
            <a:xfrm>
              <a:off x="762000" y="2743200"/>
              <a:ext cx="1524000" cy="523220"/>
            </a:xfrm>
            <a:prstGeom prst="rect">
              <a:avLst/>
            </a:prstGeom>
            <a:noFill/>
            <a:ln w="9525">
              <a:noFill/>
              <a:miter lim="800000"/>
              <a:headEnd/>
              <a:tailEnd/>
            </a:ln>
          </p:spPr>
          <p:txBody>
            <a:bodyPr>
              <a:spAutoFit/>
            </a:bodyPr>
            <a:lstStyle/>
            <a:p>
              <a:r>
                <a:rPr lang="en-US" sz="2800">
                  <a:latin typeface="Arial Black" pitchFamily="34" charset="0"/>
                </a:rPr>
                <a:t>Today</a:t>
              </a:r>
            </a:p>
          </p:txBody>
        </p:sp>
        <p:sp>
          <p:nvSpPr>
            <p:cNvPr id="95245" name="TextBox 13"/>
            <p:cNvSpPr txBox="1">
              <a:spLocks noChangeArrowheads="1"/>
            </p:cNvSpPr>
            <p:nvPr/>
          </p:nvSpPr>
          <p:spPr bwMode="auto">
            <a:xfrm>
              <a:off x="6629400" y="2743200"/>
              <a:ext cx="876300" cy="523220"/>
            </a:xfrm>
            <a:prstGeom prst="rect">
              <a:avLst/>
            </a:prstGeom>
            <a:noFill/>
            <a:ln w="9525">
              <a:noFill/>
              <a:miter lim="800000"/>
              <a:headEnd/>
              <a:tailEnd/>
            </a:ln>
          </p:spPr>
          <p:txBody>
            <a:bodyPr>
              <a:spAutoFit/>
            </a:bodyPr>
            <a:lstStyle/>
            <a:p>
              <a:r>
                <a:rPr lang="en-US" sz="2800">
                  <a:latin typeface="Arial Black" pitchFamily="34" charset="0"/>
                </a:rPr>
                <a:t>10</a:t>
              </a:r>
            </a:p>
          </p:txBody>
        </p:sp>
        <p:sp>
          <p:nvSpPr>
            <p:cNvPr id="95246" name="TextBox 14"/>
            <p:cNvSpPr txBox="1">
              <a:spLocks noChangeArrowheads="1"/>
            </p:cNvSpPr>
            <p:nvPr/>
          </p:nvSpPr>
          <p:spPr bwMode="auto">
            <a:xfrm>
              <a:off x="2895600" y="2819400"/>
              <a:ext cx="2819400" cy="523220"/>
            </a:xfrm>
            <a:prstGeom prst="rect">
              <a:avLst/>
            </a:prstGeom>
            <a:noFill/>
            <a:ln w="9525">
              <a:noFill/>
              <a:miter lim="800000"/>
              <a:headEnd/>
              <a:tailEnd/>
            </a:ln>
          </p:spPr>
          <p:txBody>
            <a:bodyPr>
              <a:spAutoFit/>
            </a:bodyPr>
            <a:lstStyle/>
            <a:p>
              <a:r>
                <a:rPr lang="en-US" sz="2800">
                  <a:latin typeface="Arial Black" pitchFamily="34" charset="0"/>
                </a:rPr>
                <a:t>I/Y (i) = 7%</a:t>
              </a:r>
            </a:p>
          </p:txBody>
        </p:sp>
      </p:grpSp>
      <p:cxnSp>
        <p:nvCxnSpPr>
          <p:cNvPr id="17" name="Straight Arrow Connector 16"/>
          <p:cNvCxnSpPr/>
          <p:nvPr/>
        </p:nvCxnSpPr>
        <p:spPr>
          <a:xfrm flipH="1">
            <a:off x="2438400" y="4191000"/>
            <a:ext cx="33528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10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43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843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par>
                          <p:cTn id="17" fill="hold">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par>
                          <p:cTn id="23" fill="hold">
                            <p:stCondLst>
                              <p:cond delay="2000"/>
                            </p:stCondLst>
                            <p:childTnLst>
                              <p:par>
                                <p:cTn id="24" presetID="55"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0.7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8435">
                                            <p:txEl>
                                              <p:pRg st="6" end="6"/>
                                            </p:txEl>
                                          </p:spTgt>
                                        </p:tgtEl>
                                        <p:attrNameLst>
                                          <p:attrName>style.visibility</p:attrName>
                                        </p:attrNameLst>
                                      </p:cBhvr>
                                      <p:to>
                                        <p:strVal val="visible"/>
                                      </p:to>
                                    </p:set>
                                    <p:anim calcmode="lin" valueType="num">
                                      <p:cBhvr>
                                        <p:cTn id="33" dur="1000" fill="hold"/>
                                        <p:tgtEl>
                                          <p:spTgt spid="18435">
                                            <p:txEl>
                                              <p:pRg st="6" end="6"/>
                                            </p:txEl>
                                          </p:spTgt>
                                        </p:tgtEl>
                                        <p:attrNameLst>
                                          <p:attrName>ppt_w</p:attrName>
                                        </p:attrNameLst>
                                      </p:cBhvr>
                                      <p:tavLst>
                                        <p:tav tm="0">
                                          <p:val>
                                            <p:fltVal val="0"/>
                                          </p:val>
                                        </p:tav>
                                        <p:tav tm="100000">
                                          <p:val>
                                            <p:strVal val="#ppt_w"/>
                                          </p:val>
                                        </p:tav>
                                      </p:tavLst>
                                    </p:anim>
                                    <p:anim calcmode="lin" valueType="num">
                                      <p:cBhvr>
                                        <p:cTn id="34" dur="1000" fill="hold"/>
                                        <p:tgtEl>
                                          <p:spTgt spid="18435">
                                            <p:txEl>
                                              <p:pRg st="6" end="6"/>
                                            </p:txEl>
                                          </p:spTgt>
                                        </p:tgtEl>
                                        <p:attrNameLst>
                                          <p:attrName>ppt_h</p:attrName>
                                        </p:attrNameLst>
                                      </p:cBhvr>
                                      <p:tavLst>
                                        <p:tav tm="0">
                                          <p:val>
                                            <p:fltVal val="0"/>
                                          </p:val>
                                        </p:tav>
                                        <p:tav tm="100000">
                                          <p:val>
                                            <p:strVal val="#ppt_h"/>
                                          </p:val>
                                        </p:tav>
                                      </p:tavLst>
                                    </p:anim>
                                    <p:animEffect transition="in" filter="fade">
                                      <p:cBhvr>
                                        <p:cTn id="35" dur="1000"/>
                                        <p:tgtEl>
                                          <p:spTgt spid="18435">
                                            <p:txEl>
                                              <p:pRg st="6" end="6"/>
                                            </p:txEl>
                                          </p:spTgt>
                                        </p:tgtEl>
                                      </p:cBhvr>
                                    </p:animEffect>
                                  </p:childTnLst>
                                </p:cTn>
                              </p:par>
                              <p:par>
                                <p:cTn id="36" presetID="53" presetClass="entr" presetSubtype="0" fill="hold" nodeType="withEffect">
                                  <p:stCondLst>
                                    <p:cond delay="0"/>
                                  </p:stCondLst>
                                  <p:childTnLst>
                                    <p:set>
                                      <p:cBhvr>
                                        <p:cTn id="37" dur="1" fill="hold">
                                          <p:stCondLst>
                                            <p:cond delay="0"/>
                                          </p:stCondLst>
                                        </p:cTn>
                                        <p:tgtEl>
                                          <p:spTgt spid="18435">
                                            <p:txEl>
                                              <p:pRg st="7" end="7"/>
                                            </p:txEl>
                                          </p:spTgt>
                                        </p:tgtEl>
                                        <p:attrNameLst>
                                          <p:attrName>style.visibility</p:attrName>
                                        </p:attrNameLst>
                                      </p:cBhvr>
                                      <p:to>
                                        <p:strVal val="visible"/>
                                      </p:to>
                                    </p:set>
                                    <p:anim calcmode="lin" valueType="num">
                                      <p:cBhvr>
                                        <p:cTn id="38" dur="1000" fill="hold"/>
                                        <p:tgtEl>
                                          <p:spTgt spid="18435">
                                            <p:txEl>
                                              <p:pRg st="7" end="7"/>
                                            </p:txEl>
                                          </p:spTgt>
                                        </p:tgtEl>
                                        <p:attrNameLst>
                                          <p:attrName>ppt_w</p:attrName>
                                        </p:attrNameLst>
                                      </p:cBhvr>
                                      <p:tavLst>
                                        <p:tav tm="0">
                                          <p:val>
                                            <p:fltVal val="0"/>
                                          </p:val>
                                        </p:tav>
                                        <p:tav tm="100000">
                                          <p:val>
                                            <p:strVal val="#ppt_w"/>
                                          </p:val>
                                        </p:tav>
                                      </p:tavLst>
                                    </p:anim>
                                    <p:anim calcmode="lin" valueType="num">
                                      <p:cBhvr>
                                        <p:cTn id="39" dur="1000" fill="hold"/>
                                        <p:tgtEl>
                                          <p:spTgt spid="18435">
                                            <p:txEl>
                                              <p:pRg st="7" end="7"/>
                                            </p:txEl>
                                          </p:spTgt>
                                        </p:tgtEl>
                                        <p:attrNameLst>
                                          <p:attrName>ppt_h</p:attrName>
                                        </p:attrNameLst>
                                      </p:cBhvr>
                                      <p:tavLst>
                                        <p:tav tm="0">
                                          <p:val>
                                            <p:fltVal val="0"/>
                                          </p:val>
                                        </p:tav>
                                        <p:tav tm="100000">
                                          <p:val>
                                            <p:strVal val="#ppt_h"/>
                                          </p:val>
                                        </p:tav>
                                      </p:tavLst>
                                    </p:anim>
                                    <p:animEffect transition="in" filter="fade">
                                      <p:cBhvr>
                                        <p:cTn id="40" dur="1000"/>
                                        <p:tgtEl>
                                          <p:spTgt spid="18435">
                                            <p:txEl>
                                              <p:pRg st="7" end="7"/>
                                            </p:txEl>
                                          </p:spTgt>
                                        </p:tgtEl>
                                      </p:cBhvr>
                                    </p:animEffect>
                                  </p:childTnLst>
                                </p:cTn>
                              </p:par>
                              <p:par>
                                <p:cTn id="41" presetID="53" presetClass="entr" presetSubtype="0" fill="hold" nodeType="withEffect">
                                  <p:stCondLst>
                                    <p:cond delay="0"/>
                                  </p:stCondLst>
                                  <p:childTnLst>
                                    <p:set>
                                      <p:cBhvr>
                                        <p:cTn id="42" dur="1" fill="hold">
                                          <p:stCondLst>
                                            <p:cond delay="0"/>
                                          </p:stCondLst>
                                        </p:cTn>
                                        <p:tgtEl>
                                          <p:spTgt spid="18435">
                                            <p:txEl>
                                              <p:pRg st="8" end="8"/>
                                            </p:txEl>
                                          </p:spTgt>
                                        </p:tgtEl>
                                        <p:attrNameLst>
                                          <p:attrName>style.visibility</p:attrName>
                                        </p:attrNameLst>
                                      </p:cBhvr>
                                      <p:to>
                                        <p:strVal val="visible"/>
                                      </p:to>
                                    </p:set>
                                    <p:anim calcmode="lin" valueType="num">
                                      <p:cBhvr>
                                        <p:cTn id="43" dur="1000" fill="hold"/>
                                        <p:tgtEl>
                                          <p:spTgt spid="18435">
                                            <p:txEl>
                                              <p:pRg st="8" end="8"/>
                                            </p:txEl>
                                          </p:spTgt>
                                        </p:tgtEl>
                                        <p:attrNameLst>
                                          <p:attrName>ppt_w</p:attrName>
                                        </p:attrNameLst>
                                      </p:cBhvr>
                                      <p:tavLst>
                                        <p:tav tm="0">
                                          <p:val>
                                            <p:fltVal val="0"/>
                                          </p:val>
                                        </p:tav>
                                        <p:tav tm="100000">
                                          <p:val>
                                            <p:strVal val="#ppt_w"/>
                                          </p:val>
                                        </p:tav>
                                      </p:tavLst>
                                    </p:anim>
                                    <p:anim calcmode="lin" valueType="num">
                                      <p:cBhvr>
                                        <p:cTn id="44" dur="1000" fill="hold"/>
                                        <p:tgtEl>
                                          <p:spTgt spid="18435">
                                            <p:txEl>
                                              <p:pRg st="8" end="8"/>
                                            </p:txEl>
                                          </p:spTgt>
                                        </p:tgtEl>
                                        <p:attrNameLst>
                                          <p:attrName>ppt_h</p:attrName>
                                        </p:attrNameLst>
                                      </p:cBhvr>
                                      <p:tavLst>
                                        <p:tav tm="0">
                                          <p:val>
                                            <p:fltVal val="0"/>
                                          </p:val>
                                        </p:tav>
                                        <p:tav tm="100000">
                                          <p:val>
                                            <p:strVal val="#ppt_h"/>
                                          </p:val>
                                        </p:tav>
                                      </p:tavLst>
                                    </p:anim>
                                    <p:animEffect transition="in" filter="fade">
                                      <p:cBhvr>
                                        <p:cTn id="45" dur="1000"/>
                                        <p:tgtEl>
                                          <p:spTgt spid="18435">
                                            <p:txEl>
                                              <p:pRg st="8" end="8"/>
                                            </p:txEl>
                                          </p:spTgt>
                                        </p:tgtEl>
                                      </p:cBhvr>
                                    </p:animEffect>
                                  </p:childTnLst>
                                </p:cTn>
                              </p:par>
                            </p:childTnLst>
                          </p:cTn>
                        </p:par>
                        <p:par>
                          <p:cTn id="46" fill="hold">
                            <p:stCondLst>
                              <p:cond delay="1000"/>
                            </p:stCondLst>
                            <p:childTnLst>
                              <p:par>
                                <p:cTn id="47" presetID="10" presetClass="exit" presetSubtype="0" fill="hold" nodeType="afterEffect">
                                  <p:stCondLst>
                                    <p:cond delay="0"/>
                                  </p:stCondLst>
                                  <p:childTnLst>
                                    <p:animEffect transition="out" filter="fade">
                                      <p:cBhvr>
                                        <p:cTn id="48" dur="1000"/>
                                        <p:tgtEl>
                                          <p:spTgt spid="8"/>
                                        </p:tgtEl>
                                      </p:cBhvr>
                                    </p:animEffect>
                                    <p:set>
                                      <p:cBhvr>
                                        <p:cTn id="49" dur="1" fill="hold">
                                          <p:stCondLst>
                                            <p:cond delay="999"/>
                                          </p:stCondLst>
                                        </p:cTn>
                                        <p:tgtEl>
                                          <p:spTgt spid="8"/>
                                        </p:tgtEl>
                                        <p:attrNameLst>
                                          <p:attrName>style.visibility</p:attrName>
                                        </p:attrNameLst>
                                      </p:cBhvr>
                                      <p:to>
                                        <p:strVal val="hidden"/>
                                      </p:to>
                                    </p:set>
                                  </p:childTnLst>
                                </p:cTn>
                              </p:par>
                              <p:par>
                                <p:cTn id="50" presetID="22" presetClass="entr" presetSubtype="2"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right)">
                                      <p:cBhvr>
                                        <p:cTn id="52" dur="2000"/>
                                        <p:tgtEl>
                                          <p:spTgt spid="17"/>
                                        </p:tgtEl>
                                      </p:cBhvr>
                                    </p:animEffect>
                                  </p:childTnLst>
                                </p:cTn>
                              </p:par>
                            </p:childTnLst>
                          </p:cTn>
                        </p:par>
                        <p:par>
                          <p:cTn id="53" fill="hold">
                            <p:stCondLst>
                              <p:cond delay="3000"/>
                            </p:stCondLst>
                            <p:childTnLst>
                              <p:par>
                                <p:cTn id="54" presetID="55"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strVal val="#ppt_w*0.70"/>
                                          </p:val>
                                        </p:tav>
                                        <p:tav tm="100000">
                                          <p:val>
                                            <p:strVal val="#ppt_w"/>
                                          </p:val>
                                        </p:tav>
                                      </p:tavLst>
                                    </p:anim>
                                    <p:anim calcmode="lin" valueType="num">
                                      <p:cBhvr>
                                        <p:cTn id="57" dur="1000" fill="hold"/>
                                        <p:tgtEl>
                                          <p:spTgt spid="6"/>
                                        </p:tgtEl>
                                        <p:attrNameLst>
                                          <p:attrName>ppt_h</p:attrName>
                                        </p:attrNameLst>
                                      </p:cBhvr>
                                      <p:tavLst>
                                        <p:tav tm="0">
                                          <p:val>
                                            <p:strVal val="#ppt_h"/>
                                          </p:val>
                                        </p:tav>
                                        <p:tav tm="100000">
                                          <p:val>
                                            <p:strVal val="#ppt_h"/>
                                          </p:val>
                                        </p:tav>
                                      </p:tavLst>
                                    </p:anim>
                                    <p:animEffect transition="in" filter="fade">
                                      <p:cBhvr>
                                        <p:cTn id="5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22"/>
          <p:cNvSpPr>
            <a:spLocks noGrp="1"/>
          </p:cNvSpPr>
          <p:nvPr>
            <p:ph type="sldNum" sz="quarter" idx="12"/>
          </p:nvPr>
        </p:nvSpPr>
        <p:spPr bwMode="auto">
          <a:ln>
            <a:round/>
            <a:headEnd/>
            <a:tailEnd/>
          </a:ln>
        </p:spPr>
        <p:txBody>
          <a:bodyPr/>
          <a:lstStyle/>
          <a:p>
            <a:r>
              <a:rPr lang="en-US" smtClean="0"/>
              <a:t>5-</a:t>
            </a:r>
            <a:fld id="{F2D59944-17B1-4318-A780-0EF0AECC6BCE}" type="slidenum">
              <a:rPr lang="en-US" smtClean="0"/>
              <a:pPr/>
              <a:t>52</a:t>
            </a:fld>
            <a:endParaRPr lang="en-US" smtClean="0"/>
          </a:p>
        </p:txBody>
      </p:sp>
      <p:sp>
        <p:nvSpPr>
          <p:cNvPr id="97282" name="Rectangle 2"/>
          <p:cNvSpPr>
            <a:spLocks noGrp="1" noChangeArrowheads="1"/>
          </p:cNvSpPr>
          <p:nvPr>
            <p:ph type="title"/>
          </p:nvPr>
        </p:nvSpPr>
        <p:spPr>
          <a:xfrm>
            <a:off x="914400" y="228600"/>
            <a:ext cx="7772400" cy="1295400"/>
          </a:xfrm>
          <a:solidFill>
            <a:schemeClr val="bg2"/>
          </a:solidFill>
        </p:spPr>
        <p:txBody>
          <a:bodyPr/>
          <a:lstStyle/>
          <a:p>
            <a:pPr eaLnBrk="1" hangingPunct="1"/>
            <a:r>
              <a:rPr lang="en-US" sz="4400" b="1" smtClean="0"/>
              <a:t>Present Value  </a:t>
            </a:r>
            <a:br>
              <a:rPr lang="en-US" sz="4400" b="1" smtClean="0"/>
            </a:br>
            <a:r>
              <a:rPr lang="en-US" sz="4400" b="1" smtClean="0"/>
              <a:t>Important Relationship I</a:t>
            </a:r>
          </a:p>
        </p:txBody>
      </p:sp>
      <p:sp>
        <p:nvSpPr>
          <p:cNvPr id="20483" name="Rectangle 3"/>
          <p:cNvSpPr>
            <a:spLocks noGrp="1" noChangeArrowheads="1"/>
          </p:cNvSpPr>
          <p:nvPr>
            <p:ph sz="quarter" idx="1"/>
          </p:nvPr>
        </p:nvSpPr>
        <p:spPr>
          <a:xfrm>
            <a:off x="609600" y="1717675"/>
            <a:ext cx="8226425" cy="4530725"/>
          </a:xfrm>
        </p:spPr>
        <p:txBody>
          <a:bodyPr/>
          <a:lstStyle/>
          <a:p>
            <a:pPr marL="342900" indent="-342900" eaLnBrk="1" hangingPunct="1">
              <a:buFont typeface="Wingdings 2" pitchFamily="18" charset="2"/>
              <a:buNone/>
            </a:pPr>
            <a:r>
              <a:rPr lang="en-US" b="1" dirty="0" smtClean="0">
                <a:solidFill>
                  <a:srgbClr val="0070C0"/>
                </a:solidFill>
                <a:cs typeface="Arial" charset="0"/>
              </a:rPr>
              <a:t>	For a given </a:t>
            </a:r>
            <a:r>
              <a:rPr lang="en-US" b="1" dirty="0" smtClean="0">
                <a:solidFill>
                  <a:srgbClr val="C00000"/>
                </a:solidFill>
                <a:cs typeface="Arial" charset="0"/>
              </a:rPr>
              <a:t>interest rate </a:t>
            </a:r>
            <a:r>
              <a:rPr lang="en-US" b="1" dirty="0" smtClean="0">
                <a:solidFill>
                  <a:srgbClr val="0070C0"/>
                </a:solidFill>
                <a:cs typeface="Arial" charset="0"/>
              </a:rPr>
              <a:t>– the longer the time period,         the lower the present value</a:t>
            </a:r>
          </a:p>
          <a:p>
            <a:pPr marL="342900" indent="-342900" eaLnBrk="1" hangingPunct="1">
              <a:buFont typeface="Wingdings 2" pitchFamily="18" charset="2"/>
              <a:buNone/>
            </a:pPr>
            <a:r>
              <a:rPr lang="en-US" b="1" dirty="0" smtClean="0">
                <a:solidFill>
                  <a:srgbClr val="0070C0"/>
                </a:solidFill>
                <a:cs typeface="Arial" charset="0"/>
              </a:rPr>
              <a:t>	</a:t>
            </a:r>
            <a:r>
              <a:rPr lang="en-US" sz="2400" b="1" dirty="0" smtClean="0">
                <a:cs typeface="Arial" charset="0"/>
              </a:rPr>
              <a:t>What is the present value of $500 to be received in 5 years? 10 years? The discount rate is 10%</a:t>
            </a:r>
          </a:p>
          <a:p>
            <a:pPr marL="342900" indent="-342900" eaLnBrk="1" hangingPunct="1">
              <a:buFont typeface="Wingdings 2" pitchFamily="18" charset="2"/>
              <a:buNone/>
            </a:pPr>
            <a:r>
              <a:rPr lang="en-US" sz="2400" b="1" dirty="0" smtClean="0">
                <a:cs typeface="Arial" charset="0"/>
              </a:rPr>
              <a:t>	5 years: N = 5; I/Y = 10; FV = 500</a:t>
            </a:r>
            <a:br>
              <a:rPr lang="en-US" sz="2400" b="1" dirty="0" smtClean="0">
                <a:cs typeface="Arial" charset="0"/>
              </a:rPr>
            </a:br>
            <a:r>
              <a:rPr lang="en-US" sz="2800" b="1" dirty="0" smtClean="0">
                <a:cs typeface="Arial" charset="0"/>
              </a:rPr>
              <a:t>	</a:t>
            </a:r>
            <a:r>
              <a:rPr lang="en-US" sz="2400" b="1" dirty="0" smtClean="0">
                <a:cs typeface="Arial" charset="0"/>
              </a:rPr>
              <a:t>CPT PV = </a:t>
            </a:r>
            <a:r>
              <a:rPr lang="en-US" sz="2400" b="1" dirty="0" smtClean="0">
                <a:solidFill>
                  <a:srgbClr val="C00000"/>
                </a:solidFill>
                <a:cs typeface="Arial" charset="0"/>
              </a:rPr>
              <a:t>-$310.46</a:t>
            </a:r>
          </a:p>
          <a:p>
            <a:pPr marL="342900" indent="-342900" eaLnBrk="1" hangingPunct="1">
              <a:buFont typeface="Wingdings 2" pitchFamily="18" charset="2"/>
              <a:buNone/>
            </a:pPr>
            <a:r>
              <a:rPr lang="en-US" sz="2800" b="1" dirty="0" smtClean="0">
                <a:solidFill>
                  <a:srgbClr val="C00000"/>
                </a:solidFill>
                <a:cs typeface="Arial" charset="0"/>
              </a:rPr>
              <a:t>	</a:t>
            </a:r>
            <a:r>
              <a:rPr lang="en-US" sz="2400" b="1" dirty="0" smtClean="0">
                <a:cs typeface="Arial" charset="0"/>
              </a:rPr>
              <a:t>10 years: N = 10; I/Y = 10; FV = 500</a:t>
            </a:r>
            <a:br>
              <a:rPr lang="en-US" sz="2400" b="1" dirty="0" smtClean="0">
                <a:cs typeface="Arial" charset="0"/>
              </a:rPr>
            </a:br>
            <a:r>
              <a:rPr lang="en-US" sz="2800" b="1" dirty="0" smtClean="0">
                <a:cs typeface="Arial" charset="0"/>
              </a:rPr>
              <a:t>	</a:t>
            </a:r>
            <a:r>
              <a:rPr lang="en-US" sz="2400" b="1" dirty="0" smtClean="0">
                <a:cs typeface="Arial" charset="0"/>
              </a:rPr>
              <a:t>CPT PV = </a:t>
            </a:r>
            <a:r>
              <a:rPr lang="en-US" sz="2400" b="1" dirty="0" smtClean="0">
                <a:solidFill>
                  <a:srgbClr val="C00000"/>
                </a:solidFill>
                <a:cs typeface="Arial" charset="0"/>
              </a:rPr>
              <a:t>-$192.77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48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5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048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500" fill="hold"/>
                                        <p:tgtEl>
                                          <p:spTgt spid="2048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048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500" fill="hold"/>
                                        <p:tgtEl>
                                          <p:spTgt spid="2048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048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22"/>
          <p:cNvSpPr>
            <a:spLocks noGrp="1"/>
          </p:cNvSpPr>
          <p:nvPr>
            <p:ph type="sldNum" sz="quarter" idx="12"/>
          </p:nvPr>
        </p:nvSpPr>
        <p:spPr bwMode="auto">
          <a:ln>
            <a:round/>
            <a:headEnd/>
            <a:tailEnd/>
          </a:ln>
        </p:spPr>
        <p:txBody>
          <a:bodyPr/>
          <a:lstStyle/>
          <a:p>
            <a:r>
              <a:rPr lang="en-US" smtClean="0"/>
              <a:t>5-</a:t>
            </a:r>
            <a:fld id="{B9D00CE3-6AC4-4F48-B22E-3061C07557BA}" type="slidenum">
              <a:rPr lang="en-US" smtClean="0"/>
              <a:pPr/>
              <a:t>53</a:t>
            </a:fld>
            <a:endParaRPr lang="en-US" smtClean="0"/>
          </a:p>
        </p:txBody>
      </p:sp>
      <p:sp>
        <p:nvSpPr>
          <p:cNvPr id="99330" name="Rectangle 2"/>
          <p:cNvSpPr>
            <a:spLocks noGrp="1" noChangeArrowheads="1"/>
          </p:cNvSpPr>
          <p:nvPr>
            <p:ph type="title"/>
          </p:nvPr>
        </p:nvSpPr>
        <p:spPr>
          <a:xfrm>
            <a:off x="914400" y="152400"/>
            <a:ext cx="7772400" cy="1447800"/>
          </a:xfrm>
          <a:solidFill>
            <a:schemeClr val="bg2"/>
          </a:solidFill>
        </p:spPr>
        <p:txBody>
          <a:bodyPr/>
          <a:lstStyle/>
          <a:p>
            <a:pPr eaLnBrk="1" hangingPunct="1"/>
            <a:r>
              <a:rPr lang="en-US" sz="4800" b="1" smtClean="0"/>
              <a:t>Present Value </a:t>
            </a:r>
            <a:br>
              <a:rPr lang="en-US" sz="4800" b="1" smtClean="0"/>
            </a:br>
            <a:r>
              <a:rPr lang="en-US" sz="4800" b="1" smtClean="0"/>
              <a:t>Important Relationship II</a:t>
            </a:r>
          </a:p>
        </p:txBody>
      </p:sp>
      <p:sp>
        <p:nvSpPr>
          <p:cNvPr id="21507" name="Rectangle 3"/>
          <p:cNvSpPr>
            <a:spLocks noGrp="1" noChangeArrowheads="1"/>
          </p:cNvSpPr>
          <p:nvPr>
            <p:ph sz="quarter" idx="1"/>
          </p:nvPr>
        </p:nvSpPr>
        <p:spPr>
          <a:xfrm>
            <a:off x="381000" y="1905000"/>
            <a:ext cx="8458200" cy="4295775"/>
          </a:xfrm>
        </p:spPr>
        <p:txBody>
          <a:bodyPr/>
          <a:lstStyle/>
          <a:p>
            <a:pPr lvl="1" eaLnBrk="1" hangingPunct="1">
              <a:buFont typeface="Wingdings 2" pitchFamily="18" charset="2"/>
              <a:buNone/>
            </a:pPr>
            <a:r>
              <a:rPr lang="en-US" b="1" smtClean="0">
                <a:cs typeface="Arial" charset="0"/>
              </a:rPr>
              <a:t>	</a:t>
            </a:r>
            <a:r>
              <a:rPr lang="en-US" sz="3200" b="1" smtClean="0">
                <a:solidFill>
                  <a:srgbClr val="0070C0"/>
                </a:solidFill>
                <a:cs typeface="Arial" charset="0"/>
              </a:rPr>
              <a:t>For a given </a:t>
            </a:r>
            <a:r>
              <a:rPr lang="en-US" sz="3200" b="1" smtClean="0">
                <a:solidFill>
                  <a:srgbClr val="C00000"/>
                </a:solidFill>
                <a:cs typeface="Arial" charset="0"/>
              </a:rPr>
              <a:t>time period </a:t>
            </a:r>
            <a:r>
              <a:rPr lang="en-US" sz="3200" b="1" smtClean="0">
                <a:solidFill>
                  <a:srgbClr val="0070C0"/>
                </a:solidFill>
                <a:cs typeface="Arial" charset="0"/>
              </a:rPr>
              <a:t>– the higher the interest rate, the smaller the present value</a:t>
            </a:r>
            <a:endParaRPr lang="en-US" b="1" smtClean="0">
              <a:cs typeface="Arial" charset="0"/>
            </a:endParaRPr>
          </a:p>
          <a:p>
            <a:pPr lvl="2" eaLnBrk="1" hangingPunct="1">
              <a:buFont typeface="Wingdings 2" pitchFamily="18" charset="2"/>
              <a:buNone/>
            </a:pPr>
            <a:r>
              <a:rPr lang="en-US" sz="2800" b="1" smtClean="0">
                <a:cs typeface="Arial" charset="0"/>
              </a:rPr>
              <a:t>	What is the present value of $500 received in 5 years if the interest rate is 10%? 15%?</a:t>
            </a:r>
          </a:p>
          <a:p>
            <a:pPr lvl="3" eaLnBrk="1" hangingPunct="1">
              <a:buFont typeface="Wingdings 2" pitchFamily="18" charset="2"/>
              <a:buNone/>
            </a:pPr>
            <a:r>
              <a:rPr lang="en-US" sz="2800" b="1" smtClean="0">
                <a:cs typeface="Arial" charset="0"/>
              </a:rPr>
              <a:t>Rate = 10%: N = 5; I/Y = 10; FV = 500</a:t>
            </a:r>
            <a:br>
              <a:rPr lang="en-US" sz="2800" b="1" smtClean="0">
                <a:cs typeface="Arial" charset="0"/>
              </a:rPr>
            </a:br>
            <a:r>
              <a:rPr lang="en-US" sz="2800" b="1" smtClean="0">
                <a:cs typeface="Arial" charset="0"/>
              </a:rPr>
              <a:t>CPT PV = </a:t>
            </a:r>
            <a:r>
              <a:rPr lang="en-US" sz="2800" b="1" smtClean="0">
                <a:solidFill>
                  <a:srgbClr val="C00000"/>
                </a:solidFill>
                <a:cs typeface="Arial" charset="0"/>
              </a:rPr>
              <a:t>-$310.46</a:t>
            </a:r>
          </a:p>
          <a:p>
            <a:pPr lvl="3" eaLnBrk="1" hangingPunct="1">
              <a:buFont typeface="Wingdings 2" pitchFamily="18" charset="2"/>
              <a:buNone/>
            </a:pPr>
            <a:r>
              <a:rPr lang="en-US" sz="2800" b="1" smtClean="0">
                <a:cs typeface="Arial" charset="0"/>
              </a:rPr>
              <a:t>Rate = 15%; N = 5; I/Y = 15; FV = 500</a:t>
            </a:r>
            <a:br>
              <a:rPr lang="en-US" sz="2800" b="1" smtClean="0">
                <a:cs typeface="Arial" charset="0"/>
              </a:rPr>
            </a:br>
            <a:r>
              <a:rPr lang="en-US" sz="2800" b="1" smtClean="0">
                <a:cs typeface="Arial" charset="0"/>
              </a:rPr>
              <a:t>CPT PV = </a:t>
            </a:r>
            <a:r>
              <a:rPr lang="en-US" sz="2800" b="1" smtClean="0">
                <a:solidFill>
                  <a:srgbClr val="C00000"/>
                </a:solidFill>
                <a:cs typeface="Arial" charset="0"/>
              </a:rPr>
              <a:t>-$248.59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150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1507">
                                            <p:txEl>
                                              <p:pRg st="1" end="1"/>
                                            </p:txEl>
                                          </p:spTgt>
                                        </p:tgtEl>
                                        <p:attrNameLst>
                                          <p:attrName>style.visibility</p:attrName>
                                        </p:attrNameLst>
                                      </p:cBhvr>
                                      <p:to>
                                        <p:strVal val="visible"/>
                                      </p:to>
                                    </p:set>
                                    <p:anim calcmode="lin" valueType="num">
                                      <p:cBhvr>
                                        <p:cTn id="14"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150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150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21507">
                                            <p:txEl>
                                              <p:pRg st="2" end="2"/>
                                            </p:txEl>
                                          </p:spTgt>
                                        </p:tgtEl>
                                        <p:attrNameLst>
                                          <p:attrName>style.visibility</p:attrName>
                                        </p:attrNameLst>
                                      </p:cBhvr>
                                      <p:to>
                                        <p:strVal val="visible"/>
                                      </p:to>
                                    </p:set>
                                    <p:anim calcmode="discrete" valueType="clr">
                                      <p:cBhvr override="childStyle">
                                        <p:cTn id="21" dur="80"/>
                                        <p:tgtEl>
                                          <p:spTgt spid="2150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1507">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21507">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21507">
                                            <p:txEl>
                                              <p:pRg st="3" end="3"/>
                                            </p:txEl>
                                          </p:spTgt>
                                        </p:tgtEl>
                                        <p:attrNameLst>
                                          <p:attrName>style.visibility</p:attrName>
                                        </p:attrNameLst>
                                      </p:cBhvr>
                                      <p:to>
                                        <p:strVal val="visible"/>
                                      </p:to>
                                    </p:set>
                                    <p:anim calcmode="discrete" valueType="clr">
                                      <p:cBhvr override="childStyle">
                                        <p:cTn id="28" dur="80"/>
                                        <p:tgtEl>
                                          <p:spTgt spid="2150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1507">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21507">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22"/>
          <p:cNvSpPr>
            <a:spLocks noGrp="1"/>
          </p:cNvSpPr>
          <p:nvPr>
            <p:ph type="sldNum" sz="quarter" idx="12"/>
          </p:nvPr>
        </p:nvSpPr>
        <p:spPr bwMode="auto">
          <a:ln>
            <a:round/>
            <a:headEnd/>
            <a:tailEnd/>
          </a:ln>
        </p:spPr>
        <p:txBody>
          <a:bodyPr/>
          <a:lstStyle/>
          <a:p>
            <a:r>
              <a:rPr lang="en-US" smtClean="0"/>
              <a:t>5-</a:t>
            </a:r>
            <a:fld id="{D19BE3E7-2B45-443B-A2F2-83D96C4DE087}" type="slidenum">
              <a:rPr lang="en-US" smtClean="0"/>
              <a:pPr/>
              <a:t>54</a:t>
            </a:fld>
            <a:endParaRPr lang="en-US" smtClean="0"/>
          </a:p>
        </p:txBody>
      </p:sp>
      <p:sp>
        <p:nvSpPr>
          <p:cNvPr id="101378" name="Rectangle 2"/>
          <p:cNvSpPr>
            <a:spLocks noGrp="1" noChangeArrowheads="1"/>
          </p:cNvSpPr>
          <p:nvPr>
            <p:ph type="title"/>
          </p:nvPr>
        </p:nvSpPr>
        <p:spPr>
          <a:xfrm>
            <a:off x="457200" y="274638"/>
            <a:ext cx="8229600" cy="944562"/>
          </a:xfrm>
          <a:solidFill>
            <a:schemeClr val="bg2"/>
          </a:solidFill>
        </p:spPr>
        <p:txBody>
          <a:bodyPr/>
          <a:lstStyle/>
          <a:p>
            <a:pPr algn="ctr" eaLnBrk="1" hangingPunct="1"/>
            <a:r>
              <a:rPr lang="en-US" sz="4800" b="1" smtClean="0"/>
              <a:t>The Basic PV Equation  Review</a:t>
            </a:r>
          </a:p>
        </p:txBody>
      </p:sp>
      <p:sp>
        <p:nvSpPr>
          <p:cNvPr id="23555" name="Rectangle 3"/>
          <p:cNvSpPr>
            <a:spLocks noGrp="1" noChangeArrowheads="1"/>
          </p:cNvSpPr>
          <p:nvPr>
            <p:ph sz="quarter" idx="1"/>
          </p:nvPr>
        </p:nvSpPr>
        <p:spPr>
          <a:xfrm>
            <a:off x="381000" y="1600200"/>
            <a:ext cx="8763000" cy="4525963"/>
          </a:xfrm>
        </p:spPr>
        <p:txBody>
          <a:bodyPr/>
          <a:lstStyle/>
          <a:p>
            <a:pPr eaLnBrk="1" hangingPunct="1">
              <a:buFont typeface="Wingdings 2" pitchFamily="18" charset="2"/>
              <a:buNone/>
            </a:pPr>
            <a:r>
              <a:rPr lang="en-US" b="1" smtClean="0">
                <a:cs typeface="Arial" charset="0"/>
              </a:rPr>
              <a:t>			PV = FV / (1 + r)</a:t>
            </a:r>
            <a:r>
              <a:rPr lang="en-US" b="1" baseline="30000" smtClean="0">
                <a:cs typeface="Arial" charset="0"/>
              </a:rPr>
              <a:t>t</a:t>
            </a:r>
            <a:endParaRPr lang="en-US" b="1" smtClean="0">
              <a:cs typeface="Arial" charset="0"/>
            </a:endParaRPr>
          </a:p>
          <a:p>
            <a:pPr eaLnBrk="1" hangingPunct="1"/>
            <a:r>
              <a:rPr lang="en-US" b="1" smtClean="0">
                <a:solidFill>
                  <a:srgbClr val="0070C0"/>
                </a:solidFill>
                <a:cs typeface="Arial" charset="0"/>
              </a:rPr>
              <a:t>There are four parts to this equation:</a:t>
            </a:r>
          </a:p>
          <a:p>
            <a:pPr lvl="1" eaLnBrk="1" hangingPunct="1">
              <a:buFont typeface="Wingdings 2" pitchFamily="18" charset="2"/>
              <a:buNone/>
            </a:pPr>
            <a:r>
              <a:rPr lang="en-US" sz="4000" b="1" smtClean="0">
                <a:cs typeface="Arial" charset="0"/>
              </a:rPr>
              <a:t>1 = PV; 2 = FV; 3 = r; and 4 = t</a:t>
            </a:r>
          </a:p>
          <a:p>
            <a:pPr lvl="1" eaLnBrk="1" hangingPunct="1"/>
            <a:r>
              <a:rPr lang="en-US" b="1" smtClean="0">
                <a:cs typeface="Arial" charset="0"/>
              </a:rPr>
              <a:t>If we know any three, we can solve for the fourth</a:t>
            </a:r>
          </a:p>
          <a:p>
            <a:pPr eaLnBrk="1" hangingPunct="1"/>
            <a:r>
              <a:rPr lang="en-US" b="1" smtClean="0">
                <a:solidFill>
                  <a:srgbClr val="0070C0"/>
                </a:solidFill>
                <a:cs typeface="Arial" charset="0"/>
              </a:rPr>
              <a:t>If you are using a financial calculator, be sure to remember the sign convention or you will receive an error (or a nonsense answer) when solving for r or 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p:cTn id="7" dur="10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355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355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3555">
                                            <p:txEl>
                                              <p:pRg st="1" end="1"/>
                                            </p:txEl>
                                          </p:spTgt>
                                        </p:tgtEl>
                                        <p:attrNameLst>
                                          <p:attrName>style.visibility</p:attrName>
                                        </p:attrNameLst>
                                      </p:cBhvr>
                                      <p:to>
                                        <p:strVal val="visible"/>
                                      </p:to>
                                    </p:set>
                                    <p:anim calcmode="lin" valueType="num">
                                      <p:cBhvr>
                                        <p:cTn id="14" dur="1000"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3555">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2355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23555">
                                            <p:txEl>
                                              <p:pRg st="2" end="2"/>
                                            </p:txEl>
                                          </p:spTgt>
                                        </p:tgtEl>
                                        <p:attrNameLst>
                                          <p:attrName>style.visibility</p:attrName>
                                        </p:attrNameLst>
                                      </p:cBhvr>
                                      <p:to>
                                        <p:strVal val="visible"/>
                                      </p:to>
                                    </p:set>
                                    <p:anim calcmode="discrete" valueType="clr">
                                      <p:cBhvr override="childStyle">
                                        <p:cTn id="21" dur="1000"/>
                                        <p:tgtEl>
                                          <p:spTgt spid="2355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1000"/>
                                        <p:tgtEl>
                                          <p:spTgt spid="23555">
                                            <p:txEl>
                                              <p:pRg st="2" end="2"/>
                                            </p:txEl>
                                          </p:spTgt>
                                        </p:tgtEl>
                                        <p:attrNameLst>
                                          <p:attrName>fillcolor</p:attrName>
                                        </p:attrNameLst>
                                      </p:cBhvr>
                                      <p:tavLst>
                                        <p:tav tm="0">
                                          <p:val>
                                            <p:clrVal>
                                              <a:schemeClr val="accent2"/>
                                            </p:clrVal>
                                          </p:val>
                                        </p:tav>
                                        <p:tav tm="50000">
                                          <p:val>
                                            <p:clrVal>
                                              <a:schemeClr val="hlink"/>
                                            </p:clrVal>
                                          </p:val>
                                        </p:tav>
                                      </p:tavLst>
                                    </p:anim>
                                    <p:set>
                                      <p:cBhvr>
                                        <p:cTn id="23" dur="1000"/>
                                        <p:tgtEl>
                                          <p:spTgt spid="23555">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23555">
                                            <p:txEl>
                                              <p:pRg st="3" end="3"/>
                                            </p:txEl>
                                          </p:spTgt>
                                        </p:tgtEl>
                                        <p:attrNameLst>
                                          <p:attrName>style.visibility</p:attrName>
                                        </p:attrNameLst>
                                      </p:cBhvr>
                                      <p:to>
                                        <p:strVal val="visible"/>
                                      </p:to>
                                    </p:set>
                                    <p:anim calcmode="lin" valueType="num">
                                      <p:cBhvr>
                                        <p:cTn id="28" dur="500" fill="hold"/>
                                        <p:tgtEl>
                                          <p:spTgt spid="2355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355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355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3555">
                                            <p:txEl>
                                              <p:pRg st="4" end="4"/>
                                            </p:txEl>
                                          </p:spTgt>
                                        </p:tgtEl>
                                        <p:attrNameLst>
                                          <p:attrName>style.visibility</p:attrName>
                                        </p:attrNameLst>
                                      </p:cBhvr>
                                      <p:to>
                                        <p:strVal val="visible"/>
                                      </p:to>
                                    </p:set>
                                    <p:anim calcmode="lin" valueType="num">
                                      <p:cBhvr>
                                        <p:cTn id="35" dur="1000" fill="hold"/>
                                        <p:tgtEl>
                                          <p:spTgt spid="23555">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23555">
                                            <p:txEl>
                                              <p:pRg st="4" end="4"/>
                                            </p:txEl>
                                          </p:spTgt>
                                        </p:tgtEl>
                                        <p:attrNameLst>
                                          <p:attrName>ppt_h</p:attrName>
                                        </p:attrNameLst>
                                      </p:cBhvr>
                                      <p:tavLst>
                                        <p:tav tm="0">
                                          <p:val>
                                            <p:fltVal val="0"/>
                                          </p:val>
                                        </p:tav>
                                        <p:tav tm="100000">
                                          <p:val>
                                            <p:strVal val="#ppt_h"/>
                                          </p:val>
                                        </p:tav>
                                      </p:tavLst>
                                    </p:anim>
                                    <p:animEffect transition="in" filter="fade">
                                      <p:cBhvr>
                                        <p:cTn id="37" dur="10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22"/>
          <p:cNvSpPr>
            <a:spLocks noGrp="1"/>
          </p:cNvSpPr>
          <p:nvPr>
            <p:ph type="sldNum" sz="quarter" idx="12"/>
          </p:nvPr>
        </p:nvSpPr>
        <p:spPr bwMode="auto">
          <a:ln>
            <a:round/>
            <a:headEnd/>
            <a:tailEnd/>
          </a:ln>
        </p:spPr>
        <p:txBody>
          <a:bodyPr/>
          <a:lstStyle/>
          <a:p>
            <a:r>
              <a:rPr lang="en-US" smtClean="0"/>
              <a:t>5-</a:t>
            </a:r>
            <a:fld id="{72288BFD-FF16-4D5D-8142-9F4B12CF1118}" type="slidenum">
              <a:rPr lang="en-US" smtClean="0"/>
              <a:pPr/>
              <a:t>55</a:t>
            </a:fld>
            <a:endParaRPr lang="en-US" smtClean="0"/>
          </a:p>
        </p:txBody>
      </p:sp>
      <p:sp>
        <p:nvSpPr>
          <p:cNvPr id="103426" name="Rectangle 2"/>
          <p:cNvSpPr>
            <a:spLocks noGrp="1" noChangeArrowheads="1"/>
          </p:cNvSpPr>
          <p:nvPr>
            <p:ph type="title"/>
          </p:nvPr>
        </p:nvSpPr>
        <p:spPr>
          <a:xfrm>
            <a:off x="914400" y="274638"/>
            <a:ext cx="7772400" cy="1020762"/>
          </a:xfrm>
          <a:solidFill>
            <a:schemeClr val="bg2"/>
          </a:solidFill>
        </p:spPr>
        <p:txBody>
          <a:bodyPr lIns="91417" tIns="45709" rIns="91417" bIns="45709" anchor="t"/>
          <a:lstStyle/>
          <a:p>
            <a:pPr algn="ctr" eaLnBrk="1" hangingPunct="1"/>
            <a:r>
              <a:rPr lang="en-US" sz="4800" b="1" smtClean="0"/>
              <a:t>Quick Quiz II</a:t>
            </a:r>
          </a:p>
        </p:txBody>
      </p:sp>
      <p:sp>
        <p:nvSpPr>
          <p:cNvPr id="93187" name="Rectangle 3"/>
          <p:cNvSpPr>
            <a:spLocks noGrp="1" noChangeArrowheads="1"/>
          </p:cNvSpPr>
          <p:nvPr>
            <p:ph sz="quarter" idx="1"/>
          </p:nvPr>
        </p:nvSpPr>
        <p:spPr>
          <a:xfrm>
            <a:off x="457200" y="1905000"/>
            <a:ext cx="8229600" cy="4525963"/>
          </a:xfrm>
        </p:spPr>
        <p:txBody>
          <a:bodyPr lIns="91417" tIns="45709" rIns="91417" bIns="45709"/>
          <a:lstStyle/>
          <a:p>
            <a:pPr eaLnBrk="1" hangingPunct="1"/>
            <a:r>
              <a:rPr lang="en-US" b="1" dirty="0" smtClean="0">
                <a:cs typeface="Arial" charset="0"/>
              </a:rPr>
              <a:t>What is the relationship between present value and future value?</a:t>
            </a:r>
          </a:p>
          <a:p>
            <a:pPr eaLnBrk="1" hangingPunct="1"/>
            <a:r>
              <a:rPr lang="en-US" b="1" dirty="0" smtClean="0">
                <a:cs typeface="Arial" charset="0"/>
              </a:rPr>
              <a:t>Suppose you need $15,000 in 3 years. If you can earn 6% annually, how much do you need to invest today?</a:t>
            </a:r>
          </a:p>
          <a:p>
            <a:pPr eaLnBrk="1" hangingPunct="1"/>
            <a:r>
              <a:rPr lang="en-US" b="1" dirty="0" smtClean="0">
                <a:cs typeface="Arial" charset="0"/>
              </a:rPr>
              <a:t>If you could invest the money at 8%, would you have to invest more or less than at 6%? How much?</a:t>
            </a:r>
          </a:p>
          <a:p>
            <a:pPr eaLnBrk="1" hangingPunct="1"/>
            <a:endParaRPr lang="en-US" sz="2300" dirty="0"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5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31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22"/>
          <p:cNvSpPr>
            <a:spLocks noGrp="1"/>
          </p:cNvSpPr>
          <p:nvPr>
            <p:ph type="sldNum" sz="quarter" idx="12"/>
          </p:nvPr>
        </p:nvSpPr>
        <p:spPr bwMode="auto">
          <a:ln>
            <a:round/>
            <a:headEnd/>
            <a:tailEnd/>
          </a:ln>
        </p:spPr>
        <p:txBody>
          <a:bodyPr/>
          <a:lstStyle/>
          <a:p>
            <a:r>
              <a:rPr lang="en-US" smtClean="0"/>
              <a:t>5-</a:t>
            </a:r>
            <a:fld id="{42F5166C-12EC-4A09-9E06-92416057E400}" type="slidenum">
              <a:rPr lang="en-US" smtClean="0"/>
              <a:pPr/>
              <a:t>56</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5" name="TextBox 4"/>
          <p:cNvSpPr txBox="1">
            <a:spLocks noChangeArrowheads="1"/>
          </p:cNvSpPr>
          <p:nvPr/>
        </p:nvSpPr>
        <p:spPr bwMode="auto">
          <a:xfrm>
            <a:off x="609600" y="2133600"/>
            <a:ext cx="7772400" cy="3260725"/>
          </a:xfrm>
          <a:prstGeom prst="rect">
            <a:avLst/>
          </a:prstGeom>
          <a:noFill/>
          <a:ln w="9525">
            <a:noFill/>
            <a:miter lim="800000"/>
            <a:headEnd/>
            <a:tailEnd/>
          </a:ln>
        </p:spPr>
        <p:txBody>
          <a:bodyPr>
            <a:spAutoFit/>
          </a:bodyPr>
          <a:lstStyle/>
          <a:p>
            <a:pPr marL="234950" indent="-234950">
              <a:buFont typeface="Arial" charset="0"/>
              <a:buChar char="•"/>
            </a:pPr>
            <a:r>
              <a:rPr lang="en-US" sz="3200" b="1">
                <a:latin typeface="Perpetua" pitchFamily="18" charset="0"/>
              </a:rPr>
              <a:t>Time and Money</a:t>
            </a:r>
          </a:p>
          <a:p>
            <a:pPr marL="234950" indent="-234950">
              <a:buFont typeface="Arial" charset="0"/>
              <a:buChar char="•"/>
            </a:pPr>
            <a:endParaRPr lang="en-US" sz="2000" b="1">
              <a:latin typeface="Perpetua" pitchFamily="18" charset="0"/>
            </a:endParaRPr>
          </a:p>
          <a:p>
            <a:pPr marL="234950" indent="-234950">
              <a:buFont typeface="Arial" charset="0"/>
              <a:buChar char="•"/>
            </a:pPr>
            <a:r>
              <a:rPr lang="en-US" sz="3200" b="1">
                <a:latin typeface="Perpetua" pitchFamily="18" charset="0"/>
              </a:rPr>
              <a:t>Future Value and Compounding</a:t>
            </a:r>
          </a:p>
          <a:p>
            <a:pPr marL="234950" indent="-234950">
              <a:buFont typeface="Arial" charset="0"/>
              <a:buChar char="•"/>
            </a:pPr>
            <a:endParaRPr lang="en-US" sz="2000" b="1">
              <a:latin typeface="Perpetua" pitchFamily="18" charset="0"/>
            </a:endParaRPr>
          </a:p>
          <a:p>
            <a:pPr marL="234950" indent="-234950">
              <a:buFont typeface="Arial" charset="0"/>
              <a:buChar char="•"/>
            </a:pPr>
            <a:r>
              <a:rPr lang="en-US" sz="3200" b="1">
                <a:latin typeface="Perpetua" pitchFamily="18" charset="0"/>
              </a:rPr>
              <a:t>Present Value and Discounting</a:t>
            </a:r>
          </a:p>
          <a:p>
            <a:pPr marL="234950" indent="-234950">
              <a:buFont typeface="Arial" charset="0"/>
              <a:buChar char="•"/>
            </a:pPr>
            <a:endParaRPr lang="en-US" sz="2000" b="1">
              <a:latin typeface="Perpetua" pitchFamily="18" charset="0"/>
            </a:endParaRPr>
          </a:p>
          <a:p>
            <a:pPr marL="234950" indent="-234950">
              <a:buFont typeface="Arial" charset="0"/>
              <a:buChar char="•"/>
            </a:pPr>
            <a:r>
              <a:rPr lang="en-US" sz="3200" b="1">
                <a:latin typeface="Perpetua" pitchFamily="18" charset="0"/>
              </a:rPr>
              <a:t>More about Present and Future Values</a:t>
            </a:r>
          </a:p>
          <a:p>
            <a:pPr marL="234950" indent="-234950">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6" end="6"/>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5"/>
                                      </p:to>
                                    </p:set>
                                    <p:animEffect filter="image" prLst="opacity: 0.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2" end="2"/>
                                            </p:txEl>
                                          </p:spTgt>
                                        </p:tgtEl>
                                        <p:attrNameLst>
                                          <p:attrName>style.opacity</p:attrName>
                                        </p:attrNameLst>
                                      </p:cBhvr>
                                      <p:to>
                                        <p:strVal val="0.5"/>
                                      </p:to>
                                    </p:set>
                                    <p:animEffect filter="image" prLst="opacity: 0.5">
                                      <p:cBhvr rctx="IE">
                                        <p:cTn id="12" dur="indefinite"/>
                                        <p:tgtEl>
                                          <p:spTgt spid="5">
                                            <p:txEl>
                                              <p:pRg st="2" end="2"/>
                                            </p:txEl>
                                          </p:spTgt>
                                        </p:tgtEl>
                                      </p:cBhvr>
                                    </p:animEffect>
                                  </p:childTnLst>
                                </p:cTn>
                              </p:par>
                              <p:par>
                                <p:cTn id="13" presetID="9" presetClass="emph" presetSubtype="0" nodeType="withEffect">
                                  <p:stCondLst>
                                    <p:cond delay="0"/>
                                  </p:stCondLst>
                                  <p:childTnLst>
                                    <p:set>
                                      <p:cBhvr rctx="PPT">
                                        <p:cTn id="14" dur="indefinite"/>
                                        <p:tgtEl>
                                          <p:spTgt spid="5">
                                            <p:txEl>
                                              <p:pRg st="4" end="4"/>
                                            </p:txEl>
                                          </p:spTgt>
                                        </p:tgtEl>
                                        <p:attrNameLst>
                                          <p:attrName>style.opacity</p:attrName>
                                        </p:attrNameLst>
                                      </p:cBhvr>
                                      <p:to>
                                        <p:strVal val="0.5"/>
                                      </p:to>
                                    </p:set>
                                    <p:animEffect filter="image" prLst="opacity: 0.5">
                                      <p:cBhvr rctx="IE">
                                        <p:cTn id="15" dur="indefinite"/>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22"/>
          <p:cNvSpPr>
            <a:spLocks noGrp="1"/>
          </p:cNvSpPr>
          <p:nvPr>
            <p:ph type="sldNum" sz="quarter" idx="12"/>
          </p:nvPr>
        </p:nvSpPr>
        <p:spPr bwMode="auto">
          <a:ln>
            <a:round/>
            <a:headEnd/>
            <a:tailEnd/>
          </a:ln>
        </p:spPr>
        <p:txBody>
          <a:bodyPr/>
          <a:lstStyle/>
          <a:p>
            <a:r>
              <a:rPr lang="en-US" smtClean="0"/>
              <a:t>5-</a:t>
            </a:r>
            <a:fld id="{F5A982C5-E90A-4619-9C90-70F8B47E14E0}" type="slidenum">
              <a:rPr lang="en-US" smtClean="0"/>
              <a:pPr/>
              <a:t>57</a:t>
            </a:fld>
            <a:endParaRPr lang="en-US" smtClean="0"/>
          </a:p>
        </p:txBody>
      </p:sp>
      <p:sp>
        <p:nvSpPr>
          <p:cNvPr id="106498" name="Rectangle 2"/>
          <p:cNvSpPr>
            <a:spLocks noGrp="1" noChangeArrowheads="1"/>
          </p:cNvSpPr>
          <p:nvPr>
            <p:ph type="title"/>
          </p:nvPr>
        </p:nvSpPr>
        <p:spPr>
          <a:solidFill>
            <a:schemeClr val="bg2"/>
          </a:solidFill>
        </p:spPr>
        <p:txBody>
          <a:bodyPr/>
          <a:lstStyle/>
          <a:p>
            <a:pPr algn="ctr" eaLnBrk="1" hangingPunct="1"/>
            <a:r>
              <a:rPr lang="en-US" sz="4800" b="1" smtClean="0"/>
              <a:t>Discount Rate</a:t>
            </a:r>
          </a:p>
        </p:txBody>
      </p:sp>
      <p:sp>
        <p:nvSpPr>
          <p:cNvPr id="24579" name="Rectangle 3"/>
          <p:cNvSpPr>
            <a:spLocks noGrp="1" noChangeArrowheads="1"/>
          </p:cNvSpPr>
          <p:nvPr>
            <p:ph sz="quarter" idx="1"/>
          </p:nvPr>
        </p:nvSpPr>
        <p:spPr>
          <a:xfrm>
            <a:off x="533400" y="1524000"/>
            <a:ext cx="8229600" cy="4525963"/>
          </a:xfrm>
        </p:spPr>
        <p:txBody>
          <a:bodyPr/>
          <a:lstStyle/>
          <a:p>
            <a:pPr eaLnBrk="1" hangingPunct="1"/>
            <a:r>
              <a:rPr lang="en-US" b="1" smtClean="0">
                <a:solidFill>
                  <a:srgbClr val="0070C0"/>
                </a:solidFill>
                <a:cs typeface="Arial" charset="0"/>
              </a:rPr>
              <a:t>Often we will want to know what the implied interest rate is on an investment</a:t>
            </a:r>
          </a:p>
          <a:p>
            <a:pPr eaLnBrk="1" hangingPunct="1"/>
            <a:r>
              <a:rPr lang="en-US" b="1" smtClean="0">
                <a:cs typeface="Arial" charset="0"/>
              </a:rPr>
              <a:t>Rearrange the basic PV equation and solve for r:</a:t>
            </a:r>
          </a:p>
          <a:p>
            <a:pPr lvl="1" eaLnBrk="1" hangingPunct="1">
              <a:buFont typeface="Wingdings 2" pitchFamily="18" charset="2"/>
              <a:buNone/>
            </a:pPr>
            <a:r>
              <a:rPr lang="en-US" sz="3600" b="1" smtClean="0">
                <a:cs typeface="Arial" charset="0"/>
              </a:rPr>
              <a:t>FV = PV(1 + r)</a:t>
            </a:r>
            <a:r>
              <a:rPr lang="en-US" sz="3600" b="1" baseline="30000" smtClean="0">
                <a:cs typeface="Arial" charset="0"/>
              </a:rPr>
              <a:t>t</a:t>
            </a:r>
            <a:endParaRPr lang="en-US" sz="3600" b="1" smtClean="0">
              <a:cs typeface="Arial" charset="0"/>
            </a:endParaRPr>
          </a:p>
          <a:p>
            <a:pPr lvl="1" eaLnBrk="1" hangingPunct="1">
              <a:buFont typeface="Wingdings 2" pitchFamily="18" charset="2"/>
              <a:buNone/>
            </a:pPr>
            <a:r>
              <a:rPr lang="en-US" sz="3600" b="1" smtClean="0">
                <a:cs typeface="Arial" charset="0"/>
              </a:rPr>
              <a:t>r = (FV / PV)</a:t>
            </a:r>
            <a:r>
              <a:rPr lang="en-US" sz="3600" b="1" baseline="30000" smtClean="0">
                <a:cs typeface="Arial" charset="0"/>
              </a:rPr>
              <a:t>1/t</a:t>
            </a:r>
            <a:r>
              <a:rPr lang="en-US" sz="3600" b="1" smtClean="0">
                <a:cs typeface="Arial" charset="0"/>
              </a:rPr>
              <a:t> –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1000" fill="hold"/>
                                        <p:tgtEl>
                                          <p:spTgt spid="2457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457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457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 calcmode="lin" valueType="num">
                                      <p:cBhvr>
                                        <p:cTn id="14" dur="1000" fill="hold"/>
                                        <p:tgtEl>
                                          <p:spTgt spid="2457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457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457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slide(fromBottom)">
                                      <p:cBhvr>
                                        <p:cTn id="21" dur="1000"/>
                                        <p:tgtEl>
                                          <p:spTgt spid="24579">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4579">
                                            <p:txEl>
                                              <p:pRg st="3" end="3"/>
                                            </p:txEl>
                                          </p:spTgt>
                                        </p:tgtEl>
                                        <p:attrNameLst>
                                          <p:attrName>style.visibility</p:attrName>
                                        </p:attrNameLst>
                                      </p:cBhvr>
                                      <p:to>
                                        <p:strVal val="visible"/>
                                      </p:to>
                                    </p:set>
                                    <p:animEffect transition="in" filter="slide(fromBottom)">
                                      <p:cBhvr>
                                        <p:cTn id="24" dur="10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22"/>
          <p:cNvSpPr>
            <a:spLocks noGrp="1"/>
          </p:cNvSpPr>
          <p:nvPr>
            <p:ph type="sldNum" sz="quarter" idx="12"/>
          </p:nvPr>
        </p:nvSpPr>
        <p:spPr bwMode="auto">
          <a:ln>
            <a:round/>
            <a:headEnd/>
            <a:tailEnd/>
          </a:ln>
        </p:spPr>
        <p:txBody>
          <a:bodyPr/>
          <a:lstStyle/>
          <a:p>
            <a:r>
              <a:rPr lang="en-US" smtClean="0"/>
              <a:t>5-</a:t>
            </a:r>
            <a:fld id="{912A9F41-8E4E-4356-8217-4B8D7A23EBD1}" type="slidenum">
              <a:rPr lang="en-US" smtClean="0"/>
              <a:pPr/>
              <a:t>58</a:t>
            </a:fld>
            <a:endParaRPr lang="en-US" smtClean="0"/>
          </a:p>
        </p:txBody>
      </p:sp>
      <p:sp>
        <p:nvSpPr>
          <p:cNvPr id="108546" name="Rectangle 2"/>
          <p:cNvSpPr>
            <a:spLocks noGrp="1" noChangeArrowheads="1"/>
          </p:cNvSpPr>
          <p:nvPr>
            <p:ph type="title"/>
          </p:nvPr>
        </p:nvSpPr>
        <p:spPr>
          <a:solidFill>
            <a:schemeClr val="bg2"/>
          </a:solidFill>
        </p:spPr>
        <p:txBody>
          <a:bodyPr/>
          <a:lstStyle/>
          <a:p>
            <a:pPr algn="ctr" eaLnBrk="1" hangingPunct="1"/>
            <a:r>
              <a:rPr lang="en-US" sz="4800" b="1" smtClean="0"/>
              <a:t>Discount Rate – Example 1</a:t>
            </a:r>
          </a:p>
        </p:txBody>
      </p:sp>
      <p:sp>
        <p:nvSpPr>
          <p:cNvPr id="25603" name="Rectangle 3"/>
          <p:cNvSpPr>
            <a:spLocks noGrp="1" noChangeArrowheads="1"/>
          </p:cNvSpPr>
          <p:nvPr>
            <p:ph sz="quarter" idx="1"/>
          </p:nvPr>
        </p:nvSpPr>
        <p:spPr>
          <a:xfrm>
            <a:off x="533400" y="1447800"/>
            <a:ext cx="8229600" cy="5105400"/>
          </a:xfrm>
        </p:spPr>
        <p:txBody>
          <a:bodyPr/>
          <a:lstStyle/>
          <a:p>
            <a:pPr eaLnBrk="1" hangingPunct="1">
              <a:buFont typeface="Wingdings 2" pitchFamily="18" charset="2"/>
              <a:buNone/>
            </a:pPr>
            <a:r>
              <a:rPr lang="en-US" sz="2800" dirty="0" smtClean="0"/>
              <a:t>	</a:t>
            </a:r>
            <a:r>
              <a:rPr lang="en-US" b="1" dirty="0" smtClean="0">
                <a:solidFill>
                  <a:srgbClr val="0070C0"/>
                </a:solidFill>
                <a:cs typeface="Arial" charset="0"/>
              </a:rPr>
              <a:t>You are looking at an investment that will pay $1,200 in 5 years if you invest $1,000 today.  What is the implied rate of interest?</a:t>
            </a:r>
          </a:p>
          <a:p>
            <a:pPr eaLnBrk="1" hangingPunct="1">
              <a:buFont typeface="Wingdings 2" pitchFamily="18" charset="2"/>
              <a:buNone/>
            </a:pPr>
            <a:endParaRPr lang="en-US" sz="1800" b="1" dirty="0" smtClean="0">
              <a:solidFill>
                <a:srgbClr val="0070C0"/>
              </a:solidFill>
              <a:cs typeface="Arial" charset="0"/>
            </a:endParaRPr>
          </a:p>
          <a:p>
            <a:pPr lvl="1" eaLnBrk="1" hangingPunct="1">
              <a:buFont typeface="Wingdings 2" pitchFamily="18" charset="2"/>
              <a:buNone/>
            </a:pPr>
            <a:r>
              <a:rPr lang="en-US" b="1" dirty="0" smtClean="0">
                <a:cs typeface="Arial" charset="0"/>
              </a:rPr>
              <a:t>r = (1,200 / 1,000)</a:t>
            </a:r>
            <a:r>
              <a:rPr lang="en-US" b="1" baseline="30000" dirty="0" smtClean="0">
                <a:cs typeface="Arial" charset="0"/>
              </a:rPr>
              <a:t>1/5</a:t>
            </a:r>
            <a:r>
              <a:rPr lang="en-US" b="1" dirty="0" smtClean="0">
                <a:cs typeface="Arial" charset="0"/>
              </a:rPr>
              <a:t> – 1 = .03714 = </a:t>
            </a:r>
            <a:r>
              <a:rPr lang="en-US" b="1" dirty="0" smtClean="0">
                <a:solidFill>
                  <a:srgbClr val="C00000"/>
                </a:solidFill>
                <a:cs typeface="Arial" charset="0"/>
              </a:rPr>
              <a:t>3.714%</a:t>
            </a:r>
          </a:p>
          <a:p>
            <a:pPr lvl="1" eaLnBrk="1" hangingPunct="1">
              <a:buFont typeface="Wingdings 2" pitchFamily="18" charset="2"/>
              <a:buNone/>
            </a:pPr>
            <a:r>
              <a:rPr lang="en-US" b="1" dirty="0" smtClean="0">
                <a:cs typeface="Arial" charset="0"/>
              </a:rPr>
              <a:t>Calculator note – the sign convention matters (for the PV)!</a:t>
            </a:r>
          </a:p>
          <a:p>
            <a:pPr lvl="2" eaLnBrk="1" hangingPunct="1"/>
            <a:r>
              <a:rPr lang="en-US" b="1" dirty="0" smtClean="0">
                <a:cs typeface="Arial" charset="0"/>
              </a:rPr>
              <a:t>N = 5</a:t>
            </a:r>
          </a:p>
          <a:p>
            <a:pPr lvl="2" eaLnBrk="1" hangingPunct="1"/>
            <a:r>
              <a:rPr lang="en-US" b="1" dirty="0" smtClean="0">
                <a:cs typeface="Arial" charset="0"/>
              </a:rPr>
              <a:t>PV = -1,000 (you pay 1,000 today)</a:t>
            </a:r>
          </a:p>
          <a:p>
            <a:pPr lvl="2" eaLnBrk="1" hangingPunct="1"/>
            <a:r>
              <a:rPr lang="en-US" b="1" dirty="0" smtClean="0">
                <a:cs typeface="Arial" charset="0"/>
              </a:rPr>
              <a:t>FV = 1,200 (you receive 1,200 in 5 years)</a:t>
            </a:r>
          </a:p>
          <a:p>
            <a:pPr lvl="2" eaLnBrk="1" hangingPunct="1"/>
            <a:r>
              <a:rPr lang="en-US" b="1" dirty="0" smtClean="0">
                <a:cs typeface="Arial" charset="0"/>
              </a:rPr>
              <a:t>CPT I/Y = </a:t>
            </a:r>
            <a:r>
              <a:rPr lang="en-US" b="1" dirty="0" smtClean="0">
                <a:solidFill>
                  <a:srgbClr val="C00000"/>
                </a:solidFill>
                <a:cs typeface="Arial" charset="0"/>
              </a:rPr>
              <a:t>3.714%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1000" fill="hold"/>
                                        <p:tgtEl>
                                          <p:spTgt spid="2560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560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560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5603">
                                            <p:txEl>
                                              <p:pRg st="2" end="2"/>
                                            </p:txEl>
                                          </p:spTgt>
                                        </p:tgtEl>
                                        <p:attrNameLst>
                                          <p:attrName>style.visibility</p:attrName>
                                        </p:attrNameLst>
                                      </p:cBhvr>
                                      <p:to>
                                        <p:strVal val="visible"/>
                                      </p:to>
                                    </p:set>
                                    <p:anim calcmode="lin" valueType="num">
                                      <p:cBhvr>
                                        <p:cTn id="14" dur="1000" fill="hold"/>
                                        <p:tgtEl>
                                          <p:spTgt spid="2560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560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5603">
                                            <p:txEl>
                                              <p:pRg st="2" end="2"/>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anim calcmode="lin" valueType="num">
                                      <p:cBhvr>
                                        <p:cTn id="19" dur="1000" fill="hold"/>
                                        <p:tgtEl>
                                          <p:spTgt spid="2560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2560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2560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25603">
                                            <p:txEl>
                                              <p:pRg st="4" end="4"/>
                                            </p:txEl>
                                          </p:spTgt>
                                        </p:tgtEl>
                                        <p:attrNameLst>
                                          <p:attrName>style.visibility</p:attrName>
                                        </p:attrNameLst>
                                      </p:cBhvr>
                                      <p:to>
                                        <p:strVal val="visible"/>
                                      </p:to>
                                    </p:set>
                                    <p:animEffect transition="in" filter="slide(fromBottom)">
                                      <p:cBhvr>
                                        <p:cTn id="26" dur="1000"/>
                                        <p:tgtEl>
                                          <p:spTgt spid="25603">
                                            <p:txEl>
                                              <p:pRg st="4" end="4"/>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25603">
                                            <p:txEl>
                                              <p:pRg st="5" end="5"/>
                                            </p:txEl>
                                          </p:spTgt>
                                        </p:tgtEl>
                                        <p:attrNameLst>
                                          <p:attrName>style.visibility</p:attrName>
                                        </p:attrNameLst>
                                      </p:cBhvr>
                                      <p:to>
                                        <p:strVal val="visible"/>
                                      </p:to>
                                    </p:set>
                                    <p:animEffect transition="in" filter="slide(fromBottom)">
                                      <p:cBhvr>
                                        <p:cTn id="29" dur="1000"/>
                                        <p:tgtEl>
                                          <p:spTgt spid="25603">
                                            <p:txEl>
                                              <p:pRg st="5" end="5"/>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25603">
                                            <p:txEl>
                                              <p:pRg st="6" end="6"/>
                                            </p:txEl>
                                          </p:spTgt>
                                        </p:tgtEl>
                                        <p:attrNameLst>
                                          <p:attrName>style.visibility</p:attrName>
                                        </p:attrNameLst>
                                      </p:cBhvr>
                                      <p:to>
                                        <p:strVal val="visible"/>
                                      </p:to>
                                    </p:set>
                                    <p:animEffect transition="in" filter="slide(fromBottom)">
                                      <p:cBhvr>
                                        <p:cTn id="32" dur="1000"/>
                                        <p:tgtEl>
                                          <p:spTgt spid="25603">
                                            <p:txEl>
                                              <p:pRg st="6" end="6"/>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25603">
                                            <p:txEl>
                                              <p:pRg st="7" end="7"/>
                                            </p:txEl>
                                          </p:spTgt>
                                        </p:tgtEl>
                                        <p:attrNameLst>
                                          <p:attrName>style.visibility</p:attrName>
                                        </p:attrNameLst>
                                      </p:cBhvr>
                                      <p:to>
                                        <p:strVal val="visible"/>
                                      </p:to>
                                    </p:set>
                                    <p:animEffect transition="in" filter="slide(fromBottom)">
                                      <p:cBhvr>
                                        <p:cTn id="35" dur="1000"/>
                                        <p:tgtEl>
                                          <p:spTgt spid="25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22"/>
          <p:cNvSpPr>
            <a:spLocks noGrp="1"/>
          </p:cNvSpPr>
          <p:nvPr>
            <p:ph type="sldNum" sz="quarter" idx="12"/>
          </p:nvPr>
        </p:nvSpPr>
        <p:spPr bwMode="auto">
          <a:ln>
            <a:round/>
            <a:headEnd/>
            <a:tailEnd/>
          </a:ln>
        </p:spPr>
        <p:txBody>
          <a:bodyPr/>
          <a:lstStyle/>
          <a:p>
            <a:r>
              <a:rPr lang="en-US" smtClean="0"/>
              <a:t>5-</a:t>
            </a:r>
            <a:fld id="{B538D1E2-3583-4C2C-8E17-789C822184D9}" type="slidenum">
              <a:rPr lang="en-US" smtClean="0"/>
              <a:pPr/>
              <a:t>59</a:t>
            </a:fld>
            <a:endParaRPr lang="en-US" smtClean="0"/>
          </a:p>
        </p:txBody>
      </p:sp>
      <p:sp>
        <p:nvSpPr>
          <p:cNvPr id="110594" name="Rectangle 2"/>
          <p:cNvSpPr>
            <a:spLocks noGrp="1" noChangeArrowheads="1"/>
          </p:cNvSpPr>
          <p:nvPr>
            <p:ph type="title"/>
          </p:nvPr>
        </p:nvSpPr>
        <p:spPr>
          <a:solidFill>
            <a:schemeClr val="bg2"/>
          </a:solidFill>
        </p:spPr>
        <p:txBody>
          <a:bodyPr/>
          <a:lstStyle/>
          <a:p>
            <a:pPr algn="ctr" eaLnBrk="1" hangingPunct="1"/>
            <a:r>
              <a:rPr lang="en-US" sz="4800" b="1" smtClean="0"/>
              <a:t>Discount Rate – Example 2</a:t>
            </a:r>
          </a:p>
        </p:txBody>
      </p:sp>
      <p:sp>
        <p:nvSpPr>
          <p:cNvPr id="26627" name="Rectangle 3"/>
          <p:cNvSpPr>
            <a:spLocks noGrp="1" noChangeArrowheads="1"/>
          </p:cNvSpPr>
          <p:nvPr>
            <p:ph sz="quarter" idx="1"/>
          </p:nvPr>
        </p:nvSpPr>
        <p:spPr>
          <a:xfrm>
            <a:off x="457200" y="1447800"/>
            <a:ext cx="8229600" cy="4800600"/>
          </a:xfrm>
        </p:spPr>
        <p:txBody>
          <a:bodyPr/>
          <a:lstStyle/>
          <a:p>
            <a:pPr eaLnBrk="1" hangingPunct="1">
              <a:buFont typeface="Wingdings 2" pitchFamily="18" charset="2"/>
              <a:buNone/>
            </a:pPr>
            <a:r>
              <a:rPr lang="en-US" sz="2800" dirty="0" smtClean="0"/>
              <a:t>	</a:t>
            </a:r>
            <a:r>
              <a:rPr lang="en-US" b="1" dirty="0" smtClean="0">
                <a:solidFill>
                  <a:srgbClr val="0070C0"/>
                </a:solidFill>
                <a:cs typeface="Arial" charset="0"/>
              </a:rPr>
              <a:t>Suppose you are offered an investment that will allow you to double your money in 6 years.  You have $10,000 to invest. What is the implied rate of interest?</a:t>
            </a:r>
          </a:p>
          <a:p>
            <a:pPr eaLnBrk="1" hangingPunct="1">
              <a:buFont typeface="Wingdings 2" pitchFamily="18" charset="2"/>
              <a:buNone/>
            </a:pPr>
            <a:endParaRPr lang="en-US" sz="1800" b="1" dirty="0" smtClean="0">
              <a:solidFill>
                <a:srgbClr val="0070C0"/>
              </a:solidFill>
              <a:cs typeface="Arial" charset="0"/>
            </a:endParaRPr>
          </a:p>
          <a:p>
            <a:pPr lvl="1" eaLnBrk="1" hangingPunct="1">
              <a:buFont typeface="Wingdings 2" pitchFamily="18" charset="2"/>
              <a:buNone/>
            </a:pPr>
            <a:r>
              <a:rPr lang="en-US" sz="3200" b="1" dirty="0" smtClean="0">
                <a:cs typeface="Arial" charset="0"/>
              </a:rPr>
              <a:t>N = 6</a:t>
            </a:r>
          </a:p>
          <a:p>
            <a:pPr lvl="1" eaLnBrk="1" hangingPunct="1">
              <a:buFont typeface="Wingdings 2" pitchFamily="18" charset="2"/>
              <a:buNone/>
            </a:pPr>
            <a:r>
              <a:rPr lang="en-US" sz="3200" b="1" dirty="0" smtClean="0">
                <a:cs typeface="Arial" charset="0"/>
              </a:rPr>
              <a:t>PV = -10,000</a:t>
            </a:r>
          </a:p>
          <a:p>
            <a:pPr lvl="1" eaLnBrk="1" hangingPunct="1">
              <a:buFont typeface="Wingdings 2" pitchFamily="18" charset="2"/>
              <a:buNone/>
            </a:pPr>
            <a:r>
              <a:rPr lang="en-US" sz="3200" b="1" dirty="0" smtClean="0">
                <a:cs typeface="Arial" charset="0"/>
              </a:rPr>
              <a:t>FV = 20,000</a:t>
            </a:r>
          </a:p>
          <a:p>
            <a:pPr lvl="1" eaLnBrk="1" hangingPunct="1">
              <a:buFont typeface="Wingdings 2" pitchFamily="18" charset="2"/>
              <a:buNone/>
            </a:pPr>
            <a:r>
              <a:rPr lang="en-US" sz="3200" b="1" dirty="0" smtClean="0">
                <a:cs typeface="Arial" charset="0"/>
              </a:rPr>
              <a:t>CPT I/Y = </a:t>
            </a:r>
            <a:r>
              <a:rPr lang="en-US" sz="3200" b="1" dirty="0" smtClean="0">
                <a:solidFill>
                  <a:srgbClr val="C00000"/>
                </a:solidFill>
                <a:cs typeface="Arial" charset="0"/>
              </a:rPr>
              <a:t>12.25%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p:cTn id="7" dur="1000" fill="hold"/>
                                        <p:tgtEl>
                                          <p:spTgt spid="2662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662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66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6627">
                                            <p:txEl>
                                              <p:pRg st="2" end="2"/>
                                            </p:txEl>
                                          </p:spTgt>
                                        </p:tgtEl>
                                        <p:attrNameLst>
                                          <p:attrName>style.visibility</p:attrName>
                                        </p:attrNameLst>
                                      </p:cBhvr>
                                      <p:to>
                                        <p:strVal val="visible"/>
                                      </p:to>
                                    </p:set>
                                    <p:animEffect transition="in" filter="slide(fromBottom)">
                                      <p:cBhvr>
                                        <p:cTn id="14" dur="1000"/>
                                        <p:tgtEl>
                                          <p:spTgt spid="26627">
                                            <p:txEl>
                                              <p:pRg st="2" end="2"/>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Effect transition="in" filter="slide(fromBottom)">
                                      <p:cBhvr>
                                        <p:cTn id="17" dur="1000"/>
                                        <p:tgtEl>
                                          <p:spTgt spid="26627">
                                            <p:txEl>
                                              <p:pRg st="3" end="3"/>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6627">
                                            <p:txEl>
                                              <p:pRg st="4" end="4"/>
                                            </p:txEl>
                                          </p:spTgt>
                                        </p:tgtEl>
                                        <p:attrNameLst>
                                          <p:attrName>style.visibility</p:attrName>
                                        </p:attrNameLst>
                                      </p:cBhvr>
                                      <p:to>
                                        <p:strVal val="visible"/>
                                      </p:to>
                                    </p:set>
                                    <p:animEffect transition="in" filter="slide(fromBottom)">
                                      <p:cBhvr>
                                        <p:cTn id="20" dur="1000"/>
                                        <p:tgtEl>
                                          <p:spTgt spid="26627">
                                            <p:txEl>
                                              <p:pRg st="4" end="4"/>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26627">
                                            <p:txEl>
                                              <p:pRg st="5" end="5"/>
                                            </p:txEl>
                                          </p:spTgt>
                                        </p:tgtEl>
                                        <p:attrNameLst>
                                          <p:attrName>style.visibility</p:attrName>
                                        </p:attrNameLst>
                                      </p:cBhvr>
                                      <p:to>
                                        <p:strVal val="visible"/>
                                      </p:to>
                                    </p:set>
                                    <p:animEffect transition="in" filter="slide(fromBottom)">
                                      <p:cBhvr>
                                        <p:cTn id="23" dur="10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22"/>
          <p:cNvSpPr>
            <a:spLocks noGrp="1"/>
          </p:cNvSpPr>
          <p:nvPr>
            <p:ph type="sldNum" sz="quarter" idx="12"/>
          </p:nvPr>
        </p:nvSpPr>
        <p:spPr bwMode="auto">
          <a:ln>
            <a:round/>
            <a:headEnd/>
            <a:tailEnd/>
          </a:ln>
        </p:spPr>
        <p:txBody>
          <a:bodyPr/>
          <a:lstStyle/>
          <a:p>
            <a:r>
              <a:rPr lang="en-US" smtClean="0"/>
              <a:t>5-</a:t>
            </a:r>
            <a:fld id="{DF10122E-80B0-4ABD-8B8C-FE95470021DB}" type="slidenum">
              <a:rPr lang="en-US" smtClean="0"/>
              <a:pPr/>
              <a:t>6</a:t>
            </a:fld>
            <a:endParaRPr lang="en-US" smtClean="0"/>
          </a:p>
        </p:txBody>
      </p:sp>
      <p:sp>
        <p:nvSpPr>
          <p:cNvPr id="21506" name="Title 1"/>
          <p:cNvSpPr>
            <a:spLocks noGrp="1"/>
          </p:cNvSpPr>
          <p:nvPr>
            <p:ph type="title"/>
          </p:nvPr>
        </p:nvSpPr>
        <p:spPr>
          <a:solidFill>
            <a:schemeClr val="bg2"/>
          </a:solidFill>
        </p:spPr>
        <p:txBody>
          <a:bodyPr/>
          <a:lstStyle/>
          <a:p>
            <a:pPr algn="ctr" eaLnBrk="1" hangingPunct="1"/>
            <a:r>
              <a:rPr lang="en-US" sz="4800" b="1" smtClean="0"/>
              <a:t>Time and Money</a:t>
            </a:r>
          </a:p>
        </p:txBody>
      </p:sp>
      <p:sp>
        <p:nvSpPr>
          <p:cNvPr id="4" name="TextBox 3"/>
          <p:cNvSpPr txBox="1">
            <a:spLocks noChangeArrowheads="1"/>
          </p:cNvSpPr>
          <p:nvPr/>
        </p:nvSpPr>
        <p:spPr bwMode="auto">
          <a:xfrm>
            <a:off x="914400" y="1447800"/>
            <a:ext cx="7543800" cy="1570038"/>
          </a:xfrm>
          <a:prstGeom prst="rect">
            <a:avLst/>
          </a:prstGeom>
          <a:noFill/>
          <a:ln w="9525">
            <a:noFill/>
            <a:miter lim="800000"/>
            <a:headEnd/>
            <a:tailEnd/>
          </a:ln>
        </p:spPr>
        <p:txBody>
          <a:bodyPr>
            <a:spAutoFit/>
          </a:bodyPr>
          <a:lstStyle/>
          <a:p>
            <a:r>
              <a:rPr lang="en-US" sz="3200" b="1">
                <a:latin typeface="Perpetua" pitchFamily="18" charset="0"/>
                <a:cs typeface="Arial" charset="0"/>
              </a:rPr>
              <a:t>If I gave you apples, one per year, then you can easily conclude that I have given you a total of three apples.  </a:t>
            </a:r>
          </a:p>
        </p:txBody>
      </p:sp>
      <p:grpSp>
        <p:nvGrpSpPr>
          <p:cNvPr id="15" name="Group 14"/>
          <p:cNvGrpSpPr>
            <a:grpSpLocks/>
          </p:cNvGrpSpPr>
          <p:nvPr/>
        </p:nvGrpSpPr>
        <p:grpSpPr bwMode="auto">
          <a:xfrm>
            <a:off x="1143000" y="4114800"/>
            <a:ext cx="7086600" cy="990600"/>
            <a:chOff x="1143000" y="4343400"/>
            <a:chExt cx="7086600" cy="990600"/>
          </a:xfrm>
        </p:grpSpPr>
        <p:cxnSp>
          <p:nvCxnSpPr>
            <p:cNvPr id="7" name="Straight Connector 6"/>
            <p:cNvCxnSpPr/>
            <p:nvPr/>
          </p:nvCxnSpPr>
          <p:spPr>
            <a:xfrm>
              <a:off x="1752600" y="5334000"/>
              <a:ext cx="5410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52600" y="4876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57700" y="4876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2800" y="4876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3000" y="4381500"/>
              <a:ext cx="1371600" cy="523875"/>
            </a:xfrm>
            <a:prstGeom prst="rect">
              <a:avLst/>
            </a:prstGeom>
            <a:noFill/>
          </p:spPr>
          <p:txBody>
            <a:bodyPr>
              <a:spAutoFit/>
            </a:bodyPr>
            <a:lstStyle/>
            <a:p>
              <a:pPr fontAlgn="auto">
                <a:spcBef>
                  <a:spcPts val="0"/>
                </a:spcBef>
                <a:spcAft>
                  <a:spcPts val="0"/>
                </a:spcAft>
                <a:defRPr/>
              </a:pPr>
              <a:r>
                <a:rPr lang="en-US" sz="2800" b="1" dirty="0">
                  <a:latin typeface="+mj-lt"/>
                </a:rPr>
                <a:t>Today</a:t>
              </a:r>
            </a:p>
          </p:txBody>
        </p:sp>
        <p:sp>
          <p:nvSpPr>
            <p:cNvPr id="13" name="TextBox 12"/>
            <p:cNvSpPr txBox="1"/>
            <p:nvPr/>
          </p:nvSpPr>
          <p:spPr>
            <a:xfrm>
              <a:off x="3695700" y="4343400"/>
              <a:ext cx="1600200" cy="523875"/>
            </a:xfrm>
            <a:prstGeom prst="rect">
              <a:avLst/>
            </a:prstGeom>
            <a:noFill/>
          </p:spPr>
          <p:txBody>
            <a:bodyPr>
              <a:spAutoFit/>
            </a:bodyPr>
            <a:lstStyle/>
            <a:p>
              <a:pPr fontAlgn="auto">
                <a:spcBef>
                  <a:spcPts val="0"/>
                </a:spcBef>
                <a:spcAft>
                  <a:spcPts val="0"/>
                </a:spcAft>
                <a:defRPr/>
              </a:pPr>
              <a:r>
                <a:rPr lang="en-US" sz="2800" b="1" dirty="0">
                  <a:latin typeface="+mj-lt"/>
                </a:rPr>
                <a:t>1 Year</a:t>
              </a:r>
            </a:p>
          </p:txBody>
        </p:sp>
        <p:sp>
          <p:nvSpPr>
            <p:cNvPr id="14" name="TextBox 13"/>
            <p:cNvSpPr txBox="1"/>
            <p:nvPr/>
          </p:nvSpPr>
          <p:spPr>
            <a:xfrm>
              <a:off x="6477000" y="4419600"/>
              <a:ext cx="1752600" cy="523875"/>
            </a:xfrm>
            <a:prstGeom prst="rect">
              <a:avLst/>
            </a:prstGeom>
            <a:noFill/>
          </p:spPr>
          <p:txBody>
            <a:bodyPr>
              <a:spAutoFit/>
            </a:bodyPr>
            <a:lstStyle/>
            <a:p>
              <a:pPr fontAlgn="auto">
                <a:spcBef>
                  <a:spcPts val="0"/>
                </a:spcBef>
                <a:spcAft>
                  <a:spcPts val="0"/>
                </a:spcAft>
                <a:defRPr/>
              </a:pPr>
              <a:r>
                <a:rPr lang="en-US" sz="2800" b="1" dirty="0">
                  <a:latin typeface="+mj-lt"/>
                </a:rPr>
                <a:t>2 Years</a:t>
              </a:r>
            </a:p>
          </p:txBody>
        </p:sp>
      </p:grpSp>
      <p:sp>
        <p:nvSpPr>
          <p:cNvPr id="21509" name="AutoShape 2" descr="data:image/jpeg;base64,/9j/4AAQSkZJRgABAQAAAQABAAD/2wCEAAkGBhIREBISEhQUEBEWFBUQFBQUEg8UFBUQFBAVFBUVFRQXHCYeFxojGRQVHy8gIycpLCwsFR4xNTAqNSYrLCkBCQoKDgwOFw8PFykcHBwpKSkpKSwsKSkpLCkpKSkpKSwpKSkpKywpKSkpKSwsLCwpLCkpLCkpKTUsLCkpKSwsKf/AABEIAOEA4AMBIgACEQEDEQH/xAAcAAEAAQUBAQAAAAAAAAAAAAAABAECAwUHBgj/xAA/EAACAQICBgcGBAMIAwAAAAAAAQIDEQQhBQYSMUFRBxMiYXGBkTJCobHB8FJy0eEUU4IjM0NiosLi8RUXk//EABoBAQADAQEBAAAAAAAAAAAAAAABAgMEBQb/xAAjEQEAAgICAgICAwAAAAAAAAAAAQIDEQQhEzESUSJBFDJh/9oADAMBAAIRAxEAPwDuIAAAAAAAAAAAAAAAAAAAAAAAAAAAAAAAAAAAAAAAAAAAAAAAAAAAAAAAAAAAAAUbDZ4bT+uTltQovZgpWc1vlbfblFu3ivEyyZa443ZE2iHuHMjYjS1GHtVIRz2bbSvflZHL6+PnNpznJu7lnJt3fHu4Ee/j++ZyTzfqGfkdWw2maFSWzCpGUs3ZPOyGkdKQo7N85Sdoxyu+LfglmcywmE26kINtOUklbuTbb8Ej1mj9WZ3cpycns7Cbb7MOSuXpnveOqrRaZ/TYVNbaai3sTvdLddZ83wyJ+jtLKsrxjK3PKydlk+/PcQqeq1P3nK/c7fE2eBwEKMNiCaV28883vNqeTf5el0kAG4AAAAAAAAAAAAAAAAAAAUZUowNLpbWulQnsNOc+Kjbs+N+PcecxevdaT/s4wpxX4u09/PJfA0ONqPak27tyeb3t3IOIqO9lw4d/HzPIycnJM9Tpz2vLd6S1rrVouMp7MWmmoLZTT334v1NPWnsrv3pW+LMNNbLbk7PgrXd+bXDzsXbTfC27OWbvztuOa15t3aVJmZ9q06Td5PK+av4l0als169xfDD8c5PvubPRmhJVpKMVv3u2SXNlYmZnVSI+mXUHAyqYt1WuzSi83zknFJfFnTEQtEaKjh6apxz4tvjJ72Tj2+Pi8dNT7dNY1AADdYAAAAAAAAAAAAxYjERhFynJRit7bsgMoPJaS6R8NSbUNqq+7sx9Xn8DQ4jpWqe5Sgl37Uvk0Vm0Q6KcbJf1DpZQ5hS6WKt84Un3duL9bm1wnSrRllOnKL42kn8yIyVaW4Wesb+KzB9I9SWKjSlRgqcqnVq05bcY9a6fWSvk1ePBcVme+OF6dxlJ46rXw+1s1FGvay2o1YvtW4Wbz8Zdx1vBa24SpGL6+lFyipbMpqLTavazJiWN8cxrpuSjIX/ncN/Ppf8A0h+pD0nrFTjTbp1IS4bSknGPi0JtERtn8Z+nidadHKFareWxDbcr2u3tJSaiuOba8izR2gcRiVejSVGm37dRtNrue+3gj0GHxujoWqVJRxFXftuE5dr/ACRatl3ZmbEdINKL7NObXOTjH4Zs4v40TO7Sr4LTPUMGE6N45dZWlLmoRjFX455/I2tHUfCR92T8Zy+hAodItFu0ouPhJP5pG80fp+hW9iefJ5Py4PyN64cX6iEzhmvurBR1Sw0d0W875zk0bShhowVoJRXJIy3BrWla+o0rqAAF0gAAAAAAAAAAAGr1h05DCUJVZ8Mor8UrZIERtg1m1ppYKntT7U37EE833vku845p7XGtiptzllwinaKXcjU6waw1MTVlUnJtt+SXBLku40/X3MrWe3xOLWO7e20/jiRQ0yo747RpYmWLMZs9ivGrLfrSFCp7S6t9yvYx1sJGXsTi+XaS+e41CSt95GWEHl37vArMw3pxLR1W3SSqcotPajtJ/iVmuOa5r5Gxpww8ryqVVF522dp+HDka7C6MlUezHN2+2bmlqBXdtyy5/Qne+nLlwVxX3a+pQ6s6C9iorWSvsyvxbdvP4E7Fay0XTpUoRnsQ3ptLbn+KT9SRV6O6kYri1va3NZWsuD3kavqNWSTttXV01b0I3pF8eHLETN0GrrLP3UocLp3fqRqunK3Gc1xzd/QnYjUyuuHes/UsWp9dJtRUkuCedrcET8pkrj48ddIcNNz4tSXekTsFp53vG8H45GtraKlF5ppZpXXFPMiu6uuP0I/1acGO3Truq2vyuqdd5blLkdAhNNJp3TzTR8w0MW4yWeR2Do/1ocrUKjun7DfPl5nRS++peHzeF4/yq6AADV5QAAAAAAAAAAKHC+k7W14jESpwd6VNuEbPJtb5ebXokdd1s0n/AA+DrVE7SUXGP55dlfO/kfNOOrXm/EiXXxqbtthnVL6byI1zJB8DG0Pdw20lwkZXOyREjIyyqX8lYymHo47JEJXZsMJBzeys+Nu5GqpSJmGrWkmuWZSXbW/T1mqaiqjfG179x0HDVU7HKMFpTq22t9ja6L1mqOoo3VnlndL/AKFZ08jmYLZLzaHT+ui0WvZtwPO0NIpe8n4PIkLSN1vL728rxzCbioI11Gr7XC31vb5EPG6XSvnws+C57zzmM1lauk+Xkrb+97iIt26K4LWrtl1uqwttLK+9rml9+h4idW7beXgbLSumOtst1rvnmzSvj3ZlnfipNKxtfFqzPRas6RcWlfOLuvmebuiZoyq4zUuF7FoVzRFqzD6R0NpFV6EKi4rP8yyZOPGdHWOUqcqd/wDOvk/oezR0RO4fKZK/G0wAAlmAAAAAAAA8D0v41xwtOmvem5vwhH9ZfA4NXlmdm6Zqn90uUJP1l/xOMVSsvQ43VViL0WIqikvSxyzRMqMEGZlIxl347LtoyQqWMLZXrMkuV/jYrp0xk0lxr5CNfinZkaEsvveWuQ0tN2yWlZr3n6/QkUtYKkfeb8zR7RVvlu7xplPxn3Db4nTEpq18vu7ZBliXzI+2/QpTmr3eaJ0iLRHTJKoWKWZa2NvK3mWhSZhcmTcHG+a3XIG83ejqdolpct79adE6NcQ41Yrg7r1R1I5BqVPZr0/zJ/E6+jTH6eByo/PYADRygAAAAAAAOW9Mce1T/J/vZxvERzO19L1L+6fDYa/1fucYxMSkz29Dj/1RkVSKxRUrL0KToiXoJF2yUl0Vso5F1sgoFJy4FZbRdWL8i24CYTOQRddsviy9IllOVHki0kSpXL6eFRO2cXRoxZeoE2NIKjmRs8kmDo3VrZt7+Ru8JSy+9xDw1LI2uFjZESwtbcvR6qU/7Wl+dHXTmOomH2qyfJ/udORtj9PJ5M7uAA0cwAAAAAAADw/SlhtqjSlyco+tv0OI6QwubyPofXbA9bg584tTXlk/mcM0nQab+8zG/t3caenm50WhGJOqK5j6pFdu+ssKWRVIydSXbJEy1iVFEo6ZVlWVW2okgoFyiVsTEImyxxv3IKJkijJGBKu2OMTNGJXZRdFEIla0ZaVMojPSiETKTRj2fM2WHpbvvMwYeldG1wVDNBjMvcdH+DspS5fN/bPamo1YwPVYeN/al2357jbnRWNQ8rJbdpkABZmAAAAAAAAxYiipwlF7pJx9UcN1l0c4VJJrNNpndrHO+kbRNp9YllJf6lvKXjp0YLatpyOrAxbFifi6VmRGjF6dWOxSxkaLbENYlY4lWiriUsFlRslQBVby9RLYoy2CFEiqRcV48wgiiZhqd2RacczaYKn+wUmemwwdP4Hp9VdEOrVjfd7T8EafR+EvY6bqxozqqSk1aU7PwjwX1L1jcuLNf4w3EY2KgG7zwAAAAAAAAAADV6x6M6/Dzj7yW1HxS3eaNoUEpiddvnXS9DZm0amR7/pK0J1NfaS7E7zj437S8n80eAqo55jT1cdtxElyhapFUyHRErZFRIWIX2FUhYJA2vSKxKFwVlVF8UWIviyVZlmo7zd6PpbjTYdZnptG0L28kQztL0+q+jOsqRT9ldqX5Vw82dESNLqto/q6W0/ann/St36m7Oisah5WW3ysAAszAAAAAAAAAAAAAHnde9B/xWEmoq9SF6kObsu1HzXxSOA4jefT7OFdJ+rf8JituKtRrXnC26M79uHq7rufcUtH7dXHvr8XjVIvTMDkXqZlL0KslyqMe0XKRDRfcrEtuXRBtemVLUXBEyIuRRsugiVU/R1O7Peaq6LdWpGPBZyfJcfvvPI6Fw13f08TsWquh+opXkrVJZvmo8ETWNy5M99Rpu4xsklkll5FQDd54AAAAAAAAAAAAAGOpXUd7L2aDTWFqy9m9gJ1fTlOPE8vrjVo47DToSspe3Tl+CqvZfhvT7mzXYvR9bkzV16FRb0/iNJjrty2unCUoTVpRey1yaLOuPT6z6PVRqVnGolba5rlL9Tx+Iw9SOTi/FZozmjtpn+0qOKRnhVTNTTw05PJPzyJscI0sr35/sR45aRyo/aapl6ma7ZqLhcr1dR8LEfCV/5FPtsVWRf1qNWsDUfBkilorEcIuXqPHJHJpKdGaJWEoOckkrtu1l9DHgdV8bUaSotLm/2Oian9HtanKNSpk1nuHwlS+euunpNS9TlRjGrWS6zfGGT2e985fI9iY6FPZikZDWI08+1ptO5AASqAAAAAAAAAAAAABRxKgDFLDRfAwz0bB8ESwBqa2rdGW+EX5IiVdSMLLfSi/wClHoQB5d9HuD/lR9Cn/rvBfyl8T1IA8xHo9wS/wo/EkU9SMGv8GHob8Aaqlq1ho7qUF/TEl09GUo7oRX9MSUALI0UtyS8i6xUAAAAAAAAAAAAAAAAAAAAAAAAAAAAAAAAAAAAAAAAAAAAAAAAAAAB//9k="/>
          <p:cNvSpPr>
            <a:spLocks noChangeAspect="1" noChangeArrowheads="1"/>
          </p:cNvSpPr>
          <p:nvPr/>
        </p:nvSpPr>
        <p:spPr bwMode="auto">
          <a:xfrm>
            <a:off x="63500" y="-1038225"/>
            <a:ext cx="2133600" cy="2143125"/>
          </a:xfrm>
          <a:prstGeom prst="rect">
            <a:avLst/>
          </a:prstGeom>
          <a:noFill/>
          <a:ln w="9525">
            <a:noFill/>
            <a:miter lim="800000"/>
            <a:headEnd/>
            <a:tailEnd/>
          </a:ln>
        </p:spPr>
        <p:txBody>
          <a:bodyPr/>
          <a:lstStyle/>
          <a:p>
            <a:endParaRPr lang="en-US">
              <a:latin typeface="Perpetua" pitchFamily="18" charset="0"/>
            </a:endParaRPr>
          </a:p>
        </p:txBody>
      </p:sp>
      <p:pic>
        <p:nvPicPr>
          <p:cNvPr id="38916" name="Picture 4" descr="http://www.longislandpress.com/wp-content/uploads/2010/09/36GreenPage.jpg"/>
          <p:cNvPicPr>
            <a:picLocks noChangeAspect="1" noChangeArrowheads="1"/>
          </p:cNvPicPr>
          <p:nvPr/>
        </p:nvPicPr>
        <p:blipFill>
          <a:blip r:embed="rId2" cstate="print"/>
          <a:srcRect/>
          <a:stretch>
            <a:fillRect/>
          </a:stretch>
        </p:blipFill>
        <p:spPr bwMode="auto">
          <a:xfrm>
            <a:off x="1066800" y="5181600"/>
            <a:ext cx="1322388" cy="1333500"/>
          </a:xfrm>
          <a:prstGeom prst="rect">
            <a:avLst/>
          </a:prstGeom>
          <a:noFill/>
          <a:ln w="9525">
            <a:noFill/>
            <a:miter lim="800000"/>
            <a:headEnd/>
            <a:tailEnd/>
          </a:ln>
        </p:spPr>
      </p:pic>
      <p:pic>
        <p:nvPicPr>
          <p:cNvPr id="18" name="Picture 4" descr="http://www.longislandpress.com/wp-content/uploads/2010/09/36GreenPage.jpg"/>
          <p:cNvPicPr>
            <a:picLocks noChangeAspect="1" noChangeArrowheads="1"/>
          </p:cNvPicPr>
          <p:nvPr/>
        </p:nvPicPr>
        <p:blipFill>
          <a:blip r:embed="rId2" cstate="print"/>
          <a:srcRect/>
          <a:stretch>
            <a:fillRect/>
          </a:stretch>
        </p:blipFill>
        <p:spPr bwMode="auto">
          <a:xfrm>
            <a:off x="3810000" y="5181600"/>
            <a:ext cx="1322388" cy="1333500"/>
          </a:xfrm>
          <a:prstGeom prst="rect">
            <a:avLst/>
          </a:prstGeom>
          <a:noFill/>
          <a:ln w="9525">
            <a:noFill/>
            <a:miter lim="800000"/>
            <a:headEnd/>
            <a:tailEnd/>
          </a:ln>
        </p:spPr>
      </p:pic>
      <p:pic>
        <p:nvPicPr>
          <p:cNvPr id="19" name="Picture 4" descr="http://www.longislandpress.com/wp-content/uploads/2010/09/36GreenPage.jpg"/>
          <p:cNvPicPr>
            <a:picLocks noChangeAspect="1" noChangeArrowheads="1"/>
          </p:cNvPicPr>
          <p:nvPr/>
        </p:nvPicPr>
        <p:blipFill>
          <a:blip r:embed="rId2" cstate="print"/>
          <a:srcRect/>
          <a:stretch>
            <a:fillRect/>
          </a:stretch>
        </p:blipFill>
        <p:spPr bwMode="auto">
          <a:xfrm>
            <a:off x="6553200" y="5181600"/>
            <a:ext cx="1322388" cy="1333500"/>
          </a:xfrm>
          <a:prstGeom prst="rect">
            <a:avLst/>
          </a:prstGeom>
          <a:noFill/>
          <a:ln w="9525">
            <a:noFill/>
            <a:miter lim="800000"/>
            <a:headEnd/>
            <a:tailEnd/>
          </a:ln>
        </p:spPr>
      </p:pic>
      <p:sp>
        <p:nvSpPr>
          <p:cNvPr id="20" name="TextBox 19"/>
          <p:cNvSpPr txBox="1">
            <a:spLocks noChangeArrowheads="1"/>
          </p:cNvSpPr>
          <p:nvPr/>
        </p:nvSpPr>
        <p:spPr bwMode="auto">
          <a:xfrm>
            <a:off x="914400" y="2971800"/>
            <a:ext cx="6172200" cy="584200"/>
          </a:xfrm>
          <a:prstGeom prst="rect">
            <a:avLst/>
          </a:prstGeom>
          <a:noFill/>
          <a:ln w="9525">
            <a:noFill/>
            <a:miter lim="800000"/>
            <a:headEnd/>
            <a:tailEnd/>
          </a:ln>
        </p:spPr>
        <p:txBody>
          <a:bodyPr>
            <a:spAutoFit/>
          </a:bodyPr>
          <a:lstStyle/>
          <a:p>
            <a:r>
              <a:rPr lang="en-US" sz="3200" b="1">
                <a:solidFill>
                  <a:srgbClr val="0070C0"/>
                </a:solidFill>
                <a:latin typeface="Perpetua" pitchFamily="18" charset="0"/>
                <a:cs typeface="Arial" charset="0"/>
              </a:rPr>
              <a:t>Visually this would look like:</a:t>
            </a:r>
            <a:endParaRPr lang="en-US" sz="3200">
              <a:solidFill>
                <a:srgbClr val="0070C0"/>
              </a:solidFill>
              <a:latin typeface="Perpet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ppt_w</p:attrName>
                                        </p:attrNameLst>
                                      </p:cBhvr>
                                      <p:tavLst>
                                        <p:tav tm="0">
                                          <p:val>
                                            <p:strVal val="#ppt_w*0.70"/>
                                          </p:val>
                                        </p:tav>
                                        <p:tav tm="100000">
                                          <p:val>
                                            <p:strVal val="#ppt_w"/>
                                          </p:val>
                                        </p:tav>
                                      </p:tavLst>
                                    </p:anim>
                                    <p:anim calcmode="lin" valueType="num">
                                      <p:cBhvr>
                                        <p:cTn id="15" dur="1000" fill="hold"/>
                                        <p:tgtEl>
                                          <p:spTgt spid="20"/>
                                        </p:tgtEl>
                                        <p:attrNameLst>
                                          <p:attrName>ppt_h</p:attrName>
                                        </p:attrNameLst>
                                      </p:cBhvr>
                                      <p:tavLst>
                                        <p:tav tm="0">
                                          <p:val>
                                            <p:strVal val="#ppt_h"/>
                                          </p:val>
                                        </p:tav>
                                        <p:tav tm="100000">
                                          <p:val>
                                            <p:strVal val="#ppt_h"/>
                                          </p:val>
                                        </p:tav>
                                      </p:tavLst>
                                    </p:anim>
                                    <p:animEffect transition="in" filter="fade">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strVal val="#ppt_w*0.70"/>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Effect transition="in" filter="fade">
                                      <p:cBhvr>
                                        <p:cTn id="23" dur="1000"/>
                                        <p:tgtEl>
                                          <p:spTgt spid="15"/>
                                        </p:tgtEl>
                                      </p:cBhvr>
                                    </p:animEffect>
                                  </p:childTnLst>
                                </p:cTn>
                              </p:par>
                            </p:childTnLst>
                          </p:cTn>
                        </p:par>
                        <p:par>
                          <p:cTn id="24" fill="hold">
                            <p:stCondLst>
                              <p:cond delay="1000"/>
                            </p:stCondLst>
                            <p:childTnLst>
                              <p:par>
                                <p:cTn id="25" presetID="55" presetClass="entr" presetSubtype="0" fill="hold" nodeType="afterEffect">
                                  <p:stCondLst>
                                    <p:cond delay="0"/>
                                  </p:stCondLst>
                                  <p:childTnLst>
                                    <p:set>
                                      <p:cBhvr>
                                        <p:cTn id="26" dur="1" fill="hold">
                                          <p:stCondLst>
                                            <p:cond delay="0"/>
                                          </p:stCondLst>
                                        </p:cTn>
                                        <p:tgtEl>
                                          <p:spTgt spid="38916"/>
                                        </p:tgtEl>
                                        <p:attrNameLst>
                                          <p:attrName>style.visibility</p:attrName>
                                        </p:attrNameLst>
                                      </p:cBhvr>
                                      <p:to>
                                        <p:strVal val="visible"/>
                                      </p:to>
                                    </p:set>
                                    <p:anim calcmode="lin" valueType="num">
                                      <p:cBhvr>
                                        <p:cTn id="27" dur="1000" fill="hold"/>
                                        <p:tgtEl>
                                          <p:spTgt spid="38916"/>
                                        </p:tgtEl>
                                        <p:attrNameLst>
                                          <p:attrName>ppt_w</p:attrName>
                                        </p:attrNameLst>
                                      </p:cBhvr>
                                      <p:tavLst>
                                        <p:tav tm="0">
                                          <p:val>
                                            <p:strVal val="#ppt_w*0.70"/>
                                          </p:val>
                                        </p:tav>
                                        <p:tav tm="100000">
                                          <p:val>
                                            <p:strVal val="#ppt_w"/>
                                          </p:val>
                                        </p:tav>
                                      </p:tavLst>
                                    </p:anim>
                                    <p:anim calcmode="lin" valueType="num">
                                      <p:cBhvr>
                                        <p:cTn id="28" dur="1000" fill="hold"/>
                                        <p:tgtEl>
                                          <p:spTgt spid="38916"/>
                                        </p:tgtEl>
                                        <p:attrNameLst>
                                          <p:attrName>ppt_h</p:attrName>
                                        </p:attrNameLst>
                                      </p:cBhvr>
                                      <p:tavLst>
                                        <p:tav tm="0">
                                          <p:val>
                                            <p:strVal val="#ppt_h"/>
                                          </p:val>
                                        </p:tav>
                                        <p:tav tm="100000">
                                          <p:val>
                                            <p:strVal val="#ppt_h"/>
                                          </p:val>
                                        </p:tav>
                                      </p:tavLst>
                                    </p:anim>
                                    <p:animEffect transition="in" filter="fade">
                                      <p:cBhvr>
                                        <p:cTn id="29" dur="1000"/>
                                        <p:tgtEl>
                                          <p:spTgt spid="38916"/>
                                        </p:tgtEl>
                                      </p:cBhvr>
                                    </p:animEffect>
                                  </p:childTnLst>
                                </p:cTn>
                              </p:par>
                            </p:childTnLst>
                          </p:cTn>
                        </p:par>
                        <p:par>
                          <p:cTn id="30" fill="hold">
                            <p:stCondLst>
                              <p:cond delay="2000"/>
                            </p:stCondLst>
                            <p:childTnLst>
                              <p:par>
                                <p:cTn id="31" presetID="55"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strVal val="#ppt_w*0.70"/>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Effect transition="in" filter="fade">
                                      <p:cBhvr>
                                        <p:cTn id="35" dur="1000"/>
                                        <p:tgtEl>
                                          <p:spTgt spid="18"/>
                                        </p:tgtEl>
                                      </p:cBhvr>
                                    </p:animEffect>
                                  </p:childTnLst>
                                </p:cTn>
                              </p:par>
                            </p:childTnLst>
                          </p:cTn>
                        </p:par>
                        <p:par>
                          <p:cTn id="36" fill="hold">
                            <p:stCondLst>
                              <p:cond delay="3000"/>
                            </p:stCondLst>
                            <p:childTnLst>
                              <p:par>
                                <p:cTn id="37" presetID="55"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1000" fill="hold"/>
                                        <p:tgtEl>
                                          <p:spTgt spid="19"/>
                                        </p:tgtEl>
                                        <p:attrNameLst>
                                          <p:attrName>ppt_w</p:attrName>
                                        </p:attrNameLst>
                                      </p:cBhvr>
                                      <p:tavLst>
                                        <p:tav tm="0">
                                          <p:val>
                                            <p:strVal val="#ppt_w*0.70"/>
                                          </p:val>
                                        </p:tav>
                                        <p:tav tm="100000">
                                          <p:val>
                                            <p:strVal val="#ppt_w"/>
                                          </p:val>
                                        </p:tav>
                                      </p:tavLst>
                                    </p:anim>
                                    <p:anim calcmode="lin" valueType="num">
                                      <p:cBhvr>
                                        <p:cTn id="40" dur="1000" fill="hold"/>
                                        <p:tgtEl>
                                          <p:spTgt spid="19"/>
                                        </p:tgtEl>
                                        <p:attrNameLst>
                                          <p:attrName>ppt_h</p:attrName>
                                        </p:attrNameLst>
                                      </p:cBhvr>
                                      <p:tavLst>
                                        <p:tav tm="0">
                                          <p:val>
                                            <p:strVal val="#ppt_h"/>
                                          </p:val>
                                        </p:tav>
                                        <p:tav tm="100000">
                                          <p:val>
                                            <p:strVal val="#ppt_h"/>
                                          </p:val>
                                        </p:tav>
                                      </p:tavLst>
                                    </p:anim>
                                    <p:animEffect transition="in" filter="fade">
                                      <p:cBhvr>
                                        <p:cTn id="4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22"/>
          <p:cNvSpPr>
            <a:spLocks noGrp="1"/>
          </p:cNvSpPr>
          <p:nvPr>
            <p:ph type="sldNum" sz="quarter" idx="12"/>
          </p:nvPr>
        </p:nvSpPr>
        <p:spPr bwMode="auto">
          <a:ln>
            <a:round/>
            <a:headEnd/>
            <a:tailEnd/>
          </a:ln>
        </p:spPr>
        <p:txBody>
          <a:bodyPr/>
          <a:lstStyle/>
          <a:p>
            <a:r>
              <a:rPr lang="en-US" smtClean="0"/>
              <a:t>5-</a:t>
            </a:r>
            <a:fld id="{C292C11F-A705-4B0A-8EEF-9FABCD688241}" type="slidenum">
              <a:rPr lang="en-US" smtClean="0"/>
              <a:pPr/>
              <a:t>60</a:t>
            </a:fld>
            <a:endParaRPr lang="en-US" smtClean="0"/>
          </a:p>
        </p:txBody>
      </p:sp>
      <p:sp>
        <p:nvSpPr>
          <p:cNvPr id="112642" name="Rectangle 2"/>
          <p:cNvSpPr>
            <a:spLocks noGrp="1" noChangeArrowheads="1"/>
          </p:cNvSpPr>
          <p:nvPr>
            <p:ph type="title"/>
          </p:nvPr>
        </p:nvSpPr>
        <p:spPr>
          <a:solidFill>
            <a:schemeClr val="bg2"/>
          </a:solidFill>
        </p:spPr>
        <p:txBody>
          <a:bodyPr/>
          <a:lstStyle/>
          <a:p>
            <a:pPr algn="ctr" eaLnBrk="1" hangingPunct="1"/>
            <a:r>
              <a:rPr lang="en-US" sz="4800" b="1" smtClean="0"/>
              <a:t>Discount Rate – Example 3</a:t>
            </a:r>
          </a:p>
        </p:txBody>
      </p:sp>
      <p:sp>
        <p:nvSpPr>
          <p:cNvPr id="27651" name="Rectangle 3"/>
          <p:cNvSpPr>
            <a:spLocks noGrp="1" noChangeArrowheads="1"/>
          </p:cNvSpPr>
          <p:nvPr>
            <p:ph sz="quarter" idx="1"/>
          </p:nvPr>
        </p:nvSpPr>
        <p:spPr>
          <a:xfrm>
            <a:off x="914400" y="1676400"/>
            <a:ext cx="7526338" cy="4572000"/>
          </a:xfrm>
        </p:spPr>
        <p:txBody>
          <a:bodyPr/>
          <a:lstStyle/>
          <a:p>
            <a:pPr eaLnBrk="1" hangingPunct="1">
              <a:buFont typeface="Wingdings 2" pitchFamily="18" charset="2"/>
              <a:buNone/>
            </a:pPr>
            <a:r>
              <a:rPr lang="en-US" sz="2800" dirty="0" smtClean="0"/>
              <a:t>	</a:t>
            </a:r>
            <a:r>
              <a:rPr lang="en-US" sz="2800" b="1" dirty="0" smtClean="0">
                <a:solidFill>
                  <a:srgbClr val="0070C0"/>
                </a:solidFill>
                <a:cs typeface="Arial" charset="0"/>
              </a:rPr>
              <a:t>Suppose you have a 1-year old son and you want to provide $75,000 in 17 years towards his college education. You currently have $5,000 to invest.  What interest rate must you earn to have the $75,000 when you need it?</a:t>
            </a:r>
          </a:p>
          <a:p>
            <a:pPr eaLnBrk="1" hangingPunct="1">
              <a:buFont typeface="Wingdings 2" pitchFamily="18" charset="2"/>
              <a:buNone/>
            </a:pPr>
            <a:endParaRPr lang="en-US" sz="2000" b="1" dirty="0" smtClean="0">
              <a:solidFill>
                <a:srgbClr val="0070C0"/>
              </a:solidFill>
              <a:cs typeface="Arial" charset="0"/>
            </a:endParaRPr>
          </a:p>
          <a:p>
            <a:pPr lvl="1" eaLnBrk="1" hangingPunct="1">
              <a:buFont typeface="Wingdings 2" pitchFamily="18" charset="2"/>
              <a:buNone/>
            </a:pPr>
            <a:r>
              <a:rPr lang="en-US" b="1" dirty="0" smtClean="0">
                <a:cs typeface="Arial" charset="0"/>
              </a:rPr>
              <a:t>N = 17; PV = -5,000; FV = 75,000</a:t>
            </a:r>
          </a:p>
          <a:p>
            <a:pPr lvl="1" eaLnBrk="1" hangingPunct="1">
              <a:buFont typeface="Wingdings 2" pitchFamily="18" charset="2"/>
              <a:buNone/>
            </a:pPr>
            <a:r>
              <a:rPr lang="en-US" b="1" dirty="0" smtClean="0">
                <a:cs typeface="Arial" charset="0"/>
              </a:rPr>
              <a:t>CPT I/Y = </a:t>
            </a:r>
            <a:r>
              <a:rPr lang="en-US" b="1" dirty="0" smtClean="0">
                <a:solidFill>
                  <a:srgbClr val="C00000"/>
                </a:solidFill>
                <a:cs typeface="Arial" charset="0"/>
              </a:rPr>
              <a:t>17.27%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1000" fill="hold"/>
                                        <p:tgtEl>
                                          <p:spTgt spid="2765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6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6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7651">
                                            <p:txEl>
                                              <p:pRg st="2" end="2"/>
                                            </p:txEl>
                                          </p:spTgt>
                                        </p:tgtEl>
                                        <p:attrNameLst>
                                          <p:attrName>style.visibility</p:attrName>
                                        </p:attrNameLst>
                                      </p:cBhvr>
                                      <p:to>
                                        <p:strVal val="visible"/>
                                      </p:to>
                                    </p:set>
                                    <p:animEffect transition="in" filter="slide(fromBottom)">
                                      <p:cBhvr>
                                        <p:cTn id="14" dur="1000"/>
                                        <p:tgtEl>
                                          <p:spTgt spid="27651">
                                            <p:txEl>
                                              <p:pRg st="2" end="2"/>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slide(fromBottom)">
                                      <p:cBhvr>
                                        <p:cTn id="17" dur="10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22"/>
          <p:cNvSpPr>
            <a:spLocks noGrp="1"/>
          </p:cNvSpPr>
          <p:nvPr>
            <p:ph type="sldNum" sz="quarter" idx="12"/>
          </p:nvPr>
        </p:nvSpPr>
        <p:spPr bwMode="auto">
          <a:ln>
            <a:round/>
            <a:headEnd/>
            <a:tailEnd/>
          </a:ln>
        </p:spPr>
        <p:txBody>
          <a:bodyPr/>
          <a:lstStyle/>
          <a:p>
            <a:r>
              <a:rPr lang="en-US" smtClean="0"/>
              <a:t>5-</a:t>
            </a:r>
            <a:fld id="{9372F546-45F3-457F-A6A4-BF0935283802}" type="slidenum">
              <a:rPr lang="en-US" smtClean="0"/>
              <a:pPr/>
              <a:t>61</a:t>
            </a:fld>
            <a:endParaRPr lang="en-US" smtClean="0"/>
          </a:p>
        </p:txBody>
      </p:sp>
      <p:sp>
        <p:nvSpPr>
          <p:cNvPr id="114690" name="Rectangle 2"/>
          <p:cNvSpPr>
            <a:spLocks noGrp="1" noChangeArrowheads="1"/>
          </p:cNvSpPr>
          <p:nvPr>
            <p:ph type="title"/>
          </p:nvPr>
        </p:nvSpPr>
        <p:spPr>
          <a:xfrm>
            <a:off x="914400" y="274638"/>
            <a:ext cx="7772400" cy="944562"/>
          </a:xfrm>
          <a:solidFill>
            <a:schemeClr val="bg2"/>
          </a:solidFill>
        </p:spPr>
        <p:txBody>
          <a:bodyPr lIns="91417" tIns="45709" rIns="91417" bIns="45709" anchor="t"/>
          <a:lstStyle/>
          <a:p>
            <a:pPr algn="ctr" eaLnBrk="1" hangingPunct="1"/>
            <a:r>
              <a:rPr lang="en-US" sz="4800" b="1" smtClean="0"/>
              <a:t>Quick Quiz III</a:t>
            </a:r>
          </a:p>
        </p:txBody>
      </p:sp>
      <p:sp>
        <p:nvSpPr>
          <p:cNvPr id="93187" name="Rectangle 3"/>
          <p:cNvSpPr>
            <a:spLocks noGrp="1" noChangeArrowheads="1"/>
          </p:cNvSpPr>
          <p:nvPr>
            <p:ph sz="quarter" idx="1"/>
          </p:nvPr>
        </p:nvSpPr>
        <p:spPr>
          <a:xfrm>
            <a:off x="457200" y="1905000"/>
            <a:ext cx="8229600" cy="4800600"/>
          </a:xfrm>
        </p:spPr>
        <p:txBody>
          <a:bodyPr lIns="91417" tIns="45709" rIns="91417" bIns="45709"/>
          <a:lstStyle/>
          <a:p>
            <a:pPr eaLnBrk="1" hangingPunct="1">
              <a:lnSpc>
                <a:spcPct val="90000"/>
              </a:lnSpc>
            </a:pPr>
            <a:r>
              <a:rPr lang="en-US" b="1" dirty="0" smtClean="0">
                <a:solidFill>
                  <a:srgbClr val="0070C0"/>
                </a:solidFill>
                <a:cs typeface="Arial" charset="0"/>
              </a:rPr>
              <a:t>What are some situations in which you might want to know the implied interest rate?</a:t>
            </a:r>
          </a:p>
          <a:p>
            <a:pPr eaLnBrk="1" hangingPunct="1">
              <a:lnSpc>
                <a:spcPct val="90000"/>
              </a:lnSpc>
            </a:pPr>
            <a:r>
              <a:rPr lang="en-US" b="1" dirty="0" smtClean="0">
                <a:cs typeface="Arial" charset="0"/>
              </a:rPr>
              <a:t>You are offered the following investments:</a:t>
            </a:r>
          </a:p>
          <a:p>
            <a:pPr lvl="1" eaLnBrk="1" hangingPunct="1">
              <a:lnSpc>
                <a:spcPct val="90000"/>
              </a:lnSpc>
            </a:pPr>
            <a:r>
              <a:rPr lang="en-US" b="1" dirty="0" smtClean="0">
                <a:cs typeface="Arial" charset="0"/>
              </a:rPr>
              <a:t>You can invest $500 today and receive $600 in 5 years. The investment is low risk.</a:t>
            </a:r>
          </a:p>
          <a:p>
            <a:pPr lvl="1" eaLnBrk="1" hangingPunct="1">
              <a:lnSpc>
                <a:spcPct val="90000"/>
              </a:lnSpc>
            </a:pPr>
            <a:r>
              <a:rPr lang="en-US" b="1" dirty="0" smtClean="0">
                <a:cs typeface="Arial" charset="0"/>
              </a:rPr>
              <a:t>You can invest the $500 in a bank account paying 4%.</a:t>
            </a:r>
          </a:p>
          <a:p>
            <a:pPr lvl="1" eaLnBrk="1" hangingPunct="1">
              <a:lnSpc>
                <a:spcPct val="90000"/>
              </a:lnSpc>
            </a:pPr>
            <a:r>
              <a:rPr lang="en-US" b="1" dirty="0" smtClean="0">
                <a:cs typeface="Arial" charset="0"/>
              </a:rPr>
              <a:t>What is the implied interest rate for the first choice, and which investment should you choose?</a:t>
            </a:r>
          </a:p>
          <a:p>
            <a:pPr eaLnBrk="1" hangingPunct="1"/>
            <a:endParaRPr lang="en-US" sz="2300" dirty="0"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5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31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 calcmode="lin" valueType="num">
                                      <p:cBhvr>
                                        <p:cTn id="28"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318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p:cTn id="35" dur="5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22"/>
          <p:cNvSpPr>
            <a:spLocks noGrp="1"/>
          </p:cNvSpPr>
          <p:nvPr>
            <p:ph type="sldNum" sz="quarter" idx="12"/>
          </p:nvPr>
        </p:nvSpPr>
        <p:spPr bwMode="auto">
          <a:ln>
            <a:round/>
            <a:headEnd/>
            <a:tailEnd/>
          </a:ln>
        </p:spPr>
        <p:txBody>
          <a:bodyPr/>
          <a:lstStyle/>
          <a:p>
            <a:r>
              <a:rPr lang="en-US" smtClean="0"/>
              <a:t>5-</a:t>
            </a:r>
            <a:fld id="{FF8E7FB9-433A-4B85-90FC-9D7815CBE286}" type="slidenum">
              <a:rPr lang="en-US" smtClean="0"/>
              <a:pPr/>
              <a:t>62</a:t>
            </a:fld>
            <a:endParaRPr lang="en-US" smtClean="0"/>
          </a:p>
        </p:txBody>
      </p:sp>
      <p:sp>
        <p:nvSpPr>
          <p:cNvPr id="116738" name="Rectangle 2"/>
          <p:cNvSpPr>
            <a:spLocks noGrp="1" noChangeArrowheads="1"/>
          </p:cNvSpPr>
          <p:nvPr>
            <p:ph type="title"/>
          </p:nvPr>
        </p:nvSpPr>
        <p:spPr>
          <a:xfrm>
            <a:off x="914400" y="274638"/>
            <a:ext cx="7772400" cy="944562"/>
          </a:xfrm>
          <a:solidFill>
            <a:schemeClr val="bg2"/>
          </a:solidFill>
        </p:spPr>
        <p:txBody>
          <a:bodyPr/>
          <a:lstStyle/>
          <a:p>
            <a:pPr algn="ctr" eaLnBrk="1" hangingPunct="1"/>
            <a:r>
              <a:rPr lang="en-US" sz="4400" b="1" smtClean="0"/>
              <a:t>Finding the Number of Periods</a:t>
            </a:r>
          </a:p>
        </p:txBody>
      </p:sp>
      <p:sp>
        <p:nvSpPr>
          <p:cNvPr id="29699" name="Rectangle 3"/>
          <p:cNvSpPr>
            <a:spLocks noGrp="1" noChangeArrowheads="1"/>
          </p:cNvSpPr>
          <p:nvPr>
            <p:ph sz="quarter" idx="1"/>
          </p:nvPr>
        </p:nvSpPr>
        <p:spPr>
          <a:xfrm>
            <a:off x="457200" y="1600200"/>
            <a:ext cx="8229600" cy="4724400"/>
          </a:xfrm>
        </p:spPr>
        <p:txBody>
          <a:bodyPr/>
          <a:lstStyle/>
          <a:p>
            <a:pPr marL="458788" indent="-458788" eaLnBrk="1" hangingPunct="1"/>
            <a:r>
              <a:rPr lang="en-US" sz="3600" b="1" smtClean="0">
                <a:solidFill>
                  <a:srgbClr val="0070C0"/>
                </a:solidFill>
                <a:cs typeface="Arial" charset="0"/>
              </a:rPr>
              <a:t>Start with the basic equation and solve for t (remember your logs)</a:t>
            </a:r>
          </a:p>
          <a:p>
            <a:pPr marL="458788" indent="-458788" eaLnBrk="1" hangingPunct="1"/>
            <a:endParaRPr lang="en-US" sz="1600" b="1" smtClean="0">
              <a:cs typeface="Arial" charset="0"/>
            </a:endParaRPr>
          </a:p>
          <a:p>
            <a:pPr marL="801688" lvl="1" eaLnBrk="1" hangingPunct="1">
              <a:buFont typeface="Wingdings 2" pitchFamily="18" charset="2"/>
              <a:buNone/>
            </a:pPr>
            <a:r>
              <a:rPr lang="en-US" sz="3600" b="1" smtClean="0">
                <a:cs typeface="Arial" charset="0"/>
              </a:rPr>
              <a:t>FV = PV(1 + r)</a:t>
            </a:r>
            <a:r>
              <a:rPr lang="en-US" sz="3600" b="1" baseline="30000" smtClean="0">
                <a:cs typeface="Arial" charset="0"/>
              </a:rPr>
              <a:t>t</a:t>
            </a:r>
            <a:endParaRPr lang="en-US" sz="3600" b="1" smtClean="0">
              <a:cs typeface="Arial" charset="0"/>
            </a:endParaRPr>
          </a:p>
          <a:p>
            <a:pPr marL="801688" lvl="1" eaLnBrk="1" hangingPunct="1">
              <a:buFont typeface="Wingdings 2" pitchFamily="18" charset="2"/>
              <a:buNone/>
            </a:pPr>
            <a:r>
              <a:rPr lang="en-US" sz="3600" b="1" smtClean="0">
                <a:cs typeface="Arial" charset="0"/>
              </a:rPr>
              <a:t>t = ln(FV / PV) / ln(1 + r)</a:t>
            </a:r>
          </a:p>
          <a:p>
            <a:pPr marL="458788" indent="-458788" eaLnBrk="1" hangingPunct="1"/>
            <a:r>
              <a:rPr lang="en-US" sz="3600" b="1" smtClean="0">
                <a:cs typeface="Arial" charset="0"/>
              </a:rPr>
              <a:t>You can use the financial keys on the calculator as well; just remember the sign convention.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5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6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96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9699">
                                            <p:txEl>
                                              <p:pRg st="2" end="2"/>
                                            </p:txEl>
                                          </p:spTgt>
                                        </p:tgtEl>
                                        <p:attrNameLst>
                                          <p:attrName>style.visibility</p:attrName>
                                        </p:attrNameLst>
                                      </p:cBhvr>
                                      <p:to>
                                        <p:strVal val="visible"/>
                                      </p:to>
                                    </p:set>
                                    <p:anim calcmode="discrete" valueType="clr">
                                      <p:cBhvr override="childStyle">
                                        <p:cTn id="14" dur="80"/>
                                        <p:tgtEl>
                                          <p:spTgt spid="2969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9699">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29699">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29699">
                                            <p:txEl>
                                              <p:pRg st="3" end="3"/>
                                            </p:txEl>
                                          </p:spTgt>
                                        </p:tgtEl>
                                        <p:attrNameLst>
                                          <p:attrName>style.visibility</p:attrName>
                                        </p:attrNameLst>
                                      </p:cBhvr>
                                      <p:to>
                                        <p:strVal val="visible"/>
                                      </p:to>
                                    </p:set>
                                    <p:anim calcmode="discrete" valueType="clr">
                                      <p:cBhvr override="childStyle">
                                        <p:cTn id="21" dur="80"/>
                                        <p:tgtEl>
                                          <p:spTgt spid="2969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9699">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29699">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29699">
                                            <p:txEl>
                                              <p:pRg st="4" end="4"/>
                                            </p:txEl>
                                          </p:spTgt>
                                        </p:tgtEl>
                                        <p:attrNameLst>
                                          <p:attrName>style.visibility</p:attrName>
                                        </p:attrNameLst>
                                      </p:cBhvr>
                                      <p:to>
                                        <p:strVal val="visible"/>
                                      </p:to>
                                    </p:set>
                                    <p:anim calcmode="lin" valueType="num">
                                      <p:cBhvr>
                                        <p:cTn id="28" dur="500" fill="hold"/>
                                        <p:tgtEl>
                                          <p:spTgt spid="29699">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9699">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Number Placeholder 22"/>
          <p:cNvSpPr>
            <a:spLocks noGrp="1"/>
          </p:cNvSpPr>
          <p:nvPr>
            <p:ph type="sldNum" sz="quarter" idx="12"/>
          </p:nvPr>
        </p:nvSpPr>
        <p:spPr bwMode="auto">
          <a:ln>
            <a:round/>
            <a:headEnd/>
            <a:tailEnd/>
          </a:ln>
        </p:spPr>
        <p:txBody>
          <a:bodyPr/>
          <a:lstStyle/>
          <a:p>
            <a:r>
              <a:rPr lang="en-US" smtClean="0"/>
              <a:t>5-</a:t>
            </a:r>
            <a:fld id="{2F58FFB5-6D58-46C1-B13B-AEB202F757D9}" type="slidenum">
              <a:rPr lang="en-US" smtClean="0"/>
              <a:pPr/>
              <a:t>63</a:t>
            </a:fld>
            <a:endParaRPr lang="en-US" smtClean="0"/>
          </a:p>
        </p:txBody>
      </p:sp>
      <p:sp>
        <p:nvSpPr>
          <p:cNvPr id="118786" name="Rectangle 2"/>
          <p:cNvSpPr>
            <a:spLocks noGrp="1" noChangeArrowheads="1"/>
          </p:cNvSpPr>
          <p:nvPr>
            <p:ph type="title"/>
          </p:nvPr>
        </p:nvSpPr>
        <p:spPr>
          <a:xfrm>
            <a:off x="914400" y="274638"/>
            <a:ext cx="8001000" cy="1143000"/>
          </a:xfrm>
          <a:solidFill>
            <a:schemeClr val="bg2"/>
          </a:solidFill>
        </p:spPr>
        <p:txBody>
          <a:bodyPr/>
          <a:lstStyle/>
          <a:p>
            <a:pPr algn="ctr" eaLnBrk="1" hangingPunct="1">
              <a:lnSpc>
                <a:spcPct val="140000"/>
              </a:lnSpc>
            </a:pPr>
            <a:r>
              <a:rPr lang="en-US" sz="4200" b="1" smtClean="0"/>
              <a:t>Number of Periods: Example 1</a:t>
            </a:r>
          </a:p>
        </p:txBody>
      </p:sp>
      <p:sp>
        <p:nvSpPr>
          <p:cNvPr id="30723" name="Rectangle 3"/>
          <p:cNvSpPr>
            <a:spLocks noGrp="1" noChangeArrowheads="1"/>
          </p:cNvSpPr>
          <p:nvPr>
            <p:ph sz="quarter" idx="1"/>
          </p:nvPr>
        </p:nvSpPr>
        <p:spPr>
          <a:xfrm>
            <a:off x="457200" y="1524000"/>
            <a:ext cx="8153400" cy="4572000"/>
          </a:xfrm>
        </p:spPr>
        <p:txBody>
          <a:bodyPr/>
          <a:lstStyle/>
          <a:p>
            <a:pPr eaLnBrk="1" hangingPunct="1">
              <a:buFont typeface="Wingdings 2" pitchFamily="18" charset="2"/>
              <a:buNone/>
            </a:pPr>
            <a:r>
              <a:rPr lang="en-US" sz="3000" dirty="0" smtClean="0"/>
              <a:t>	</a:t>
            </a:r>
            <a:r>
              <a:rPr lang="en-US" b="1" dirty="0" smtClean="0">
                <a:solidFill>
                  <a:srgbClr val="0070C0"/>
                </a:solidFill>
                <a:cs typeface="Arial" charset="0"/>
              </a:rPr>
              <a:t>You want to purchase a new car, and you are willing to pay $20,000. If you can invest at 10% per year and you currently have $15,000, how long will it be before you have enough money to pay cash for the car?</a:t>
            </a:r>
            <a:endParaRPr lang="en-US" sz="3000" b="1" dirty="0" smtClean="0">
              <a:solidFill>
                <a:srgbClr val="0070C0"/>
              </a:solidFill>
              <a:cs typeface="Arial" charset="0"/>
            </a:endParaRPr>
          </a:p>
          <a:p>
            <a:pPr eaLnBrk="1" hangingPunct="1"/>
            <a:endParaRPr lang="en-US" sz="1500" dirty="0" smtClean="0"/>
          </a:p>
          <a:p>
            <a:pPr lvl="1" eaLnBrk="1" hangingPunct="1">
              <a:buFont typeface="Wingdings 2" pitchFamily="18" charset="2"/>
              <a:buNone/>
            </a:pPr>
            <a:r>
              <a:rPr lang="en-US" sz="3200" b="1" dirty="0" smtClean="0">
                <a:cs typeface="Arial" charset="0"/>
              </a:rPr>
              <a:t>I/Y = 10; PV = -15,000; FV = 20,000</a:t>
            </a:r>
          </a:p>
          <a:p>
            <a:pPr lvl="1" eaLnBrk="1" hangingPunct="1">
              <a:buFont typeface="Wingdings 2" pitchFamily="18" charset="2"/>
              <a:buNone/>
            </a:pPr>
            <a:r>
              <a:rPr lang="en-US" sz="3200" b="1" dirty="0" smtClean="0">
                <a:cs typeface="Arial" charset="0"/>
              </a:rPr>
              <a:t>CPT N = </a:t>
            </a:r>
            <a:r>
              <a:rPr lang="en-US" sz="3200" b="1" dirty="0" smtClean="0">
                <a:solidFill>
                  <a:srgbClr val="C00000"/>
                </a:solidFill>
                <a:cs typeface="Arial" charset="0"/>
              </a:rPr>
              <a:t>3.02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0723">
                                            <p:txEl>
                                              <p:pRg st="2" end="2"/>
                                            </p:txEl>
                                          </p:spTgt>
                                        </p:tgtEl>
                                        <p:attrNameLst>
                                          <p:attrName>style.visibility</p:attrName>
                                        </p:attrNameLst>
                                      </p:cBhvr>
                                      <p:to>
                                        <p:strVal val="visible"/>
                                      </p:to>
                                    </p:set>
                                    <p:anim calcmode="discrete" valueType="clr">
                                      <p:cBhvr override="childStyle">
                                        <p:cTn id="7" dur="80"/>
                                        <p:tgtEl>
                                          <p:spTgt spid="3072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23">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30723">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0723">
                                            <p:txEl>
                                              <p:pRg st="3" end="3"/>
                                            </p:txEl>
                                          </p:spTgt>
                                        </p:tgtEl>
                                        <p:attrNameLst>
                                          <p:attrName>style.visibility</p:attrName>
                                        </p:attrNameLst>
                                      </p:cBhvr>
                                      <p:to>
                                        <p:strVal val="visible"/>
                                      </p:to>
                                    </p:set>
                                    <p:anim calcmode="discrete" valueType="clr">
                                      <p:cBhvr override="childStyle">
                                        <p:cTn id="14" dur="80"/>
                                        <p:tgtEl>
                                          <p:spTgt spid="3072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723">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3072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Number Placeholder 22"/>
          <p:cNvSpPr>
            <a:spLocks noGrp="1"/>
          </p:cNvSpPr>
          <p:nvPr>
            <p:ph type="sldNum" sz="quarter" idx="12"/>
          </p:nvPr>
        </p:nvSpPr>
        <p:spPr bwMode="auto">
          <a:ln>
            <a:round/>
            <a:headEnd/>
            <a:tailEnd/>
          </a:ln>
        </p:spPr>
        <p:txBody>
          <a:bodyPr/>
          <a:lstStyle/>
          <a:p>
            <a:r>
              <a:rPr lang="en-US" smtClean="0"/>
              <a:t>5-</a:t>
            </a:r>
            <a:fld id="{E39B99AA-9254-4640-A2C1-B05DD0EEC67F}" type="slidenum">
              <a:rPr lang="en-US" smtClean="0"/>
              <a:pPr/>
              <a:t>64</a:t>
            </a:fld>
            <a:endParaRPr lang="en-US" smtClean="0"/>
          </a:p>
        </p:txBody>
      </p:sp>
      <p:sp>
        <p:nvSpPr>
          <p:cNvPr id="120834" name="Rectangle 2"/>
          <p:cNvSpPr>
            <a:spLocks noGrp="1" noChangeArrowheads="1"/>
          </p:cNvSpPr>
          <p:nvPr>
            <p:ph type="title"/>
          </p:nvPr>
        </p:nvSpPr>
        <p:spPr>
          <a:xfrm>
            <a:off x="685800" y="274638"/>
            <a:ext cx="8001000" cy="1143000"/>
          </a:xfrm>
          <a:solidFill>
            <a:schemeClr val="bg2"/>
          </a:solidFill>
        </p:spPr>
        <p:txBody>
          <a:bodyPr/>
          <a:lstStyle/>
          <a:p>
            <a:pPr algn="ctr" eaLnBrk="1" hangingPunct="1">
              <a:lnSpc>
                <a:spcPct val="170000"/>
              </a:lnSpc>
            </a:pPr>
            <a:r>
              <a:rPr lang="en-US" sz="4200" b="1" smtClean="0"/>
              <a:t>Number of Periods: Example 2</a:t>
            </a:r>
          </a:p>
        </p:txBody>
      </p:sp>
      <p:sp>
        <p:nvSpPr>
          <p:cNvPr id="120835" name="Rectangle 3"/>
          <p:cNvSpPr>
            <a:spLocks noGrp="1" noChangeArrowheads="1"/>
          </p:cNvSpPr>
          <p:nvPr>
            <p:ph sz="quarter" idx="1"/>
          </p:nvPr>
        </p:nvSpPr>
        <p:spPr>
          <a:xfrm>
            <a:off x="914400" y="1676400"/>
            <a:ext cx="7772400" cy="4572000"/>
          </a:xfrm>
        </p:spPr>
        <p:txBody>
          <a:bodyPr/>
          <a:lstStyle/>
          <a:p>
            <a:pPr eaLnBrk="1" hangingPunct="1">
              <a:buFont typeface="Wingdings 2" pitchFamily="18" charset="2"/>
              <a:buNone/>
            </a:pPr>
            <a:r>
              <a:rPr lang="en-US" sz="2800" dirty="0" smtClean="0"/>
              <a:t>	</a:t>
            </a:r>
            <a:r>
              <a:rPr lang="en-US" b="1" dirty="0" smtClean="0">
                <a:cs typeface="Arial" charset="0"/>
              </a:rPr>
              <a:t>Suppose you want to buy a new house.  You currently have $15,000, and you figure you need to have a 10% down payment plus an additional 5% of the loan amount for closing costs.  Assume the type of house you want will cost about $150,000 and you can earn 7.5% per year. How long will it be before you have enough money for the down payment and closing costs?</a:t>
            </a:r>
            <a:endParaRPr lang="en-US" sz="2800" b="1" dirty="0" smtClean="0">
              <a:cs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Number Placeholder 22"/>
          <p:cNvSpPr>
            <a:spLocks noGrp="1"/>
          </p:cNvSpPr>
          <p:nvPr>
            <p:ph type="sldNum" sz="quarter" idx="12"/>
          </p:nvPr>
        </p:nvSpPr>
        <p:spPr bwMode="auto">
          <a:ln>
            <a:round/>
            <a:headEnd/>
            <a:tailEnd/>
          </a:ln>
        </p:spPr>
        <p:txBody>
          <a:bodyPr/>
          <a:lstStyle/>
          <a:p>
            <a:r>
              <a:rPr lang="en-US" smtClean="0"/>
              <a:t>5-</a:t>
            </a:r>
            <a:fld id="{598C27A1-7363-4BA6-9DFF-70318390D870}" type="slidenum">
              <a:rPr lang="en-US" smtClean="0"/>
              <a:pPr/>
              <a:t>65</a:t>
            </a:fld>
            <a:endParaRPr lang="en-US" smtClean="0"/>
          </a:p>
        </p:txBody>
      </p:sp>
      <p:sp>
        <p:nvSpPr>
          <p:cNvPr id="121858" name="Rectangle 2"/>
          <p:cNvSpPr>
            <a:spLocks noGrp="1" noChangeArrowheads="1"/>
          </p:cNvSpPr>
          <p:nvPr>
            <p:ph type="title"/>
          </p:nvPr>
        </p:nvSpPr>
        <p:spPr>
          <a:xfrm>
            <a:off x="685800" y="152400"/>
            <a:ext cx="7543800" cy="1295400"/>
          </a:xfrm>
          <a:solidFill>
            <a:schemeClr val="bg2"/>
          </a:solidFill>
        </p:spPr>
        <p:txBody>
          <a:bodyPr/>
          <a:lstStyle/>
          <a:p>
            <a:pPr algn="ctr" eaLnBrk="1" hangingPunct="1">
              <a:lnSpc>
                <a:spcPct val="85000"/>
              </a:lnSpc>
            </a:pPr>
            <a:r>
              <a:rPr lang="en-US" sz="4400" b="1" smtClean="0"/>
              <a:t>Number of Periods: Example 2 (Continued)</a:t>
            </a:r>
          </a:p>
        </p:txBody>
      </p:sp>
      <p:sp>
        <p:nvSpPr>
          <p:cNvPr id="32771" name="Rectangle 3"/>
          <p:cNvSpPr>
            <a:spLocks noGrp="1" noChangeArrowheads="1"/>
          </p:cNvSpPr>
          <p:nvPr>
            <p:ph sz="quarter" idx="1"/>
          </p:nvPr>
        </p:nvSpPr>
        <p:spPr>
          <a:xfrm>
            <a:off x="609600" y="1524000"/>
            <a:ext cx="8305800" cy="4572000"/>
          </a:xfrm>
        </p:spPr>
        <p:txBody>
          <a:bodyPr/>
          <a:lstStyle/>
          <a:p>
            <a:pPr eaLnBrk="1" hangingPunct="1">
              <a:buFont typeface="Wingdings 2" pitchFamily="18" charset="2"/>
              <a:buNone/>
            </a:pPr>
            <a:r>
              <a:rPr lang="en-US" sz="2800" b="1" smtClean="0">
                <a:solidFill>
                  <a:srgbClr val="0070C0"/>
                </a:solidFill>
                <a:cs typeface="Arial" charset="0"/>
              </a:rPr>
              <a:t>How much do you need to have in the future?</a:t>
            </a:r>
          </a:p>
          <a:p>
            <a:pPr lvl="1" eaLnBrk="1" hangingPunct="1">
              <a:buFont typeface="Wingdings 2" pitchFamily="18" charset="2"/>
              <a:buNone/>
            </a:pPr>
            <a:r>
              <a:rPr lang="en-US" b="1" smtClean="0">
                <a:cs typeface="Arial" charset="0"/>
              </a:rPr>
              <a:t>Down payment = .1(150,000) = 15,000</a:t>
            </a:r>
          </a:p>
          <a:p>
            <a:pPr lvl="1" eaLnBrk="1" hangingPunct="1">
              <a:buFont typeface="Wingdings 2" pitchFamily="18" charset="2"/>
              <a:buNone/>
            </a:pPr>
            <a:r>
              <a:rPr lang="en-US" b="1" smtClean="0">
                <a:cs typeface="Arial" charset="0"/>
              </a:rPr>
              <a:t>Closing costs = .05(150,000 – 15,000) = 6,750</a:t>
            </a:r>
          </a:p>
          <a:p>
            <a:pPr lvl="1" eaLnBrk="1" hangingPunct="1">
              <a:buFont typeface="Wingdings 2" pitchFamily="18" charset="2"/>
              <a:buNone/>
            </a:pPr>
            <a:r>
              <a:rPr lang="en-US" b="1" smtClean="0">
                <a:cs typeface="Arial" charset="0"/>
              </a:rPr>
              <a:t>Total needed = 15,000 + 6,750 = 21,750</a:t>
            </a:r>
          </a:p>
          <a:p>
            <a:pPr lvl="1" eaLnBrk="1" hangingPunct="1">
              <a:buFont typeface="Wingdings 2" pitchFamily="18" charset="2"/>
              <a:buNone/>
            </a:pPr>
            <a:endParaRPr lang="en-US" sz="1600" b="1" smtClean="0">
              <a:cs typeface="Arial" charset="0"/>
            </a:endParaRPr>
          </a:p>
          <a:p>
            <a:pPr eaLnBrk="1" hangingPunct="1">
              <a:buFont typeface="Wingdings 2" pitchFamily="18" charset="2"/>
              <a:buNone/>
            </a:pPr>
            <a:r>
              <a:rPr lang="en-US" sz="2800" b="1" smtClean="0">
                <a:solidFill>
                  <a:srgbClr val="0070C0"/>
                </a:solidFill>
                <a:cs typeface="Arial" charset="0"/>
              </a:rPr>
              <a:t>Compute the number of periods</a:t>
            </a:r>
          </a:p>
          <a:p>
            <a:pPr lvl="1" eaLnBrk="1" hangingPunct="1">
              <a:buFont typeface="Wingdings 2" pitchFamily="18" charset="2"/>
              <a:buNone/>
            </a:pPr>
            <a:r>
              <a:rPr lang="en-US" b="1" smtClean="0">
                <a:cs typeface="Arial" charset="0"/>
              </a:rPr>
              <a:t>PV = -15,000; FV = 21,750; I/Y = 7.5</a:t>
            </a:r>
          </a:p>
          <a:p>
            <a:pPr lvl="1" eaLnBrk="1" hangingPunct="1">
              <a:buFont typeface="Wingdings 2" pitchFamily="18" charset="2"/>
              <a:buNone/>
            </a:pPr>
            <a:r>
              <a:rPr lang="en-US" b="1" smtClean="0">
                <a:cs typeface="Arial" charset="0"/>
              </a:rPr>
              <a:t>CPT N = </a:t>
            </a:r>
            <a:r>
              <a:rPr lang="en-US" b="1" smtClean="0">
                <a:solidFill>
                  <a:srgbClr val="C00000"/>
                </a:solidFill>
                <a:cs typeface="Arial" charset="0"/>
              </a:rPr>
              <a:t>5.14 years</a:t>
            </a:r>
          </a:p>
          <a:p>
            <a:pPr lvl="1" eaLnBrk="1" hangingPunct="1">
              <a:buFont typeface="Wingdings 2" pitchFamily="18" charset="2"/>
              <a:buNone/>
            </a:pPr>
            <a:endParaRPr lang="en-US" sz="1600" b="1" smtClean="0">
              <a:solidFill>
                <a:srgbClr val="C00000"/>
              </a:solidFill>
              <a:cs typeface="Arial" charset="0"/>
            </a:endParaRPr>
          </a:p>
          <a:p>
            <a:pPr eaLnBrk="1" hangingPunct="1">
              <a:buFont typeface="Wingdings 2" pitchFamily="18" charset="2"/>
              <a:buNone/>
            </a:pPr>
            <a:r>
              <a:rPr lang="en-US" sz="2800" b="1" smtClean="0">
                <a:solidFill>
                  <a:srgbClr val="0070C0"/>
                </a:solidFill>
                <a:cs typeface="Arial" charset="0"/>
              </a:rPr>
              <a:t>Using the formula</a:t>
            </a:r>
          </a:p>
          <a:p>
            <a:pPr lvl="1" eaLnBrk="1" hangingPunct="1">
              <a:buFont typeface="Wingdings 2" pitchFamily="18" charset="2"/>
              <a:buNone/>
            </a:pPr>
            <a:r>
              <a:rPr lang="en-US" b="1" smtClean="0">
                <a:cs typeface="Arial" charset="0"/>
              </a:rPr>
              <a:t>t = ln(21,750 / 15,000) / ln(1.075) = </a:t>
            </a:r>
            <a:r>
              <a:rPr lang="en-US" b="1" smtClean="0">
                <a:solidFill>
                  <a:srgbClr val="C00000"/>
                </a:solidFill>
                <a:cs typeface="Arial" charset="0"/>
              </a:rPr>
              <a:t>5.14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10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Effect transition="in" filter="slide(fromBottom)">
                                      <p:cBhvr>
                                        <p:cTn id="13" dur="1000"/>
                                        <p:tgtEl>
                                          <p:spTgt spid="32771">
                                            <p:txEl>
                                              <p:pRg st="1" end="1"/>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2771">
                                            <p:txEl>
                                              <p:pRg st="2" end="2"/>
                                            </p:txEl>
                                          </p:spTgt>
                                        </p:tgtEl>
                                        <p:attrNameLst>
                                          <p:attrName>style.visibility</p:attrName>
                                        </p:attrNameLst>
                                      </p:cBhvr>
                                      <p:to>
                                        <p:strVal val="visible"/>
                                      </p:to>
                                    </p:set>
                                    <p:animEffect transition="in" filter="slide(fromBottom)">
                                      <p:cBhvr>
                                        <p:cTn id="16" dur="1000"/>
                                        <p:tgtEl>
                                          <p:spTgt spid="32771">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animEffect transition="in" filter="slide(fromBottom)">
                                      <p:cBhvr>
                                        <p:cTn id="19" dur="1000"/>
                                        <p:tgtEl>
                                          <p:spTgt spid="32771">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2771">
                                            <p:txEl>
                                              <p:pRg st="5" end="5"/>
                                            </p:txEl>
                                          </p:spTgt>
                                        </p:tgtEl>
                                        <p:attrNameLst>
                                          <p:attrName>style.visibility</p:attrName>
                                        </p:attrNameLst>
                                      </p:cBhvr>
                                      <p:to>
                                        <p:strVal val="visible"/>
                                      </p:to>
                                    </p:set>
                                    <p:anim calcmode="lin" valueType="num">
                                      <p:cBhvr additive="base">
                                        <p:cTn id="24" dur="1000" fill="hold"/>
                                        <p:tgtEl>
                                          <p:spTgt spid="32771">
                                            <p:txEl>
                                              <p:pRg st="5" end="5"/>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327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32771">
                                            <p:txEl>
                                              <p:pRg st="6" end="6"/>
                                            </p:txEl>
                                          </p:spTgt>
                                        </p:tgtEl>
                                        <p:attrNameLst>
                                          <p:attrName>style.visibility</p:attrName>
                                        </p:attrNameLst>
                                      </p:cBhvr>
                                      <p:to>
                                        <p:strVal val="visible"/>
                                      </p:to>
                                    </p:set>
                                    <p:animEffect transition="in" filter="slide(fromBottom)">
                                      <p:cBhvr>
                                        <p:cTn id="30" dur="1000"/>
                                        <p:tgtEl>
                                          <p:spTgt spid="32771">
                                            <p:txEl>
                                              <p:pRg st="6" end="6"/>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32771">
                                            <p:txEl>
                                              <p:pRg st="7" end="7"/>
                                            </p:txEl>
                                          </p:spTgt>
                                        </p:tgtEl>
                                        <p:attrNameLst>
                                          <p:attrName>style.visibility</p:attrName>
                                        </p:attrNameLst>
                                      </p:cBhvr>
                                      <p:to>
                                        <p:strVal val="visible"/>
                                      </p:to>
                                    </p:set>
                                    <p:animEffect transition="in" filter="slide(fromBottom)">
                                      <p:cBhvr>
                                        <p:cTn id="33" dur="1000"/>
                                        <p:tgtEl>
                                          <p:spTgt spid="32771">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2771">
                                            <p:txEl>
                                              <p:pRg st="9" end="9"/>
                                            </p:txEl>
                                          </p:spTgt>
                                        </p:tgtEl>
                                        <p:attrNameLst>
                                          <p:attrName>style.visibility</p:attrName>
                                        </p:attrNameLst>
                                      </p:cBhvr>
                                      <p:to>
                                        <p:strVal val="visible"/>
                                      </p:to>
                                    </p:set>
                                    <p:anim calcmode="lin" valueType="num">
                                      <p:cBhvr additive="base">
                                        <p:cTn id="38" dur="1000" fill="hold"/>
                                        <p:tgtEl>
                                          <p:spTgt spid="32771">
                                            <p:txEl>
                                              <p:pRg st="9" end="9"/>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3277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32771">
                                            <p:txEl>
                                              <p:pRg st="10" end="10"/>
                                            </p:txEl>
                                          </p:spTgt>
                                        </p:tgtEl>
                                        <p:attrNameLst>
                                          <p:attrName>style.visibility</p:attrName>
                                        </p:attrNameLst>
                                      </p:cBhvr>
                                      <p:to>
                                        <p:strVal val="visible"/>
                                      </p:to>
                                    </p:set>
                                    <p:animEffect transition="in" filter="slide(fromBottom)">
                                      <p:cBhvr>
                                        <p:cTn id="44" dur="1000"/>
                                        <p:tgtEl>
                                          <p:spTgt spid="327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Number Placeholder 22"/>
          <p:cNvSpPr>
            <a:spLocks noGrp="1"/>
          </p:cNvSpPr>
          <p:nvPr>
            <p:ph type="sldNum" sz="quarter" idx="12"/>
          </p:nvPr>
        </p:nvSpPr>
        <p:spPr bwMode="auto">
          <a:ln>
            <a:round/>
            <a:headEnd/>
            <a:tailEnd/>
          </a:ln>
        </p:spPr>
        <p:txBody>
          <a:bodyPr/>
          <a:lstStyle/>
          <a:p>
            <a:r>
              <a:rPr lang="en-US" smtClean="0"/>
              <a:t>5-</a:t>
            </a:r>
            <a:fld id="{36D715A9-28B1-423E-AE3F-82B927D23619}" type="slidenum">
              <a:rPr lang="en-US" smtClean="0"/>
              <a:pPr/>
              <a:t>66</a:t>
            </a:fld>
            <a:endParaRPr lang="en-US" smtClean="0"/>
          </a:p>
        </p:txBody>
      </p:sp>
      <p:sp>
        <p:nvSpPr>
          <p:cNvPr id="123906" name="Rectangle 2"/>
          <p:cNvSpPr>
            <a:spLocks noGrp="1" noChangeArrowheads="1"/>
          </p:cNvSpPr>
          <p:nvPr>
            <p:ph type="title"/>
          </p:nvPr>
        </p:nvSpPr>
        <p:spPr>
          <a:xfrm>
            <a:off x="914400" y="274638"/>
            <a:ext cx="7772400" cy="1020762"/>
          </a:xfrm>
          <a:solidFill>
            <a:schemeClr val="bg2"/>
          </a:solidFill>
        </p:spPr>
        <p:txBody>
          <a:bodyPr lIns="91417" tIns="45709" rIns="91417" bIns="45709" anchor="t"/>
          <a:lstStyle/>
          <a:p>
            <a:pPr algn="ctr" eaLnBrk="1" hangingPunct="1"/>
            <a:r>
              <a:rPr lang="en-US" sz="4800" b="1" smtClean="0"/>
              <a:t>Quick Quiz IV</a:t>
            </a:r>
          </a:p>
        </p:txBody>
      </p:sp>
      <p:sp>
        <p:nvSpPr>
          <p:cNvPr id="93187" name="Rectangle 3"/>
          <p:cNvSpPr>
            <a:spLocks noGrp="1" noChangeArrowheads="1"/>
          </p:cNvSpPr>
          <p:nvPr>
            <p:ph sz="quarter" idx="1"/>
          </p:nvPr>
        </p:nvSpPr>
        <p:spPr>
          <a:xfrm>
            <a:off x="457200" y="1905000"/>
            <a:ext cx="8229600" cy="4800600"/>
          </a:xfrm>
        </p:spPr>
        <p:txBody>
          <a:bodyPr lIns="91417" tIns="45709" rIns="91417" bIns="45709"/>
          <a:lstStyle/>
          <a:p>
            <a:pPr eaLnBrk="1" hangingPunct="1"/>
            <a:r>
              <a:rPr lang="en-US" b="1" dirty="0" smtClean="0">
                <a:cs typeface="Arial" charset="0"/>
              </a:rPr>
              <a:t>When might you want to compute the number of periods?</a:t>
            </a:r>
          </a:p>
          <a:p>
            <a:pPr eaLnBrk="1" hangingPunct="1"/>
            <a:endParaRPr lang="en-US" sz="1600" b="1" dirty="0" smtClean="0">
              <a:cs typeface="Arial" charset="0"/>
            </a:endParaRPr>
          </a:p>
          <a:p>
            <a:pPr eaLnBrk="1" hangingPunct="1"/>
            <a:r>
              <a:rPr lang="en-US" b="1" dirty="0" smtClean="0">
                <a:cs typeface="Arial" charset="0"/>
              </a:rPr>
              <a:t>Suppose you want to buy some new furniture for your family room. You currently have $500, and the furniture you want costs $600. If you can earn 6%, how long will you have to wait if you don’t add any additional money?</a:t>
            </a:r>
          </a:p>
          <a:p>
            <a:pPr eaLnBrk="1" hangingPunct="1"/>
            <a:endParaRPr lang="en-US" sz="2300" dirty="0"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5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31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3187">
                                            <p:txEl>
                                              <p:pRg st="2" end="2"/>
                                            </p:txEl>
                                          </p:spTgt>
                                        </p:tgtEl>
                                        <p:attrNameLst>
                                          <p:attrName>style.visibility</p:attrName>
                                        </p:attrNameLst>
                                      </p:cBhvr>
                                      <p:to>
                                        <p:strVal val="visible"/>
                                      </p:to>
                                    </p:set>
                                    <p:anim calcmode="lin" valueType="num">
                                      <p:cBhvr>
                                        <p:cTn id="14"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4" name="Slide Number Placeholder 22"/>
          <p:cNvSpPr>
            <a:spLocks noGrp="1"/>
          </p:cNvSpPr>
          <p:nvPr>
            <p:ph type="sldNum" sz="quarter" idx="12"/>
          </p:nvPr>
        </p:nvSpPr>
        <p:spPr bwMode="auto">
          <a:ln>
            <a:round/>
            <a:headEnd/>
            <a:tailEnd/>
          </a:ln>
        </p:spPr>
        <p:txBody>
          <a:bodyPr/>
          <a:lstStyle/>
          <a:p>
            <a:r>
              <a:rPr lang="en-US" smtClean="0"/>
              <a:t>5-</a:t>
            </a:r>
            <a:fld id="{94019FD6-D77D-4814-B9C2-804852E80D17}" type="slidenum">
              <a:rPr lang="en-US" smtClean="0"/>
              <a:pPr/>
              <a:t>67</a:t>
            </a:fld>
            <a:endParaRPr lang="en-US" smtClean="0"/>
          </a:p>
        </p:txBody>
      </p:sp>
      <p:sp>
        <p:nvSpPr>
          <p:cNvPr id="134155" name="Rectangle 2"/>
          <p:cNvSpPr>
            <a:spLocks noGrp="1" noChangeArrowheads="1"/>
          </p:cNvSpPr>
          <p:nvPr>
            <p:ph type="title"/>
          </p:nvPr>
        </p:nvSpPr>
        <p:spPr>
          <a:xfrm>
            <a:off x="914400" y="274638"/>
            <a:ext cx="7772400" cy="1020762"/>
          </a:xfrm>
          <a:solidFill>
            <a:schemeClr val="bg2"/>
          </a:solidFill>
        </p:spPr>
        <p:txBody>
          <a:bodyPr lIns="91417" tIns="45709" rIns="91417" bIns="45709" anchor="t"/>
          <a:lstStyle/>
          <a:p>
            <a:pPr algn="ctr" eaLnBrk="1" hangingPunct="1"/>
            <a:r>
              <a:rPr lang="en-US" sz="4800" b="1" smtClean="0"/>
              <a:t>Spreadsheet Example</a:t>
            </a:r>
          </a:p>
        </p:txBody>
      </p:sp>
      <p:sp>
        <p:nvSpPr>
          <p:cNvPr id="93187" name="Rectangle 3"/>
          <p:cNvSpPr>
            <a:spLocks noGrp="1" noChangeArrowheads="1"/>
          </p:cNvSpPr>
          <p:nvPr>
            <p:ph sz="quarter" idx="1"/>
          </p:nvPr>
        </p:nvSpPr>
        <p:spPr>
          <a:xfrm>
            <a:off x="457200" y="1905000"/>
            <a:ext cx="8534400" cy="4800600"/>
          </a:xfrm>
        </p:spPr>
        <p:txBody>
          <a:bodyPr lIns="91417" tIns="45709" rIns="91417" bIns="45709"/>
          <a:lstStyle/>
          <a:p>
            <a:pPr eaLnBrk="1" hangingPunct="1">
              <a:lnSpc>
                <a:spcPct val="90000"/>
              </a:lnSpc>
            </a:pPr>
            <a:r>
              <a:rPr lang="en-US" sz="2800" b="1" smtClean="0">
                <a:cs typeface="Arial" charset="0"/>
              </a:rPr>
              <a:t>Use the following formulas for TVM calculations</a:t>
            </a:r>
          </a:p>
          <a:p>
            <a:pPr lvl="1" eaLnBrk="1" hangingPunct="1">
              <a:lnSpc>
                <a:spcPct val="90000"/>
              </a:lnSpc>
              <a:buFont typeface="Wingdings 2" pitchFamily="18" charset="2"/>
              <a:buNone/>
            </a:pPr>
            <a:r>
              <a:rPr lang="en-US" b="1" smtClean="0">
                <a:cs typeface="Arial" charset="0"/>
              </a:rPr>
              <a:t>FV(rate,nper,pmt,pv)</a:t>
            </a:r>
          </a:p>
          <a:p>
            <a:pPr lvl="1" eaLnBrk="1" hangingPunct="1">
              <a:lnSpc>
                <a:spcPct val="90000"/>
              </a:lnSpc>
              <a:buFont typeface="Wingdings 2" pitchFamily="18" charset="2"/>
              <a:buNone/>
            </a:pPr>
            <a:r>
              <a:rPr lang="en-US" b="1" smtClean="0">
                <a:cs typeface="Arial" charset="0"/>
              </a:rPr>
              <a:t>PV(rate,nper,pmt,fv)</a:t>
            </a:r>
          </a:p>
          <a:p>
            <a:pPr lvl="1" eaLnBrk="1" hangingPunct="1">
              <a:lnSpc>
                <a:spcPct val="90000"/>
              </a:lnSpc>
              <a:buFont typeface="Wingdings 2" pitchFamily="18" charset="2"/>
              <a:buNone/>
            </a:pPr>
            <a:r>
              <a:rPr lang="en-US" b="1" smtClean="0">
                <a:cs typeface="Arial" charset="0"/>
              </a:rPr>
              <a:t>RATE(nper,pmt,pv,fv)</a:t>
            </a:r>
          </a:p>
          <a:p>
            <a:pPr lvl="1" eaLnBrk="1" hangingPunct="1">
              <a:lnSpc>
                <a:spcPct val="90000"/>
              </a:lnSpc>
              <a:buFont typeface="Wingdings 2" pitchFamily="18" charset="2"/>
              <a:buNone/>
            </a:pPr>
            <a:r>
              <a:rPr lang="en-US" b="1" smtClean="0">
                <a:cs typeface="Arial" charset="0"/>
              </a:rPr>
              <a:t>NPER(rate,pmt,pv,fv)</a:t>
            </a:r>
          </a:p>
          <a:p>
            <a:pPr lvl="1" eaLnBrk="1" hangingPunct="1">
              <a:lnSpc>
                <a:spcPct val="90000"/>
              </a:lnSpc>
            </a:pPr>
            <a:endParaRPr lang="en-US" sz="1400" b="1" smtClean="0">
              <a:cs typeface="Arial" charset="0"/>
            </a:endParaRPr>
          </a:p>
          <a:p>
            <a:pPr eaLnBrk="1" hangingPunct="1">
              <a:lnSpc>
                <a:spcPct val="90000"/>
              </a:lnSpc>
            </a:pPr>
            <a:r>
              <a:rPr lang="en-US" sz="2800" b="1" smtClean="0">
                <a:cs typeface="Arial" charset="0"/>
              </a:rPr>
              <a:t>The formula icon is very useful when you can’t remember the exact formula</a:t>
            </a:r>
          </a:p>
          <a:p>
            <a:pPr eaLnBrk="1" hangingPunct="1">
              <a:lnSpc>
                <a:spcPct val="90000"/>
              </a:lnSpc>
            </a:pPr>
            <a:endParaRPr lang="en-US" sz="1400" b="1" smtClean="0">
              <a:cs typeface="Arial" charset="0"/>
            </a:endParaRPr>
          </a:p>
          <a:p>
            <a:pPr eaLnBrk="1" hangingPunct="1">
              <a:lnSpc>
                <a:spcPct val="90000"/>
              </a:lnSpc>
            </a:pPr>
            <a:r>
              <a:rPr lang="en-US" sz="2800" b="1" smtClean="0">
                <a:cs typeface="Arial" charset="0"/>
              </a:rPr>
              <a:t>Click on the Excel icon to open a spreadsheet containing four different examples.</a:t>
            </a:r>
          </a:p>
          <a:p>
            <a:pPr eaLnBrk="1" hangingPunct="1"/>
            <a:endParaRPr lang="en-US" sz="2300" smtClean="0">
              <a:latin typeface="Arial Black" pitchFamily="34" charset="0"/>
            </a:endParaRPr>
          </a:p>
        </p:txBody>
      </p:sp>
      <p:graphicFrame>
        <p:nvGraphicFramePr>
          <p:cNvPr id="116740" name="Object 9">
            <a:hlinkClick r:id="" action="ppaction://ole?verb=1"/>
          </p:cNvPr>
          <p:cNvGraphicFramePr>
            <a:graphicFrameLocks noChangeAspect="1"/>
          </p:cNvGraphicFramePr>
          <p:nvPr/>
        </p:nvGraphicFramePr>
        <p:xfrm>
          <a:off x="5943600" y="2743200"/>
          <a:ext cx="1409700" cy="1252538"/>
        </p:xfrm>
        <a:graphic>
          <a:graphicData uri="http://schemas.openxmlformats.org/presentationml/2006/ole">
            <p:oleObj spid="_x0000_s134154" name="Worksheet" showAsIcon="1" r:id="rId4" imgW="381000" imgH="714375"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10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93187">
                                            <p:txEl>
                                              <p:pRg st="0" end="0"/>
                                            </p:txEl>
                                          </p:spTgt>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p:cTn id="13" dur="10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93187">
                                            <p:txEl>
                                              <p:pRg st="1" end="1"/>
                                            </p:txEl>
                                          </p:spTgt>
                                        </p:tgtEl>
                                      </p:cBhvr>
                                    </p:animEffect>
                                  </p:childTnLst>
                                </p:cTn>
                              </p:par>
                              <p:par>
                                <p:cTn id="16" presetID="53" presetClass="entr" presetSubtype="0" fill="hold" nodeType="withEffect">
                                  <p:stCondLst>
                                    <p:cond delay="0"/>
                                  </p:stCondLst>
                                  <p:childTnLst>
                                    <p:set>
                                      <p:cBhvr>
                                        <p:cTn id="17" dur="1" fill="hold">
                                          <p:stCondLst>
                                            <p:cond delay="0"/>
                                          </p:stCondLst>
                                        </p:cTn>
                                        <p:tgtEl>
                                          <p:spTgt spid="93187">
                                            <p:txEl>
                                              <p:pRg st="2" end="2"/>
                                            </p:txEl>
                                          </p:spTgt>
                                        </p:tgtEl>
                                        <p:attrNameLst>
                                          <p:attrName>style.visibility</p:attrName>
                                        </p:attrNameLst>
                                      </p:cBhvr>
                                      <p:to>
                                        <p:strVal val="visible"/>
                                      </p:to>
                                    </p:set>
                                    <p:anim calcmode="lin" valueType="num">
                                      <p:cBhvr>
                                        <p:cTn id="18" dur="10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20" dur="1000"/>
                                        <p:tgtEl>
                                          <p:spTgt spid="93187">
                                            <p:txEl>
                                              <p:pRg st="2" end="2"/>
                                            </p:txEl>
                                          </p:spTgt>
                                        </p:tgtEl>
                                      </p:cBhvr>
                                    </p:animEffect>
                                  </p:childTnLst>
                                </p:cTn>
                              </p:par>
                              <p:par>
                                <p:cTn id="21" presetID="53" presetClass="entr" presetSubtype="0" fill="hold" nodeType="withEffect">
                                  <p:stCondLst>
                                    <p:cond delay="0"/>
                                  </p:stCondLst>
                                  <p:childTnLst>
                                    <p:set>
                                      <p:cBhvr>
                                        <p:cTn id="22" dur="1" fill="hold">
                                          <p:stCondLst>
                                            <p:cond delay="0"/>
                                          </p:stCondLst>
                                        </p:cTn>
                                        <p:tgtEl>
                                          <p:spTgt spid="93187">
                                            <p:txEl>
                                              <p:pRg st="3" end="3"/>
                                            </p:txEl>
                                          </p:spTgt>
                                        </p:tgtEl>
                                        <p:attrNameLst>
                                          <p:attrName>style.visibility</p:attrName>
                                        </p:attrNameLst>
                                      </p:cBhvr>
                                      <p:to>
                                        <p:strVal val="visible"/>
                                      </p:to>
                                    </p:set>
                                    <p:anim calcmode="lin" valueType="num">
                                      <p:cBhvr>
                                        <p:cTn id="23" dur="10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25" dur="1000"/>
                                        <p:tgtEl>
                                          <p:spTgt spid="93187">
                                            <p:txEl>
                                              <p:pRg st="3" end="3"/>
                                            </p:txEl>
                                          </p:spTgt>
                                        </p:tgtEl>
                                      </p:cBhvr>
                                    </p:animEffect>
                                  </p:childTnLst>
                                </p:cTn>
                              </p:par>
                              <p:par>
                                <p:cTn id="26" presetID="53" presetClass="entr" presetSubtype="0" fill="hold" nodeType="withEffect">
                                  <p:stCondLst>
                                    <p:cond delay="0"/>
                                  </p:stCondLst>
                                  <p:childTnLst>
                                    <p:set>
                                      <p:cBhvr>
                                        <p:cTn id="27" dur="1" fill="hold">
                                          <p:stCondLst>
                                            <p:cond delay="0"/>
                                          </p:stCondLst>
                                        </p:cTn>
                                        <p:tgtEl>
                                          <p:spTgt spid="93187">
                                            <p:txEl>
                                              <p:pRg st="4" end="4"/>
                                            </p:txEl>
                                          </p:spTgt>
                                        </p:tgtEl>
                                        <p:attrNameLst>
                                          <p:attrName>style.visibility</p:attrName>
                                        </p:attrNameLst>
                                      </p:cBhvr>
                                      <p:to>
                                        <p:strVal val="visible"/>
                                      </p:to>
                                    </p:set>
                                    <p:anim calcmode="lin" valueType="num">
                                      <p:cBhvr>
                                        <p:cTn id="28" dur="10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30" dur="1000"/>
                                        <p:tgtEl>
                                          <p:spTgt spid="9318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93187">
                                            <p:txEl>
                                              <p:pRg st="6" end="6"/>
                                            </p:txEl>
                                          </p:spTgt>
                                        </p:tgtEl>
                                        <p:attrNameLst>
                                          <p:attrName>style.visibility</p:attrName>
                                        </p:attrNameLst>
                                      </p:cBhvr>
                                      <p:to>
                                        <p:strVal val="visible"/>
                                      </p:to>
                                    </p:set>
                                    <p:anim calcmode="lin" valueType="num">
                                      <p:cBhvr>
                                        <p:cTn id="35" dur="1000" fill="hold"/>
                                        <p:tgtEl>
                                          <p:spTgt spid="93187">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93187">
                                            <p:txEl>
                                              <p:pRg st="6" end="6"/>
                                            </p:txEl>
                                          </p:spTgt>
                                        </p:tgtEl>
                                        <p:attrNameLst>
                                          <p:attrName>ppt_h</p:attrName>
                                        </p:attrNameLst>
                                      </p:cBhvr>
                                      <p:tavLst>
                                        <p:tav tm="0">
                                          <p:val>
                                            <p:fltVal val="0"/>
                                          </p:val>
                                        </p:tav>
                                        <p:tav tm="100000">
                                          <p:val>
                                            <p:strVal val="#ppt_h"/>
                                          </p:val>
                                        </p:tav>
                                      </p:tavLst>
                                    </p:anim>
                                    <p:animEffect transition="in" filter="fade">
                                      <p:cBhvr>
                                        <p:cTn id="37" dur="1000"/>
                                        <p:tgtEl>
                                          <p:spTgt spid="931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93187">
                                            <p:txEl>
                                              <p:pRg st="8" end="8"/>
                                            </p:txEl>
                                          </p:spTgt>
                                        </p:tgtEl>
                                        <p:attrNameLst>
                                          <p:attrName>style.visibility</p:attrName>
                                        </p:attrNameLst>
                                      </p:cBhvr>
                                      <p:to>
                                        <p:strVal val="visible"/>
                                      </p:to>
                                    </p:set>
                                    <p:anim calcmode="lin" valueType="num">
                                      <p:cBhvr>
                                        <p:cTn id="42" dur="1000" fill="hold"/>
                                        <p:tgtEl>
                                          <p:spTgt spid="93187">
                                            <p:txEl>
                                              <p:pRg st="8" end="8"/>
                                            </p:txEl>
                                          </p:spTgt>
                                        </p:tgtEl>
                                        <p:attrNameLst>
                                          <p:attrName>ppt_w</p:attrName>
                                        </p:attrNameLst>
                                      </p:cBhvr>
                                      <p:tavLst>
                                        <p:tav tm="0">
                                          <p:val>
                                            <p:fltVal val="0"/>
                                          </p:val>
                                        </p:tav>
                                        <p:tav tm="100000">
                                          <p:val>
                                            <p:strVal val="#ppt_w"/>
                                          </p:val>
                                        </p:tav>
                                      </p:tavLst>
                                    </p:anim>
                                    <p:anim calcmode="lin" valueType="num">
                                      <p:cBhvr>
                                        <p:cTn id="43" dur="1000" fill="hold"/>
                                        <p:tgtEl>
                                          <p:spTgt spid="93187">
                                            <p:txEl>
                                              <p:pRg st="8" end="8"/>
                                            </p:txEl>
                                          </p:spTgt>
                                        </p:tgtEl>
                                        <p:attrNameLst>
                                          <p:attrName>ppt_h</p:attrName>
                                        </p:attrNameLst>
                                      </p:cBhvr>
                                      <p:tavLst>
                                        <p:tav tm="0">
                                          <p:val>
                                            <p:fltVal val="0"/>
                                          </p:val>
                                        </p:tav>
                                        <p:tav tm="100000">
                                          <p:val>
                                            <p:strVal val="#ppt_h"/>
                                          </p:val>
                                        </p:tav>
                                      </p:tavLst>
                                    </p:anim>
                                    <p:animEffect transition="in" filter="fade">
                                      <p:cBhvr>
                                        <p:cTn id="44" dur="1000"/>
                                        <p:tgtEl>
                                          <p:spTgt spid="93187">
                                            <p:txEl>
                                              <p:pRg st="8" end="8"/>
                                            </p:txEl>
                                          </p:spTgt>
                                        </p:tgtEl>
                                      </p:cBhvr>
                                    </p:animEffect>
                                  </p:childTnLst>
                                </p:cTn>
                              </p:par>
                            </p:childTnLst>
                          </p:cTn>
                        </p:par>
                        <p:par>
                          <p:cTn id="45" fill="hold">
                            <p:stCondLst>
                              <p:cond delay="1000"/>
                            </p:stCondLst>
                            <p:childTnLst>
                              <p:par>
                                <p:cTn id="46" presetID="1" presetClass="entr" presetSubtype="0" fill="hold" nodeType="afterEffect">
                                  <p:stCondLst>
                                    <p:cond delay="0"/>
                                  </p:stCondLst>
                                  <p:childTnLst>
                                    <p:set>
                                      <p:cBhvr>
                                        <p:cTn id="47" dur="1" fill="hold">
                                          <p:stCondLst>
                                            <p:cond delay="0"/>
                                          </p:stCondLst>
                                        </p:cTn>
                                        <p:tgtEl>
                                          <p:spTgt spid="116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Number Placeholder 22"/>
          <p:cNvSpPr>
            <a:spLocks noGrp="1"/>
          </p:cNvSpPr>
          <p:nvPr>
            <p:ph type="sldNum" sz="quarter" idx="12"/>
          </p:nvPr>
        </p:nvSpPr>
        <p:spPr bwMode="auto">
          <a:ln>
            <a:round/>
            <a:headEnd/>
            <a:tailEnd/>
          </a:ln>
        </p:spPr>
        <p:txBody>
          <a:bodyPr/>
          <a:lstStyle/>
          <a:p>
            <a:r>
              <a:rPr lang="en-US" smtClean="0"/>
              <a:t>5-</a:t>
            </a:r>
            <a:fld id="{3553BF83-7AA3-41A9-9B70-AEEF2AE2CC15}" type="slidenum">
              <a:rPr lang="en-US" smtClean="0"/>
              <a:pPr/>
              <a:t>68</a:t>
            </a:fld>
            <a:endParaRPr lang="en-US" smtClean="0"/>
          </a:p>
        </p:txBody>
      </p:sp>
      <p:sp>
        <p:nvSpPr>
          <p:cNvPr id="136194" name="Rectangle 2"/>
          <p:cNvSpPr>
            <a:spLocks noGrp="1" noChangeArrowheads="1"/>
          </p:cNvSpPr>
          <p:nvPr>
            <p:ph type="title"/>
          </p:nvPr>
        </p:nvSpPr>
        <p:spPr>
          <a:solidFill>
            <a:schemeClr val="bg2"/>
          </a:solidFill>
        </p:spPr>
        <p:txBody>
          <a:bodyPr/>
          <a:lstStyle/>
          <a:p>
            <a:pPr algn="ctr" eaLnBrk="1" hangingPunct="1"/>
            <a:r>
              <a:rPr lang="en-US" sz="4800" b="1" smtClean="0"/>
              <a:t>Finance Formulas</a:t>
            </a:r>
          </a:p>
        </p:txBody>
      </p:sp>
      <p:sp>
        <p:nvSpPr>
          <p:cNvPr id="136195" name="Content Placeholder 1"/>
          <p:cNvSpPr>
            <a:spLocks noGrp="1"/>
          </p:cNvSpPr>
          <p:nvPr>
            <p:ph sz="quarter" idx="1"/>
          </p:nvPr>
        </p:nvSpPr>
        <p:spPr/>
        <p:txBody>
          <a:bodyPr/>
          <a:lstStyle/>
          <a:p>
            <a:pPr eaLnBrk="1" hangingPunct="1"/>
            <a:endParaRPr lang="en-US" smtClean="0"/>
          </a:p>
        </p:txBody>
      </p:sp>
      <p:pic>
        <p:nvPicPr>
          <p:cNvPr id="136196" name="Picture 9"/>
          <p:cNvPicPr>
            <a:picLocks noChangeAspect="1" noChangeArrowheads="1"/>
          </p:cNvPicPr>
          <p:nvPr/>
        </p:nvPicPr>
        <p:blipFill>
          <a:blip r:embed="rId2" cstate="print"/>
          <a:srcRect/>
          <a:stretch>
            <a:fillRect/>
          </a:stretch>
        </p:blipFill>
        <p:spPr bwMode="auto">
          <a:xfrm>
            <a:off x="252413" y="1447800"/>
            <a:ext cx="8639175"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Number Placeholder 22"/>
          <p:cNvSpPr>
            <a:spLocks noGrp="1"/>
          </p:cNvSpPr>
          <p:nvPr>
            <p:ph type="sldNum" sz="quarter" idx="12"/>
          </p:nvPr>
        </p:nvSpPr>
        <p:spPr bwMode="auto">
          <a:ln>
            <a:round/>
            <a:headEnd/>
            <a:tailEnd/>
          </a:ln>
        </p:spPr>
        <p:txBody>
          <a:bodyPr/>
          <a:lstStyle/>
          <a:p>
            <a:r>
              <a:rPr lang="en-US" smtClean="0"/>
              <a:t>5-</a:t>
            </a:r>
            <a:fld id="{59262B16-DB93-4868-89EA-AF6B5F2145ED}" type="slidenum">
              <a:rPr lang="en-US" smtClean="0"/>
              <a:pPr/>
              <a:t>69</a:t>
            </a:fld>
            <a:endParaRPr lang="en-US" smtClean="0"/>
          </a:p>
        </p:txBody>
      </p:sp>
      <p:sp>
        <p:nvSpPr>
          <p:cNvPr id="139266" name="Rectangle 2"/>
          <p:cNvSpPr>
            <a:spLocks noGrp="1" noChangeArrowheads="1"/>
          </p:cNvSpPr>
          <p:nvPr>
            <p:ph type="title"/>
          </p:nvPr>
        </p:nvSpPr>
        <p:spPr>
          <a:xfrm>
            <a:off x="914400" y="274638"/>
            <a:ext cx="7772400" cy="1020762"/>
          </a:xfrm>
          <a:solidFill>
            <a:schemeClr val="bg2"/>
          </a:solidFill>
        </p:spPr>
        <p:txBody>
          <a:bodyPr lIns="91417" tIns="45709" rIns="91417" bIns="45709" anchor="t"/>
          <a:lstStyle/>
          <a:p>
            <a:pPr algn="ctr" eaLnBrk="1" hangingPunct="1"/>
            <a:r>
              <a:rPr lang="en-US" sz="4800" b="1" smtClean="0"/>
              <a:t>Comprehensive Problem</a:t>
            </a:r>
          </a:p>
        </p:txBody>
      </p:sp>
      <p:sp>
        <p:nvSpPr>
          <p:cNvPr id="93187" name="Rectangle 3"/>
          <p:cNvSpPr>
            <a:spLocks noGrp="1" noChangeArrowheads="1"/>
          </p:cNvSpPr>
          <p:nvPr>
            <p:ph sz="quarter" idx="1"/>
          </p:nvPr>
        </p:nvSpPr>
        <p:spPr>
          <a:xfrm>
            <a:off x="457200" y="1905000"/>
            <a:ext cx="8229600" cy="4525963"/>
          </a:xfrm>
        </p:spPr>
        <p:txBody>
          <a:bodyPr lIns="91417" tIns="45709" rIns="91417" bIns="45709"/>
          <a:lstStyle/>
          <a:p>
            <a:pPr eaLnBrk="1" hangingPunct="1"/>
            <a:r>
              <a:rPr lang="en-US" sz="2800" b="1" dirty="0" smtClean="0">
                <a:cs typeface="Arial" charset="0"/>
              </a:rPr>
              <a:t>You have $10,000 to invest for five years.</a:t>
            </a:r>
          </a:p>
          <a:p>
            <a:pPr eaLnBrk="1" hangingPunct="1"/>
            <a:r>
              <a:rPr lang="en-US" sz="2800" b="1" dirty="0" smtClean="0">
                <a:cs typeface="Arial" charset="0"/>
              </a:rPr>
              <a:t>How much additional interest will you earn if the investment provides a 5% annual return, when compared to a 4.5% annual return?</a:t>
            </a:r>
          </a:p>
          <a:p>
            <a:pPr eaLnBrk="1" hangingPunct="1"/>
            <a:r>
              <a:rPr lang="en-US" sz="2800" b="1" dirty="0" smtClean="0">
                <a:cs typeface="Arial" charset="0"/>
              </a:rPr>
              <a:t>How long will it take your $10,000 to double in value if it earns 5% annually?</a:t>
            </a:r>
          </a:p>
          <a:p>
            <a:pPr eaLnBrk="1" hangingPunct="1"/>
            <a:r>
              <a:rPr lang="en-US" sz="2800" b="1" dirty="0" smtClean="0">
                <a:cs typeface="Arial" charset="0"/>
              </a:rPr>
              <a:t>What annual rate has been earned if $1,000 grows into $4,000 in 20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5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31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 calcmode="lin" valueType="num">
                                      <p:cBhvr>
                                        <p:cTn id="28"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3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22"/>
          <p:cNvSpPr>
            <a:spLocks noGrp="1"/>
          </p:cNvSpPr>
          <p:nvPr>
            <p:ph type="sldNum" sz="quarter" idx="12"/>
          </p:nvPr>
        </p:nvSpPr>
        <p:spPr bwMode="auto">
          <a:ln>
            <a:round/>
            <a:headEnd/>
            <a:tailEnd/>
          </a:ln>
        </p:spPr>
        <p:txBody>
          <a:bodyPr/>
          <a:lstStyle/>
          <a:p>
            <a:r>
              <a:rPr lang="en-US" smtClean="0"/>
              <a:t>5-</a:t>
            </a:r>
            <a:fld id="{84DD8D99-DE1F-4A31-8A6F-40840D8615E0}" type="slidenum">
              <a:rPr lang="en-US" smtClean="0"/>
              <a:pPr/>
              <a:t>7</a:t>
            </a:fld>
            <a:endParaRPr lang="en-US" smtClean="0"/>
          </a:p>
        </p:txBody>
      </p:sp>
      <p:sp>
        <p:nvSpPr>
          <p:cNvPr id="22530" name="Title 1"/>
          <p:cNvSpPr>
            <a:spLocks noGrp="1"/>
          </p:cNvSpPr>
          <p:nvPr>
            <p:ph type="title"/>
          </p:nvPr>
        </p:nvSpPr>
        <p:spPr>
          <a:solidFill>
            <a:schemeClr val="bg2"/>
          </a:solidFill>
        </p:spPr>
        <p:txBody>
          <a:bodyPr/>
          <a:lstStyle/>
          <a:p>
            <a:pPr algn="ctr" eaLnBrk="1" hangingPunct="1"/>
            <a:r>
              <a:rPr lang="en-US" sz="4800" b="1" smtClean="0"/>
              <a:t>Time and Money</a:t>
            </a:r>
          </a:p>
        </p:txBody>
      </p:sp>
      <p:sp>
        <p:nvSpPr>
          <p:cNvPr id="4" name="TextBox 3"/>
          <p:cNvSpPr txBox="1">
            <a:spLocks noChangeArrowheads="1"/>
          </p:cNvSpPr>
          <p:nvPr/>
        </p:nvSpPr>
        <p:spPr bwMode="auto">
          <a:xfrm>
            <a:off x="1143000" y="1447800"/>
            <a:ext cx="6934200" cy="2616200"/>
          </a:xfrm>
          <a:prstGeom prst="rect">
            <a:avLst/>
          </a:prstGeom>
          <a:noFill/>
          <a:ln w="9525">
            <a:noFill/>
            <a:miter lim="800000"/>
            <a:headEnd/>
            <a:tailEnd/>
          </a:ln>
        </p:spPr>
        <p:txBody>
          <a:bodyPr>
            <a:spAutoFit/>
          </a:bodyPr>
          <a:lstStyle/>
          <a:p>
            <a:r>
              <a:rPr lang="en-US" sz="3200" b="1">
                <a:latin typeface="Perpetua" pitchFamily="18" charset="0"/>
                <a:cs typeface="Arial" charset="0"/>
              </a:rPr>
              <a:t>But money doesn’t work this way.</a:t>
            </a:r>
          </a:p>
          <a:p>
            <a:r>
              <a:rPr lang="en-US" sz="3200" b="1">
                <a:latin typeface="Perpetua" pitchFamily="18" charset="0"/>
                <a:cs typeface="Arial" charset="0"/>
              </a:rPr>
              <a:t>If I gave you $100 each year, how much would you have, in total?</a:t>
            </a:r>
          </a:p>
          <a:p>
            <a:endParaRPr lang="en-US" b="1">
              <a:latin typeface="Perpetua" pitchFamily="18" charset="0"/>
              <a:cs typeface="Arial" charset="0"/>
            </a:endParaRPr>
          </a:p>
          <a:p>
            <a:pPr algn="ctr"/>
            <a:r>
              <a:rPr lang="en-US" sz="4400" b="1">
                <a:solidFill>
                  <a:srgbClr val="0070C0"/>
                </a:solidFill>
                <a:latin typeface="Perpetua" pitchFamily="18" charset="0"/>
                <a:cs typeface="Arial" charset="0"/>
              </a:rPr>
              <a:t>$300, right?</a:t>
            </a:r>
          </a:p>
        </p:txBody>
      </p:sp>
      <p:sp>
        <p:nvSpPr>
          <p:cNvPr id="22532" name="AutoShape 2" descr="data:image/jpeg;base64,/9j/4AAQSkZJRgABAQAAAQABAAD/2wCEAAkGBhIREBISEhQUEBEWFBUQFBQUEg8UFBUQFBAVFBUVFRQXHCYeFxojGRQVHy8gIycpLCwsFR4xNTAqNSYrLCkBCQoKDgwOFw8PFykcHBwpKSkpKSwsKSkpLCkpKSkpKSwpKSkpKywpKSkpKSwsLCwpLCkpLCkpKTUsLCkpKSwsKf/AABEIAOEA4AMBIgACEQEDEQH/xAAcAAEAAQUBAQAAAAAAAAAAAAAABAECAwUHBgj/xAA/EAACAQICBgcGBAMIAwAAAAAAAQIDEQQhBQYSMUFRBxMiYXGBkTJCobHB8FJy0eEUU4IjM0NiosLi8RUXk//EABoBAQADAQEBAAAAAAAAAAAAAAABAgMEBQb/xAAjEQEAAgICAgICAwAAAAAAAAAAAQIDEQQhEzESUSJBFDJh/9oADAMBAAIRAxEAPwDuIAAAAAAAAAAAAAAAAAAAAAAAAAAAAAAAAAAAAAAAAAAAAAAAAAAAAAAAAAAAAAUbDZ4bT+uTltQovZgpWc1vlbfblFu3ivEyyZa443ZE2iHuHMjYjS1GHtVIRz2bbSvflZHL6+PnNpznJu7lnJt3fHu4Ee/j++ZyTzfqGfkdWw2maFSWzCpGUs3ZPOyGkdKQo7N85Sdoxyu+LfglmcywmE26kINtOUklbuTbb8Ej1mj9WZ3cpycns7Cbb7MOSuXpnveOqrRaZ/TYVNbaai3sTvdLddZ83wyJ+jtLKsrxjK3PKydlk+/PcQqeq1P3nK/c7fE2eBwEKMNiCaV28883vNqeTf5el0kAG4AAAAAAAAAAAAAAAAAAAUZUowNLpbWulQnsNOc+Kjbs+N+PcecxevdaT/s4wpxX4u09/PJfA0ONqPak27tyeb3t3IOIqO9lw4d/HzPIycnJM9Tpz2vLd6S1rrVouMp7MWmmoLZTT334v1NPWnsrv3pW+LMNNbLbk7PgrXd+bXDzsXbTfC27OWbvztuOa15t3aVJmZ9q06Td5PK+av4l0als169xfDD8c5PvubPRmhJVpKMVv3u2SXNlYmZnVSI+mXUHAyqYt1WuzSi83zknFJfFnTEQtEaKjh6apxz4tvjJ72Tj2+Pi8dNT7dNY1AADdYAAAAAAAAAAAAxYjERhFynJRit7bsgMoPJaS6R8NSbUNqq+7sx9Xn8DQ4jpWqe5Sgl37Uvk0Vm0Q6KcbJf1DpZQ5hS6WKt84Un3duL9bm1wnSrRllOnKL42kn8yIyVaW4Wesb+KzB9I9SWKjSlRgqcqnVq05bcY9a6fWSvk1ePBcVme+OF6dxlJ46rXw+1s1FGvay2o1YvtW4Wbz8Zdx1vBa24SpGL6+lFyipbMpqLTavazJiWN8cxrpuSjIX/ncN/Ppf8A0h+pD0nrFTjTbp1IS4bSknGPi0JtERtn8Z+nidadHKFareWxDbcr2u3tJSaiuOba8izR2gcRiVejSVGm37dRtNrue+3gj0GHxujoWqVJRxFXftuE5dr/ACRatl3ZmbEdINKL7NObXOTjH4Zs4v40TO7Sr4LTPUMGE6N45dZWlLmoRjFX455/I2tHUfCR92T8Zy+hAodItFu0ouPhJP5pG80fp+hW9iefJ5Py4PyN64cX6iEzhmvurBR1Sw0d0W875zk0bShhowVoJRXJIy3BrWla+o0rqAAF0gAAAAAAAAAAAGr1h05DCUJVZ8Mor8UrZIERtg1m1ppYKntT7U37EE833vku845p7XGtiptzllwinaKXcjU6waw1MTVlUnJtt+SXBLku40/X3MrWe3xOLWO7e20/jiRQ0yo747RpYmWLMZs9ivGrLfrSFCp7S6t9yvYx1sJGXsTi+XaS+e41CSt95GWEHl37vArMw3pxLR1W3SSqcotPajtJ/iVmuOa5r5Gxpww8ryqVVF522dp+HDka7C6MlUezHN2+2bmlqBXdtyy5/Qne+nLlwVxX3a+pQ6s6C9iorWSvsyvxbdvP4E7Fay0XTpUoRnsQ3ptLbn+KT9SRV6O6kYri1va3NZWsuD3kavqNWSTttXV01b0I3pF8eHLETN0GrrLP3UocLp3fqRqunK3Gc1xzd/QnYjUyuuHes/UsWp9dJtRUkuCedrcET8pkrj48ddIcNNz4tSXekTsFp53vG8H45GtraKlF5ppZpXXFPMiu6uuP0I/1acGO3Truq2vyuqdd5blLkdAhNNJp3TzTR8w0MW4yWeR2Do/1ocrUKjun7DfPl5nRS++peHzeF4/yq6AADV5QAAAAAAAAAAKHC+k7W14jESpwd6VNuEbPJtb5ebXokdd1s0n/AA+DrVE7SUXGP55dlfO/kfNOOrXm/EiXXxqbtthnVL6byI1zJB8DG0Pdw20lwkZXOyREjIyyqX8lYymHo47JEJXZsMJBzeys+Nu5GqpSJmGrWkmuWZSXbW/T1mqaiqjfG179x0HDVU7HKMFpTq22t9ja6L1mqOoo3VnlndL/AKFZ08jmYLZLzaHT+ui0WvZtwPO0NIpe8n4PIkLSN1vL728rxzCbioI11Gr7XC31vb5EPG6XSvnws+C57zzmM1lauk+Xkrb+97iIt26K4LWrtl1uqwttLK+9rml9+h4idW7beXgbLSumOtst1rvnmzSvj3ZlnfipNKxtfFqzPRas6RcWlfOLuvmebuiZoyq4zUuF7FoVzRFqzD6R0NpFV6EKi4rP8yyZOPGdHWOUqcqd/wDOvk/oezR0RO4fKZK/G0wAAlmAAAAAAAA8D0v41xwtOmvem5vwhH9ZfA4NXlmdm6Zqn90uUJP1l/xOMVSsvQ43VViL0WIqikvSxyzRMqMEGZlIxl347LtoyQqWMLZXrMkuV/jYrp0xk0lxr5CNfinZkaEsvveWuQ0tN2yWlZr3n6/QkUtYKkfeb8zR7RVvlu7xplPxn3Db4nTEpq18vu7ZBliXzI+2/QpTmr3eaJ0iLRHTJKoWKWZa2NvK3mWhSZhcmTcHG+a3XIG83ejqdolpct79adE6NcQ41Yrg7r1R1I5BqVPZr0/zJ/E6+jTH6eByo/PYADRygAAAAAAAOW9Mce1T/J/vZxvERzO19L1L+6fDYa/1fucYxMSkz29Dj/1RkVSKxRUrL0KToiXoJF2yUl0Vso5F1sgoFJy4FZbRdWL8i24CYTOQRddsviy9IllOVHki0kSpXL6eFRO2cXRoxZeoE2NIKjmRs8kmDo3VrZt7+Ru8JSy+9xDw1LI2uFjZESwtbcvR6qU/7Wl+dHXTmOomH2qyfJ/udORtj9PJ5M7uAA0cwAAAAAAADw/SlhtqjSlyco+tv0OI6QwubyPofXbA9bg584tTXlk/mcM0nQab+8zG/t3caenm50WhGJOqK5j6pFdu+ssKWRVIydSXbJEy1iVFEo6ZVlWVW2okgoFyiVsTEImyxxv3IKJkijJGBKu2OMTNGJXZRdFEIla0ZaVMojPSiETKTRj2fM2WHpbvvMwYeldG1wVDNBjMvcdH+DspS5fN/bPamo1YwPVYeN/al2357jbnRWNQ8rJbdpkABZmAAAAAAAAxYiipwlF7pJx9UcN1l0c4VJJrNNpndrHO+kbRNp9YllJf6lvKXjp0YLatpyOrAxbFifi6VmRGjF6dWOxSxkaLbENYlY4lWiriUsFlRslQBVby9RLYoy2CFEiqRcV48wgiiZhqd2RacczaYKn+wUmemwwdP4Hp9VdEOrVjfd7T8EafR+EvY6bqxozqqSk1aU7PwjwX1L1jcuLNf4w3EY2KgG7zwAAAAAAAAAADV6x6M6/Dzj7yW1HxS3eaNoUEpiddvnXS9DZm0amR7/pK0J1NfaS7E7zj437S8n80eAqo55jT1cdtxElyhapFUyHRErZFRIWIX2FUhYJA2vSKxKFwVlVF8UWIviyVZlmo7zd6PpbjTYdZnptG0L28kQztL0+q+jOsqRT9ldqX5Vw82dESNLqto/q6W0/ann/St36m7Oisah5WW3ysAAszAAAAAAAAAAAAAHnde9B/xWEmoq9SF6kObsu1HzXxSOA4jefT7OFdJ+rf8JituKtRrXnC26M79uHq7rufcUtH7dXHvr8XjVIvTMDkXqZlL0KslyqMe0XKRDRfcrEtuXRBtemVLUXBEyIuRRsugiVU/R1O7Peaq6LdWpGPBZyfJcfvvPI6Fw13f08TsWquh+opXkrVJZvmo8ETWNy5M99Rpu4xsklkll5FQDd54AAAAAAAAAAAAAGOpXUd7L2aDTWFqy9m9gJ1fTlOPE8vrjVo47DToSspe3Tl+CqvZfhvT7mzXYvR9bkzV16FRb0/iNJjrty2unCUoTVpRey1yaLOuPT6z6PVRqVnGolba5rlL9Tx+Iw9SOTi/FZozmjtpn+0qOKRnhVTNTTw05PJPzyJscI0sr35/sR45aRyo/aapl6ma7ZqLhcr1dR8LEfCV/5FPtsVWRf1qNWsDUfBkilorEcIuXqPHJHJpKdGaJWEoOckkrtu1l9DHgdV8bUaSotLm/2Oian9HtanKNSpk1nuHwlS+euunpNS9TlRjGrWS6zfGGT2e985fI9iY6FPZikZDWI08+1ptO5AASqAAAAAAAAAAAAABRxKgDFLDRfAwz0bB8ESwBqa2rdGW+EX5IiVdSMLLfSi/wClHoQB5d9HuD/lR9Cn/rvBfyl8T1IA8xHo9wS/wo/EkU9SMGv8GHob8Aaqlq1ho7qUF/TEl09GUo7oRX9MSUALI0UtyS8i6xUAAAAAAAAAAAAAAAAAAAAAAAAAAAAAAAAAAAAAAAAAAAAAAAAAAAB//9k="/>
          <p:cNvSpPr>
            <a:spLocks noChangeAspect="1" noChangeArrowheads="1"/>
          </p:cNvSpPr>
          <p:nvPr/>
        </p:nvSpPr>
        <p:spPr bwMode="auto">
          <a:xfrm>
            <a:off x="63500" y="-1038225"/>
            <a:ext cx="2133600" cy="2143125"/>
          </a:xfrm>
          <a:prstGeom prst="rect">
            <a:avLst/>
          </a:prstGeom>
          <a:noFill/>
          <a:ln w="9525">
            <a:noFill/>
            <a:miter lim="800000"/>
            <a:headEnd/>
            <a:tailEnd/>
          </a:ln>
        </p:spPr>
        <p:txBody>
          <a:bodyPr/>
          <a:lstStyle/>
          <a:p>
            <a:endParaRPr lang="en-US">
              <a:latin typeface="Perpetua" pitchFamily="18" charset="0"/>
            </a:endParaRPr>
          </a:p>
        </p:txBody>
      </p:sp>
      <p:grpSp>
        <p:nvGrpSpPr>
          <p:cNvPr id="22" name="Group 21"/>
          <p:cNvGrpSpPr>
            <a:grpSpLocks/>
          </p:cNvGrpSpPr>
          <p:nvPr/>
        </p:nvGrpSpPr>
        <p:grpSpPr bwMode="auto">
          <a:xfrm>
            <a:off x="685800" y="4114800"/>
            <a:ext cx="7696200" cy="2311400"/>
            <a:chOff x="685800" y="4114800"/>
            <a:chExt cx="7696200" cy="2310732"/>
          </a:xfrm>
        </p:grpSpPr>
        <p:grpSp>
          <p:nvGrpSpPr>
            <p:cNvPr id="22534" name="Group 14"/>
            <p:cNvGrpSpPr>
              <a:grpSpLocks/>
            </p:cNvGrpSpPr>
            <p:nvPr/>
          </p:nvGrpSpPr>
          <p:grpSpPr bwMode="auto">
            <a:xfrm>
              <a:off x="1143000" y="4114800"/>
              <a:ext cx="7086600" cy="990600"/>
              <a:chOff x="1143000" y="4343400"/>
              <a:chExt cx="7086600" cy="990600"/>
            </a:xfrm>
          </p:grpSpPr>
          <p:cxnSp>
            <p:nvCxnSpPr>
              <p:cNvPr id="7" name="Straight Connector 6"/>
              <p:cNvCxnSpPr/>
              <p:nvPr/>
            </p:nvCxnSpPr>
            <p:spPr>
              <a:xfrm>
                <a:off x="1752600" y="5333714"/>
                <a:ext cx="5410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52600" y="4876646"/>
                <a:ext cx="0" cy="45706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57700" y="4876646"/>
                <a:ext cx="0" cy="45706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2800" y="4876646"/>
                <a:ext cx="0" cy="45706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3000" y="4381489"/>
                <a:ext cx="1371600" cy="523724"/>
              </a:xfrm>
              <a:prstGeom prst="rect">
                <a:avLst/>
              </a:prstGeom>
              <a:noFill/>
            </p:spPr>
            <p:txBody>
              <a:bodyPr>
                <a:spAutoFit/>
              </a:bodyPr>
              <a:lstStyle/>
              <a:p>
                <a:pPr fontAlgn="auto">
                  <a:spcBef>
                    <a:spcPts val="0"/>
                  </a:spcBef>
                  <a:spcAft>
                    <a:spcPts val="0"/>
                  </a:spcAft>
                  <a:defRPr/>
                </a:pPr>
                <a:r>
                  <a:rPr lang="en-US" sz="2800" b="1" dirty="0">
                    <a:latin typeface="+mj-lt"/>
                  </a:rPr>
                  <a:t>Today</a:t>
                </a:r>
              </a:p>
            </p:txBody>
          </p:sp>
          <p:sp>
            <p:nvSpPr>
              <p:cNvPr id="13" name="TextBox 12"/>
              <p:cNvSpPr txBox="1"/>
              <p:nvPr/>
            </p:nvSpPr>
            <p:spPr>
              <a:xfrm>
                <a:off x="3695700" y="4343400"/>
                <a:ext cx="1600200" cy="523724"/>
              </a:xfrm>
              <a:prstGeom prst="rect">
                <a:avLst/>
              </a:prstGeom>
              <a:noFill/>
            </p:spPr>
            <p:txBody>
              <a:bodyPr>
                <a:spAutoFit/>
              </a:bodyPr>
              <a:lstStyle/>
              <a:p>
                <a:pPr fontAlgn="auto">
                  <a:spcBef>
                    <a:spcPts val="0"/>
                  </a:spcBef>
                  <a:spcAft>
                    <a:spcPts val="0"/>
                  </a:spcAft>
                  <a:defRPr/>
                </a:pPr>
                <a:r>
                  <a:rPr lang="en-US" sz="2800" b="1" dirty="0">
                    <a:latin typeface="+mj-lt"/>
                  </a:rPr>
                  <a:t>1 Year</a:t>
                </a:r>
              </a:p>
            </p:txBody>
          </p:sp>
          <p:sp>
            <p:nvSpPr>
              <p:cNvPr id="14" name="TextBox 13"/>
              <p:cNvSpPr txBox="1"/>
              <p:nvPr/>
            </p:nvSpPr>
            <p:spPr>
              <a:xfrm>
                <a:off x="6477000" y="4419578"/>
                <a:ext cx="1752600" cy="523724"/>
              </a:xfrm>
              <a:prstGeom prst="rect">
                <a:avLst/>
              </a:prstGeom>
              <a:noFill/>
            </p:spPr>
            <p:txBody>
              <a:bodyPr>
                <a:spAutoFit/>
              </a:bodyPr>
              <a:lstStyle/>
              <a:p>
                <a:pPr fontAlgn="auto">
                  <a:spcBef>
                    <a:spcPts val="0"/>
                  </a:spcBef>
                  <a:spcAft>
                    <a:spcPts val="0"/>
                  </a:spcAft>
                  <a:defRPr/>
                </a:pPr>
                <a:r>
                  <a:rPr lang="en-US" sz="2800" b="1" dirty="0">
                    <a:latin typeface="+mj-lt"/>
                  </a:rPr>
                  <a:t>2 Years</a:t>
                </a:r>
              </a:p>
            </p:txBody>
          </p:sp>
        </p:grpSp>
        <p:pic>
          <p:nvPicPr>
            <p:cNvPr id="22535" name="Picture 2" descr="http://t3.gstatic.com/images?q=tbn:ANd9GcR-fjPuiaRlb3ZmZ3_bniKFzYNfGvvii0DCBsOt0wih39s9CQm7vw"/>
            <p:cNvPicPr>
              <a:picLocks noChangeAspect="1" noChangeArrowheads="1"/>
            </p:cNvPicPr>
            <p:nvPr/>
          </p:nvPicPr>
          <p:blipFill>
            <a:blip r:embed="rId2" cstate="print"/>
            <a:srcRect/>
            <a:stretch>
              <a:fillRect/>
            </a:stretch>
          </p:blipFill>
          <p:spPr bwMode="auto">
            <a:xfrm>
              <a:off x="685800" y="5410200"/>
              <a:ext cx="2362200" cy="1015332"/>
            </a:xfrm>
            <a:prstGeom prst="rect">
              <a:avLst/>
            </a:prstGeom>
            <a:noFill/>
            <a:ln w="9525">
              <a:noFill/>
              <a:miter lim="800000"/>
              <a:headEnd/>
              <a:tailEnd/>
            </a:ln>
          </p:spPr>
        </p:pic>
        <p:pic>
          <p:nvPicPr>
            <p:cNvPr id="22536" name="Picture 2" descr="http://t3.gstatic.com/images?q=tbn:ANd9GcR-fjPuiaRlb3ZmZ3_bniKFzYNfGvvii0DCBsOt0wih39s9CQm7vw"/>
            <p:cNvPicPr>
              <a:picLocks noChangeAspect="1" noChangeArrowheads="1"/>
            </p:cNvPicPr>
            <p:nvPr/>
          </p:nvPicPr>
          <p:blipFill>
            <a:blip r:embed="rId2" cstate="print"/>
            <a:srcRect/>
            <a:stretch>
              <a:fillRect/>
            </a:stretch>
          </p:blipFill>
          <p:spPr bwMode="auto">
            <a:xfrm>
              <a:off x="3352800" y="5410200"/>
              <a:ext cx="2362200" cy="1015332"/>
            </a:xfrm>
            <a:prstGeom prst="rect">
              <a:avLst/>
            </a:prstGeom>
            <a:noFill/>
            <a:ln w="9525">
              <a:noFill/>
              <a:miter lim="800000"/>
              <a:headEnd/>
              <a:tailEnd/>
            </a:ln>
          </p:spPr>
        </p:pic>
        <p:pic>
          <p:nvPicPr>
            <p:cNvPr id="22537" name="Picture 2" descr="http://t3.gstatic.com/images?q=tbn:ANd9GcR-fjPuiaRlb3ZmZ3_bniKFzYNfGvvii0DCBsOt0wih39s9CQm7vw"/>
            <p:cNvPicPr>
              <a:picLocks noChangeAspect="1" noChangeArrowheads="1"/>
            </p:cNvPicPr>
            <p:nvPr/>
          </p:nvPicPr>
          <p:blipFill>
            <a:blip r:embed="rId2" cstate="print"/>
            <a:srcRect/>
            <a:stretch>
              <a:fillRect/>
            </a:stretch>
          </p:blipFill>
          <p:spPr bwMode="auto">
            <a:xfrm>
              <a:off x="6019800" y="5410200"/>
              <a:ext cx="2362200" cy="101533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ppt_w</p:attrName>
                                        </p:attrNameLst>
                                      </p:cBhvr>
                                      <p:tavLst>
                                        <p:tav tm="0">
                                          <p:val>
                                            <p:strVal val="#ppt_w*0.70"/>
                                          </p:val>
                                        </p:tav>
                                        <p:tav tm="100000">
                                          <p:val>
                                            <p:strVal val="#ppt_w"/>
                                          </p:val>
                                        </p:tav>
                                      </p:tavLst>
                                    </p:anim>
                                    <p:anim calcmode="lin" valueType="num">
                                      <p:cBhvr>
                                        <p:cTn id="22" dur="1000" fill="hold"/>
                                        <p:tgtEl>
                                          <p:spTgt spid="22"/>
                                        </p:tgtEl>
                                        <p:attrNameLst>
                                          <p:attrName>ppt_h</p:attrName>
                                        </p:attrNameLst>
                                      </p:cBhvr>
                                      <p:tavLst>
                                        <p:tav tm="0">
                                          <p:val>
                                            <p:strVal val="#ppt_h"/>
                                          </p:val>
                                        </p:tav>
                                        <p:tav tm="100000">
                                          <p:val>
                                            <p:strVal val="#ppt_h"/>
                                          </p:val>
                                        </p:tav>
                                      </p:tavLst>
                                    </p:anim>
                                    <p:animEffect transition="in" filter="fade">
                                      <p:cBhvr>
                                        <p:cTn id="23" dur="1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28"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Number Placeholder 22"/>
          <p:cNvSpPr>
            <a:spLocks noGrp="1"/>
          </p:cNvSpPr>
          <p:nvPr>
            <p:ph type="sldNum" sz="quarter" idx="12"/>
          </p:nvPr>
        </p:nvSpPr>
        <p:spPr bwMode="auto">
          <a:ln>
            <a:round/>
            <a:headEnd/>
            <a:tailEnd/>
          </a:ln>
        </p:spPr>
        <p:txBody>
          <a:bodyPr/>
          <a:lstStyle/>
          <a:p>
            <a:r>
              <a:rPr lang="en-US" smtClean="0"/>
              <a:t>5-</a:t>
            </a:r>
            <a:fld id="{9957334C-3147-44E8-BD78-FF0BFADF7BCB}" type="slidenum">
              <a:rPr lang="en-US" smtClean="0"/>
              <a:pPr/>
              <a:t>70</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Terminology</a:t>
            </a:r>
          </a:p>
        </p:txBody>
      </p:sp>
      <p:sp>
        <p:nvSpPr>
          <p:cNvPr id="5" name="TextBox 4"/>
          <p:cNvSpPr txBox="1">
            <a:spLocks noChangeArrowheads="1"/>
          </p:cNvSpPr>
          <p:nvPr/>
        </p:nvSpPr>
        <p:spPr bwMode="auto">
          <a:xfrm>
            <a:off x="1143000" y="1751013"/>
            <a:ext cx="7162800" cy="4832350"/>
          </a:xfrm>
          <a:prstGeom prst="rect">
            <a:avLst/>
          </a:prstGeom>
          <a:noFill/>
          <a:ln w="9525">
            <a:noFill/>
            <a:miter lim="800000"/>
            <a:headEnd/>
            <a:tailEnd/>
          </a:ln>
        </p:spPr>
        <p:txBody>
          <a:bodyPr>
            <a:spAutoFit/>
          </a:bodyPr>
          <a:lstStyle/>
          <a:p>
            <a:r>
              <a:rPr lang="en-US" sz="3200" b="1">
                <a:latin typeface="Perpetua" pitchFamily="18" charset="0"/>
              </a:rPr>
              <a:t>Future Value</a:t>
            </a:r>
          </a:p>
          <a:p>
            <a:r>
              <a:rPr lang="en-US" sz="3200" b="1">
                <a:latin typeface="Perpetua" pitchFamily="18" charset="0"/>
              </a:rPr>
              <a:t>Present Value</a:t>
            </a:r>
          </a:p>
          <a:p>
            <a:r>
              <a:rPr lang="en-US" sz="3200" b="1">
                <a:latin typeface="Perpetua" pitchFamily="18" charset="0"/>
              </a:rPr>
              <a:t>Compounding</a:t>
            </a:r>
          </a:p>
          <a:p>
            <a:r>
              <a:rPr lang="en-US" sz="3200" b="1">
                <a:latin typeface="Perpetua" pitchFamily="18" charset="0"/>
              </a:rPr>
              <a:t>Discounting</a:t>
            </a:r>
          </a:p>
          <a:p>
            <a:r>
              <a:rPr lang="en-US" sz="3200" b="1">
                <a:latin typeface="Perpetua" pitchFamily="18" charset="0"/>
              </a:rPr>
              <a:t>Simple Interest</a:t>
            </a:r>
          </a:p>
          <a:p>
            <a:r>
              <a:rPr lang="en-US" sz="3200" b="1">
                <a:latin typeface="Perpetua" pitchFamily="18" charset="0"/>
              </a:rPr>
              <a:t>Compound Interest</a:t>
            </a:r>
          </a:p>
          <a:p>
            <a:r>
              <a:rPr lang="en-US" sz="3200" b="1">
                <a:latin typeface="Perpetua" pitchFamily="18" charset="0"/>
              </a:rPr>
              <a:t>Discount Rate</a:t>
            </a:r>
          </a:p>
          <a:p>
            <a:r>
              <a:rPr lang="en-US" sz="3200" b="1">
                <a:latin typeface="Perpetua" pitchFamily="18" charset="0"/>
              </a:rPr>
              <a:t>Required Rate of Return</a:t>
            </a:r>
          </a:p>
          <a:p>
            <a:pPr>
              <a:buFont typeface="Arial" charset="0"/>
              <a:buChar char="•"/>
            </a:pPr>
            <a:endParaRPr lang="en-US" sz="3200">
              <a:latin typeface="Arial Black" pitchFamily="34" charset="0"/>
            </a:endParaRPr>
          </a:p>
          <a:p>
            <a:pPr>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Number Placeholder 22"/>
          <p:cNvSpPr>
            <a:spLocks noGrp="1"/>
          </p:cNvSpPr>
          <p:nvPr>
            <p:ph type="sldNum" sz="quarter" idx="12"/>
          </p:nvPr>
        </p:nvSpPr>
        <p:spPr bwMode="auto">
          <a:ln>
            <a:round/>
            <a:headEnd/>
            <a:tailEnd/>
          </a:ln>
        </p:spPr>
        <p:txBody>
          <a:bodyPr/>
          <a:lstStyle/>
          <a:p>
            <a:r>
              <a:rPr lang="en-US" smtClean="0"/>
              <a:t>5-</a:t>
            </a:r>
            <a:fld id="{857CD4EA-B34C-4D59-887F-57B566BEE698}" type="slidenum">
              <a:rPr lang="en-US" smtClean="0"/>
              <a:pPr/>
              <a:t>71</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Formulas</a:t>
            </a:r>
          </a:p>
        </p:txBody>
      </p:sp>
      <p:sp>
        <p:nvSpPr>
          <p:cNvPr id="142339" name="TextBox 4"/>
          <p:cNvSpPr txBox="1">
            <a:spLocks noChangeArrowheads="1"/>
          </p:cNvSpPr>
          <p:nvPr/>
        </p:nvSpPr>
        <p:spPr bwMode="auto">
          <a:xfrm>
            <a:off x="914400" y="2133600"/>
            <a:ext cx="7162800" cy="892175"/>
          </a:xfrm>
          <a:prstGeom prst="rect">
            <a:avLst/>
          </a:prstGeom>
          <a:noFill/>
          <a:ln w="9525">
            <a:noFill/>
            <a:miter lim="800000"/>
            <a:headEnd/>
            <a:tailEnd/>
          </a:ln>
        </p:spPr>
        <p:txBody>
          <a:bodyPr>
            <a:spAutoFit/>
          </a:bodyPr>
          <a:lstStyle/>
          <a:p>
            <a:endParaRPr lang="en-US" sz="3200">
              <a:latin typeface="Arial Black" pitchFamily="34" charset="0"/>
            </a:endParaRPr>
          </a:p>
          <a:p>
            <a:pPr>
              <a:buFont typeface="Arial" charset="0"/>
              <a:buChar char="•"/>
            </a:pPr>
            <a:endParaRPr lang="en-US" sz="2000">
              <a:latin typeface="Arial Black" pitchFamily="34" charset="0"/>
            </a:endParaRPr>
          </a:p>
        </p:txBody>
      </p:sp>
      <p:sp>
        <p:nvSpPr>
          <p:cNvPr id="142340" name="Rectangle 8"/>
          <p:cNvSpPr>
            <a:spLocks noChangeArrowheads="1"/>
          </p:cNvSpPr>
          <p:nvPr/>
        </p:nvSpPr>
        <p:spPr bwMode="auto">
          <a:xfrm>
            <a:off x="2557463" y="1981200"/>
            <a:ext cx="3125787" cy="646113"/>
          </a:xfrm>
          <a:prstGeom prst="rect">
            <a:avLst/>
          </a:prstGeom>
          <a:noFill/>
          <a:ln w="9525">
            <a:noFill/>
            <a:miter lim="800000"/>
            <a:headEnd/>
            <a:tailEnd/>
          </a:ln>
        </p:spPr>
        <p:txBody>
          <a:bodyPr wrap="none">
            <a:spAutoFit/>
          </a:bodyPr>
          <a:lstStyle/>
          <a:p>
            <a:pPr algn="ctr"/>
            <a:r>
              <a:rPr lang="en-US" sz="3600" b="1">
                <a:solidFill>
                  <a:srgbClr val="7030A0"/>
                </a:solidFill>
                <a:cs typeface="Arial" charset="0"/>
              </a:rPr>
              <a:t>FV</a:t>
            </a:r>
            <a:r>
              <a:rPr lang="en-US" sz="3200" b="1">
                <a:solidFill>
                  <a:srgbClr val="0070C0"/>
                </a:solidFill>
                <a:cs typeface="Arial" charset="0"/>
              </a:rPr>
              <a:t> = </a:t>
            </a:r>
            <a:r>
              <a:rPr lang="en-US" sz="3600" b="1">
                <a:solidFill>
                  <a:srgbClr val="0070C0"/>
                </a:solidFill>
                <a:cs typeface="Arial" charset="0"/>
              </a:rPr>
              <a:t>PV(1</a:t>
            </a:r>
            <a:r>
              <a:rPr lang="en-US" sz="3200" b="1">
                <a:solidFill>
                  <a:srgbClr val="0070C0"/>
                </a:solidFill>
                <a:cs typeface="Arial" charset="0"/>
              </a:rPr>
              <a:t> + r)</a:t>
            </a:r>
            <a:r>
              <a:rPr lang="en-US" sz="3200" b="1" baseline="30000">
                <a:solidFill>
                  <a:srgbClr val="0070C0"/>
                </a:solidFill>
                <a:cs typeface="Arial" charset="0"/>
              </a:rPr>
              <a:t>t</a:t>
            </a:r>
          </a:p>
        </p:txBody>
      </p:sp>
      <p:sp>
        <p:nvSpPr>
          <p:cNvPr id="142341" name="Rectangle 9"/>
          <p:cNvSpPr>
            <a:spLocks noChangeArrowheads="1"/>
          </p:cNvSpPr>
          <p:nvPr/>
        </p:nvSpPr>
        <p:spPr bwMode="auto">
          <a:xfrm>
            <a:off x="2057400" y="2743200"/>
            <a:ext cx="4133850" cy="646113"/>
          </a:xfrm>
          <a:prstGeom prst="rect">
            <a:avLst/>
          </a:prstGeom>
          <a:noFill/>
          <a:ln w="9525">
            <a:noFill/>
            <a:miter lim="800000"/>
            <a:headEnd/>
            <a:tailEnd/>
          </a:ln>
        </p:spPr>
        <p:txBody>
          <a:bodyPr wrap="none">
            <a:spAutoFit/>
          </a:bodyPr>
          <a:lstStyle/>
          <a:p>
            <a:pPr lvl="1"/>
            <a:r>
              <a:rPr lang="en-US" sz="3600" b="1">
                <a:solidFill>
                  <a:srgbClr val="0070C0"/>
                </a:solidFill>
                <a:cs typeface="Arial" charset="0"/>
              </a:rPr>
              <a:t>PV</a:t>
            </a:r>
            <a:r>
              <a:rPr lang="en-US" sz="3600" b="1">
                <a:cs typeface="Arial" charset="0"/>
              </a:rPr>
              <a:t> = </a:t>
            </a:r>
            <a:r>
              <a:rPr lang="en-US" sz="3600" b="1">
                <a:solidFill>
                  <a:srgbClr val="7030A0"/>
                </a:solidFill>
                <a:cs typeface="Arial" charset="0"/>
              </a:rPr>
              <a:t>FV</a:t>
            </a:r>
            <a:r>
              <a:rPr lang="en-US" sz="3600" b="1">
                <a:cs typeface="Arial" charset="0"/>
              </a:rPr>
              <a:t> / (1 + r)</a:t>
            </a:r>
            <a:r>
              <a:rPr lang="en-US" sz="3600" b="1" baseline="30000">
                <a:cs typeface="Arial" charset="0"/>
              </a:rPr>
              <a:t>t</a:t>
            </a:r>
            <a:endParaRPr lang="en-US" sz="3600" b="1">
              <a:cs typeface="Arial" charset="0"/>
            </a:endParaRPr>
          </a:p>
        </p:txBody>
      </p:sp>
      <p:sp>
        <p:nvSpPr>
          <p:cNvPr id="142342" name="Rectangle 10"/>
          <p:cNvSpPr>
            <a:spLocks noChangeArrowheads="1"/>
          </p:cNvSpPr>
          <p:nvPr/>
        </p:nvSpPr>
        <p:spPr bwMode="auto">
          <a:xfrm>
            <a:off x="1828800" y="3810000"/>
            <a:ext cx="4378325" cy="646113"/>
          </a:xfrm>
          <a:prstGeom prst="rect">
            <a:avLst/>
          </a:prstGeom>
          <a:noFill/>
          <a:ln w="9525">
            <a:noFill/>
            <a:miter lim="800000"/>
            <a:headEnd/>
            <a:tailEnd/>
          </a:ln>
        </p:spPr>
        <p:txBody>
          <a:bodyPr wrap="none">
            <a:spAutoFit/>
          </a:bodyPr>
          <a:lstStyle/>
          <a:p>
            <a:pPr lvl="1"/>
            <a:r>
              <a:rPr lang="en-US" sz="3600" b="1">
                <a:cs typeface="Arial" charset="0"/>
              </a:rPr>
              <a:t>r = (</a:t>
            </a:r>
            <a:r>
              <a:rPr lang="en-US" sz="3600" b="1">
                <a:solidFill>
                  <a:srgbClr val="7030A0"/>
                </a:solidFill>
                <a:cs typeface="Arial" charset="0"/>
              </a:rPr>
              <a:t>FV</a:t>
            </a:r>
            <a:r>
              <a:rPr lang="en-US" sz="3600" b="1">
                <a:cs typeface="Arial" charset="0"/>
              </a:rPr>
              <a:t> / </a:t>
            </a:r>
            <a:r>
              <a:rPr lang="en-US" sz="3600" b="1">
                <a:solidFill>
                  <a:srgbClr val="0070C0"/>
                </a:solidFill>
                <a:cs typeface="Arial" charset="0"/>
              </a:rPr>
              <a:t>PV</a:t>
            </a:r>
            <a:r>
              <a:rPr lang="en-US" sz="3600" b="1">
                <a:cs typeface="Arial" charset="0"/>
              </a:rPr>
              <a:t>)</a:t>
            </a:r>
            <a:r>
              <a:rPr lang="en-US" sz="3600" b="1" baseline="30000">
                <a:cs typeface="Arial" charset="0"/>
              </a:rPr>
              <a:t>1/t</a:t>
            </a:r>
            <a:r>
              <a:rPr lang="en-US" sz="3600" b="1">
                <a:cs typeface="Arial" charset="0"/>
              </a:rPr>
              <a:t> – 1</a:t>
            </a:r>
          </a:p>
        </p:txBody>
      </p:sp>
      <p:sp>
        <p:nvSpPr>
          <p:cNvPr id="142343" name="Rectangle 11"/>
          <p:cNvSpPr>
            <a:spLocks noChangeArrowheads="1"/>
          </p:cNvSpPr>
          <p:nvPr/>
        </p:nvSpPr>
        <p:spPr bwMode="auto">
          <a:xfrm>
            <a:off x="1600200" y="4800600"/>
            <a:ext cx="6172200" cy="646113"/>
          </a:xfrm>
          <a:prstGeom prst="rect">
            <a:avLst/>
          </a:prstGeom>
          <a:noFill/>
          <a:ln w="9525">
            <a:noFill/>
            <a:miter lim="800000"/>
            <a:headEnd/>
            <a:tailEnd/>
          </a:ln>
        </p:spPr>
        <p:txBody>
          <a:bodyPr>
            <a:spAutoFit/>
          </a:bodyPr>
          <a:lstStyle/>
          <a:p>
            <a:pPr lvl="1"/>
            <a:r>
              <a:rPr lang="en-US" sz="3600" b="1">
                <a:cs typeface="Arial" charset="0"/>
              </a:rPr>
              <a:t>t = ln(</a:t>
            </a:r>
            <a:r>
              <a:rPr lang="en-US" sz="3600" b="1">
                <a:solidFill>
                  <a:srgbClr val="7030A0"/>
                </a:solidFill>
                <a:cs typeface="Arial" charset="0"/>
              </a:rPr>
              <a:t>FV</a:t>
            </a:r>
            <a:r>
              <a:rPr lang="en-US" sz="3600" b="1">
                <a:cs typeface="Arial" charset="0"/>
              </a:rPr>
              <a:t> / </a:t>
            </a:r>
            <a:r>
              <a:rPr lang="en-US" sz="3600" b="1">
                <a:solidFill>
                  <a:srgbClr val="0070C0"/>
                </a:solidFill>
                <a:cs typeface="Arial" charset="0"/>
              </a:rPr>
              <a:t>PV</a:t>
            </a:r>
            <a:r>
              <a:rPr lang="en-US" sz="3600" b="1">
                <a:cs typeface="Arial" charset="0"/>
              </a:rPr>
              <a:t>) / ln(1 + r)</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Number Placeholder 22"/>
          <p:cNvSpPr>
            <a:spLocks noGrp="1"/>
          </p:cNvSpPr>
          <p:nvPr>
            <p:ph type="sldNum" sz="quarter" idx="12"/>
          </p:nvPr>
        </p:nvSpPr>
        <p:spPr bwMode="auto">
          <a:ln>
            <a:round/>
            <a:headEnd/>
            <a:tailEnd/>
          </a:ln>
        </p:spPr>
        <p:txBody>
          <a:bodyPr/>
          <a:lstStyle/>
          <a:p>
            <a:r>
              <a:rPr lang="en-US" smtClean="0"/>
              <a:t>5-</a:t>
            </a:r>
            <a:fld id="{DCAFFA36-F04C-4C6A-927A-439B5693219E}" type="slidenum">
              <a:rPr lang="en-US" smtClean="0"/>
              <a:pPr/>
              <a:t>72</a:t>
            </a:fld>
            <a:endParaRPr lang="en-US" smtClean="0"/>
          </a:p>
        </p:txBody>
      </p:sp>
      <p:pic>
        <p:nvPicPr>
          <p:cNvPr id="143362" name="Picture 3" descr="C:\Users\Eric\AppData\Local\Microsoft\Windows\Temporary Internet Files\Content.IE5\9DABV0J9\MP900433178[1].jpg"/>
          <p:cNvPicPr>
            <a:picLocks noChangeAspect="1" noChangeArrowheads="1"/>
          </p:cNvPicPr>
          <p:nvPr/>
        </p:nvPicPr>
        <p:blipFill>
          <a:blip r:embed="rId2" cstate="print"/>
          <a:srcRect/>
          <a:stretch>
            <a:fillRect/>
          </a:stretch>
        </p:blipFill>
        <p:spPr bwMode="auto">
          <a:xfrm rot="917098">
            <a:off x="5943600" y="1193800"/>
            <a:ext cx="2673350" cy="2768600"/>
          </a:xfrm>
          <a:prstGeom prst="rect">
            <a:avLst/>
          </a:prstGeom>
          <a:noFill/>
          <a:ln w="9525">
            <a:noFill/>
            <a:miter lim="800000"/>
            <a:headEnd/>
            <a:tailEnd/>
          </a:ln>
        </p:spPr>
      </p:pic>
      <p:sp>
        <p:nvSpPr>
          <p:cNvPr id="4" name="TextBox 3"/>
          <p:cNvSpPr txBox="1"/>
          <p:nvPr/>
        </p:nvSpPr>
        <p:spPr>
          <a:xfrm>
            <a:off x="685800" y="381000"/>
            <a:ext cx="78486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Key Concepts and Skills</a:t>
            </a:r>
          </a:p>
        </p:txBody>
      </p:sp>
      <p:sp>
        <p:nvSpPr>
          <p:cNvPr id="5" name="TextBox 4"/>
          <p:cNvSpPr txBox="1">
            <a:spLocks noChangeArrowheads="1"/>
          </p:cNvSpPr>
          <p:nvPr/>
        </p:nvSpPr>
        <p:spPr bwMode="auto">
          <a:xfrm>
            <a:off x="533400" y="1639888"/>
            <a:ext cx="7162800" cy="4660900"/>
          </a:xfrm>
          <a:prstGeom prst="rect">
            <a:avLst/>
          </a:prstGeom>
          <a:noFill/>
          <a:ln w="9525">
            <a:noFill/>
            <a:miter lim="800000"/>
            <a:headEnd/>
            <a:tailEnd/>
          </a:ln>
        </p:spPr>
        <p:txBody>
          <a:bodyPr>
            <a:spAutoFit/>
          </a:bodyPr>
          <a:lstStyle/>
          <a:p>
            <a:pPr marL="284163" indent="-284163">
              <a:buFont typeface="Arial" charset="0"/>
              <a:buChar char="•"/>
            </a:pPr>
            <a:r>
              <a:rPr lang="en-US" sz="3200" b="1">
                <a:latin typeface="Perpetua" pitchFamily="18" charset="0"/>
              </a:rPr>
              <a:t>Compute the future value</a:t>
            </a:r>
          </a:p>
          <a:p>
            <a:pPr marL="284163" indent="-284163"/>
            <a:r>
              <a:rPr lang="en-US" sz="3200" b="1">
                <a:latin typeface="Perpetua" pitchFamily="18" charset="0"/>
              </a:rPr>
              <a:t>	of an investment made today</a:t>
            </a:r>
          </a:p>
          <a:p>
            <a:pPr marL="284163" indent="-284163"/>
            <a:endParaRPr lang="en-US" sz="1200" b="1">
              <a:latin typeface="Perpetua" pitchFamily="18" charset="0"/>
            </a:endParaRPr>
          </a:p>
          <a:p>
            <a:pPr marL="284163" indent="-284163">
              <a:buFont typeface="Arial" charset="0"/>
              <a:buChar char="•"/>
            </a:pPr>
            <a:r>
              <a:rPr lang="en-US" sz="3200" b="1">
                <a:latin typeface="Perpetua" pitchFamily="18" charset="0"/>
              </a:rPr>
              <a:t>Compute the present value </a:t>
            </a:r>
          </a:p>
          <a:p>
            <a:pPr marL="284163" indent="-284163"/>
            <a:r>
              <a:rPr lang="en-US" sz="3200" b="1">
                <a:latin typeface="Perpetua" pitchFamily="18" charset="0"/>
              </a:rPr>
              <a:t>	of an investment made in the future</a:t>
            </a:r>
          </a:p>
          <a:p>
            <a:pPr marL="284163" indent="-284163"/>
            <a:endParaRPr lang="en-US" sz="1200" b="1">
              <a:latin typeface="Perpetua" pitchFamily="18" charset="0"/>
            </a:endParaRPr>
          </a:p>
          <a:p>
            <a:pPr marL="284163" indent="-284163">
              <a:buFont typeface="Arial" charset="0"/>
              <a:buChar char="•"/>
            </a:pPr>
            <a:r>
              <a:rPr lang="en-US" sz="3200" b="1">
                <a:latin typeface="Perpetua" pitchFamily="18" charset="0"/>
              </a:rPr>
              <a:t>Compute the return on an investment and the number of time periods associated with an investment</a:t>
            </a:r>
          </a:p>
          <a:p>
            <a:pPr marL="284163" indent="-284163">
              <a:buFont typeface="Arial" charset="0"/>
              <a:buChar char="•"/>
            </a:pPr>
            <a:endParaRPr lang="en-US" sz="3200">
              <a:latin typeface="Arial Black" pitchFamily="34" charset="0"/>
            </a:endParaRPr>
          </a:p>
          <a:p>
            <a:pPr marL="284163" indent="-28416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dissolve">
                                      <p:cBhvr>
                                        <p:cTn id="15" dur="1000"/>
                                        <p:tgtEl>
                                          <p:spTgt spid="5">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dissolve">
                                      <p:cBhvr>
                                        <p:cTn id="18" dur="10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dissolve">
                                      <p:cBhvr>
                                        <p:cTn id="23"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Number Placeholder 22"/>
          <p:cNvSpPr>
            <a:spLocks noGrp="1"/>
          </p:cNvSpPr>
          <p:nvPr>
            <p:ph type="sldNum" sz="quarter" idx="12"/>
          </p:nvPr>
        </p:nvSpPr>
        <p:spPr bwMode="auto">
          <a:ln>
            <a:round/>
            <a:headEnd/>
            <a:tailEnd/>
          </a:ln>
        </p:spPr>
        <p:txBody>
          <a:bodyPr/>
          <a:lstStyle/>
          <a:p>
            <a:r>
              <a:rPr lang="en-US" smtClean="0"/>
              <a:t>5-</a:t>
            </a:r>
            <a:fld id="{A09CD4C7-9A7C-4108-A331-EB506B7EE6CE}" type="slidenum">
              <a:rPr lang="en-US" smtClean="0"/>
              <a:pPr/>
              <a:t>73</a:t>
            </a:fld>
            <a:endParaRPr lang="en-US" smtClean="0"/>
          </a:p>
        </p:txBody>
      </p:sp>
      <p:sp>
        <p:nvSpPr>
          <p:cNvPr id="144386" name="TextBox 3"/>
          <p:cNvSpPr txBox="1">
            <a:spLocks noChangeArrowheads="1"/>
          </p:cNvSpPr>
          <p:nvPr/>
        </p:nvSpPr>
        <p:spPr bwMode="auto">
          <a:xfrm>
            <a:off x="1371600" y="381000"/>
            <a:ext cx="6248400" cy="830263"/>
          </a:xfrm>
          <a:prstGeom prst="rect">
            <a:avLst/>
          </a:prstGeom>
          <a:noFill/>
          <a:ln w="9525">
            <a:noFill/>
            <a:miter lim="800000"/>
            <a:headEnd/>
            <a:tailEnd/>
          </a:ln>
        </p:spPr>
        <p:txBody>
          <a:bodyPr>
            <a:spAutoFit/>
          </a:bodyPr>
          <a:lstStyle/>
          <a:p>
            <a:pPr algn="ctr"/>
            <a:endParaRPr lang="en-US" sz="4800">
              <a:latin typeface="Arial Black" pitchFamily="34" charset="0"/>
            </a:endParaRPr>
          </a:p>
        </p:txBody>
      </p:sp>
      <p:sp>
        <p:nvSpPr>
          <p:cNvPr id="5" name="TextBox 4"/>
          <p:cNvSpPr txBox="1"/>
          <p:nvPr/>
        </p:nvSpPr>
        <p:spPr>
          <a:xfrm>
            <a:off x="2667000" y="2149475"/>
            <a:ext cx="6477000" cy="4543425"/>
          </a:xfrm>
          <a:prstGeom prst="rect">
            <a:avLst/>
          </a:prstGeom>
          <a:noFill/>
        </p:spPr>
        <p:txBody>
          <a:bodyPr>
            <a:spAutoFit/>
          </a:bodyPr>
          <a:lstStyle/>
          <a:p>
            <a:pPr marL="457200" indent="-457200">
              <a:buFont typeface="Franklin Gothic Book" pitchFamily="34" charset="0"/>
              <a:buAutoNum type="arabicPeriod"/>
            </a:pPr>
            <a:r>
              <a:rPr lang="en-US" sz="2800" b="1">
                <a:latin typeface="Perpetua" pitchFamily="18" charset="0"/>
              </a:rPr>
              <a:t>Time changes the value of money as money can be invested.</a:t>
            </a:r>
          </a:p>
          <a:p>
            <a:pPr marL="457200" indent="-457200"/>
            <a:endParaRPr lang="en-US" sz="2000" b="1">
              <a:latin typeface="Perpetua" pitchFamily="18" charset="0"/>
            </a:endParaRPr>
          </a:p>
          <a:p>
            <a:pPr marL="457200" indent="-457200"/>
            <a:r>
              <a:rPr lang="en-US" sz="2800" b="1">
                <a:latin typeface="Perpetua" pitchFamily="18" charset="0"/>
              </a:rPr>
              <a:t>2.  Money in the future is worth </a:t>
            </a:r>
            <a:r>
              <a:rPr lang="en-US" sz="2800" b="1">
                <a:solidFill>
                  <a:srgbClr val="008000"/>
                </a:solidFill>
                <a:latin typeface="Perpetua" pitchFamily="18" charset="0"/>
              </a:rPr>
              <a:t>more</a:t>
            </a:r>
            <a:r>
              <a:rPr lang="en-US" sz="2800" b="1">
                <a:latin typeface="Perpetua" pitchFamily="18" charset="0"/>
              </a:rPr>
              <a:t> than money received today.</a:t>
            </a:r>
          </a:p>
          <a:p>
            <a:pPr marL="457200" indent="-457200"/>
            <a:endParaRPr lang="en-US" sz="2000" b="1">
              <a:latin typeface="Perpetua" pitchFamily="18" charset="0"/>
            </a:endParaRPr>
          </a:p>
          <a:p>
            <a:pPr marL="457200" indent="-457200"/>
            <a:r>
              <a:rPr lang="en-US" sz="2800" b="1">
                <a:latin typeface="Perpetua" pitchFamily="18" charset="0"/>
              </a:rPr>
              <a:t>3.  Money received in the future is worth </a:t>
            </a:r>
            <a:r>
              <a:rPr lang="en-US" sz="2800" b="1">
                <a:solidFill>
                  <a:srgbClr val="FF0000"/>
                </a:solidFill>
                <a:latin typeface="Perpetua" pitchFamily="18" charset="0"/>
              </a:rPr>
              <a:t>less</a:t>
            </a:r>
            <a:r>
              <a:rPr lang="en-US" sz="2800" b="1">
                <a:latin typeface="Perpetua" pitchFamily="18" charset="0"/>
              </a:rPr>
              <a:t> today.</a:t>
            </a:r>
          </a:p>
          <a:p>
            <a:pPr marL="457200" indent="-457200"/>
            <a:endParaRPr lang="en-US" sz="3200">
              <a:latin typeface="Arial Black" pitchFamily="34" charset="0"/>
            </a:endParaRPr>
          </a:p>
          <a:p>
            <a:pPr marL="457200" indent="-457200">
              <a:buFont typeface="Arial" charset="0"/>
              <a:buChar char="•"/>
            </a:pPr>
            <a:endParaRPr lang="en-US" sz="3200">
              <a:latin typeface="Arial Black" pitchFamily="34" charset="0"/>
            </a:endParaRPr>
          </a:p>
          <a:p>
            <a:pPr marL="457200" indent="-457200">
              <a:buFont typeface="Arial" charset="0"/>
              <a:buChar char="•"/>
            </a:pPr>
            <a:endParaRPr lang="en-US" sz="2000">
              <a:latin typeface="Arial Black" pitchFamily="34" charset="0"/>
            </a:endParaRPr>
          </a:p>
        </p:txBody>
      </p:sp>
      <p:pic>
        <p:nvPicPr>
          <p:cNvPr id="144388" name="Picture 2" descr="C:\Users\Eric\Documents\PKO_0005490.png"/>
          <p:cNvPicPr>
            <a:picLocks noChangeAspect="1" noChangeArrowheads="1"/>
          </p:cNvPicPr>
          <p:nvPr/>
        </p:nvPicPr>
        <p:blipFill>
          <a:blip r:embed="rId3" cstate="print"/>
          <a:srcRect/>
          <a:stretch>
            <a:fillRect/>
          </a:stretch>
        </p:blipFill>
        <p:spPr bwMode="auto">
          <a:xfrm>
            <a:off x="457200" y="992188"/>
            <a:ext cx="1447800" cy="3498850"/>
          </a:xfrm>
          <a:prstGeom prst="rect">
            <a:avLst/>
          </a:prstGeom>
          <a:noFill/>
          <a:ln w="9525">
            <a:noFill/>
            <a:miter lim="800000"/>
            <a:headEnd/>
            <a:tailEnd/>
          </a:ln>
        </p:spPr>
      </p:pic>
      <p:grpSp>
        <p:nvGrpSpPr>
          <p:cNvPr id="144389" name="Group 8"/>
          <p:cNvGrpSpPr>
            <a:grpSpLocks/>
          </p:cNvGrpSpPr>
          <p:nvPr/>
        </p:nvGrpSpPr>
        <p:grpSpPr bwMode="auto">
          <a:xfrm>
            <a:off x="2286000" y="0"/>
            <a:ext cx="6248400" cy="2057400"/>
            <a:chOff x="2286000" y="0"/>
            <a:chExt cx="5715000" cy="2057400"/>
          </a:xfrm>
        </p:grpSpPr>
        <p:sp>
          <p:nvSpPr>
            <p:cNvPr id="7" name="Cloud Callout 6"/>
            <p:cNvSpPr/>
            <p:nvPr/>
          </p:nvSpPr>
          <p:spPr>
            <a:xfrm>
              <a:off x="2286000" y="0"/>
              <a:ext cx="5715000" cy="2057400"/>
            </a:xfrm>
            <a:prstGeom prst="cloudCallout">
              <a:avLst>
                <a:gd name="adj1" fmla="val -62302"/>
                <a:gd name="adj2" fmla="val 7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TextBox 7"/>
            <p:cNvSpPr txBox="1"/>
            <p:nvPr/>
          </p:nvSpPr>
          <p:spPr>
            <a:xfrm>
              <a:off x="2971335" y="381000"/>
              <a:ext cx="4724748" cy="1077913"/>
            </a:xfrm>
            <a:prstGeom prst="rect">
              <a:avLst/>
            </a:prstGeom>
            <a:noFill/>
          </p:spPr>
          <p:txBody>
            <a:bodyPr>
              <a:spAutoFit/>
            </a:bodyPr>
            <a:lstStyle/>
            <a:p>
              <a:pPr fontAlgn="auto">
                <a:spcBef>
                  <a:spcPts val="0"/>
                </a:spcBef>
                <a:spcAft>
                  <a:spcPts val="0"/>
                </a:spcAft>
                <a:defRPr/>
              </a:pPr>
              <a:r>
                <a:rPr lang="en-US" sz="3200" b="1" dirty="0">
                  <a:latin typeface="+mj-lt"/>
                </a:rPr>
                <a:t>What are the </a:t>
              </a:r>
              <a:r>
                <a:rPr lang="en-US" sz="3200" b="1" u="sng" dirty="0">
                  <a:latin typeface="+mj-lt"/>
                </a:rPr>
                <a:t>most</a:t>
              </a:r>
              <a:r>
                <a:rPr lang="en-US" sz="3200" b="1" dirty="0">
                  <a:latin typeface="+mj-lt"/>
                </a:rPr>
                <a:t> </a:t>
              </a:r>
              <a:r>
                <a:rPr lang="en-US" sz="3200" b="1" u="sng" dirty="0">
                  <a:latin typeface="+mj-lt"/>
                </a:rPr>
                <a:t>important </a:t>
              </a:r>
              <a:r>
                <a:rPr lang="en-US" sz="3200" b="1" dirty="0">
                  <a:latin typeface="+mj-lt"/>
                </a:rPr>
                <a:t> topics of this chapter?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22"/>
          <p:cNvSpPr>
            <a:spLocks noGrp="1"/>
          </p:cNvSpPr>
          <p:nvPr>
            <p:ph type="sldNum" sz="quarter" idx="12"/>
          </p:nvPr>
        </p:nvSpPr>
        <p:spPr bwMode="auto">
          <a:ln>
            <a:round/>
            <a:headEnd/>
            <a:tailEnd/>
          </a:ln>
        </p:spPr>
        <p:txBody>
          <a:bodyPr/>
          <a:lstStyle/>
          <a:p>
            <a:r>
              <a:rPr lang="en-US" smtClean="0"/>
              <a:t>5-</a:t>
            </a:r>
            <a:fld id="{FB516777-B271-46A6-958B-81E8ADB1D157}" type="slidenum">
              <a:rPr lang="en-US" smtClean="0"/>
              <a:pPr/>
              <a:t>74</a:t>
            </a:fld>
            <a:endParaRPr lang="en-US" smtClean="0"/>
          </a:p>
        </p:txBody>
      </p:sp>
      <p:sp>
        <p:nvSpPr>
          <p:cNvPr id="146434" name="TextBox 3"/>
          <p:cNvSpPr txBox="1">
            <a:spLocks noChangeArrowheads="1"/>
          </p:cNvSpPr>
          <p:nvPr/>
        </p:nvSpPr>
        <p:spPr bwMode="auto">
          <a:xfrm>
            <a:off x="1371600" y="381000"/>
            <a:ext cx="6248400" cy="830263"/>
          </a:xfrm>
          <a:prstGeom prst="rect">
            <a:avLst/>
          </a:prstGeom>
          <a:noFill/>
          <a:ln w="9525">
            <a:noFill/>
            <a:miter lim="800000"/>
            <a:headEnd/>
            <a:tailEnd/>
          </a:ln>
        </p:spPr>
        <p:txBody>
          <a:bodyPr>
            <a:spAutoFit/>
          </a:bodyPr>
          <a:lstStyle/>
          <a:p>
            <a:pPr algn="ctr"/>
            <a:endParaRPr lang="en-US" sz="4800">
              <a:latin typeface="Arial Black" pitchFamily="34" charset="0"/>
            </a:endParaRPr>
          </a:p>
        </p:txBody>
      </p:sp>
      <p:sp>
        <p:nvSpPr>
          <p:cNvPr id="5" name="TextBox 4"/>
          <p:cNvSpPr txBox="1"/>
          <p:nvPr/>
        </p:nvSpPr>
        <p:spPr>
          <a:xfrm>
            <a:off x="2667000" y="2149475"/>
            <a:ext cx="6477000" cy="5016500"/>
          </a:xfrm>
          <a:prstGeom prst="rect">
            <a:avLst/>
          </a:prstGeom>
          <a:noFill/>
        </p:spPr>
        <p:txBody>
          <a:bodyPr>
            <a:spAutoFit/>
          </a:bodyPr>
          <a:lstStyle/>
          <a:p>
            <a:pPr marL="514350" indent="-514350" fontAlgn="auto">
              <a:spcBef>
                <a:spcPts val="0"/>
              </a:spcBef>
              <a:spcAft>
                <a:spcPts val="0"/>
              </a:spcAft>
              <a:buFontTx/>
              <a:buAutoNum type="arabicPeriod" startAt="4"/>
              <a:defRPr/>
            </a:pPr>
            <a:r>
              <a:rPr lang="en-US" sz="2800" b="1" dirty="0">
                <a:latin typeface="+mn-lt"/>
              </a:rPr>
              <a:t>The </a:t>
            </a:r>
            <a:r>
              <a:rPr lang="en-US" sz="2800" b="1" dirty="0">
                <a:solidFill>
                  <a:srgbClr val="0070C0"/>
                </a:solidFill>
                <a:latin typeface="+mn-lt"/>
              </a:rPr>
              <a:t>interest rate </a:t>
            </a:r>
            <a:r>
              <a:rPr lang="en-US" sz="2800" b="1" dirty="0">
                <a:latin typeface="+mn-lt"/>
              </a:rPr>
              <a:t>(or discount rate)  and </a:t>
            </a:r>
            <a:r>
              <a:rPr lang="en-US" sz="2800" b="1" dirty="0">
                <a:solidFill>
                  <a:srgbClr val="0070C0"/>
                </a:solidFill>
                <a:latin typeface="+mn-lt"/>
              </a:rPr>
              <a:t>time</a:t>
            </a:r>
            <a:r>
              <a:rPr lang="en-US" sz="2800" b="1" dirty="0">
                <a:latin typeface="+mn-lt"/>
              </a:rPr>
              <a:t> determine the change in value of an investment.</a:t>
            </a:r>
          </a:p>
          <a:p>
            <a:pPr marL="514350" indent="-514350" fontAlgn="auto">
              <a:spcBef>
                <a:spcPts val="0"/>
              </a:spcBef>
              <a:spcAft>
                <a:spcPts val="0"/>
              </a:spcAft>
              <a:defRPr/>
            </a:pPr>
            <a:endParaRPr lang="en-US" sz="2000" b="1" dirty="0">
              <a:latin typeface="+mn-lt"/>
            </a:endParaRPr>
          </a:p>
          <a:p>
            <a:pPr marL="457200" indent="-457200" fontAlgn="auto">
              <a:spcBef>
                <a:spcPts val="0"/>
              </a:spcBef>
              <a:spcAft>
                <a:spcPts val="0"/>
              </a:spcAft>
              <a:defRPr/>
            </a:pPr>
            <a:r>
              <a:rPr lang="en-US" sz="2800" b="1" dirty="0">
                <a:latin typeface="+mn-lt"/>
              </a:rPr>
              <a:t>5.  The longer money is invested, the more compounding will increase the future value.</a:t>
            </a:r>
          </a:p>
          <a:p>
            <a:pPr marL="457200" indent="-457200" fontAlgn="auto">
              <a:spcBef>
                <a:spcPts val="0"/>
              </a:spcBef>
              <a:spcAft>
                <a:spcPts val="0"/>
              </a:spcAft>
              <a:defRPr/>
            </a:pPr>
            <a:endParaRPr lang="en-US" sz="2000" dirty="0">
              <a:latin typeface="Arial Black" pitchFamily="34" charset="0"/>
            </a:endParaRPr>
          </a:p>
          <a:p>
            <a:pPr marL="457200" indent="-457200" fontAlgn="auto">
              <a:spcBef>
                <a:spcPts val="0"/>
              </a:spcBef>
              <a:spcAft>
                <a:spcPts val="0"/>
              </a:spcAft>
              <a:defRPr/>
            </a:pPr>
            <a:endParaRPr lang="en-US" sz="2800" dirty="0">
              <a:latin typeface="Arial Black" pitchFamily="34" charset="0"/>
            </a:endParaRPr>
          </a:p>
          <a:p>
            <a:pPr fontAlgn="auto">
              <a:spcBef>
                <a:spcPts val="0"/>
              </a:spcBef>
              <a:spcAft>
                <a:spcPts val="0"/>
              </a:spcAft>
              <a:defRPr/>
            </a:pPr>
            <a:endParaRPr lang="en-US" sz="3200" dirty="0">
              <a:latin typeface="Arial Black" pitchFamily="34" charset="0"/>
            </a:endParaRPr>
          </a:p>
          <a:p>
            <a:pPr fontAlgn="auto">
              <a:spcBef>
                <a:spcPts val="0"/>
              </a:spcBef>
              <a:spcAft>
                <a:spcPts val="0"/>
              </a:spcAft>
              <a:buFont typeface="Arial" pitchFamily="34" charset="0"/>
              <a:buChar char="•"/>
              <a:defRPr/>
            </a:pPr>
            <a:endParaRPr lang="en-US" sz="3200" dirty="0">
              <a:latin typeface="Arial Black" pitchFamily="34" charset="0"/>
            </a:endParaRPr>
          </a:p>
          <a:p>
            <a:pPr fontAlgn="auto">
              <a:spcBef>
                <a:spcPts val="0"/>
              </a:spcBef>
              <a:spcAft>
                <a:spcPts val="0"/>
              </a:spcAft>
              <a:buFont typeface="Arial" pitchFamily="34" charset="0"/>
              <a:buChar char="•"/>
              <a:defRPr/>
            </a:pPr>
            <a:endParaRPr lang="en-US" sz="2000" dirty="0">
              <a:latin typeface="Arial Black" pitchFamily="34" charset="0"/>
            </a:endParaRPr>
          </a:p>
        </p:txBody>
      </p:sp>
      <p:grpSp>
        <p:nvGrpSpPr>
          <p:cNvPr id="146436" name="Group 8"/>
          <p:cNvGrpSpPr>
            <a:grpSpLocks/>
          </p:cNvGrpSpPr>
          <p:nvPr/>
        </p:nvGrpSpPr>
        <p:grpSpPr bwMode="auto">
          <a:xfrm>
            <a:off x="2743200" y="0"/>
            <a:ext cx="5854700" cy="2057400"/>
            <a:chOff x="2286000" y="0"/>
            <a:chExt cx="5777163" cy="2057400"/>
          </a:xfrm>
        </p:grpSpPr>
        <p:sp>
          <p:nvSpPr>
            <p:cNvPr id="7" name="Cloud Callout 6"/>
            <p:cNvSpPr/>
            <p:nvPr/>
          </p:nvSpPr>
          <p:spPr>
            <a:xfrm>
              <a:off x="2286000" y="0"/>
              <a:ext cx="5714504" cy="2057400"/>
            </a:xfrm>
            <a:prstGeom prst="cloudCallout">
              <a:avLst>
                <a:gd name="adj1" fmla="val -62302"/>
                <a:gd name="adj2" fmla="val 7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TextBox 7"/>
            <p:cNvSpPr txBox="1"/>
            <p:nvPr/>
          </p:nvSpPr>
          <p:spPr>
            <a:xfrm>
              <a:off x="3338672" y="228600"/>
              <a:ext cx="4724491" cy="1570038"/>
            </a:xfrm>
            <a:prstGeom prst="rect">
              <a:avLst/>
            </a:prstGeom>
            <a:noFill/>
          </p:spPr>
          <p:txBody>
            <a:bodyPr>
              <a:spAutoFit/>
            </a:bodyPr>
            <a:lstStyle/>
            <a:p>
              <a:pPr fontAlgn="auto">
                <a:spcBef>
                  <a:spcPts val="0"/>
                </a:spcBef>
                <a:spcAft>
                  <a:spcPts val="0"/>
                </a:spcAft>
                <a:defRPr/>
              </a:pPr>
              <a:r>
                <a:rPr lang="en-US" sz="3200" b="1" dirty="0">
                  <a:latin typeface="+mj-lt"/>
                </a:rPr>
                <a:t>What are the </a:t>
              </a:r>
              <a:r>
                <a:rPr lang="en-US" sz="3200" b="1" u="sng" dirty="0">
                  <a:latin typeface="+mj-lt"/>
                </a:rPr>
                <a:t>most</a:t>
              </a:r>
              <a:r>
                <a:rPr lang="en-US" sz="3200" b="1" dirty="0">
                  <a:latin typeface="+mj-lt"/>
                </a:rPr>
                <a:t> </a:t>
              </a:r>
              <a:r>
                <a:rPr lang="en-US" sz="3200" b="1" u="sng" dirty="0">
                  <a:latin typeface="+mj-lt"/>
                </a:rPr>
                <a:t>important </a:t>
              </a:r>
              <a:r>
                <a:rPr lang="en-US" sz="3200" b="1" dirty="0">
                  <a:latin typeface="+mj-lt"/>
                </a:rPr>
                <a:t> topics of this chapter?</a:t>
              </a:r>
            </a:p>
          </p:txBody>
        </p:sp>
      </p:grpSp>
      <p:pic>
        <p:nvPicPr>
          <p:cNvPr id="146437" name="Picture 2" descr="C:\Users\Eric\Documents\PKO_0001017.png"/>
          <p:cNvPicPr>
            <a:picLocks noChangeAspect="1" noChangeArrowheads="1"/>
          </p:cNvPicPr>
          <p:nvPr/>
        </p:nvPicPr>
        <p:blipFill>
          <a:blip r:embed="rId3" cstate="print"/>
          <a:srcRect/>
          <a:stretch>
            <a:fillRect/>
          </a:stretch>
        </p:blipFill>
        <p:spPr bwMode="auto">
          <a:xfrm>
            <a:off x="647700" y="796925"/>
            <a:ext cx="1447800" cy="4181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Number Placeholder 22"/>
          <p:cNvSpPr>
            <a:spLocks noGrp="1"/>
          </p:cNvSpPr>
          <p:nvPr>
            <p:ph type="sldNum" sz="quarter" idx="12"/>
          </p:nvPr>
        </p:nvSpPr>
        <p:spPr bwMode="auto">
          <a:ln>
            <a:round/>
            <a:headEnd/>
            <a:tailEnd/>
          </a:ln>
        </p:spPr>
        <p:txBody>
          <a:bodyPr/>
          <a:lstStyle/>
          <a:p>
            <a:r>
              <a:rPr lang="en-US" smtClean="0"/>
              <a:t>5-</a:t>
            </a:r>
            <a:fld id="{D6323320-7F7A-4681-A206-B1C20055834E}" type="slidenum">
              <a:rPr lang="en-US" smtClean="0"/>
              <a:pPr/>
              <a:t>75</a:t>
            </a:fld>
            <a:endParaRPr lang="en-US" smtClean="0"/>
          </a:p>
        </p:txBody>
      </p:sp>
      <p:sp>
        <p:nvSpPr>
          <p:cNvPr id="3" name="Rectangle 2"/>
          <p:cNvSpPr/>
          <p:nvPr/>
        </p:nvSpPr>
        <p:spPr>
          <a:xfrm>
            <a:off x="1066800" y="1524000"/>
            <a:ext cx="7221849" cy="186204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11500" b="1" spc="50" dirty="0">
                <a:ln w="11430"/>
                <a:solidFill>
                  <a:schemeClr val="accent2"/>
                </a:solidFill>
                <a:latin typeface="+mj-lt"/>
              </a:rPr>
              <a:t>Questions?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22"/>
          <p:cNvSpPr>
            <a:spLocks noGrp="1"/>
          </p:cNvSpPr>
          <p:nvPr>
            <p:ph type="sldNum" sz="quarter" idx="12"/>
          </p:nvPr>
        </p:nvSpPr>
        <p:spPr bwMode="auto">
          <a:ln>
            <a:round/>
            <a:headEnd/>
            <a:tailEnd/>
          </a:ln>
        </p:spPr>
        <p:txBody>
          <a:bodyPr/>
          <a:lstStyle/>
          <a:p>
            <a:r>
              <a:rPr lang="en-US" smtClean="0"/>
              <a:t>5-</a:t>
            </a:r>
            <a:fld id="{C7EB1798-F2A9-416F-B1FD-2767877A5BC7}" type="slidenum">
              <a:rPr lang="en-US" smtClean="0"/>
              <a:pPr/>
              <a:t>8</a:t>
            </a:fld>
            <a:endParaRPr lang="en-US" smtClean="0"/>
          </a:p>
        </p:txBody>
      </p:sp>
      <p:sp>
        <p:nvSpPr>
          <p:cNvPr id="23554" name="Title 1"/>
          <p:cNvSpPr>
            <a:spLocks noGrp="1"/>
          </p:cNvSpPr>
          <p:nvPr>
            <p:ph type="title"/>
          </p:nvPr>
        </p:nvSpPr>
        <p:spPr>
          <a:solidFill>
            <a:schemeClr val="bg2"/>
          </a:solidFill>
        </p:spPr>
        <p:txBody>
          <a:bodyPr/>
          <a:lstStyle/>
          <a:p>
            <a:pPr algn="ctr" eaLnBrk="1" hangingPunct="1"/>
            <a:r>
              <a:rPr lang="en-US" sz="4800" b="1" smtClean="0"/>
              <a:t>Time and Money</a:t>
            </a:r>
          </a:p>
        </p:txBody>
      </p:sp>
      <p:sp>
        <p:nvSpPr>
          <p:cNvPr id="23555" name="TextBox 3"/>
          <p:cNvSpPr txBox="1">
            <a:spLocks noChangeArrowheads="1"/>
          </p:cNvSpPr>
          <p:nvPr/>
        </p:nvSpPr>
        <p:spPr bwMode="auto">
          <a:xfrm>
            <a:off x="1143000" y="1447800"/>
            <a:ext cx="6934200" cy="2616200"/>
          </a:xfrm>
          <a:prstGeom prst="rect">
            <a:avLst/>
          </a:prstGeom>
          <a:noFill/>
          <a:ln w="9525">
            <a:noFill/>
            <a:miter lim="800000"/>
            <a:headEnd/>
            <a:tailEnd/>
          </a:ln>
        </p:spPr>
        <p:txBody>
          <a:bodyPr>
            <a:spAutoFit/>
          </a:bodyPr>
          <a:lstStyle/>
          <a:p>
            <a:r>
              <a:rPr lang="en-US" sz="3200" b="1">
                <a:latin typeface="Perpetua" pitchFamily="18" charset="0"/>
                <a:cs typeface="Arial" charset="0"/>
              </a:rPr>
              <a:t>But money doesn’t work this way.</a:t>
            </a:r>
          </a:p>
          <a:p>
            <a:r>
              <a:rPr lang="en-US" sz="3200" b="1">
                <a:latin typeface="Perpetua" pitchFamily="18" charset="0"/>
                <a:cs typeface="Arial" charset="0"/>
              </a:rPr>
              <a:t>If I gave you $100 each year, how much would you have, in total?</a:t>
            </a:r>
          </a:p>
          <a:p>
            <a:endParaRPr lang="en-US" b="1">
              <a:latin typeface="Perpetua" pitchFamily="18" charset="0"/>
              <a:cs typeface="Arial" charset="0"/>
            </a:endParaRPr>
          </a:p>
          <a:p>
            <a:pPr algn="ctr"/>
            <a:r>
              <a:rPr lang="en-US" sz="4400" b="1">
                <a:solidFill>
                  <a:srgbClr val="0070C0"/>
                </a:solidFill>
                <a:latin typeface="Perpetua" pitchFamily="18" charset="0"/>
                <a:cs typeface="Arial" charset="0"/>
              </a:rPr>
              <a:t>$300, right?</a:t>
            </a:r>
          </a:p>
        </p:txBody>
      </p:sp>
      <p:grpSp>
        <p:nvGrpSpPr>
          <p:cNvPr id="23556" name="Group 14"/>
          <p:cNvGrpSpPr>
            <a:grpSpLocks/>
          </p:cNvGrpSpPr>
          <p:nvPr/>
        </p:nvGrpSpPr>
        <p:grpSpPr bwMode="auto">
          <a:xfrm>
            <a:off x="1143000" y="4114800"/>
            <a:ext cx="7086600" cy="990600"/>
            <a:chOff x="1143000" y="4343400"/>
            <a:chExt cx="7086600" cy="990600"/>
          </a:xfrm>
        </p:grpSpPr>
        <p:cxnSp>
          <p:nvCxnSpPr>
            <p:cNvPr id="7" name="Straight Connector 6"/>
            <p:cNvCxnSpPr/>
            <p:nvPr/>
          </p:nvCxnSpPr>
          <p:spPr>
            <a:xfrm>
              <a:off x="1752600" y="5334000"/>
              <a:ext cx="5410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52600" y="4876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57700" y="4876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2800" y="4876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3000" y="4381500"/>
              <a:ext cx="1371600" cy="523875"/>
            </a:xfrm>
            <a:prstGeom prst="rect">
              <a:avLst/>
            </a:prstGeom>
            <a:noFill/>
          </p:spPr>
          <p:txBody>
            <a:bodyPr>
              <a:spAutoFit/>
            </a:bodyPr>
            <a:lstStyle/>
            <a:p>
              <a:pPr fontAlgn="auto">
                <a:spcBef>
                  <a:spcPts val="0"/>
                </a:spcBef>
                <a:spcAft>
                  <a:spcPts val="0"/>
                </a:spcAft>
                <a:defRPr/>
              </a:pPr>
              <a:r>
                <a:rPr lang="en-US" sz="2800" b="1" dirty="0">
                  <a:latin typeface="+mj-lt"/>
                </a:rPr>
                <a:t>Today</a:t>
              </a:r>
            </a:p>
          </p:txBody>
        </p:sp>
        <p:sp>
          <p:nvSpPr>
            <p:cNvPr id="13" name="TextBox 12"/>
            <p:cNvSpPr txBox="1"/>
            <p:nvPr/>
          </p:nvSpPr>
          <p:spPr>
            <a:xfrm>
              <a:off x="3695700" y="4343400"/>
              <a:ext cx="1600200" cy="523875"/>
            </a:xfrm>
            <a:prstGeom prst="rect">
              <a:avLst/>
            </a:prstGeom>
            <a:noFill/>
          </p:spPr>
          <p:txBody>
            <a:bodyPr>
              <a:spAutoFit/>
            </a:bodyPr>
            <a:lstStyle/>
            <a:p>
              <a:pPr fontAlgn="auto">
                <a:spcBef>
                  <a:spcPts val="0"/>
                </a:spcBef>
                <a:spcAft>
                  <a:spcPts val="0"/>
                </a:spcAft>
                <a:defRPr/>
              </a:pPr>
              <a:r>
                <a:rPr lang="en-US" sz="2800" b="1" dirty="0">
                  <a:latin typeface="+mj-lt"/>
                </a:rPr>
                <a:t>1 Year</a:t>
              </a:r>
            </a:p>
          </p:txBody>
        </p:sp>
        <p:sp>
          <p:nvSpPr>
            <p:cNvPr id="14" name="TextBox 13"/>
            <p:cNvSpPr txBox="1"/>
            <p:nvPr/>
          </p:nvSpPr>
          <p:spPr>
            <a:xfrm>
              <a:off x="6477000" y="4419600"/>
              <a:ext cx="1752600" cy="523875"/>
            </a:xfrm>
            <a:prstGeom prst="rect">
              <a:avLst/>
            </a:prstGeom>
            <a:noFill/>
          </p:spPr>
          <p:txBody>
            <a:bodyPr>
              <a:spAutoFit/>
            </a:bodyPr>
            <a:lstStyle/>
            <a:p>
              <a:pPr fontAlgn="auto">
                <a:spcBef>
                  <a:spcPts val="0"/>
                </a:spcBef>
                <a:spcAft>
                  <a:spcPts val="0"/>
                </a:spcAft>
                <a:defRPr/>
              </a:pPr>
              <a:r>
                <a:rPr lang="en-US" sz="2800" b="1" dirty="0">
                  <a:latin typeface="+mj-lt"/>
                </a:rPr>
                <a:t>2 Years</a:t>
              </a:r>
            </a:p>
          </p:txBody>
        </p:sp>
      </p:grpSp>
      <p:sp>
        <p:nvSpPr>
          <p:cNvPr id="23557" name="AutoShape 2" descr="data:image/jpeg;base64,/9j/4AAQSkZJRgABAQAAAQABAAD/2wCEAAkGBhIREBISEhQUEBEWFBUQFBQUEg8UFBUQFBAVFBUVFRQXHCYeFxojGRQVHy8gIycpLCwsFR4xNTAqNSYrLCkBCQoKDgwOFw8PFykcHBwpKSkpKSwsKSkpLCkpKSkpKSwpKSkpKywpKSkpKSwsLCwpLCkpLCkpKTUsLCkpKSwsKf/AABEIAOEA4AMBIgACEQEDEQH/xAAcAAEAAQUBAQAAAAAAAAAAAAAABAECAwUHBgj/xAA/EAACAQICBgcGBAMIAwAAAAAAAQIDEQQhBQYSMUFRBxMiYXGBkTJCobHB8FJy0eEUU4IjM0NiosLi8RUXk//EABoBAQADAQEBAAAAAAAAAAAAAAABAgMEBQb/xAAjEQEAAgICAgICAwAAAAAAAAAAAQIDEQQhEzESUSJBFDJh/9oADAMBAAIRAxEAPwDuIAAAAAAAAAAAAAAAAAAAAAAAAAAAAAAAAAAAAAAAAAAAAAAAAAAAAAAAAAAAAAUbDZ4bT+uTltQovZgpWc1vlbfblFu3ivEyyZa443ZE2iHuHMjYjS1GHtVIRz2bbSvflZHL6+PnNpznJu7lnJt3fHu4Ee/j++ZyTzfqGfkdWw2maFSWzCpGUs3ZPOyGkdKQo7N85Sdoxyu+LfglmcywmE26kINtOUklbuTbb8Ej1mj9WZ3cpycns7Cbb7MOSuXpnveOqrRaZ/TYVNbaai3sTvdLddZ83wyJ+jtLKsrxjK3PKydlk+/PcQqeq1P3nK/c7fE2eBwEKMNiCaV28883vNqeTf5el0kAG4AAAAAAAAAAAAAAAAAAAUZUowNLpbWulQnsNOc+Kjbs+N+PcecxevdaT/s4wpxX4u09/PJfA0ONqPak27tyeb3t3IOIqO9lw4d/HzPIycnJM9Tpz2vLd6S1rrVouMp7MWmmoLZTT334v1NPWnsrv3pW+LMNNbLbk7PgrXd+bXDzsXbTfC27OWbvztuOa15t3aVJmZ9q06Td5PK+av4l0als169xfDD8c5PvubPRmhJVpKMVv3u2SXNlYmZnVSI+mXUHAyqYt1WuzSi83zknFJfFnTEQtEaKjh6apxz4tvjJ72Tj2+Pi8dNT7dNY1AADdYAAAAAAAAAAAAxYjERhFynJRit7bsgMoPJaS6R8NSbUNqq+7sx9Xn8DQ4jpWqe5Sgl37Uvk0Vm0Q6KcbJf1DpZQ5hS6WKt84Un3duL9bm1wnSrRllOnKL42kn8yIyVaW4Wesb+KzB9I9SWKjSlRgqcqnVq05bcY9a6fWSvk1ePBcVme+OF6dxlJ46rXw+1s1FGvay2o1YvtW4Wbz8Zdx1vBa24SpGL6+lFyipbMpqLTavazJiWN8cxrpuSjIX/ncN/Ppf8A0h+pD0nrFTjTbp1IS4bSknGPi0JtERtn8Z+nidadHKFareWxDbcr2u3tJSaiuOba8izR2gcRiVejSVGm37dRtNrue+3gj0GHxujoWqVJRxFXftuE5dr/ACRatl3ZmbEdINKL7NObXOTjH4Zs4v40TO7Sr4LTPUMGE6N45dZWlLmoRjFX455/I2tHUfCR92T8Zy+hAodItFu0ouPhJP5pG80fp+hW9iefJ5Py4PyN64cX6iEzhmvurBR1Sw0d0W875zk0bShhowVoJRXJIy3BrWla+o0rqAAF0gAAAAAAAAAAAGr1h05DCUJVZ8Mor8UrZIERtg1m1ppYKntT7U37EE833vku845p7XGtiptzllwinaKXcjU6waw1MTVlUnJtt+SXBLku40/X3MrWe3xOLWO7e20/jiRQ0yo747RpYmWLMZs9ivGrLfrSFCp7S6t9yvYx1sJGXsTi+XaS+e41CSt95GWEHl37vArMw3pxLR1W3SSqcotPajtJ/iVmuOa5r5Gxpww8ryqVVF522dp+HDka7C6MlUezHN2+2bmlqBXdtyy5/Qne+nLlwVxX3a+pQ6s6C9iorWSvsyvxbdvP4E7Fay0XTpUoRnsQ3ptLbn+KT9SRV6O6kYri1va3NZWsuD3kavqNWSTttXV01b0I3pF8eHLETN0GrrLP3UocLp3fqRqunK3Gc1xzd/QnYjUyuuHes/UsWp9dJtRUkuCedrcET8pkrj48ddIcNNz4tSXekTsFp53vG8H45GtraKlF5ppZpXXFPMiu6uuP0I/1acGO3Truq2vyuqdd5blLkdAhNNJp3TzTR8w0MW4yWeR2Do/1ocrUKjun7DfPl5nRS++peHzeF4/yq6AADV5QAAAAAAAAAAKHC+k7W14jESpwd6VNuEbPJtb5ebXokdd1s0n/AA+DrVE7SUXGP55dlfO/kfNOOrXm/EiXXxqbtthnVL6byI1zJB8DG0Pdw20lwkZXOyREjIyyqX8lYymHo47JEJXZsMJBzeys+Nu5GqpSJmGrWkmuWZSXbW/T1mqaiqjfG179x0HDVU7HKMFpTq22t9ja6L1mqOoo3VnlndL/AKFZ08jmYLZLzaHT+ui0WvZtwPO0NIpe8n4PIkLSN1vL728rxzCbioI11Gr7XC31vb5EPG6XSvnws+C57zzmM1lauk+Xkrb+97iIt26K4LWrtl1uqwttLK+9rml9+h4idW7beXgbLSumOtst1rvnmzSvj3ZlnfipNKxtfFqzPRas6RcWlfOLuvmebuiZoyq4zUuF7FoVzRFqzD6R0NpFV6EKi4rP8yyZOPGdHWOUqcqd/wDOvk/oezR0RO4fKZK/G0wAAlmAAAAAAAA8D0v41xwtOmvem5vwhH9ZfA4NXlmdm6Zqn90uUJP1l/xOMVSsvQ43VViL0WIqikvSxyzRMqMEGZlIxl347LtoyQqWMLZXrMkuV/jYrp0xk0lxr5CNfinZkaEsvveWuQ0tN2yWlZr3n6/QkUtYKkfeb8zR7RVvlu7xplPxn3Db4nTEpq18vu7ZBliXzI+2/QpTmr3eaJ0iLRHTJKoWKWZa2NvK3mWhSZhcmTcHG+a3XIG83ejqdolpct79adE6NcQ41Yrg7r1R1I5BqVPZr0/zJ/E6+jTH6eByo/PYADRygAAAAAAAOW9Mce1T/J/vZxvERzO19L1L+6fDYa/1fucYxMSkz29Dj/1RkVSKxRUrL0KToiXoJF2yUl0Vso5F1sgoFJy4FZbRdWL8i24CYTOQRddsviy9IllOVHki0kSpXL6eFRO2cXRoxZeoE2NIKjmRs8kmDo3VrZt7+Ru8JSy+9xDw1LI2uFjZESwtbcvR6qU/7Wl+dHXTmOomH2qyfJ/udORtj9PJ5M7uAA0cwAAAAAAADw/SlhtqjSlyco+tv0OI6QwubyPofXbA9bg584tTXlk/mcM0nQab+8zG/t3caenm50WhGJOqK5j6pFdu+ssKWRVIydSXbJEy1iVFEo6ZVlWVW2okgoFyiVsTEImyxxv3IKJkijJGBKu2OMTNGJXZRdFEIla0ZaVMojPSiETKTRj2fM2WHpbvvMwYeldG1wVDNBjMvcdH+DspS5fN/bPamo1YwPVYeN/al2357jbnRWNQ8rJbdpkABZmAAAAAAAAxYiipwlF7pJx9UcN1l0c4VJJrNNpndrHO+kbRNp9YllJf6lvKXjp0YLatpyOrAxbFifi6VmRGjF6dWOxSxkaLbENYlY4lWiriUsFlRslQBVby9RLYoy2CFEiqRcV48wgiiZhqd2RacczaYKn+wUmemwwdP4Hp9VdEOrVjfd7T8EafR+EvY6bqxozqqSk1aU7PwjwX1L1jcuLNf4w3EY2KgG7zwAAAAAAAAAADV6x6M6/Dzj7yW1HxS3eaNoUEpiddvnXS9DZm0amR7/pK0J1NfaS7E7zj437S8n80eAqo55jT1cdtxElyhapFUyHRErZFRIWIX2FUhYJA2vSKxKFwVlVF8UWIviyVZlmo7zd6PpbjTYdZnptG0L28kQztL0+q+jOsqRT9ldqX5Vw82dESNLqto/q6W0/ann/St36m7Oisah5WW3ysAAszAAAAAAAAAAAAAHnde9B/xWEmoq9SF6kObsu1HzXxSOA4jefT7OFdJ+rf8JituKtRrXnC26M79uHq7rufcUtH7dXHvr8XjVIvTMDkXqZlL0KslyqMe0XKRDRfcrEtuXRBtemVLUXBEyIuRRsugiVU/R1O7Peaq6LdWpGPBZyfJcfvvPI6Fw13f08TsWquh+opXkrVJZvmo8ETWNy5M99Rpu4xsklkll5FQDd54AAAAAAAAAAAAAGOpXUd7L2aDTWFqy9m9gJ1fTlOPE8vrjVo47DToSspe3Tl+CqvZfhvT7mzXYvR9bkzV16FRb0/iNJjrty2unCUoTVpRey1yaLOuPT6z6PVRqVnGolba5rlL9Tx+Iw9SOTi/FZozmjtpn+0qOKRnhVTNTTw05PJPzyJscI0sr35/sR45aRyo/aapl6ma7ZqLhcr1dR8LEfCV/5FPtsVWRf1qNWsDUfBkilorEcIuXqPHJHJpKdGaJWEoOckkrtu1l9DHgdV8bUaSotLm/2Oian9HtanKNSpk1nuHwlS+euunpNS9TlRjGrWS6zfGGT2e985fI9iY6FPZikZDWI08+1ptO5AASqAAAAAAAAAAAAABRxKgDFLDRfAwz0bB8ESwBqa2rdGW+EX5IiVdSMLLfSi/wClHoQB5d9HuD/lR9Cn/rvBfyl8T1IA8xHo9wS/wo/EkU9SMGv8GHob8Aaqlq1ho7qUF/TEl09GUo7oRX9MSUALI0UtyS8i6xUAAAAAAAAAAAAAAAAAAAAAAAAAAAAAAAAAAAAAAAAAAAAAAAAAAAB//9k="/>
          <p:cNvSpPr>
            <a:spLocks noChangeAspect="1" noChangeArrowheads="1"/>
          </p:cNvSpPr>
          <p:nvPr/>
        </p:nvSpPr>
        <p:spPr bwMode="auto">
          <a:xfrm>
            <a:off x="63500" y="-1038225"/>
            <a:ext cx="2133600" cy="2143125"/>
          </a:xfrm>
          <a:prstGeom prst="rect">
            <a:avLst/>
          </a:prstGeom>
          <a:noFill/>
          <a:ln w="9525">
            <a:noFill/>
            <a:miter lim="800000"/>
            <a:headEnd/>
            <a:tailEnd/>
          </a:ln>
        </p:spPr>
        <p:txBody>
          <a:bodyPr/>
          <a:lstStyle/>
          <a:p>
            <a:endParaRPr lang="en-US">
              <a:latin typeface="Perpetua" pitchFamily="18" charset="0"/>
            </a:endParaRPr>
          </a:p>
        </p:txBody>
      </p:sp>
      <p:pic>
        <p:nvPicPr>
          <p:cNvPr id="23558" name="Picture 2" descr="http://t3.gstatic.com/images?q=tbn:ANd9GcR-fjPuiaRlb3ZmZ3_bniKFzYNfGvvii0DCBsOt0wih39s9CQm7vw"/>
          <p:cNvPicPr>
            <a:picLocks noChangeAspect="1" noChangeArrowheads="1"/>
          </p:cNvPicPr>
          <p:nvPr/>
        </p:nvPicPr>
        <p:blipFill>
          <a:blip r:embed="rId2" cstate="print"/>
          <a:srcRect/>
          <a:stretch>
            <a:fillRect/>
          </a:stretch>
        </p:blipFill>
        <p:spPr bwMode="auto">
          <a:xfrm>
            <a:off x="685800" y="5410200"/>
            <a:ext cx="2362200" cy="1016000"/>
          </a:xfrm>
          <a:prstGeom prst="rect">
            <a:avLst/>
          </a:prstGeom>
          <a:noFill/>
          <a:ln w="9525">
            <a:noFill/>
            <a:miter lim="800000"/>
            <a:headEnd/>
            <a:tailEnd/>
          </a:ln>
        </p:spPr>
      </p:pic>
      <p:pic>
        <p:nvPicPr>
          <p:cNvPr id="23559" name="Picture 2" descr="http://t3.gstatic.com/images?q=tbn:ANd9GcR-fjPuiaRlb3ZmZ3_bniKFzYNfGvvii0DCBsOt0wih39s9CQm7vw"/>
          <p:cNvPicPr>
            <a:picLocks noChangeAspect="1" noChangeArrowheads="1"/>
          </p:cNvPicPr>
          <p:nvPr/>
        </p:nvPicPr>
        <p:blipFill>
          <a:blip r:embed="rId2" cstate="print"/>
          <a:srcRect/>
          <a:stretch>
            <a:fillRect/>
          </a:stretch>
        </p:blipFill>
        <p:spPr bwMode="auto">
          <a:xfrm>
            <a:off x="3352800" y="5410200"/>
            <a:ext cx="2362200" cy="1016000"/>
          </a:xfrm>
          <a:prstGeom prst="rect">
            <a:avLst/>
          </a:prstGeom>
          <a:noFill/>
          <a:ln w="9525">
            <a:noFill/>
            <a:miter lim="800000"/>
            <a:headEnd/>
            <a:tailEnd/>
          </a:ln>
        </p:spPr>
      </p:pic>
      <p:pic>
        <p:nvPicPr>
          <p:cNvPr id="23560" name="Picture 2" descr="http://t3.gstatic.com/images?q=tbn:ANd9GcR-fjPuiaRlb3ZmZ3_bniKFzYNfGvvii0DCBsOt0wih39s9CQm7vw"/>
          <p:cNvPicPr>
            <a:picLocks noChangeAspect="1" noChangeArrowheads="1"/>
          </p:cNvPicPr>
          <p:nvPr/>
        </p:nvPicPr>
        <p:blipFill>
          <a:blip r:embed="rId2" cstate="print"/>
          <a:srcRect/>
          <a:stretch>
            <a:fillRect/>
          </a:stretch>
        </p:blipFill>
        <p:spPr bwMode="auto">
          <a:xfrm>
            <a:off x="6019800" y="5410200"/>
            <a:ext cx="2362200" cy="1016000"/>
          </a:xfrm>
          <a:prstGeom prst="rect">
            <a:avLst/>
          </a:prstGeom>
          <a:noFill/>
          <a:ln w="9525">
            <a:noFill/>
            <a:miter lim="800000"/>
            <a:headEnd/>
            <a:tailEnd/>
          </a:ln>
        </p:spPr>
      </p:pic>
      <p:sp>
        <p:nvSpPr>
          <p:cNvPr id="18" name="&quot;No&quot; Symbol 17"/>
          <p:cNvSpPr/>
          <p:nvPr/>
        </p:nvSpPr>
        <p:spPr>
          <a:xfrm>
            <a:off x="2133600" y="2286000"/>
            <a:ext cx="3124200" cy="2590800"/>
          </a:xfrm>
          <a:prstGeom prst="noSmoking">
            <a:avLst>
              <a:gd name="adj" fmla="val 842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22"/>
          <p:cNvSpPr>
            <a:spLocks noGrp="1"/>
          </p:cNvSpPr>
          <p:nvPr>
            <p:ph type="sldNum" sz="quarter" idx="12"/>
          </p:nvPr>
        </p:nvSpPr>
        <p:spPr bwMode="auto">
          <a:ln>
            <a:round/>
            <a:headEnd/>
            <a:tailEnd/>
          </a:ln>
        </p:spPr>
        <p:txBody>
          <a:bodyPr/>
          <a:lstStyle/>
          <a:p>
            <a:r>
              <a:rPr lang="en-US" smtClean="0"/>
              <a:t>5-</a:t>
            </a:r>
            <a:fld id="{87DDFC8F-9B80-48FC-95C3-820452E4E32D}" type="slidenum">
              <a:rPr lang="en-US" smtClean="0"/>
              <a:pPr/>
              <a:t>9</a:t>
            </a:fld>
            <a:endParaRPr lang="en-US" smtClean="0"/>
          </a:p>
        </p:txBody>
      </p:sp>
      <p:sp>
        <p:nvSpPr>
          <p:cNvPr id="24578" name="Title 1"/>
          <p:cNvSpPr>
            <a:spLocks noGrp="1"/>
          </p:cNvSpPr>
          <p:nvPr>
            <p:ph type="title"/>
          </p:nvPr>
        </p:nvSpPr>
        <p:spPr>
          <a:solidFill>
            <a:schemeClr val="bg2"/>
          </a:solidFill>
        </p:spPr>
        <p:txBody>
          <a:bodyPr/>
          <a:lstStyle/>
          <a:p>
            <a:pPr algn="ctr" eaLnBrk="1" hangingPunct="1"/>
            <a:r>
              <a:rPr lang="en-US" sz="4800" b="1" smtClean="0"/>
              <a:t>Time and Money</a:t>
            </a:r>
          </a:p>
        </p:txBody>
      </p:sp>
      <p:sp>
        <p:nvSpPr>
          <p:cNvPr id="4" name="TextBox 3"/>
          <p:cNvSpPr txBox="1">
            <a:spLocks noChangeArrowheads="1"/>
          </p:cNvSpPr>
          <p:nvPr/>
        </p:nvSpPr>
        <p:spPr bwMode="auto">
          <a:xfrm>
            <a:off x="1143000" y="1447800"/>
            <a:ext cx="6934200" cy="2062163"/>
          </a:xfrm>
          <a:prstGeom prst="rect">
            <a:avLst/>
          </a:prstGeom>
          <a:noFill/>
          <a:ln w="9525">
            <a:noFill/>
            <a:miter lim="800000"/>
            <a:headEnd/>
            <a:tailEnd/>
          </a:ln>
        </p:spPr>
        <p:txBody>
          <a:bodyPr>
            <a:spAutoFit/>
          </a:bodyPr>
          <a:lstStyle/>
          <a:p>
            <a:r>
              <a:rPr lang="en-US" sz="3200" b="1">
                <a:latin typeface="Perpetua" pitchFamily="18" charset="0"/>
                <a:cs typeface="Arial" charset="0"/>
              </a:rPr>
              <a:t>The difference between money and fruit is that money can work for you over time, </a:t>
            </a:r>
            <a:r>
              <a:rPr lang="en-US" sz="3200" b="1">
                <a:solidFill>
                  <a:srgbClr val="0070C0"/>
                </a:solidFill>
                <a:latin typeface="Perpetua" pitchFamily="18" charset="0"/>
                <a:cs typeface="Arial" charset="0"/>
              </a:rPr>
              <a:t>earning interest</a:t>
            </a:r>
            <a:r>
              <a:rPr lang="en-US" sz="3200" b="1">
                <a:latin typeface="Perpetua" pitchFamily="18" charset="0"/>
                <a:cs typeface="Arial" charset="0"/>
              </a:rPr>
              <a:t>.</a:t>
            </a:r>
          </a:p>
          <a:p>
            <a:endParaRPr lang="en-US" sz="3200" b="1">
              <a:cs typeface="Arial" charset="0"/>
            </a:endParaRPr>
          </a:p>
        </p:txBody>
      </p:sp>
      <p:grpSp>
        <p:nvGrpSpPr>
          <p:cNvPr id="24580" name="Group 14"/>
          <p:cNvGrpSpPr>
            <a:grpSpLocks/>
          </p:cNvGrpSpPr>
          <p:nvPr/>
        </p:nvGrpSpPr>
        <p:grpSpPr bwMode="auto">
          <a:xfrm>
            <a:off x="1143000" y="4114800"/>
            <a:ext cx="7086600" cy="990600"/>
            <a:chOff x="1143000" y="4343400"/>
            <a:chExt cx="7086600" cy="990600"/>
          </a:xfrm>
        </p:grpSpPr>
        <p:cxnSp>
          <p:nvCxnSpPr>
            <p:cNvPr id="7" name="Straight Connector 6"/>
            <p:cNvCxnSpPr/>
            <p:nvPr/>
          </p:nvCxnSpPr>
          <p:spPr>
            <a:xfrm>
              <a:off x="1752600" y="5334000"/>
              <a:ext cx="5410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52600" y="4876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57700" y="4876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2800" y="4876800"/>
              <a:ext cx="0" cy="457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3000" y="4381500"/>
              <a:ext cx="1371600" cy="523875"/>
            </a:xfrm>
            <a:prstGeom prst="rect">
              <a:avLst/>
            </a:prstGeom>
            <a:noFill/>
          </p:spPr>
          <p:txBody>
            <a:bodyPr>
              <a:spAutoFit/>
            </a:bodyPr>
            <a:lstStyle/>
            <a:p>
              <a:pPr fontAlgn="auto">
                <a:spcBef>
                  <a:spcPts val="0"/>
                </a:spcBef>
                <a:spcAft>
                  <a:spcPts val="0"/>
                </a:spcAft>
                <a:defRPr/>
              </a:pPr>
              <a:r>
                <a:rPr lang="en-US" sz="2800" b="1" dirty="0">
                  <a:latin typeface="+mj-lt"/>
                </a:rPr>
                <a:t>Today</a:t>
              </a:r>
            </a:p>
          </p:txBody>
        </p:sp>
        <p:sp>
          <p:nvSpPr>
            <p:cNvPr id="13" name="TextBox 12"/>
            <p:cNvSpPr txBox="1"/>
            <p:nvPr/>
          </p:nvSpPr>
          <p:spPr>
            <a:xfrm>
              <a:off x="3695700" y="4343400"/>
              <a:ext cx="1600200" cy="523875"/>
            </a:xfrm>
            <a:prstGeom prst="rect">
              <a:avLst/>
            </a:prstGeom>
            <a:noFill/>
          </p:spPr>
          <p:txBody>
            <a:bodyPr>
              <a:spAutoFit/>
            </a:bodyPr>
            <a:lstStyle/>
            <a:p>
              <a:pPr fontAlgn="auto">
                <a:spcBef>
                  <a:spcPts val="0"/>
                </a:spcBef>
                <a:spcAft>
                  <a:spcPts val="0"/>
                </a:spcAft>
                <a:defRPr/>
              </a:pPr>
              <a:r>
                <a:rPr lang="en-US" sz="2800" b="1" dirty="0">
                  <a:latin typeface="+mj-lt"/>
                </a:rPr>
                <a:t>1 Year</a:t>
              </a:r>
            </a:p>
          </p:txBody>
        </p:sp>
        <p:sp>
          <p:nvSpPr>
            <p:cNvPr id="14" name="TextBox 13"/>
            <p:cNvSpPr txBox="1"/>
            <p:nvPr/>
          </p:nvSpPr>
          <p:spPr>
            <a:xfrm>
              <a:off x="6477000" y="4419600"/>
              <a:ext cx="1752600" cy="523875"/>
            </a:xfrm>
            <a:prstGeom prst="rect">
              <a:avLst/>
            </a:prstGeom>
            <a:noFill/>
          </p:spPr>
          <p:txBody>
            <a:bodyPr>
              <a:spAutoFit/>
            </a:bodyPr>
            <a:lstStyle/>
            <a:p>
              <a:pPr fontAlgn="auto">
                <a:spcBef>
                  <a:spcPts val="0"/>
                </a:spcBef>
                <a:spcAft>
                  <a:spcPts val="0"/>
                </a:spcAft>
                <a:defRPr/>
              </a:pPr>
              <a:r>
                <a:rPr lang="en-US" sz="2800" b="1" dirty="0">
                  <a:latin typeface="+mj-lt"/>
                </a:rPr>
                <a:t>2 Years</a:t>
              </a:r>
            </a:p>
          </p:txBody>
        </p:sp>
      </p:grpSp>
      <p:sp>
        <p:nvSpPr>
          <p:cNvPr id="24581" name="AutoShape 2" descr="data:image/jpeg;base64,/9j/4AAQSkZJRgABAQAAAQABAAD/2wCEAAkGBhIREBISEhQUEBEWFBUQFBQUEg8UFBUQFBAVFBUVFRQXHCYeFxojGRQVHy8gIycpLCwsFR4xNTAqNSYrLCkBCQoKDgwOFw8PFykcHBwpKSkpKSwsKSkpLCkpKSkpKSwpKSkpKywpKSkpKSwsLCwpLCkpLCkpKTUsLCkpKSwsKf/AABEIAOEA4AMBIgACEQEDEQH/xAAcAAEAAQUBAQAAAAAAAAAAAAAABAECAwUHBgj/xAA/EAACAQICBgcGBAMIAwAAAAAAAQIDEQQhBQYSMUFRBxMiYXGBkTJCobHB8FJy0eEUU4IjM0NiosLi8RUXk//EABoBAQADAQEBAAAAAAAAAAAAAAABAgMEBQb/xAAjEQEAAgICAgICAwAAAAAAAAAAAQIDEQQhEzESUSJBFDJh/9oADAMBAAIRAxEAPwDuIAAAAAAAAAAAAAAAAAAAAAAAAAAAAAAAAAAAAAAAAAAAAAAAAAAAAAAAAAAAAAUbDZ4bT+uTltQovZgpWc1vlbfblFu3ivEyyZa443ZE2iHuHMjYjS1GHtVIRz2bbSvflZHL6+PnNpznJu7lnJt3fHu4Ee/j++ZyTzfqGfkdWw2maFSWzCpGUs3ZPOyGkdKQo7N85Sdoxyu+LfglmcywmE26kINtOUklbuTbb8Ej1mj9WZ3cpycns7Cbb7MOSuXpnveOqrRaZ/TYVNbaai3sTvdLddZ83wyJ+jtLKsrxjK3PKydlk+/PcQqeq1P3nK/c7fE2eBwEKMNiCaV28883vNqeTf5el0kAG4AAAAAAAAAAAAAAAAAAAUZUowNLpbWulQnsNOc+Kjbs+N+PcecxevdaT/s4wpxX4u09/PJfA0ONqPak27tyeb3t3IOIqO9lw4d/HzPIycnJM9Tpz2vLd6S1rrVouMp7MWmmoLZTT334v1NPWnsrv3pW+LMNNbLbk7PgrXd+bXDzsXbTfC27OWbvztuOa15t3aVJmZ9q06Td5PK+av4l0als169xfDD8c5PvubPRmhJVpKMVv3u2SXNlYmZnVSI+mXUHAyqYt1WuzSi83zknFJfFnTEQtEaKjh6apxz4tvjJ72Tj2+Pi8dNT7dNY1AADdYAAAAAAAAAAAAxYjERhFynJRit7bsgMoPJaS6R8NSbUNqq+7sx9Xn8DQ4jpWqe5Sgl37Uvk0Vm0Q6KcbJf1DpZQ5hS6WKt84Un3duL9bm1wnSrRllOnKL42kn8yIyVaW4Wesb+KzB9I9SWKjSlRgqcqnVq05bcY9a6fWSvk1ePBcVme+OF6dxlJ46rXw+1s1FGvay2o1YvtW4Wbz8Zdx1vBa24SpGL6+lFyipbMpqLTavazJiWN8cxrpuSjIX/ncN/Ppf8A0h+pD0nrFTjTbp1IS4bSknGPi0JtERtn8Z+nidadHKFareWxDbcr2u3tJSaiuOba8izR2gcRiVejSVGm37dRtNrue+3gj0GHxujoWqVJRxFXftuE5dr/ACRatl3ZmbEdINKL7NObXOTjH4Zs4v40TO7Sr4LTPUMGE6N45dZWlLmoRjFX455/I2tHUfCR92T8Zy+hAodItFu0ouPhJP5pG80fp+hW9iefJ5Py4PyN64cX6iEzhmvurBR1Sw0d0W875zk0bShhowVoJRXJIy3BrWla+o0rqAAF0gAAAAAAAAAAAGr1h05DCUJVZ8Mor8UrZIERtg1m1ppYKntT7U37EE833vku845p7XGtiptzllwinaKXcjU6waw1MTVlUnJtt+SXBLku40/X3MrWe3xOLWO7e20/jiRQ0yo747RpYmWLMZs9ivGrLfrSFCp7S6t9yvYx1sJGXsTi+XaS+e41CSt95GWEHl37vArMw3pxLR1W3SSqcotPajtJ/iVmuOa5r5Gxpww8ryqVVF522dp+HDka7C6MlUezHN2+2bmlqBXdtyy5/Qne+nLlwVxX3a+pQ6s6C9iorWSvsyvxbdvP4E7Fay0XTpUoRnsQ3ptLbn+KT9SRV6O6kYri1va3NZWsuD3kavqNWSTttXV01b0I3pF8eHLETN0GrrLP3UocLp3fqRqunK3Gc1xzd/QnYjUyuuHes/UsWp9dJtRUkuCedrcET8pkrj48ddIcNNz4tSXekTsFp53vG8H45GtraKlF5ppZpXXFPMiu6uuP0I/1acGO3Truq2vyuqdd5blLkdAhNNJp3TzTR8w0MW4yWeR2Do/1ocrUKjun7DfPl5nRS++peHzeF4/yq6AADV5QAAAAAAAAAAKHC+k7W14jESpwd6VNuEbPJtb5ebXokdd1s0n/AA+DrVE7SUXGP55dlfO/kfNOOrXm/EiXXxqbtthnVL6byI1zJB8DG0Pdw20lwkZXOyREjIyyqX8lYymHo47JEJXZsMJBzeys+Nu5GqpSJmGrWkmuWZSXbW/T1mqaiqjfG179x0HDVU7HKMFpTq22t9ja6L1mqOoo3VnlndL/AKFZ08jmYLZLzaHT+ui0WvZtwPO0NIpe8n4PIkLSN1vL728rxzCbioI11Gr7XC31vb5EPG6XSvnws+C57zzmM1lauk+Xkrb+97iIt26K4LWrtl1uqwttLK+9rml9+h4idW7beXgbLSumOtst1rvnmzSvj3ZlnfipNKxtfFqzPRas6RcWlfOLuvmebuiZoyq4zUuF7FoVzRFqzD6R0NpFV6EKi4rP8yyZOPGdHWOUqcqd/wDOvk/oezR0RO4fKZK/G0wAAlmAAAAAAAA8D0v41xwtOmvem5vwhH9ZfA4NXlmdm6Zqn90uUJP1l/xOMVSsvQ43VViL0WIqikvSxyzRMqMEGZlIxl347LtoyQqWMLZXrMkuV/jYrp0xk0lxr5CNfinZkaEsvveWuQ0tN2yWlZr3n6/QkUtYKkfeb8zR7RVvlu7xplPxn3Db4nTEpq18vu7ZBliXzI+2/QpTmr3eaJ0iLRHTJKoWKWZa2NvK3mWhSZhcmTcHG+a3XIG83ejqdolpct79adE6NcQ41Yrg7r1R1I5BqVPZr0/zJ/E6+jTH6eByo/PYADRygAAAAAAAOW9Mce1T/J/vZxvERzO19L1L+6fDYa/1fucYxMSkz29Dj/1RkVSKxRUrL0KToiXoJF2yUl0Vso5F1sgoFJy4FZbRdWL8i24CYTOQRddsviy9IllOVHki0kSpXL6eFRO2cXRoxZeoE2NIKjmRs8kmDo3VrZt7+Ru8JSy+9xDw1LI2uFjZESwtbcvR6qU/7Wl+dHXTmOomH2qyfJ/udORtj9PJ5M7uAA0cwAAAAAAADw/SlhtqjSlyco+tv0OI6QwubyPofXbA9bg584tTXlk/mcM0nQab+8zG/t3caenm50WhGJOqK5j6pFdu+ssKWRVIydSXbJEy1iVFEo6ZVlWVW2okgoFyiVsTEImyxxv3IKJkijJGBKu2OMTNGJXZRdFEIla0ZaVMojPSiETKTRj2fM2WHpbvvMwYeldG1wVDNBjMvcdH+DspS5fN/bPamo1YwPVYeN/al2357jbnRWNQ8rJbdpkABZmAAAAAAAAxYiipwlF7pJx9UcN1l0c4VJJrNNpndrHO+kbRNp9YllJf6lvKXjp0YLatpyOrAxbFifi6VmRGjF6dWOxSxkaLbENYlY4lWiriUsFlRslQBVby9RLYoy2CFEiqRcV48wgiiZhqd2RacczaYKn+wUmemwwdP4Hp9VdEOrVjfd7T8EafR+EvY6bqxozqqSk1aU7PwjwX1L1jcuLNf4w3EY2KgG7zwAAAAAAAAAADV6x6M6/Dzj7yW1HxS3eaNoUEpiddvnXS9DZm0amR7/pK0J1NfaS7E7zj437S8n80eAqo55jT1cdtxElyhapFUyHRErZFRIWIX2FUhYJA2vSKxKFwVlVF8UWIviyVZlmo7zd6PpbjTYdZnptG0L28kQztL0+q+jOsqRT9ldqX5Vw82dESNLqto/q6W0/ann/St36m7Oisah5WW3ysAAszAAAAAAAAAAAAAHnde9B/xWEmoq9SF6kObsu1HzXxSOA4jefT7OFdJ+rf8JituKtRrXnC26M79uHq7rufcUtH7dXHvr8XjVIvTMDkXqZlL0KslyqMe0XKRDRfcrEtuXRBtemVLUXBEyIuRRsugiVU/R1O7Peaq6LdWpGPBZyfJcfvvPI6Fw13f08TsWquh+opXkrVJZvmo8ETWNy5M99Rpu4xsklkll5FQDd54AAAAAAAAAAAAAGOpXUd7L2aDTWFqy9m9gJ1fTlOPE8vrjVo47DToSspe3Tl+CqvZfhvT7mzXYvR9bkzV16FRb0/iNJjrty2unCUoTVpRey1yaLOuPT6z6PVRqVnGolba5rlL9Tx+Iw9SOTi/FZozmjtpn+0qOKRnhVTNTTw05PJPzyJscI0sr35/sR45aRyo/aapl6ma7ZqLhcr1dR8LEfCV/5FPtsVWRf1qNWsDUfBkilorEcIuXqPHJHJpKdGaJWEoOckkrtu1l9DHgdV8bUaSotLm/2Oian9HtanKNSpk1nuHwlS+euunpNS9TlRjGrWS6zfGGT2e985fI9iY6FPZikZDWI08+1ptO5AASqAAAAAAAAAAAAABRxKgDFLDRfAwz0bB8ESwBqa2rdGW+EX5IiVdSMLLfSi/wClHoQB5d9HuD/lR9Cn/rvBfyl8T1IA8xHo9wS/wo/EkU9SMGv8GHob8Aaqlq1ho7qUF/TEl09GUo7oRX9MSUALI0UtyS8i6xUAAAAAAAAAAAAAAAAAAAAAAAAAAAAAAAAAAAAAAAAAAAAAAAAAAAB//9k="/>
          <p:cNvSpPr>
            <a:spLocks noChangeAspect="1" noChangeArrowheads="1"/>
          </p:cNvSpPr>
          <p:nvPr/>
        </p:nvSpPr>
        <p:spPr bwMode="auto">
          <a:xfrm>
            <a:off x="63500" y="-1038225"/>
            <a:ext cx="2133600" cy="2143125"/>
          </a:xfrm>
          <a:prstGeom prst="rect">
            <a:avLst/>
          </a:prstGeom>
          <a:noFill/>
          <a:ln w="9525">
            <a:noFill/>
            <a:miter lim="800000"/>
            <a:headEnd/>
            <a:tailEnd/>
          </a:ln>
        </p:spPr>
        <p:txBody>
          <a:bodyPr/>
          <a:lstStyle/>
          <a:p>
            <a:endParaRPr lang="en-US">
              <a:latin typeface="Perpetua" pitchFamily="18" charset="0"/>
            </a:endParaRPr>
          </a:p>
        </p:txBody>
      </p:sp>
      <p:pic>
        <p:nvPicPr>
          <p:cNvPr id="24582" name="Picture 2" descr="http://t3.gstatic.com/images?q=tbn:ANd9GcR-fjPuiaRlb3ZmZ3_bniKFzYNfGvvii0DCBsOt0wih39s9CQm7vw"/>
          <p:cNvPicPr>
            <a:picLocks noChangeAspect="1" noChangeArrowheads="1"/>
          </p:cNvPicPr>
          <p:nvPr/>
        </p:nvPicPr>
        <p:blipFill>
          <a:blip r:embed="rId2" cstate="print"/>
          <a:srcRect/>
          <a:stretch>
            <a:fillRect/>
          </a:stretch>
        </p:blipFill>
        <p:spPr bwMode="auto">
          <a:xfrm>
            <a:off x="685800" y="5410200"/>
            <a:ext cx="2362200" cy="1016000"/>
          </a:xfrm>
          <a:prstGeom prst="rect">
            <a:avLst/>
          </a:prstGeom>
          <a:noFill/>
          <a:ln w="9525">
            <a:noFill/>
            <a:miter lim="800000"/>
            <a:headEnd/>
            <a:tailEnd/>
          </a:ln>
        </p:spPr>
      </p:pic>
      <p:pic>
        <p:nvPicPr>
          <p:cNvPr id="24583" name="Picture 2" descr="http://t3.gstatic.com/images?q=tbn:ANd9GcR-fjPuiaRlb3ZmZ3_bniKFzYNfGvvii0DCBsOt0wih39s9CQm7vw"/>
          <p:cNvPicPr>
            <a:picLocks noChangeAspect="1" noChangeArrowheads="1"/>
          </p:cNvPicPr>
          <p:nvPr/>
        </p:nvPicPr>
        <p:blipFill>
          <a:blip r:embed="rId2" cstate="print"/>
          <a:srcRect/>
          <a:stretch>
            <a:fillRect/>
          </a:stretch>
        </p:blipFill>
        <p:spPr bwMode="auto">
          <a:xfrm>
            <a:off x="3352800" y="5410200"/>
            <a:ext cx="2362200" cy="1016000"/>
          </a:xfrm>
          <a:prstGeom prst="rect">
            <a:avLst/>
          </a:prstGeom>
          <a:noFill/>
          <a:ln w="9525">
            <a:noFill/>
            <a:miter lim="800000"/>
            <a:headEnd/>
            <a:tailEnd/>
          </a:ln>
        </p:spPr>
      </p:pic>
      <p:pic>
        <p:nvPicPr>
          <p:cNvPr id="24584" name="Picture 2" descr="http://t3.gstatic.com/images?q=tbn:ANd9GcR-fjPuiaRlb3ZmZ3_bniKFzYNfGvvii0DCBsOt0wih39s9CQm7vw"/>
          <p:cNvPicPr>
            <a:picLocks noChangeAspect="1" noChangeArrowheads="1"/>
          </p:cNvPicPr>
          <p:nvPr/>
        </p:nvPicPr>
        <p:blipFill>
          <a:blip r:embed="rId2" cstate="print"/>
          <a:srcRect/>
          <a:stretch>
            <a:fillRect/>
          </a:stretch>
        </p:blipFill>
        <p:spPr bwMode="auto">
          <a:xfrm>
            <a:off x="6019800" y="5410200"/>
            <a:ext cx="2362200" cy="101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395&quot;&gt;&lt;/object&gt;&lt;object type=&quot;2&quot; unique_id=&quot;10396&quot;&gt;&lt;object type=&quot;3&quot; unique_id=&quot;10397&quot;&gt;&lt;property id=&quot;20148&quot; value=&quot;5&quot;/&gt;&lt;property id=&quot;20300&quot; value=&quot;Slide 1&quot;/&gt;&lt;property id=&quot;20307&quot; value=&quot;257&quot;/&gt;&lt;/object&gt;&lt;object type=&quot;3&quot; unique_id=&quot;10398&quot;&gt;&lt;property id=&quot;20148&quot; value=&quot;5&quot;/&gt;&lt;property id=&quot;20300&quot; value=&quot;Slide 2&quot;/&gt;&lt;property id=&quot;20307&quot; value=&quot;258&quot;/&gt;&lt;/object&gt;&lt;object type=&quot;3&quot; unique_id=&quot;10399&quot;&gt;&lt;property id=&quot;20148&quot; value=&quot;5&quot;/&gt;&lt;property id=&quot;20300&quot; value=&quot;Slide 3&quot;/&gt;&lt;property id=&quot;20307&quot; value=&quot;313&quot;/&gt;&lt;/object&gt;&lt;object type=&quot;3&quot; unique_id=&quot;10400&quot;&gt;&lt;property id=&quot;20148&quot; value=&quot;5&quot;/&gt;&lt;property id=&quot;20300&quot; value=&quot;Slide 4 - &amp;quot;Time and Money&amp;quot;&quot;/&gt;&lt;property id=&quot;20307&quot; value=&quot;317&quot;/&gt;&lt;/object&gt;&lt;object type=&quot;3&quot; unique_id=&quot;10401&quot;&gt;&lt;property id=&quot;20148&quot; value=&quot;5&quot;/&gt;&lt;property id=&quot;20300&quot; value=&quot;Slide 5 - &amp;quot;Time and Money&amp;quot;&quot;/&gt;&lt;property id=&quot;20307&quot; value=&quot;318&quot;/&gt;&lt;/object&gt;&lt;object type=&quot;3&quot; unique_id=&quot;10402&quot;&gt;&lt;property id=&quot;20148&quot; value=&quot;5&quot;/&gt;&lt;property id=&quot;20300&quot; value=&quot;Slide 6 - &amp;quot;Time and Money&amp;quot;&quot;/&gt;&lt;property id=&quot;20307&quot; value=&quot;319&quot;/&gt;&lt;/object&gt;&lt;object type=&quot;3&quot; unique_id=&quot;10403&quot;&gt;&lt;property id=&quot;20148&quot; value=&quot;5&quot;/&gt;&lt;property id=&quot;20300&quot; value=&quot;Slide 7 - &amp;quot;Time and Money&amp;quot;&quot;/&gt;&lt;property id=&quot;20307&quot; value=&quot;320&quot;/&gt;&lt;/object&gt;&lt;object type=&quot;3&quot; unique_id=&quot;10404&quot;&gt;&lt;property id=&quot;20148&quot; value=&quot;5&quot;/&gt;&lt;property id=&quot;20300&quot; value=&quot;Slide 8 - &amp;quot;Time and Money&amp;quot;&quot;/&gt;&lt;property id=&quot;20307&quot; value=&quot;321&quot;/&gt;&lt;/object&gt;&lt;object type=&quot;3&quot; unique_id=&quot;10405&quot;&gt;&lt;property id=&quot;20148&quot; value=&quot;5&quot;/&gt;&lt;property id=&quot;20300&quot; value=&quot;Slide 9 - &amp;quot;Time and Money&amp;quot;&quot;/&gt;&lt;property id=&quot;20307&quot; value=&quot;322&quot;/&gt;&lt;/object&gt;&lt;object type=&quot;3&quot; unique_id=&quot;10406&quot;&gt;&lt;property id=&quot;20148&quot; value=&quot;5&quot;/&gt;&lt;property id=&quot;20300&quot; value=&quot;Slide 10 - &amp;quot;Time and Money&amp;quot;&quot;/&gt;&lt;property id=&quot;20307&quot; value=&quot;324&quot;/&gt;&lt;/object&gt;&lt;object type=&quot;3&quot; unique_id=&quot;10407&quot;&gt;&lt;property id=&quot;20148&quot; value=&quot;5&quot;/&gt;&lt;property id=&quot;20300&quot; value=&quot;Slide 11 - &amp;quot;Time and Money&amp;quot;&quot;/&gt;&lt;property id=&quot;20307&quot; value=&quot;325&quot;/&gt;&lt;/object&gt;&lt;object type=&quot;3&quot; unique_id=&quot;10408&quot;&gt;&lt;property id=&quot;20148&quot; value=&quot;5&quot;/&gt;&lt;property id=&quot;20300&quot; value=&quot;Slide 12 - &amp;quot;Time and Money&amp;quot;&quot;/&gt;&lt;property id=&quot;20307&quot; value=&quot;329&quot;/&gt;&lt;/object&gt;&lt;object type=&quot;3&quot; unique_id=&quot;10409&quot;&gt;&lt;property id=&quot;20148&quot; value=&quot;5&quot;/&gt;&lt;property id=&quot;20300&quot; value=&quot;Slide 13 - &amp;quot;Time and Money&amp;quot;&quot;/&gt;&lt;property id=&quot;20307&quot; value=&quot;326&quot;/&gt;&lt;/object&gt;&lt;object type=&quot;3&quot; unique_id=&quot;10410&quot;&gt;&lt;property id=&quot;20148&quot; value=&quot;5&quot;/&gt;&lt;property id=&quot;20300&quot; value=&quot;Slide 14 - &amp;quot;Time and Money&amp;quot;&quot;/&gt;&lt;property id=&quot;20307&quot; value=&quot;327&quot;/&gt;&lt;/object&gt;&lt;object type=&quot;3&quot; unique_id=&quot;10411&quot;&gt;&lt;property id=&quot;20148&quot; value=&quot;5&quot;/&gt;&lt;property id=&quot;20300&quot; value=&quot;Slide 15 - &amp;quot;Time and Money&amp;quot;&quot;/&gt;&lt;property id=&quot;20307&quot; value=&quot;333&quot;/&gt;&lt;/object&gt;&lt;object type=&quot;3&quot; unique_id=&quot;10412&quot;&gt;&lt;property id=&quot;20148&quot; value=&quot;5&quot;/&gt;&lt;property id=&quot;20300&quot; value=&quot;Slide 16 - &amp;quot;Time and Money&amp;quot;&quot;/&gt;&lt;property id=&quot;20307&quot; value=&quot;323&quot;/&gt;&lt;/object&gt;&lt;object type=&quot;3&quot; unique_id=&quot;10413&quot;&gt;&lt;property id=&quot;20148&quot; value=&quot;5&quot;/&gt;&lt;property id=&quot;20300&quot; value=&quot;Slide 17&quot;/&gt;&lt;property id=&quot;20307&quot; value=&quot;314&quot;/&gt;&lt;/object&gt;&lt;object type=&quot;3&quot; unique_id=&quot;10414&quot;&gt;&lt;property id=&quot;20148&quot; value=&quot;5&quot;/&gt;&lt;property id=&quot;20300&quot; value=&quot;Slide 18 - &amp;quot;Basic Definitions&amp;quot;&quot;/&gt;&lt;property id=&quot;20307&quot; value=&quot;281&quot;/&gt;&lt;/object&gt;&lt;object type=&quot;3&quot; unique_id=&quot;10415&quot;&gt;&lt;property id=&quot;20148&quot; value=&quot;5&quot;/&gt;&lt;property id=&quot;20300&quot; value=&quot;Slide 19 - &amp;quot;Future Values&amp;quot;&quot;/&gt;&lt;property id=&quot;20307&quot; value=&quot;282&quot;/&gt;&lt;/object&gt;&lt;object type=&quot;3&quot; unique_id=&quot;10416&quot;&gt;&lt;property id=&quot;20148&quot; value=&quot;5&quot;/&gt;&lt;property id=&quot;20300&quot; value=&quot;Slide 20 - &amp;quot;Future Values&amp;quot;&quot;/&gt;&lt;property id=&quot;20307&quot; value=&quot;330&quot;/&gt;&lt;/object&gt;&lt;object type=&quot;3&quot; unique_id=&quot;10417&quot;&gt;&lt;property id=&quot;20148&quot; value=&quot;5&quot;/&gt;&lt;property id=&quot;20300&quot; value=&quot;Slide 21 - &amp;quot;Future Values: General Formula&amp;quot;&quot;/&gt;&lt;property id=&quot;20307&quot; value=&quot;283&quot;/&gt;&lt;/object&gt;&lt;object type=&quot;3&quot; unique_id=&quot;10418&quot;&gt;&lt;property id=&quot;20148&quot; value=&quot;5&quot;/&gt;&lt;property id=&quot;20300&quot; value=&quot;Slide 22 - &amp;quot;Future Values: General Formula&amp;quot;&quot;/&gt;&lt;property id=&quot;20307&quot; value=&quot;331&quot;/&gt;&lt;/object&gt;&lt;object type=&quot;3&quot; unique_id=&quot;10419&quot;&gt;&lt;property id=&quot;20148&quot; value=&quot;5&quot;/&gt;&lt;property id=&quot;20300&quot; value=&quot;Slide 23 - &amp;quot;Effects of Compounding&amp;quot;&quot;/&gt;&lt;property id=&quot;20307&quot; value=&quot;284&quot;/&gt;&lt;/object&gt;&lt;object type=&quot;3&quot; unique_id=&quot;10420&quot;&gt;&lt;property id=&quot;20148&quot; value=&quot;5&quot;/&gt;&lt;property id=&quot;20300&quot; value=&quot;Slide 24 - &amp;quot;Using Your Financial Calculator&amp;quot;&quot;/&gt;&lt;property id=&quot;20307&quot; value=&quot;285&quot;/&gt;&lt;/object&gt;&lt;object type=&quot;3&quot; unique_id=&quot;10421&quot;&gt;&lt;property id=&quot;20148&quot; value=&quot;5&quot;/&gt;&lt;property id=&quot;20300&quot; value=&quot;Slide 25&quot;/&gt;&lt;property id=&quot;20307&quot; value=&quot;271&quot;/&gt;&lt;/object&gt;&lt;object type=&quot;3&quot; unique_id=&quot;10422&quot;&gt;&lt;property id=&quot;20148&quot; value=&quot;5&quot;/&gt;&lt;property id=&quot;20300&quot; value=&quot;Slide 26 - &amp;quot;Using Your Financial Calculator&amp;quot;&quot;/&gt;&lt;property id=&quot;20307&quot; value=&quot;332&quot;/&gt;&lt;/object&gt;&lt;object type=&quot;3&quot; unique_id=&quot;10423&quot;&gt;&lt;property id=&quot;20148&quot; value=&quot;5&quot;/&gt;&lt;property id=&quot;20300&quot; value=&quot;Slide 27&quot;/&gt;&lt;property id=&quot;20307&quot; value=&quot;272&quot;/&gt;&lt;/object&gt;&lt;object type=&quot;3&quot; unique_id=&quot;10424&quot;&gt;&lt;property id=&quot;20148&quot; value=&quot;5&quot;/&gt;&lt;property id=&quot;20300&quot; value=&quot;Slide 28 - &amp;quot;Future Values – Example 2&amp;quot;&quot;/&gt;&lt;property id=&quot;20307&quot; value=&quot;286&quot;/&gt;&lt;/object&gt;&lt;object type=&quot;3&quot; unique_id=&quot;10425&quot;&gt;&lt;property id=&quot;20148&quot; value=&quot;5&quot;/&gt;&lt;property id=&quot;20300&quot; value=&quot;Slide 29&quot;/&gt;&lt;property id=&quot;20307&quot; value=&quot;276&quot;/&gt;&lt;/object&gt;&lt;object type=&quot;3&quot; unique_id=&quot;10426&quot;&gt;&lt;property id=&quot;20148&quot; value=&quot;5&quot;/&gt;&lt;property id=&quot;20300&quot; value=&quot;Slide 30&quot;/&gt;&lt;property id=&quot;20307&quot; value=&quot;278&quot;/&gt;&lt;/object&gt;&lt;object type=&quot;3&quot; unique_id=&quot;10427&quot;&gt;&lt;property id=&quot;20148&quot; value=&quot;5&quot;/&gt;&lt;property id=&quot;20300&quot; value=&quot;Slide 31 - &amp;quot;Future Values – Example 2&amp;quot;&quot;/&gt;&lt;property id=&quot;20307&quot; value=&quot;335&quot;/&gt;&lt;/object&gt;&lt;object type=&quot;3&quot; unique_id=&quot;10428&quot;&gt;&lt;property id=&quot;20148&quot; value=&quot;5&quot;/&gt;&lt;property id=&quot;20300&quot; value=&quot;Slide 32 - &amp;quot;Future Values – Example 2&amp;quot;&quot;/&gt;&lt;property id=&quot;20307&quot; value=&quot;334&quot;/&gt;&lt;/object&gt;&lt;object type=&quot;3&quot; unique_id=&quot;10429&quot;&gt;&lt;property id=&quot;20148&quot; value=&quot;5&quot;/&gt;&lt;property id=&quot;20300&quot; value=&quot;Slide 33 - &amp;quot;Future Values - Example 3&amp;quot;&quot;/&gt;&lt;property id=&quot;20307&quot; value=&quot;336&quot;/&gt;&lt;/object&gt;&lt;object type=&quot;3&quot; unique_id=&quot;10430&quot;&gt;&lt;property id=&quot;20148&quot; value=&quot;5&quot;/&gt;&lt;property id=&quot;20300&quot; value=&quot;Slide 34&quot;/&gt;&lt;property id=&quot;20307&quot; value=&quot;338&quot;/&gt;&lt;/object&gt;&lt;object type=&quot;3&quot; unique_id=&quot;10431&quot;&gt;&lt;property id=&quot;20148&quot; value=&quot;5&quot;/&gt;&lt;property id=&quot;20300&quot; value=&quot;Slide 35&quot;/&gt;&lt;property id=&quot;20307&quot; value=&quot;339&quot;/&gt;&lt;/object&gt;&lt;object type=&quot;3&quot; unique_id=&quot;10432&quot;&gt;&lt;property id=&quot;20148&quot; value=&quot;5&quot;/&gt;&lt;property id=&quot;20300&quot; value=&quot;Slide 36 - &amp;quot;Future Values-Example 3&amp;quot;&quot;/&gt;&lt;property id=&quot;20307&quot; value=&quot;348&quot;/&gt;&lt;/object&gt;&lt;object type=&quot;3&quot; unique_id=&quot;10433&quot;&gt;&lt;property id=&quot;20148&quot; value=&quot;5&quot;/&gt;&lt;property id=&quot;20300&quot; value=&quot;Slide 37 - &amp;quot;Future Value as a General Growth Formula&amp;quot;&quot;/&gt;&lt;property id=&quot;20307&quot; value=&quot;340&quot;/&gt;&lt;/object&gt;&lt;object type=&quot;3&quot; unique_id=&quot;10434&quot;&gt;&lt;property id=&quot;20148&quot; value=&quot;5&quot;/&gt;&lt;property id=&quot;20300&quot; value=&quot;Slide 38 - &amp;quot;Future Value as a General Growth Formula&amp;quot;&quot;/&gt;&lt;property id=&quot;20307&quot; value=&quot;288&quot;/&gt;&lt;/object&gt;&lt;object type=&quot;3&quot; unique_id=&quot;10435&quot;&gt;&lt;property id=&quot;20148&quot; value=&quot;5&quot;/&gt;&lt;property id=&quot;20300&quot; value=&quot;Slide 39 - &amp;quot;Quick Quiz&amp;quot;&quot;/&gt;&lt;property id=&quot;20307&quot; value=&quot;269&quot;/&gt;&lt;/object&gt;&lt;object type=&quot;3&quot; unique_id=&quot;10436&quot;&gt;&lt;property id=&quot;20148&quot; value=&quot;5&quot;/&gt;&lt;property id=&quot;20300&quot; value=&quot;Slide 40&quot;/&gt;&lt;property id=&quot;20307&quot; value=&quot;315&quot;/&gt;&lt;/object&gt;&lt;object type=&quot;3&quot; unique_id=&quot;10437&quot;&gt;&lt;property id=&quot;20148&quot; value=&quot;5&quot;/&gt;&lt;property id=&quot;20300&quot; value=&quot;Slide 41 - &amp;quot;Present Values&amp;quot;&quot;/&gt;&lt;property id=&quot;20307&quot; value=&quot;290&quot;/&gt;&lt;/object&gt;&lt;object type=&quot;3&quot; unique_id=&quot;10438&quot;&gt;&lt;property id=&quot;20148&quot; value=&quot;5&quot;/&gt;&lt;property id=&quot;20300&quot; value=&quot;Slide 42 - &amp;quot;Present Values&amp;quot;&quot;/&gt;&lt;property id=&quot;20307&quot; value=&quot;343&quot;/&gt;&lt;/object&gt;&lt;object type=&quot;3&quot; unique_id=&quot;10439&quot;&gt;&lt;property id=&quot;20148&quot; value=&quot;5&quot;/&gt;&lt;property id=&quot;20300&quot; value=&quot;Slide 43 - &amp;quot;Present Values&amp;quot;&quot;/&gt;&lt;property id=&quot;20307&quot; value=&quot;342&quot;/&gt;&lt;/object&gt;&lt;object type=&quot;3&quot; unique_id=&quot;10440&quot;&gt;&lt;property id=&quot;20148&quot; value=&quot;5&quot;/&gt;&lt;property id=&quot;20300&quot; value=&quot;Slide 44 - &amp;quot;Present Values&amp;quot;&quot;/&gt;&lt;property id=&quot;20307&quot; value=&quot;344&quot;/&gt;&lt;/object&gt;&lt;object type=&quot;3&quot; unique_id=&quot;10441&quot;&gt;&lt;property id=&quot;20148&quot; value=&quot;5&quot;/&gt;&lt;property id=&quot;20300&quot; value=&quot;Slide 45 - &amp;quot;PV and FV&amp;quot;&quot;/&gt;&lt;property id=&quot;20307&quot; value=&quot;345&quot;/&gt;&lt;/object&gt;&lt;object type=&quot;3&quot; unique_id=&quot;10442&quot;&gt;&lt;property id=&quot;20148&quot; value=&quot;5&quot;/&gt;&lt;property id=&quot;20300&quot; value=&quot;Slide 46 - &amp;quot;Present Value: One Period Example&amp;quot;&quot;/&gt;&lt;property id=&quot;20307&quot; value=&quot;291&quot;/&gt;&lt;/object&gt;&lt;object type=&quot;3&quot; unique_id=&quot;10443&quot;&gt;&lt;property id=&quot;20148&quot; value=&quot;5&quot;/&gt;&lt;property id=&quot;20300&quot; value=&quot;Slide 47 - &amp;quot;Present Values-Example 1&amp;quot;&quot;/&gt;&lt;property id=&quot;20307&quot; value=&quot;337&quot;/&gt;&lt;/object&gt;&lt;object type=&quot;3&quot; unique_id=&quot;10444&quot;&gt;&lt;property id=&quot;20148&quot; value=&quot;5&quot;/&gt;&lt;property id=&quot;20300&quot; value=&quot;Slide 48&quot;/&gt;&lt;property id=&quot;20307&quot; value=&quot;346&quot;/&gt;&lt;/object&gt;&lt;object type=&quot;3&quot; unique_id=&quot;10445&quot;&gt;&lt;property id=&quot;20148&quot; value=&quot;5&quot;/&gt;&lt;property id=&quot;20300&quot; value=&quot;Slide 49&quot;/&gt;&lt;property id=&quot;20307&quot; value=&quot;347&quot;/&gt;&lt;/object&gt;&lt;object type=&quot;3&quot; unique_id=&quot;10446&quot;&gt;&lt;property id=&quot;20148&quot; value=&quot;5&quot;/&gt;&lt;property id=&quot;20300&quot; value=&quot;Slide 50 - &amp;quot;Present Values – Example 2&amp;quot;&quot;/&gt;&lt;property id=&quot;20307&quot; value=&quot;292&quot;/&gt;&lt;/object&gt;&lt;object type=&quot;3&quot; unique_id=&quot;10447&quot;&gt;&lt;property id=&quot;20148&quot; value=&quot;5&quot;/&gt;&lt;property id=&quot;20300&quot; value=&quot;Slide 51 - &amp;quot;Present Values – Example 3&amp;quot;&quot;/&gt;&lt;property id=&quot;20307&quot; value=&quot;349&quot;/&gt;&lt;/object&gt;&lt;object type=&quot;3&quot; unique_id=&quot;10448&quot;&gt;&lt;property id=&quot;20148&quot; value=&quot;5&quot;/&gt;&lt;property id=&quot;20300&quot; value=&quot;Slide 52 - &amp;quot;Present Value  &amp;#x0D;&amp;#x0A;Important Relationship I&amp;quot;&quot;/&gt;&lt;property id=&quot;20307&quot; value=&quot;294&quot;/&gt;&lt;/object&gt;&lt;object type=&quot;3&quot; unique_id=&quot;10449&quot;&gt;&lt;property id=&quot;20148&quot; value=&quot;5&quot;/&gt;&lt;property id=&quot;20300&quot; value=&quot;Slide 53 - &amp;quot;Present Value &amp;#x0D;&amp;#x0A;Important Relationship II&amp;quot;&quot;/&gt;&lt;property id=&quot;20307&quot; value=&quot;295&quot;/&gt;&lt;/object&gt;&lt;object type=&quot;3&quot; unique_id=&quot;10450&quot;&gt;&lt;property id=&quot;20148&quot; value=&quot;5&quot;/&gt;&lt;property id=&quot;20300&quot; value=&quot;Slide 54 - &amp;quot;The Basic PV Equation  Review&amp;quot;&quot;/&gt;&lt;property id=&quot;20307&quot; value=&quot;297&quot;/&gt;&lt;/object&gt;&lt;object type=&quot;3&quot; unique_id=&quot;10451&quot;&gt;&lt;property id=&quot;20148&quot; value=&quot;5&quot;/&gt;&lt;property id=&quot;20300&quot; value=&quot;Slide 55 - &amp;quot;Quick Quiz II&amp;quot;&quot;/&gt;&lt;property id=&quot;20307&quot; value=&quot;341&quot;/&gt;&lt;/object&gt;&lt;object type=&quot;3&quot; unique_id=&quot;10452&quot;&gt;&lt;property id=&quot;20148&quot; value=&quot;5&quot;/&gt;&lt;property id=&quot;20300&quot; value=&quot;Slide 56&quot;/&gt;&lt;property id=&quot;20307&quot; value=&quot;316&quot;/&gt;&lt;/object&gt;&lt;object type=&quot;3&quot; unique_id=&quot;10453&quot;&gt;&lt;property id=&quot;20148&quot; value=&quot;5&quot;/&gt;&lt;property id=&quot;20300&quot; value=&quot;Slide 57 - &amp;quot;Discount Rate&amp;quot;&quot;/&gt;&lt;property id=&quot;20307&quot; value=&quot;298&quot;/&gt;&lt;/object&gt;&lt;object type=&quot;3&quot; unique_id=&quot;10454&quot;&gt;&lt;property id=&quot;20148&quot; value=&quot;5&quot;/&gt;&lt;property id=&quot;20300&quot; value=&quot;Slide 58 - &amp;quot;Discount Rate – Example 1&amp;quot;&quot;/&gt;&lt;property id=&quot;20307&quot; value=&quot;299&quot;/&gt;&lt;/object&gt;&lt;object type=&quot;3&quot; unique_id=&quot;10455&quot;&gt;&lt;property id=&quot;20148&quot; value=&quot;5&quot;/&gt;&lt;property id=&quot;20300&quot; value=&quot;Slide 59 - &amp;quot;Discount Rate – Example 2&amp;quot;&quot;/&gt;&lt;property id=&quot;20307&quot; value=&quot;300&quot;/&gt;&lt;/object&gt;&lt;object type=&quot;3&quot; unique_id=&quot;10456&quot;&gt;&lt;property id=&quot;20148&quot; value=&quot;5&quot;/&gt;&lt;property id=&quot;20300&quot; value=&quot;Slide 60 - &amp;quot;Discount Rate – Example 3&amp;quot;&quot;/&gt;&lt;property id=&quot;20307&quot; value=&quot;301&quot;/&gt;&lt;/object&gt;&lt;object type=&quot;3&quot; unique_id=&quot;10457&quot;&gt;&lt;property id=&quot;20148&quot; value=&quot;5&quot;/&gt;&lt;property id=&quot;20300&quot; value=&quot;Slide 61 - &amp;quot;Quick Quiz III&amp;quot;&quot;/&gt;&lt;property id=&quot;20307&quot; value=&quot;350&quot;/&gt;&lt;/object&gt;&lt;object type=&quot;3&quot; unique_id=&quot;10458&quot;&gt;&lt;property id=&quot;20148&quot; value=&quot;5&quot;/&gt;&lt;property id=&quot;20300&quot; value=&quot;Slide 62 - &amp;quot;Finding the Number of Periods&amp;quot;&quot;/&gt;&lt;property id=&quot;20307&quot; value=&quot;303&quot;/&gt;&lt;/object&gt;&lt;object type=&quot;3&quot; unique_id=&quot;10459&quot;&gt;&lt;property id=&quot;20148&quot; value=&quot;5&quot;/&gt;&lt;property id=&quot;20300&quot; value=&quot;Slide 63 - &amp;quot;Number of Periods: Example 1&amp;quot;&quot;/&gt;&lt;property id=&quot;20307&quot; value=&quot;304&quot;/&gt;&lt;/object&gt;&lt;object type=&quot;3&quot; unique_id=&quot;10460&quot;&gt;&lt;property id=&quot;20148&quot; value=&quot;5&quot;/&gt;&lt;property id=&quot;20300&quot; value=&quot;Slide 64 - &amp;quot;Number of Periods: Example 2&amp;quot;&quot;/&gt;&lt;property id=&quot;20307&quot; value=&quot;305&quot;/&gt;&lt;/object&gt;&lt;object type=&quot;3&quot; unique_id=&quot;10461&quot;&gt;&lt;property id=&quot;20148&quot; value=&quot;5&quot;/&gt;&lt;property id=&quot;20300&quot; value=&quot;Slide 65 - &amp;quot;Number of Periods: Example 2 (Continued)&amp;quot;&quot;/&gt;&lt;property id=&quot;20307&quot; value=&quot;306&quot;/&gt;&lt;/object&gt;&lt;object type=&quot;3&quot; unique_id=&quot;10462&quot;&gt;&lt;property id=&quot;20148&quot; value=&quot;5&quot;/&gt;&lt;property id=&quot;20300&quot; value=&quot;Slide 66 - &amp;quot;Quick Quiz IV&amp;quot;&quot;/&gt;&lt;property id=&quot;20307&quot; value=&quot;351&quot;/&gt;&lt;/object&gt;&lt;object type=&quot;3&quot; unique_id=&quot;10463&quot;&gt;&lt;property id=&quot;20148&quot; value=&quot;5&quot;/&gt;&lt;property id=&quot;20300&quot; value=&quot;Slide 67 - &amp;quot;Spreadsheet Example&amp;quot;&quot;/&gt;&lt;property id=&quot;20307&quot; value=&quot;352&quot;/&gt;&lt;/object&gt;&lt;object type=&quot;3&quot; unique_id=&quot;10464&quot;&gt;&lt;property id=&quot;20148&quot; value=&quot;5&quot;/&gt;&lt;property id=&quot;20300&quot; value=&quot;Slide 68 - &amp;quot;Finance Formulas&amp;quot;&quot;/&gt;&lt;property id=&quot;20307&quot; value=&quot;310&quot;/&gt;&lt;/object&gt;&lt;object type=&quot;3&quot; unique_id=&quot;10465&quot;&gt;&lt;property id=&quot;20148&quot; value=&quot;5&quot;/&gt;&lt;property id=&quot;20300&quot; value=&quot;Slide 69&quot;/&gt;&lt;property id=&quot;20307&quot; value=&quot;268&quot;/&gt;&lt;/object&gt;&lt;object type=&quot;3&quot; unique_id=&quot;10466&quot;&gt;&lt;property id=&quot;20148&quot; value=&quot;5&quot;/&gt;&lt;property id=&quot;20300&quot; value=&quot;Slide 70 - &amp;quot;Comprehensive Problem&amp;quot;&quot;/&gt;&lt;property id=&quot;20307&quot; value=&quot;270&quot;/&gt;&lt;/object&gt;&lt;object type=&quot;3&quot; unique_id=&quot;10467&quot;&gt;&lt;property id=&quot;20148&quot; value=&quot;5&quot;/&gt;&lt;property id=&quot;20300&quot; value=&quot;Slide 71&quot;/&gt;&lt;property id=&quot;20307&quot; value=&quot;259&quot;/&gt;&lt;/object&gt;&lt;object type=&quot;3&quot; unique_id=&quot;10468&quot;&gt;&lt;property id=&quot;20148&quot; value=&quot;5&quot;/&gt;&lt;property id=&quot;20300&quot; value=&quot;Slide 72&quot;/&gt;&lt;property id=&quot;20307&quot; value=&quot;260&quot;/&gt;&lt;/object&gt;&lt;object type=&quot;3&quot; unique_id=&quot;10469&quot;&gt;&lt;property id=&quot;20148&quot; value=&quot;5&quot;/&gt;&lt;property id=&quot;20300&quot; value=&quot;Slide 73&quot;/&gt;&lt;property id=&quot;20307&quot; value=&quot;261&quot;/&gt;&lt;/object&gt;&lt;object type=&quot;3&quot; unique_id=&quot;10470&quot;&gt;&lt;property id=&quot;20148&quot; value=&quot;5&quot;/&gt;&lt;property id=&quot;20300&quot; value=&quot;Slide 74&quot;/&gt;&lt;property id=&quot;20307&quot; value=&quot;262&quot;/&gt;&lt;/object&gt;&lt;object type=&quot;3&quot; unique_id=&quot;10471&quot;&gt;&lt;property id=&quot;20148&quot; value=&quot;5&quot;/&gt;&lt;property id=&quot;20300&quot; value=&quot;Slide 75&quot;/&gt;&lt;property id=&quot;20307&quot; value=&quot;265&quot;/&gt;&lt;/object&gt;&lt;object type=&quot;3&quot; unique_id=&quot;10472&quot;&gt;&lt;property id=&quot;20148&quot; value=&quot;5&quot;/&gt;&lt;property id=&quot;20300&quot; value=&quot;Slide 76&quot;/&gt;&lt;property id=&quot;20307&quot; value=&quot;267&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1808</TotalTime>
  <Words>5284</Words>
  <Application>Microsoft Office PowerPoint</Application>
  <PresentationFormat>On-screen Show (4:3)</PresentationFormat>
  <Paragraphs>841</Paragraphs>
  <Slides>75</Slides>
  <Notes>47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Equity</vt:lpstr>
      <vt:lpstr>Worksheet</vt:lpstr>
      <vt:lpstr>Slide 1</vt:lpstr>
      <vt:lpstr>Slide 2</vt:lpstr>
      <vt:lpstr>Slide 3</vt:lpstr>
      <vt:lpstr>Time and Money</vt:lpstr>
      <vt:lpstr>Time and Money</vt:lpstr>
      <vt:lpstr>Time and Money</vt:lpstr>
      <vt:lpstr>Time and Money</vt:lpstr>
      <vt:lpstr>Time and Money</vt:lpstr>
      <vt:lpstr>Time and Money</vt:lpstr>
      <vt:lpstr>Time and Money</vt:lpstr>
      <vt:lpstr>Time and Money</vt:lpstr>
      <vt:lpstr>Time and Money</vt:lpstr>
      <vt:lpstr>Time and Money</vt:lpstr>
      <vt:lpstr>Time and Money</vt:lpstr>
      <vt:lpstr>Time and Money</vt:lpstr>
      <vt:lpstr>Time and Money</vt:lpstr>
      <vt:lpstr>Slide 17</vt:lpstr>
      <vt:lpstr>Basic Definitions</vt:lpstr>
      <vt:lpstr>Future Values</vt:lpstr>
      <vt:lpstr>Future Values</vt:lpstr>
      <vt:lpstr>Future Values: General Formula</vt:lpstr>
      <vt:lpstr>Future Values: General Formula</vt:lpstr>
      <vt:lpstr>Effects of Compounding</vt:lpstr>
      <vt:lpstr>Using Your Financial Calculator</vt:lpstr>
      <vt:lpstr>Slide 25</vt:lpstr>
      <vt:lpstr>Using Your Financial Calculator</vt:lpstr>
      <vt:lpstr>Slide 27</vt:lpstr>
      <vt:lpstr>Future Values – Example 2</vt:lpstr>
      <vt:lpstr>Slide 29</vt:lpstr>
      <vt:lpstr>Slide 30</vt:lpstr>
      <vt:lpstr>Future Values – Example 2</vt:lpstr>
      <vt:lpstr>Future Values – Example 2</vt:lpstr>
      <vt:lpstr>Future Values - Example 3</vt:lpstr>
      <vt:lpstr>Slide 34</vt:lpstr>
      <vt:lpstr>Slide 35</vt:lpstr>
      <vt:lpstr>Future Values-Example 3</vt:lpstr>
      <vt:lpstr>Future Value as a General Growth Formula</vt:lpstr>
      <vt:lpstr>Future Value as a General Growth Formula</vt:lpstr>
      <vt:lpstr>Quick Quiz</vt:lpstr>
      <vt:lpstr>Slide 40</vt:lpstr>
      <vt:lpstr>Present Values</vt:lpstr>
      <vt:lpstr>Present Values</vt:lpstr>
      <vt:lpstr>Present Values</vt:lpstr>
      <vt:lpstr>Present Values</vt:lpstr>
      <vt:lpstr>PV and FV</vt:lpstr>
      <vt:lpstr>Present Value: One Period Example</vt:lpstr>
      <vt:lpstr>Present Values-Example 1</vt:lpstr>
      <vt:lpstr>Slide 48</vt:lpstr>
      <vt:lpstr>Slide 49</vt:lpstr>
      <vt:lpstr>Present Values – Example 2</vt:lpstr>
      <vt:lpstr>Present Values – Example 3</vt:lpstr>
      <vt:lpstr>Present Value   Important Relationship I</vt:lpstr>
      <vt:lpstr>Present Value  Important Relationship II</vt:lpstr>
      <vt:lpstr>The Basic PV Equation  Review</vt:lpstr>
      <vt:lpstr>Quick Quiz II</vt:lpstr>
      <vt:lpstr>Slide 56</vt:lpstr>
      <vt:lpstr>Discount Rate</vt:lpstr>
      <vt:lpstr>Discount Rate – Example 1</vt:lpstr>
      <vt:lpstr>Discount Rate – Example 2</vt:lpstr>
      <vt:lpstr>Discount Rate – Example 3</vt:lpstr>
      <vt:lpstr>Quick Quiz III</vt:lpstr>
      <vt:lpstr>Finding the Number of Periods</vt:lpstr>
      <vt:lpstr>Number of Periods: Example 1</vt:lpstr>
      <vt:lpstr>Number of Periods: Example 2</vt:lpstr>
      <vt:lpstr>Number of Periods: Example 2 (Continued)</vt:lpstr>
      <vt:lpstr>Quick Quiz IV</vt:lpstr>
      <vt:lpstr>Spreadsheet Example</vt:lpstr>
      <vt:lpstr>Finance Formulas</vt:lpstr>
      <vt:lpstr>Comprehensive Problem</vt:lpstr>
      <vt:lpstr>Slide 70</vt:lpstr>
      <vt:lpstr>Slide 71</vt:lpstr>
      <vt:lpstr>Slide 72</vt:lpstr>
      <vt:lpstr>Slide 73</vt:lpstr>
      <vt:lpstr>Slide 74</vt:lpstr>
      <vt:lpstr>Slide 75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McLaughlin</dc:creator>
  <cp:lastModifiedBy>maggie foley</cp:lastModifiedBy>
  <cp:revision>69</cp:revision>
  <dcterms:created xsi:type="dcterms:W3CDTF">2012-01-15T21:59:36Z</dcterms:created>
  <dcterms:modified xsi:type="dcterms:W3CDTF">2012-08-27T18:52:38Z</dcterms:modified>
</cp:coreProperties>
</file>