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6"/>
  </p:notesMasterIdLst>
  <p:sldIdLst>
    <p:sldId id="257" r:id="rId2"/>
    <p:sldId id="258" r:id="rId3"/>
    <p:sldId id="345" r:id="rId4"/>
    <p:sldId id="351" r:id="rId5"/>
    <p:sldId id="350" r:id="rId6"/>
    <p:sldId id="352" r:id="rId7"/>
    <p:sldId id="353" r:id="rId8"/>
    <p:sldId id="354" r:id="rId9"/>
    <p:sldId id="355" r:id="rId10"/>
    <p:sldId id="356" r:id="rId11"/>
    <p:sldId id="358" r:id="rId12"/>
    <p:sldId id="359" r:id="rId13"/>
    <p:sldId id="360" r:id="rId14"/>
    <p:sldId id="363" r:id="rId15"/>
    <p:sldId id="364" r:id="rId16"/>
    <p:sldId id="362" r:id="rId17"/>
    <p:sldId id="365" r:id="rId18"/>
    <p:sldId id="285" r:id="rId19"/>
    <p:sldId id="287" r:id="rId20"/>
    <p:sldId id="288" r:id="rId21"/>
    <p:sldId id="289" r:id="rId22"/>
    <p:sldId id="290" r:id="rId23"/>
    <p:sldId id="366" r:id="rId24"/>
    <p:sldId id="368" r:id="rId25"/>
    <p:sldId id="370" r:id="rId26"/>
    <p:sldId id="367" r:id="rId27"/>
    <p:sldId id="376" r:id="rId28"/>
    <p:sldId id="346" r:id="rId29"/>
    <p:sldId id="294" r:id="rId30"/>
    <p:sldId id="295" r:id="rId31"/>
    <p:sldId id="301" r:id="rId32"/>
    <p:sldId id="296" r:id="rId33"/>
    <p:sldId id="378" r:id="rId34"/>
    <p:sldId id="297" r:id="rId35"/>
    <p:sldId id="379" r:id="rId36"/>
    <p:sldId id="298" r:id="rId37"/>
    <p:sldId id="291" r:id="rId38"/>
    <p:sldId id="292" r:id="rId39"/>
    <p:sldId id="299" r:id="rId40"/>
    <p:sldId id="384" r:id="rId41"/>
    <p:sldId id="300" r:id="rId42"/>
    <p:sldId id="375" r:id="rId43"/>
    <p:sldId id="303" r:id="rId44"/>
    <p:sldId id="304" r:id="rId45"/>
    <p:sldId id="305" r:id="rId46"/>
    <p:sldId id="382" r:id="rId47"/>
    <p:sldId id="306" r:id="rId48"/>
    <p:sldId id="347" r:id="rId49"/>
    <p:sldId id="307" r:id="rId50"/>
    <p:sldId id="308" r:id="rId51"/>
    <p:sldId id="374" r:id="rId52"/>
    <p:sldId id="310" r:id="rId53"/>
    <p:sldId id="311" r:id="rId54"/>
    <p:sldId id="312" r:id="rId55"/>
    <p:sldId id="313" r:id="rId56"/>
    <p:sldId id="385" r:id="rId57"/>
    <p:sldId id="380" r:id="rId58"/>
    <p:sldId id="316" r:id="rId59"/>
    <p:sldId id="321" r:id="rId60"/>
    <p:sldId id="322" r:id="rId61"/>
    <p:sldId id="394" r:id="rId62"/>
    <p:sldId id="323" r:id="rId63"/>
    <p:sldId id="324" r:id="rId64"/>
    <p:sldId id="395" r:id="rId65"/>
    <p:sldId id="325" r:id="rId66"/>
    <p:sldId id="386" r:id="rId67"/>
    <p:sldId id="326" r:id="rId68"/>
    <p:sldId id="327" r:id="rId69"/>
    <p:sldId id="328" r:id="rId70"/>
    <p:sldId id="329" r:id="rId71"/>
    <p:sldId id="330" r:id="rId72"/>
    <p:sldId id="331" r:id="rId73"/>
    <p:sldId id="332" r:id="rId74"/>
    <p:sldId id="333" r:id="rId75"/>
    <p:sldId id="371" r:id="rId76"/>
    <p:sldId id="348" r:id="rId77"/>
    <p:sldId id="392" r:id="rId78"/>
    <p:sldId id="336" r:id="rId79"/>
    <p:sldId id="393" r:id="rId80"/>
    <p:sldId id="349" r:id="rId81"/>
    <p:sldId id="338" r:id="rId82"/>
    <p:sldId id="339" r:id="rId83"/>
    <p:sldId id="387" r:id="rId84"/>
    <p:sldId id="270" r:id="rId85"/>
    <p:sldId id="259" r:id="rId86"/>
    <p:sldId id="388" r:id="rId87"/>
    <p:sldId id="260" r:id="rId88"/>
    <p:sldId id="377" r:id="rId89"/>
    <p:sldId id="391" r:id="rId90"/>
    <p:sldId id="261" r:id="rId91"/>
    <p:sldId id="389" r:id="rId92"/>
    <p:sldId id="262" r:id="rId93"/>
    <p:sldId id="265" r:id="rId94"/>
    <p:sldId id="267" r:id="rId95"/>
  </p:sldIdLst>
  <p:sldSz cx="9144000" cy="6858000" type="screen4x3"/>
  <p:notesSz cx="6858000" cy="9144000"/>
  <p:custDataLst>
    <p:tags r:id="rId9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99FF"/>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06" autoAdjust="0"/>
    <p:restoredTop sz="91725" autoAdjust="0"/>
  </p:normalViewPr>
  <p:slideViewPr>
    <p:cSldViewPr>
      <p:cViewPr>
        <p:scale>
          <a:sx n="50" d="100"/>
          <a:sy n="50" d="100"/>
        </p:scale>
        <p:origin x="-2112" y="-4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E80004A-4C9E-41D5-B5BC-AF029F9A3E56}" type="datetimeFigureOut">
              <a:rPr lang="en-US"/>
              <a:pPr>
                <a:defRPr/>
              </a:pPr>
              <a:t>8/27/2012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66743C3-46CD-49AE-B735-C3B49F285EFF}" type="slidenum">
              <a:rPr lang="en-US"/>
              <a:pPr>
                <a:defRPr/>
              </a:pPr>
              <a:t>‹#›</a:t>
            </a:fld>
            <a:endParaRPr lang="en-US"/>
          </a:p>
        </p:txBody>
      </p:sp>
    </p:spTree>
    <p:extLst>
      <p:ext uri="{BB962C8B-B14F-4D97-AF65-F5344CB8AC3E}">
        <p14:creationId xmlns:p14="http://schemas.microsoft.com/office/powerpoint/2010/main" xmlns="" val="3660475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Notes to the Instructor:</a:t>
            </a:r>
          </a:p>
          <a:p>
            <a:pPr eaLnBrk="1" hangingPunct="1">
              <a:spcBef>
                <a:spcPct val="0"/>
              </a:spcBef>
              <a:buFontTx/>
              <a:buChar char="•"/>
            </a:pPr>
            <a:r>
              <a:rPr lang="en-US" smtClean="0"/>
              <a:t>The PowerPoints are designed for an introductory finance class for undergraduates with the emphasis on the key points of each chapter</a:t>
            </a:r>
          </a:p>
          <a:p>
            <a:pPr eaLnBrk="1" hangingPunct="1">
              <a:spcBef>
                <a:spcPct val="0"/>
              </a:spcBef>
              <a:buFontTx/>
              <a:buChar char="•"/>
            </a:pPr>
            <a:r>
              <a:rPr lang="en-US" smtClean="0"/>
              <a:t>Each chapter’s PowerPoint is designed for active learning by the students in your classroom</a:t>
            </a:r>
          </a:p>
          <a:p>
            <a:pPr eaLnBrk="1" hangingPunct="1">
              <a:spcBef>
                <a:spcPct val="0"/>
              </a:spcBef>
              <a:buFontTx/>
              <a:buChar char="•"/>
            </a:pPr>
            <a:r>
              <a:rPr lang="en-US" smtClean="0"/>
              <a:t>Not everything in the book’s chapter is necessarily duplicated on the PowerPoint slides</a:t>
            </a:r>
          </a:p>
          <a:p>
            <a:pPr eaLnBrk="1" hangingPunct="1">
              <a:spcBef>
                <a:spcPct val="0"/>
              </a:spcBef>
              <a:buFontTx/>
              <a:buChar char="•"/>
            </a:pPr>
            <a:r>
              <a:rPr lang="en-US" smtClean="0"/>
              <a:t>There are two finance calculators used (when relevant).  You can delete the slides if you don’t use both TI and HP business calculators</a:t>
            </a:r>
          </a:p>
          <a:p>
            <a:pPr eaLnBrk="1" hangingPunct="1">
              <a:spcBef>
                <a:spcPct val="0"/>
              </a:spcBef>
              <a:buFontTx/>
              <a:buChar char="•"/>
            </a:pPr>
            <a:r>
              <a:rPr lang="en-US" smtClean="0"/>
              <a:t>Animation is used extensively. You can speed up, slow down or eliminate  the animation at your discretion.  To do so just open a chapter PowerPoint and go to any slide you want to modify; click on  “Animations” on the top of your PowerPoint screen tools; then click on “Custom Animations”.  A set of options will appear on the right of your screen.  You can “change” or “remove” any line of that particular slide using the icon on the top of the page.  The speed is one of the three options on every animation under “timing”.</a:t>
            </a:r>
          </a:p>
          <a:p>
            <a:pPr eaLnBrk="1" hangingPunct="1">
              <a:spcBef>
                <a:spcPct val="0"/>
              </a:spcBef>
              <a:buFontTx/>
              <a:buChar char="•"/>
            </a:pPr>
            <a:r>
              <a:rPr lang="en-US" smtClean="0"/>
              <a:t>Effort has been made to maintain the basic “7x7” rule of good PowerPoint presentations.</a:t>
            </a:r>
          </a:p>
          <a:p>
            <a:pPr eaLnBrk="1" hangingPunct="1">
              <a:spcBef>
                <a:spcPct val="0"/>
              </a:spcBef>
              <a:buFontTx/>
              <a:buChar char="•"/>
            </a:pPr>
            <a:r>
              <a:rPr lang="en-US" smtClean="0"/>
              <a:t>Additional problems and/or examples are available on McGraw-Hill’s Connect.</a:t>
            </a:r>
          </a:p>
          <a:p>
            <a:pPr eaLnBrk="1" hangingPunct="1">
              <a:spcBef>
                <a:spcPct val="0"/>
              </a:spcBef>
            </a:pPr>
            <a:endParaRPr lang="en-US" smtClean="0"/>
          </a:p>
          <a:p>
            <a:pPr eaLnBrk="1" hangingPunct="1">
              <a:spcBef>
                <a:spcPct val="0"/>
              </a:spcBef>
            </a:pPr>
            <a:r>
              <a:rPr lang="en-US" smtClean="0"/>
              <a:t>Previous PowerPoint decks included one for “calculators” and one for “formulas”.  This deck combines the two into one presentation.  The note section of each slide contains both the formulas and the calculator solutions.</a:t>
            </a:r>
          </a:p>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5B7FE1-0AE2-44E0-B298-BC364530CE17}"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With rounding up to dollars, we achieve the identical answer.</a:t>
            </a:r>
          </a:p>
        </p:txBody>
      </p:sp>
      <p:sp>
        <p:nvSpPr>
          <p:cNvPr id="149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87C290-CDDD-4E90-8F06-82FB2D191759}" type="slidenum">
              <a:rPr lang="en-US"/>
              <a:pPr fontAlgn="base">
                <a:spcBef>
                  <a:spcPct val="0"/>
                </a:spcBef>
                <a:spcAft>
                  <a:spcPct val="0"/>
                </a:spcAft>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6EB4BD-4C92-4DFE-A0AA-5BAD099AC34F}" type="slidenum">
              <a:rPr lang="en-US"/>
              <a:pPr fontAlgn="base">
                <a:spcBef>
                  <a:spcPct val="0"/>
                </a:spcBef>
                <a:spcAft>
                  <a:spcPct val="0"/>
                </a:spcAft>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69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B549B4-D05C-4100-9B52-51363DB77270}" type="slidenum">
              <a:rPr lang="en-US"/>
              <a:pPr fontAlgn="base">
                <a:spcBef>
                  <a:spcPct val="0"/>
                </a:spcBef>
                <a:spcAft>
                  <a:spcPct val="0"/>
                </a:spcAft>
                <a:defRPr/>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2C729862-4069-4E94-A77B-0566DC02F22D}" type="slidenum">
              <a:rPr lang="en-US"/>
              <a:pPr fontAlgn="base">
                <a:spcBef>
                  <a:spcPct val="0"/>
                </a:spcBef>
                <a:spcAft>
                  <a:spcPct val="0"/>
                </a:spcAft>
                <a:defRPr/>
              </a:pPr>
              <a:t>18</a:t>
            </a:fld>
            <a:endParaRPr lang="en-US"/>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students can read the example in the book.</a:t>
            </a:r>
          </a:p>
          <a:p>
            <a:pPr eaLnBrk="1" hangingPunct="1">
              <a:spcBef>
                <a:spcPct val="0"/>
              </a:spcBef>
            </a:pPr>
            <a:endParaRPr lang="en-US" smtClean="0"/>
          </a:p>
          <a:p>
            <a:pPr eaLnBrk="1" hangingPunct="1">
              <a:spcBef>
                <a:spcPct val="0"/>
              </a:spcBef>
            </a:pPr>
            <a:r>
              <a:rPr lang="en-US" smtClean="0"/>
              <a:t>You are offered an investment that will pay you $200 in one year, $400 the next year, $600 the next year and $800 at the end of the next year.  You can earn 12 percent on very similar investments. What is the most you should pay for this one?</a:t>
            </a:r>
          </a:p>
          <a:p>
            <a:pPr eaLnBrk="1" hangingPunct="1">
              <a:spcBef>
                <a:spcPct val="0"/>
              </a:spcBef>
            </a:pPr>
            <a:endParaRPr lang="en-US" smtClean="0"/>
          </a:p>
          <a:p>
            <a:pPr eaLnBrk="1" hangingPunct="1">
              <a:spcBef>
                <a:spcPct val="0"/>
              </a:spcBef>
            </a:pPr>
            <a:r>
              <a:rPr lang="en-US" smtClean="0"/>
              <a:t>Point out that the question could also be phrased as “How much is this investment worth?”</a:t>
            </a:r>
          </a:p>
          <a:p>
            <a:pPr eaLnBrk="1" hangingPunct="1">
              <a:spcBef>
                <a:spcPct val="0"/>
              </a:spcBef>
            </a:pPr>
            <a:endParaRPr lang="en-US" smtClean="0"/>
          </a:p>
          <a:p>
            <a:pPr eaLnBrk="1" hangingPunct="1">
              <a:spcBef>
                <a:spcPct val="0"/>
              </a:spcBef>
            </a:pPr>
            <a:r>
              <a:rPr lang="en-US" smtClean="0"/>
              <a:t>Remember the sign convention.  The negative numbers imply that we would have to pay 1,432.93 today to receive the cash flows in the future.</a:t>
            </a:r>
          </a:p>
          <a:p>
            <a:pPr eaLnBrk="1" hangingPunct="1">
              <a:spcBef>
                <a:spcPct val="0"/>
              </a:spcBef>
            </a:pPr>
            <a:endParaRPr lang="en-US" smtClean="0"/>
          </a:p>
          <a:p>
            <a:pPr eaLnBrk="1" hangingPunct="1">
              <a:spcBef>
                <a:spcPct val="0"/>
              </a:spcBef>
            </a:pPr>
            <a:r>
              <a:rPr lang="en-US" smtClean="0"/>
              <a:t>Formula:</a:t>
            </a:r>
          </a:p>
          <a:p>
            <a:pPr lvl="1" eaLnBrk="1" hangingPunct="1">
              <a:spcBef>
                <a:spcPct val="0"/>
              </a:spcBef>
            </a:pPr>
            <a:r>
              <a:rPr lang="en-US" smtClean="0"/>
              <a:t>Year 1 CF: 200 / (1.12)</a:t>
            </a:r>
            <a:r>
              <a:rPr lang="en-US" baseline="30000" smtClean="0"/>
              <a:t>1</a:t>
            </a:r>
            <a:r>
              <a:rPr lang="en-US" smtClean="0"/>
              <a:t> = 178.57</a:t>
            </a:r>
          </a:p>
          <a:p>
            <a:pPr lvl="1" eaLnBrk="1" hangingPunct="1">
              <a:spcBef>
                <a:spcPct val="0"/>
              </a:spcBef>
            </a:pPr>
            <a:r>
              <a:rPr lang="en-US" smtClean="0"/>
              <a:t>Year 2 CF: 400 / (1.12)</a:t>
            </a:r>
            <a:r>
              <a:rPr lang="en-US" baseline="30000" smtClean="0"/>
              <a:t>2</a:t>
            </a:r>
            <a:r>
              <a:rPr lang="en-US" smtClean="0"/>
              <a:t> = 318.88</a:t>
            </a:r>
          </a:p>
          <a:p>
            <a:pPr lvl="1" eaLnBrk="1" hangingPunct="1">
              <a:spcBef>
                <a:spcPct val="0"/>
              </a:spcBef>
            </a:pPr>
            <a:r>
              <a:rPr lang="en-US" smtClean="0"/>
              <a:t>Year 3 CF: 600 / (1.12)</a:t>
            </a:r>
            <a:r>
              <a:rPr lang="en-US" baseline="30000" smtClean="0"/>
              <a:t>3</a:t>
            </a:r>
            <a:r>
              <a:rPr lang="en-US" smtClean="0"/>
              <a:t> = 427.07</a:t>
            </a:r>
          </a:p>
          <a:p>
            <a:pPr lvl="1" eaLnBrk="1" hangingPunct="1">
              <a:spcBef>
                <a:spcPct val="0"/>
              </a:spcBef>
            </a:pPr>
            <a:r>
              <a:rPr lang="en-US" smtClean="0"/>
              <a:t>Year 4 CF: 800 / (1.12)</a:t>
            </a:r>
            <a:r>
              <a:rPr lang="en-US" baseline="30000" smtClean="0"/>
              <a:t>4</a:t>
            </a:r>
            <a:r>
              <a:rPr lang="en-US" smtClean="0"/>
              <a:t> = 508.41</a:t>
            </a:r>
          </a:p>
          <a:p>
            <a:pPr lvl="1" eaLnBrk="1" hangingPunct="1">
              <a:spcBef>
                <a:spcPct val="0"/>
              </a:spcBef>
            </a:pPr>
            <a:endParaRPr lang="en-US" smtClean="0"/>
          </a:p>
          <a:p>
            <a:pPr eaLnBrk="1" hangingPunct="1">
              <a:spcBef>
                <a:spcPct val="0"/>
              </a:spcBef>
            </a:pPr>
            <a:r>
              <a:rPr lang="en-US" smtClean="0"/>
              <a:t>Calculator:</a:t>
            </a:r>
          </a:p>
          <a:p>
            <a:pPr lvl="1" eaLnBrk="1" hangingPunct="1">
              <a:spcBef>
                <a:spcPct val="0"/>
              </a:spcBef>
            </a:pPr>
            <a:r>
              <a:rPr lang="en-US" smtClean="0"/>
              <a:t>Year 1 CF: N = 1; I/Y = 12; FV = 200; CPT PV = -178.57</a:t>
            </a:r>
          </a:p>
          <a:p>
            <a:pPr lvl="1" eaLnBrk="1" hangingPunct="1">
              <a:spcBef>
                <a:spcPct val="0"/>
              </a:spcBef>
            </a:pPr>
            <a:r>
              <a:rPr lang="en-US" smtClean="0"/>
              <a:t>Year 2 CF: N = 2; I/Y = 12; FV = 400; CPT PV = -318.88</a:t>
            </a:r>
          </a:p>
          <a:p>
            <a:pPr lvl="1" eaLnBrk="1" hangingPunct="1">
              <a:spcBef>
                <a:spcPct val="0"/>
              </a:spcBef>
            </a:pPr>
            <a:r>
              <a:rPr lang="en-US" smtClean="0"/>
              <a:t>Year 3 CF: N = 3; I/Y = 12; FV = 600; CPT PV = -427.07</a:t>
            </a:r>
          </a:p>
          <a:p>
            <a:pPr lvl="1" eaLnBrk="1" hangingPunct="1">
              <a:spcBef>
                <a:spcPct val="0"/>
              </a:spcBef>
            </a:pPr>
            <a:r>
              <a:rPr lang="en-US" smtClean="0"/>
              <a:t>Year 4 CF: N = 4; I/Y = 12; FV = 800; CPT PV = - 508.41</a:t>
            </a:r>
          </a:p>
          <a:p>
            <a:pPr lvl="1" eaLnBrk="1" hangingPunct="1">
              <a:spcBef>
                <a:spcPct val="0"/>
              </a:spcBef>
            </a:pPr>
            <a:r>
              <a:rPr lang="en-US" smtClean="0"/>
              <a:t>Total PV = 178.57 + 318.88 + 427.07 + 508.41 = 1,432.93</a:t>
            </a:r>
          </a:p>
          <a:p>
            <a:pPr lvl="1"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34922744-DF54-4A13-8AF4-BC2C3B32402C}" type="slidenum">
              <a:rPr lang="en-US"/>
              <a:pPr fontAlgn="base">
                <a:spcBef>
                  <a:spcPct val="0"/>
                </a:spcBef>
                <a:spcAft>
                  <a:spcPct val="0"/>
                </a:spcAft>
                <a:defRPr/>
              </a:pPr>
              <a:t>19</a:t>
            </a:fld>
            <a:endParaRPr lang="en-US"/>
          </a:p>
        </p:txBody>
      </p:sp>
      <p:sp>
        <p:nvSpPr>
          <p:cNvPr id="1249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Click on the tabs at the bottom of the worksheet to move from a future value example to a present value example.</a:t>
            </a:r>
          </a:p>
          <a:p>
            <a:pPr eaLnBrk="1" hangingPunct="1">
              <a:spcBef>
                <a:spcPct val="0"/>
              </a:spcBef>
            </a:pPr>
            <a:endParaRPr lang="en-US" smtClean="0"/>
          </a:p>
          <a:p>
            <a:pPr eaLnBrk="1" hangingPunct="1">
              <a:spcBef>
                <a:spcPct val="0"/>
              </a:spcBef>
            </a:pPr>
            <a:r>
              <a:rPr lang="en-US" b="1" i="1" smtClean="0"/>
              <a:t>Lecture Tip: </a:t>
            </a:r>
            <a:r>
              <a:rPr lang="en-US" i="1" smtClean="0"/>
              <a:t>The present value of a series of cash flows depends heavily on the choice of discount rate. You can easily illustrate this dependence in the spreadsheet on Slide 6.9 by changing the cell that contains the discount rate. A separate worksheet on the slide provides a graph of the relationship between PV and the discount rate.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99344E46-1CB2-456F-9459-967981206958}" type="slidenum">
              <a:rPr lang="en-US"/>
              <a:pPr fontAlgn="base">
                <a:spcBef>
                  <a:spcPct val="0"/>
                </a:spcBef>
                <a:spcAft>
                  <a:spcPct val="0"/>
                </a:spcAft>
                <a:defRPr/>
              </a:pPr>
              <a:t>20</a:t>
            </a:fld>
            <a:endParaRPr lang="en-US"/>
          </a:p>
        </p:txBody>
      </p:sp>
      <p:sp>
        <p:nvSpPr>
          <p:cNvPr id="1300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Formula:</a:t>
            </a:r>
          </a:p>
          <a:p>
            <a:pPr lvl="1" eaLnBrk="1" hangingPunct="1">
              <a:spcBef>
                <a:spcPct val="0"/>
              </a:spcBef>
            </a:pPr>
            <a:r>
              <a:rPr lang="en-US" smtClean="0"/>
              <a:t>PV = 1000 / (1.1)</a:t>
            </a:r>
            <a:r>
              <a:rPr lang="en-US" baseline="30000" smtClean="0"/>
              <a:t>1</a:t>
            </a:r>
            <a:r>
              <a:rPr lang="en-US" smtClean="0"/>
              <a:t> = 909.09</a:t>
            </a:r>
          </a:p>
          <a:p>
            <a:pPr lvl="1" eaLnBrk="1" hangingPunct="1">
              <a:spcBef>
                <a:spcPct val="0"/>
              </a:spcBef>
            </a:pPr>
            <a:r>
              <a:rPr lang="en-US" smtClean="0"/>
              <a:t>PV = 2000 / (1.1)</a:t>
            </a:r>
            <a:r>
              <a:rPr lang="en-US" baseline="30000" smtClean="0"/>
              <a:t>2</a:t>
            </a:r>
            <a:r>
              <a:rPr lang="en-US" smtClean="0"/>
              <a:t> = 1,652.89</a:t>
            </a:r>
          </a:p>
          <a:p>
            <a:pPr lvl="1" eaLnBrk="1" hangingPunct="1">
              <a:spcBef>
                <a:spcPct val="0"/>
              </a:spcBef>
            </a:pPr>
            <a:r>
              <a:rPr lang="en-US" smtClean="0"/>
              <a:t>PV = 3000 / (1.1)</a:t>
            </a:r>
            <a:r>
              <a:rPr lang="en-US" baseline="30000" smtClean="0"/>
              <a:t>3</a:t>
            </a:r>
            <a:r>
              <a:rPr lang="en-US" smtClean="0"/>
              <a:t> = 2,253.94</a:t>
            </a:r>
          </a:p>
          <a:p>
            <a:pPr lvl="1" eaLnBrk="1" hangingPunct="1">
              <a:spcBef>
                <a:spcPct val="0"/>
              </a:spcBef>
            </a:pPr>
            <a:endParaRPr lang="en-US" smtClean="0"/>
          </a:p>
          <a:p>
            <a:pPr eaLnBrk="1" hangingPunct="1">
              <a:spcBef>
                <a:spcPct val="0"/>
              </a:spcBef>
            </a:pPr>
            <a:r>
              <a:rPr lang="en-US" smtClean="0"/>
              <a:t>Calculator:</a:t>
            </a:r>
          </a:p>
          <a:p>
            <a:pPr lvl="1" eaLnBrk="1" hangingPunct="1">
              <a:spcBef>
                <a:spcPct val="0"/>
              </a:spcBef>
            </a:pPr>
            <a:r>
              <a:rPr lang="en-US" smtClean="0"/>
              <a:t>N = 1; I/Y = 10; FV = 1000; CPT PV = -909.09</a:t>
            </a:r>
          </a:p>
          <a:p>
            <a:pPr lvl="1" eaLnBrk="1" hangingPunct="1">
              <a:spcBef>
                <a:spcPct val="0"/>
              </a:spcBef>
            </a:pPr>
            <a:r>
              <a:rPr lang="en-US" smtClean="0"/>
              <a:t>N = 2; I/Y = 10; FV = 2000; CPT PV = -1,652.89</a:t>
            </a:r>
          </a:p>
          <a:p>
            <a:pPr lvl="1" eaLnBrk="1" hangingPunct="1">
              <a:spcBef>
                <a:spcPct val="0"/>
              </a:spcBef>
            </a:pPr>
            <a:r>
              <a:rPr lang="en-US" smtClean="0"/>
              <a:t>N = 3; I/Y = 10; FV = 3000; CPT PV = -2,253.94</a:t>
            </a:r>
          </a:p>
          <a:p>
            <a:pPr lvl="1"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F4304489-CDD2-435B-82C3-B593983E3349}" type="slidenum">
              <a:rPr lang="en-US"/>
              <a:pPr fontAlgn="base">
                <a:spcBef>
                  <a:spcPct val="0"/>
                </a:spcBef>
                <a:spcAft>
                  <a:spcPct val="0"/>
                </a:spcAft>
                <a:defRPr/>
              </a:pPr>
              <a:t>21</a:t>
            </a:fld>
            <a:endParaRPr lang="en-US"/>
          </a:p>
        </p:txBody>
      </p:sp>
      <p:sp>
        <p:nvSpPr>
          <p:cNvPr id="153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next example will be worked using the cash flow keys.</a:t>
            </a:r>
          </a:p>
          <a:p>
            <a:pPr eaLnBrk="1" hangingPunct="1">
              <a:spcBef>
                <a:spcPct val="0"/>
              </a:spcBef>
            </a:pPr>
            <a:endParaRPr lang="en-US" smtClean="0"/>
          </a:p>
          <a:p>
            <a:pPr eaLnBrk="1" hangingPunct="1">
              <a:spcBef>
                <a:spcPct val="0"/>
              </a:spcBef>
            </a:pPr>
            <a:r>
              <a:rPr lang="en-US" smtClean="0"/>
              <a:t>Note that with the BA-II Plus, the students can double check the numbers they have entered by pressing the up and down arrows.  It is similar to entering the cash flows into spreadsheet cells.</a:t>
            </a:r>
          </a:p>
          <a:p>
            <a:pPr eaLnBrk="1" hangingPunct="1">
              <a:spcBef>
                <a:spcPct val="0"/>
              </a:spcBef>
            </a:pPr>
            <a:endParaRPr lang="en-US" smtClean="0"/>
          </a:p>
          <a:p>
            <a:pPr eaLnBrk="1" hangingPunct="1">
              <a:spcBef>
                <a:spcPct val="0"/>
              </a:spcBef>
            </a:pPr>
            <a:r>
              <a:rPr lang="en-US" smtClean="0"/>
              <a:t>Other calculators also have cash flow keys.  You enter the information by putting in the cash flow and then pressing CF.  You have to always start with the year 0 cash flow, even if it is zero.</a:t>
            </a:r>
          </a:p>
          <a:p>
            <a:pPr eaLnBrk="1" hangingPunct="1">
              <a:spcBef>
                <a:spcPct val="0"/>
              </a:spcBef>
            </a:pPr>
            <a:endParaRPr lang="en-US" smtClean="0"/>
          </a:p>
          <a:p>
            <a:pPr eaLnBrk="1" hangingPunct="1">
              <a:spcBef>
                <a:spcPct val="0"/>
              </a:spcBef>
            </a:pPr>
            <a:r>
              <a:rPr lang="en-US" smtClean="0"/>
              <a:t>Remind the students that the cash flows have to occur at even intervals, so if you skip a year, you still have to enter a 0 cash flow for that year.</a:t>
            </a:r>
          </a:p>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9B924BD7-174B-4618-AE71-4CA12377A233}" type="slidenum">
              <a:rPr lang="en-US"/>
              <a:pPr fontAlgn="base">
                <a:spcBef>
                  <a:spcPct val="0"/>
                </a:spcBef>
                <a:spcAft>
                  <a:spcPct val="0"/>
                </a:spcAft>
                <a:defRPr/>
              </a:pPr>
              <a:t>22</a:t>
            </a:fld>
            <a:endParaRPr lang="en-US"/>
          </a:p>
        </p:txBody>
      </p:sp>
      <p:sp>
        <p:nvSpPr>
          <p:cNvPr id="176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can also use this as an introduction to NPV by having the students put –100 in for CF</a:t>
            </a:r>
            <a:r>
              <a:rPr lang="en-US" baseline="-25000" smtClean="0"/>
              <a:t>0</a:t>
            </a:r>
            <a:r>
              <a:rPr lang="en-US" smtClean="0"/>
              <a:t>.  When they compute the NPV, they will get –8.51.  You can then discuss the NPV rule and point out that a negative NPV means that you do not earn your required return.  You should also remind them that the sign convention on the regular TVM keys is NOT the same as getting a negative NPV.</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p:cNvSpPr>
          <p:nvPr>
            <p:ph type="sldImg"/>
          </p:nvPr>
        </p:nvSpPr>
        <p:spPr bwMode="auto">
          <a:noFill/>
          <a:ln>
            <a:solidFill>
              <a:srgbClr val="000000"/>
            </a:solidFill>
            <a:miter lim="800000"/>
            <a:headEnd/>
            <a:tailEnd/>
          </a:ln>
        </p:spPr>
      </p:sp>
      <p:sp>
        <p:nvSpPr>
          <p:cNvPr id="197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must use the down arrow key (↓) to move to the next cash flow.</a:t>
            </a:r>
          </a:p>
          <a:p>
            <a:pPr eaLnBrk="1" hangingPunct="1">
              <a:spcBef>
                <a:spcPct val="0"/>
              </a:spcBef>
            </a:pPr>
            <a:endParaRPr lang="en-US" smtClean="0"/>
          </a:p>
          <a:p>
            <a:pPr eaLnBrk="1" hangingPunct="1">
              <a:spcBef>
                <a:spcPct val="0"/>
              </a:spcBef>
            </a:pPr>
            <a:r>
              <a:rPr lang="en-US" smtClean="0"/>
              <a:t>If student’s use -$100 for CF</a:t>
            </a:r>
            <a:r>
              <a:rPr lang="en-US" baseline="-25000" smtClean="0"/>
              <a:t>0</a:t>
            </a:r>
            <a:r>
              <a:rPr lang="en-US" smtClean="0"/>
              <a:t>, then they will obtain the NPV as the answer and not the PV of the cash flows.  NPV will be discussed in detail in a later chapter with calculator examples presented.</a:t>
            </a:r>
            <a:endParaRPr lang="en-US" baseline="-25000"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69F7FB-4B80-4088-A074-D3919067D9A0}" type="slidenum">
              <a:rPr lang="en-US"/>
              <a:pPr fontAlgn="base">
                <a:spcBef>
                  <a:spcPct val="0"/>
                </a:spcBef>
                <a:spcAft>
                  <a:spcPct val="0"/>
                </a:spcAft>
                <a:defRPr/>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6FC6BCBF-107D-4FD8-BF34-13F284FEB897}" type="slidenum">
              <a:rPr lang="en-US"/>
              <a:pPr fontAlgn="base">
                <a:spcBef>
                  <a:spcPct val="0"/>
                </a:spcBef>
                <a:spcAft>
                  <a:spcPct val="0"/>
                </a:spcAft>
                <a:defRPr/>
              </a:pPr>
              <a:t>24</a:t>
            </a:fld>
            <a:endParaRPr lang="en-US"/>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To use the identical procedure for computing the NPV (instead of the PV of the unequal cash flows), simply put the cost of the investment (as a negative number) in step one for CF = -cost.  Students who try this for this problem, entering -$100 will get a NPV of -8.51.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D0385-45AA-4B15-A302-FF2EE6143E20}" type="slidenum">
              <a:rPr lang="en-US"/>
              <a:pPr fontAlgn="base">
                <a:spcBef>
                  <a:spcPct val="0"/>
                </a:spcBef>
                <a:spcAft>
                  <a:spcPct val="0"/>
                </a:spcAft>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87B0F67E-4BB7-43CA-88CE-3FF5AA9389F6}" type="slidenum">
              <a:rPr lang="en-US"/>
              <a:pPr fontAlgn="base">
                <a:spcBef>
                  <a:spcPct val="0"/>
                </a:spcBef>
                <a:spcAft>
                  <a:spcPct val="0"/>
                </a:spcAft>
                <a:defRPr/>
              </a:pPr>
              <a:t>25</a:t>
            </a:fld>
            <a:endParaRPr lang="en-US"/>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can also use this as an introduction to NPV by having the students put –100 in for CF</a:t>
            </a:r>
            <a:r>
              <a:rPr lang="en-US" baseline="-25000" smtClean="0"/>
              <a:t>0</a:t>
            </a:r>
            <a:r>
              <a:rPr lang="en-US" smtClean="0"/>
              <a:t>.  When they compute the NPV, they will get –8.51.  You can then discuss the NPV rule and point out that a negative NPV means that you do not earn your required return.  You should also remind them that the sign convention on the regular TVM keys is NOT the same as getting a negative NPV.</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demonstration is a refresher of how to use the calculator, taking the $1,000 today and computing its future value at time 2.</a:t>
            </a:r>
          </a:p>
          <a:p>
            <a:pPr eaLnBrk="1" hangingPunct="1">
              <a:spcBef>
                <a:spcPct val="0"/>
              </a:spcBef>
            </a:pPr>
            <a:r>
              <a:rPr lang="en-US" smtClean="0"/>
              <a:t>If student’s use -$100 for CF</a:t>
            </a:r>
            <a:r>
              <a:rPr lang="en-US" baseline="-25000" smtClean="0"/>
              <a:t>0</a:t>
            </a:r>
            <a:r>
              <a:rPr lang="en-US" smtClean="0"/>
              <a:t>, then they will obtain the NPV as the answer and not the PV of the cash flows.  NPV will be discussed in detail in a later chapter with calculator examples presented.</a:t>
            </a:r>
            <a:endParaRPr lang="en-US" baseline="-25000" smtClean="0"/>
          </a:p>
          <a:p>
            <a:pPr eaLnBrk="1" hangingPunct="1">
              <a:spcBef>
                <a:spcPct val="0"/>
              </a:spcBef>
            </a:pPr>
            <a:endParaRPr 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6FF692-12F4-47A3-919F-2F5F5B049130}" type="slidenum">
              <a:rPr lang="en-US"/>
              <a:pPr fontAlgn="base">
                <a:spcBef>
                  <a:spcPct val="0"/>
                </a:spcBef>
                <a:spcAft>
                  <a:spcPct val="0"/>
                </a:spcAft>
                <a:defRPr/>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F919F08A-CA1B-4271-BBBF-1AC562FB9651}" type="slidenum">
              <a:rPr lang="en-US"/>
              <a:pPr fontAlgn="base">
                <a:spcBef>
                  <a:spcPct val="0"/>
                </a:spcBef>
                <a:spcAft>
                  <a:spcPct val="0"/>
                </a:spcAft>
                <a:defRPr/>
              </a:pPr>
              <a:t>27</a:t>
            </a:fld>
            <a:endParaRPr lang="en-US"/>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easiest way to work this problem is to use the uneven cash flow keys and find the present value first and then compute the others based on that.</a:t>
            </a:r>
          </a:p>
          <a:p>
            <a:pPr eaLnBrk="1" hangingPunct="1">
              <a:spcBef>
                <a:spcPct val="0"/>
              </a:spcBef>
            </a:pPr>
            <a:endParaRPr lang="en-US" smtClean="0"/>
          </a:p>
          <a:p>
            <a:pPr eaLnBrk="1" hangingPunct="1">
              <a:spcBef>
                <a:spcPct val="0"/>
              </a:spcBef>
            </a:pPr>
            <a:r>
              <a:rPr lang="en-US" smtClean="0"/>
              <a:t>CF</a:t>
            </a:r>
            <a:r>
              <a:rPr lang="en-US" baseline="-25000" smtClean="0"/>
              <a:t>0</a:t>
            </a:r>
            <a:r>
              <a:rPr lang="en-US" smtClean="0"/>
              <a:t> = 0; C01 = 100; F01 = 1; C02 = 200; F02 = 2; C03 = 300; F03 = 2; I = 7; CPT NPV = 874.17</a:t>
            </a:r>
          </a:p>
          <a:p>
            <a:pPr eaLnBrk="1" hangingPunct="1">
              <a:spcBef>
                <a:spcPct val="0"/>
              </a:spcBef>
            </a:pPr>
            <a:endParaRPr lang="en-US" smtClean="0"/>
          </a:p>
          <a:p>
            <a:pPr eaLnBrk="1" hangingPunct="1">
              <a:spcBef>
                <a:spcPct val="0"/>
              </a:spcBef>
            </a:pPr>
            <a:r>
              <a:rPr lang="en-US" smtClean="0"/>
              <a:t>Value in year 5: PV = 874.17; N = 5; I/Y = 7; CPT FV = 1,226.07</a:t>
            </a:r>
          </a:p>
          <a:p>
            <a:pPr eaLnBrk="1" hangingPunct="1">
              <a:spcBef>
                <a:spcPct val="0"/>
              </a:spcBef>
            </a:pPr>
            <a:r>
              <a:rPr lang="en-US" smtClean="0"/>
              <a:t>Value in year 3: PV = 874.17; N = 3; I/Y = 7; CPT FV = 1,070.90</a:t>
            </a:r>
          </a:p>
          <a:p>
            <a:pPr eaLnBrk="1" hangingPunct="1">
              <a:spcBef>
                <a:spcPct val="0"/>
              </a:spcBef>
            </a:pPr>
            <a:endParaRPr lang="en-US" smtClean="0"/>
          </a:p>
          <a:p>
            <a:pPr eaLnBrk="1" hangingPunct="1">
              <a:spcBef>
                <a:spcPct val="0"/>
              </a:spcBef>
            </a:pPr>
            <a:r>
              <a:rPr lang="en-US" smtClean="0"/>
              <a:t>Using formulas and one CF at a time:</a:t>
            </a:r>
          </a:p>
          <a:p>
            <a:pPr eaLnBrk="1" hangingPunct="1">
              <a:spcBef>
                <a:spcPct val="0"/>
              </a:spcBef>
            </a:pPr>
            <a:r>
              <a:rPr lang="en-US" smtClean="0"/>
              <a:t>Year 1 CF: FV</a:t>
            </a:r>
            <a:r>
              <a:rPr lang="en-US" baseline="-25000" smtClean="0"/>
              <a:t>5</a:t>
            </a:r>
            <a:r>
              <a:rPr lang="en-US" smtClean="0"/>
              <a:t> = 100(1.07)</a:t>
            </a:r>
            <a:r>
              <a:rPr lang="en-US" baseline="30000" smtClean="0"/>
              <a:t>4</a:t>
            </a:r>
            <a:r>
              <a:rPr lang="en-US" smtClean="0"/>
              <a:t> = 131.08; PV</a:t>
            </a:r>
            <a:r>
              <a:rPr lang="en-US" baseline="-25000" smtClean="0"/>
              <a:t>0</a:t>
            </a:r>
            <a:r>
              <a:rPr lang="en-US" smtClean="0"/>
              <a:t> = 100 / 1.07 = 93.46; FV</a:t>
            </a:r>
            <a:r>
              <a:rPr lang="en-US" baseline="-25000" smtClean="0"/>
              <a:t>3</a:t>
            </a:r>
            <a:r>
              <a:rPr lang="en-US" smtClean="0"/>
              <a:t> = 100(1.07)</a:t>
            </a:r>
            <a:r>
              <a:rPr lang="en-US" baseline="30000" smtClean="0"/>
              <a:t>2</a:t>
            </a:r>
            <a:r>
              <a:rPr lang="en-US" smtClean="0"/>
              <a:t> = 114.49</a:t>
            </a:r>
          </a:p>
          <a:p>
            <a:pPr eaLnBrk="1" hangingPunct="1">
              <a:spcBef>
                <a:spcPct val="0"/>
              </a:spcBef>
            </a:pPr>
            <a:r>
              <a:rPr lang="en-US" smtClean="0"/>
              <a:t>Year 2 CF: FV</a:t>
            </a:r>
            <a:r>
              <a:rPr lang="en-US" baseline="-25000" smtClean="0"/>
              <a:t>5</a:t>
            </a:r>
            <a:r>
              <a:rPr lang="en-US" smtClean="0"/>
              <a:t> = 200(1.07)</a:t>
            </a:r>
            <a:r>
              <a:rPr lang="en-US" baseline="30000" smtClean="0"/>
              <a:t>3</a:t>
            </a:r>
            <a:r>
              <a:rPr lang="en-US" smtClean="0"/>
              <a:t> = 245.01; PV</a:t>
            </a:r>
            <a:r>
              <a:rPr lang="en-US" baseline="-25000" smtClean="0"/>
              <a:t>0</a:t>
            </a:r>
            <a:r>
              <a:rPr lang="en-US" smtClean="0"/>
              <a:t> = 200 / (1.07)</a:t>
            </a:r>
            <a:r>
              <a:rPr lang="en-US" baseline="30000" smtClean="0"/>
              <a:t>2</a:t>
            </a:r>
            <a:r>
              <a:rPr lang="en-US" smtClean="0"/>
              <a:t> = 174.69; FV</a:t>
            </a:r>
            <a:r>
              <a:rPr lang="en-US" baseline="-25000" smtClean="0"/>
              <a:t>3</a:t>
            </a:r>
            <a:r>
              <a:rPr lang="en-US" smtClean="0"/>
              <a:t> = 200(1.07) = 214</a:t>
            </a:r>
          </a:p>
          <a:p>
            <a:pPr eaLnBrk="1" hangingPunct="1">
              <a:spcBef>
                <a:spcPct val="0"/>
              </a:spcBef>
            </a:pPr>
            <a:r>
              <a:rPr lang="en-US" smtClean="0"/>
              <a:t>Year 3 CF: FV</a:t>
            </a:r>
            <a:r>
              <a:rPr lang="en-US" baseline="-25000" smtClean="0"/>
              <a:t>5</a:t>
            </a:r>
            <a:r>
              <a:rPr lang="en-US" smtClean="0"/>
              <a:t> = 200(1.07)</a:t>
            </a:r>
            <a:r>
              <a:rPr lang="en-US" baseline="30000" smtClean="0"/>
              <a:t>2</a:t>
            </a:r>
            <a:r>
              <a:rPr lang="en-US" smtClean="0"/>
              <a:t> = 228.98; PV</a:t>
            </a:r>
            <a:r>
              <a:rPr lang="en-US" baseline="-25000" smtClean="0"/>
              <a:t>0</a:t>
            </a:r>
            <a:r>
              <a:rPr lang="en-US" smtClean="0"/>
              <a:t> = 200 / (1.07)</a:t>
            </a:r>
            <a:r>
              <a:rPr lang="en-US" baseline="30000" smtClean="0"/>
              <a:t>3</a:t>
            </a:r>
            <a:r>
              <a:rPr lang="en-US" smtClean="0"/>
              <a:t> = 163.26; FV</a:t>
            </a:r>
            <a:r>
              <a:rPr lang="en-US" baseline="-25000" smtClean="0"/>
              <a:t>3</a:t>
            </a:r>
            <a:r>
              <a:rPr lang="en-US" smtClean="0"/>
              <a:t> = 200</a:t>
            </a:r>
          </a:p>
          <a:p>
            <a:pPr eaLnBrk="1" hangingPunct="1">
              <a:spcBef>
                <a:spcPct val="0"/>
              </a:spcBef>
            </a:pPr>
            <a:r>
              <a:rPr lang="en-US" smtClean="0"/>
              <a:t>Year 4 CF: FV</a:t>
            </a:r>
            <a:r>
              <a:rPr lang="en-US" baseline="-25000" smtClean="0"/>
              <a:t>5</a:t>
            </a:r>
            <a:r>
              <a:rPr lang="en-US" smtClean="0"/>
              <a:t> = 300(1.07) = 321; PV</a:t>
            </a:r>
            <a:r>
              <a:rPr lang="en-US" baseline="-25000" smtClean="0"/>
              <a:t>0</a:t>
            </a:r>
            <a:r>
              <a:rPr lang="en-US" smtClean="0"/>
              <a:t> = 300 / (1.07)</a:t>
            </a:r>
            <a:r>
              <a:rPr lang="en-US" baseline="30000" smtClean="0"/>
              <a:t>4</a:t>
            </a:r>
            <a:r>
              <a:rPr lang="en-US" smtClean="0"/>
              <a:t> = 228.87; PV</a:t>
            </a:r>
            <a:r>
              <a:rPr lang="en-US" baseline="-25000" smtClean="0"/>
              <a:t>3</a:t>
            </a:r>
            <a:r>
              <a:rPr lang="en-US" smtClean="0"/>
              <a:t> = 300 / 1.07 = 280.37</a:t>
            </a:r>
          </a:p>
          <a:p>
            <a:pPr eaLnBrk="1" hangingPunct="1">
              <a:spcBef>
                <a:spcPct val="0"/>
              </a:spcBef>
            </a:pPr>
            <a:r>
              <a:rPr lang="en-US" smtClean="0"/>
              <a:t>Year 5 CF: FV</a:t>
            </a:r>
            <a:r>
              <a:rPr lang="en-US" baseline="-25000" smtClean="0"/>
              <a:t>5</a:t>
            </a:r>
            <a:r>
              <a:rPr lang="en-US" smtClean="0"/>
              <a:t> = 300; PV</a:t>
            </a:r>
            <a:r>
              <a:rPr lang="en-US" baseline="-25000" smtClean="0"/>
              <a:t>0</a:t>
            </a:r>
            <a:r>
              <a:rPr lang="en-US" smtClean="0"/>
              <a:t> = 300 / (1.07)</a:t>
            </a:r>
            <a:r>
              <a:rPr lang="en-US" baseline="30000" smtClean="0"/>
              <a:t>5</a:t>
            </a:r>
            <a:r>
              <a:rPr lang="en-US" smtClean="0"/>
              <a:t> = 213.90; PV</a:t>
            </a:r>
            <a:r>
              <a:rPr lang="en-US" baseline="-25000" smtClean="0"/>
              <a:t>3</a:t>
            </a:r>
            <a:r>
              <a:rPr lang="en-US" smtClean="0"/>
              <a:t> = 300 / (1.07)</a:t>
            </a:r>
            <a:r>
              <a:rPr lang="en-US" baseline="30000" smtClean="0"/>
              <a:t>2</a:t>
            </a:r>
            <a:r>
              <a:rPr lang="en-US" smtClean="0"/>
              <a:t> = 262.03</a:t>
            </a:r>
          </a:p>
          <a:p>
            <a:pPr eaLnBrk="1" hangingPunct="1">
              <a:spcBef>
                <a:spcPct val="0"/>
              </a:spcBef>
            </a:pPr>
            <a:endParaRPr lang="en-US" smtClean="0"/>
          </a:p>
          <a:p>
            <a:pPr eaLnBrk="1" hangingPunct="1">
              <a:spcBef>
                <a:spcPct val="0"/>
              </a:spcBef>
            </a:pPr>
            <a:r>
              <a:rPr lang="en-US" smtClean="0"/>
              <a:t>Value at year 5 = 131.08 + 245.01 + 228.98 + 321 + 300 = 1,226.07</a:t>
            </a:r>
          </a:p>
          <a:p>
            <a:pPr eaLnBrk="1" hangingPunct="1">
              <a:spcBef>
                <a:spcPct val="0"/>
              </a:spcBef>
            </a:pPr>
            <a:r>
              <a:rPr lang="en-US" smtClean="0"/>
              <a:t>Present value today = 93.46 + 174.69 + 163.26 + 228.87 + 213.90 = 874.18 (difference due to rounding)</a:t>
            </a:r>
          </a:p>
          <a:p>
            <a:pPr eaLnBrk="1" hangingPunct="1">
              <a:spcBef>
                <a:spcPct val="0"/>
              </a:spcBef>
            </a:pPr>
            <a:r>
              <a:rPr lang="en-US" smtClean="0"/>
              <a:t>Value at year 3 = 114.49 + 214 + 200 + 280.37 + 262.03 = 1,070.89</a:t>
            </a:r>
          </a:p>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E3FF858E-640E-4004-AB64-8F15F9141F5F}" type="slidenum">
              <a:rPr lang="en-US"/>
              <a:pPr fontAlgn="base">
                <a:spcBef>
                  <a:spcPct val="0"/>
                </a:spcBef>
                <a:spcAft>
                  <a:spcPct val="0"/>
                </a:spcAft>
                <a:defRPr/>
              </a:pPr>
              <a:t>30</a:t>
            </a:fld>
            <a:endParaRPr lang="en-US"/>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Lecture Tip: </a:t>
            </a:r>
            <a:r>
              <a:rPr lang="en-US" smtClean="0"/>
              <a:t>The annuity factor approach is a short-cut approach in the process of calculating the present value of multiple cash flows and that it is only applicable to a finite series of level cash flows. Financial calculators have reduced the need for annuity factors, but it may still be useful from a conceptual standpoint to show that the PVIFA is just the sum of the PVIFs across the same time period.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0616369E-0D6C-4AB2-82C0-DBC1050B179B}" type="slidenum">
              <a:rPr lang="en-US"/>
              <a:pPr fontAlgn="base">
                <a:spcBef>
                  <a:spcPct val="0"/>
                </a:spcBef>
                <a:spcAft>
                  <a:spcPct val="0"/>
                </a:spcAft>
                <a:defRPr/>
              </a:pPr>
              <a:t>32</a:t>
            </a:fld>
            <a:endParaRPr lang="en-US"/>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Other calculators also have a key that allows you to switch between Beg/End.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4CA96206-4535-4630-B5BA-9D02BF7837C5}" type="slidenum">
              <a:rPr lang="en-US"/>
              <a:pPr fontAlgn="base">
                <a:spcBef>
                  <a:spcPct val="0"/>
                </a:spcBef>
                <a:spcAft>
                  <a:spcPct val="0"/>
                </a:spcAft>
                <a:defRPr/>
              </a:pPr>
              <a:t>33</a:t>
            </a:fld>
            <a:endParaRPr lang="en-US"/>
          </a:p>
        </p:txBody>
      </p:sp>
      <p:sp>
        <p:nvSpPr>
          <p:cNvPr id="71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Other calculators also have a key that allows you to switch between Beg/End.</a:t>
            </a:r>
          </a:p>
          <a:p>
            <a:pPr eaLnBrk="1" hangingPunct="1">
              <a:spcBef>
                <a:spcPct val="0"/>
              </a:spcBef>
            </a:pPr>
            <a:r>
              <a:rPr lang="en-US" b="1" smtClean="0">
                <a:latin typeface="Arial" charset="0"/>
                <a:cs typeface="Arial" charset="0"/>
              </a:rPr>
              <a:t>(The sign convention still holds)</a:t>
            </a:r>
          </a:p>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86ECFEA2-ADB2-48A4-9985-43530BCF3162}" type="slidenum">
              <a:rPr lang="en-US"/>
              <a:pPr fontAlgn="base">
                <a:spcBef>
                  <a:spcPct val="0"/>
                </a:spcBef>
                <a:spcAft>
                  <a:spcPct val="0"/>
                </a:spcAft>
                <a:defRPr/>
              </a:pPr>
              <a:t>34</a:t>
            </a:fld>
            <a:endParaRPr lang="en-US"/>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students can read the example in the book.</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Note that the difference between the answer here and the one in the book is due to the rounding of the Annuity PV factor in the book.</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1B0F3360-3C28-4B4C-A7E3-D565830CEAA5}" type="slidenum">
              <a:rPr lang="en-US"/>
              <a:pPr fontAlgn="base">
                <a:spcBef>
                  <a:spcPct val="0"/>
                </a:spcBef>
                <a:spcAft>
                  <a:spcPct val="0"/>
                </a:spcAft>
                <a:defRPr/>
              </a:pPr>
              <a:t>35</a:t>
            </a:fld>
            <a:endParaRPr lang="en-US"/>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students can read the example in the book.</a:t>
            </a:r>
          </a:p>
          <a:p>
            <a:pPr eaLnBrk="1" hangingPunct="1">
              <a:spcBef>
                <a:spcPct val="0"/>
              </a:spcBef>
            </a:pPr>
            <a:endParaRPr lang="en-US" smtClean="0"/>
          </a:p>
          <a:p>
            <a:pPr eaLnBrk="1" hangingPunct="1">
              <a:spcBef>
                <a:spcPct val="0"/>
              </a:spcBef>
            </a:pPr>
            <a:r>
              <a:rPr lang="en-US" smtClean="0"/>
              <a:t>After carefully going over your budget, you have determined you can afford to pay $632 per month towards a new sports car. You call up your local bank and find out that the going rate is 1 percent per month for 48 months. How much can you borrow?</a:t>
            </a:r>
          </a:p>
          <a:p>
            <a:pPr eaLnBrk="1" hangingPunct="1">
              <a:spcBef>
                <a:spcPct val="0"/>
              </a:spcBef>
            </a:pPr>
            <a:endParaRPr lang="en-US" smtClean="0"/>
          </a:p>
          <a:p>
            <a:pPr eaLnBrk="1" hangingPunct="1">
              <a:spcBef>
                <a:spcPct val="0"/>
              </a:spcBef>
            </a:pPr>
            <a:r>
              <a:rPr lang="en-US" smtClean="0"/>
              <a:t>Note that the difference between the answer here and the one in the book is due to the rounding of the Annuity PV factor in the book.</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4D3522E0-C5FE-4DA8-B11B-AE93893909D8}" type="slidenum">
              <a:rPr lang="en-US"/>
              <a:pPr fontAlgn="base">
                <a:spcBef>
                  <a:spcPct val="0"/>
                </a:spcBef>
                <a:spcAft>
                  <a:spcPct val="0"/>
                </a:spcAft>
                <a:defRPr/>
              </a:pPr>
              <a:t>36</a:t>
            </a:fld>
            <a:endParaRPr lang="en-US"/>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sz="2400" smtClean="0"/>
              <a:t>Calculator: 30 N; 5 I/Y; 333,333.33 PMT; CPT PV = 5,124,150.29</a:t>
            </a:r>
          </a:p>
          <a:p>
            <a:pPr eaLnBrk="1" hangingPunct="1">
              <a:spcBef>
                <a:spcPct val="0"/>
              </a:spcBef>
            </a:pPr>
            <a:endParaRPr lang="en-US" smtClean="0"/>
          </a:p>
          <a:p>
            <a:pPr eaLnBrk="1" hangingPunct="1">
              <a:spcBef>
                <a:spcPct val="0"/>
              </a:spcBef>
            </a:pPr>
            <a:r>
              <a:rPr lang="en-US" smtClean="0"/>
              <a:t>Formula:</a:t>
            </a:r>
          </a:p>
          <a:p>
            <a:pPr eaLnBrk="1" hangingPunct="1">
              <a:spcBef>
                <a:spcPct val="0"/>
              </a:spcBef>
            </a:pPr>
            <a:r>
              <a:rPr lang="en-US" smtClean="0"/>
              <a:t>PV = 333,333.33[1 – 1/1.05</a:t>
            </a:r>
            <a:r>
              <a:rPr lang="en-US" baseline="30000" smtClean="0"/>
              <a:t>30</a:t>
            </a:r>
            <a:r>
              <a:rPr lang="en-US" smtClean="0"/>
              <a:t>] / .05 = 5,124,150.29</a:t>
            </a:r>
          </a:p>
          <a:p>
            <a:pPr eaLnBrk="1" hangingPunct="1">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lvl="1" eaLnBrk="1" fontAlgn="auto" hangingPunct="1">
              <a:spcBef>
                <a:spcPts val="0"/>
              </a:spcBef>
              <a:spcAft>
                <a:spcPts val="0"/>
              </a:spcAft>
              <a:defRPr/>
            </a:pPr>
            <a:r>
              <a:rPr lang="en-US" sz="2400" dirty="0" smtClean="0"/>
              <a:t>Use cash flow keys for the TI BA II +:</a:t>
            </a:r>
          </a:p>
          <a:p>
            <a:pPr lvl="2" eaLnBrk="1" fontAlgn="auto" hangingPunct="1">
              <a:spcBef>
                <a:spcPts val="0"/>
              </a:spcBef>
              <a:spcAft>
                <a:spcPts val="0"/>
              </a:spcAft>
              <a:defRPr/>
            </a:pPr>
            <a:r>
              <a:rPr lang="en-US" sz="2000" dirty="0" smtClean="0"/>
              <a:t>CF; CF</a:t>
            </a:r>
            <a:r>
              <a:rPr lang="en-US" sz="2000" baseline="-25000" dirty="0" smtClean="0"/>
              <a:t>0</a:t>
            </a:r>
            <a:r>
              <a:rPr lang="en-US" sz="2000" dirty="0" smtClean="0"/>
              <a:t> = 0; C01 = 0; F01 = 39; C02 = 25,000; F02 = 5; NPV; I = 12; CPT NPV = 1,084.71</a:t>
            </a:r>
          </a:p>
          <a:p>
            <a:pPr lvl="2" eaLnBrk="1" fontAlgn="auto" hangingPunct="1">
              <a:spcBef>
                <a:spcPts val="0"/>
              </a:spcBef>
              <a:spcAft>
                <a:spcPts val="0"/>
              </a:spcAft>
              <a:defRPr/>
            </a:pPr>
            <a:endParaRPr lang="en-US" sz="2000" dirty="0" smtClean="0"/>
          </a:p>
          <a:p>
            <a:pPr lvl="2" eaLnBrk="1" fontAlgn="auto" hangingPunct="1">
              <a:spcBef>
                <a:spcPts val="0"/>
              </a:spcBef>
              <a:spcAft>
                <a:spcPts val="0"/>
              </a:spcAft>
              <a:defRPr/>
            </a:pPr>
            <a:r>
              <a:rPr lang="en-US" sz="2000" dirty="0" smtClean="0"/>
              <a:t>Use the cash flow keys for the HP 12C:</a:t>
            </a:r>
          </a:p>
          <a:p>
            <a:pPr lvl="2" eaLnBrk="1" fontAlgn="auto" hangingPunct="1">
              <a:spcBef>
                <a:spcPts val="0"/>
              </a:spcBef>
              <a:spcAft>
                <a:spcPts val="0"/>
              </a:spcAft>
              <a:defRPr/>
            </a:pPr>
            <a:r>
              <a:rPr lang="en-US" sz="2000" dirty="0" smtClean="0"/>
              <a:t>“g” CF0 = 0; “g” </a:t>
            </a:r>
            <a:r>
              <a:rPr lang="en-US" sz="2000" dirty="0" err="1" smtClean="0"/>
              <a:t>Nj</a:t>
            </a:r>
            <a:r>
              <a:rPr lang="en-US" sz="2000" dirty="0" smtClean="0"/>
              <a:t> = 40; “g” </a:t>
            </a:r>
            <a:r>
              <a:rPr lang="en-US" sz="2000" dirty="0" err="1" smtClean="0"/>
              <a:t>CFj</a:t>
            </a:r>
            <a:r>
              <a:rPr lang="en-US" sz="2000" dirty="0" smtClean="0"/>
              <a:t> = 25,000; “g” </a:t>
            </a:r>
            <a:r>
              <a:rPr lang="en-US" sz="2000" dirty="0" err="1" smtClean="0"/>
              <a:t>CFj</a:t>
            </a:r>
            <a:r>
              <a:rPr lang="en-US" sz="2000" dirty="0" smtClean="0"/>
              <a:t> = 25,000; “g” </a:t>
            </a:r>
            <a:r>
              <a:rPr lang="en-US" sz="2000" dirty="0" err="1" smtClean="0"/>
              <a:t>CFj</a:t>
            </a:r>
            <a:r>
              <a:rPr lang="en-US" sz="2000" dirty="0" smtClean="0"/>
              <a:t> = 25,000; “g” </a:t>
            </a:r>
            <a:r>
              <a:rPr lang="en-US" sz="2000" dirty="0" err="1" smtClean="0"/>
              <a:t>CFj</a:t>
            </a:r>
            <a:r>
              <a:rPr lang="en-US" sz="2000" dirty="0" smtClean="0"/>
              <a:t> = 25,000; “g” </a:t>
            </a:r>
            <a:r>
              <a:rPr lang="en-US" sz="2000" dirty="0" err="1" smtClean="0"/>
              <a:t>CFj</a:t>
            </a:r>
            <a:r>
              <a:rPr lang="en-US" sz="2000" dirty="0" smtClean="0"/>
              <a:t> = 25,000; I = 12; “f” NPV = 1,084.71.</a:t>
            </a:r>
          </a:p>
          <a:p>
            <a:pPr lvl="2" eaLnBrk="1" fontAlgn="auto" hangingPunct="1">
              <a:spcBef>
                <a:spcPts val="0"/>
              </a:spcBef>
              <a:spcAft>
                <a:spcPts val="0"/>
              </a:spcAft>
              <a:defRPr/>
            </a:pPr>
            <a:endParaRPr lang="en-US" sz="2000" dirty="0" smtClean="0"/>
          </a:p>
          <a:p>
            <a:pPr lvl="2" eaLnBrk="1" fontAlgn="auto" hangingPunct="1">
              <a:spcBef>
                <a:spcPts val="0"/>
              </a:spcBef>
              <a:spcAft>
                <a:spcPts val="0"/>
              </a:spcAft>
              <a:defRPr/>
            </a:pPr>
            <a:r>
              <a:rPr lang="en-US" sz="2000" dirty="0" smtClean="0"/>
              <a:t>The HP and the TI approach annuities slightly differently, which can be a cause for problems if both calculator types are used.</a:t>
            </a:r>
          </a:p>
          <a:p>
            <a:pPr eaLnBrk="1" fontAlgn="auto" hangingPunct="1">
              <a:spcBef>
                <a:spcPts val="0"/>
              </a:spcBef>
              <a:spcAft>
                <a:spcPts val="0"/>
              </a:spcAft>
              <a:defRPr/>
            </a:pPr>
            <a:endParaRPr lang="en-US" dirty="0"/>
          </a:p>
        </p:txBody>
      </p:sp>
      <p:sp>
        <p:nvSpPr>
          <p:cNvPr id="86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F2B348-E2AA-4772-BFA7-7D6815ED0C88}" type="slidenum">
              <a:rPr lang="en-US"/>
              <a:pPr fontAlgn="base">
                <a:spcBef>
                  <a:spcPct val="0"/>
                </a:spcBef>
                <a:spcAft>
                  <a:spcPct val="0"/>
                </a:spcAft>
                <a:defRPr/>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E0920423-EE71-47E2-AFDC-5D93DEA0C6A4}" type="slidenum">
              <a:rPr lang="en-US"/>
              <a:pPr fontAlgn="base">
                <a:spcBef>
                  <a:spcPct val="0"/>
                </a:spcBef>
                <a:spcAft>
                  <a:spcPct val="0"/>
                </a:spcAft>
                <a:defRPr/>
              </a:pPr>
              <a:t>6</a:t>
            </a:fld>
            <a:endParaRPr lang="en-US"/>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301E7D4B-8D92-46B7-96D8-FA0593EF245F}" type="slidenum">
              <a:rPr lang="en-US"/>
              <a:pPr fontAlgn="base">
                <a:spcBef>
                  <a:spcPct val="0"/>
                </a:spcBef>
                <a:spcAft>
                  <a:spcPct val="0"/>
                </a:spcAft>
                <a:defRPr/>
              </a:pPr>
              <a:t>39</a:t>
            </a:fld>
            <a:endParaRPr lang="en-US"/>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might be good to note that the outstanding balance on the loan at any point in time is simply the present value of the remaining payments.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E22D83BD-AA50-470B-82FF-3EBA1B02967C}" type="slidenum">
              <a:rPr lang="en-US"/>
              <a:pPr fontAlgn="base">
                <a:spcBef>
                  <a:spcPct val="0"/>
                </a:spcBef>
                <a:spcAft>
                  <a:spcPct val="0"/>
                </a:spcAft>
                <a:defRPr/>
              </a:pPr>
              <a:t>40</a:t>
            </a:fld>
            <a:endParaRPr lang="en-US"/>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might be good to note that the outstanding balance on the loan at any point in time is simply the present value of the remaining payments.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8141E418-D30D-4903-B768-4141744A4BFC}" type="slidenum">
              <a:rPr lang="en-US"/>
              <a:pPr fontAlgn="base">
                <a:spcBef>
                  <a:spcPct val="0"/>
                </a:spcBef>
                <a:spcAft>
                  <a:spcPct val="0"/>
                </a:spcAft>
                <a:defRPr/>
              </a:pPr>
              <a:t>41</a:t>
            </a:fld>
            <a:endParaRPr lang="en-US"/>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might point out that you would probably not offer 154,501.  The more likely scenario would be 154,500 , or less if you assumed negotiations would occur.</a:t>
            </a:r>
          </a:p>
          <a:p>
            <a:pPr eaLnBrk="1" hangingPunct="1">
              <a:spcBef>
                <a:spcPct val="0"/>
              </a:spcBef>
            </a:pPr>
            <a:endParaRPr lang="en-US" smtClean="0"/>
          </a:p>
          <a:p>
            <a:pPr eaLnBrk="1" hangingPunct="1">
              <a:spcBef>
                <a:spcPct val="0"/>
              </a:spcBef>
            </a:pPr>
            <a:r>
              <a:rPr lang="en-US" smtClean="0"/>
              <a:t>Formula</a:t>
            </a:r>
          </a:p>
          <a:p>
            <a:pPr eaLnBrk="1" hangingPunct="1">
              <a:spcBef>
                <a:spcPct val="0"/>
              </a:spcBef>
            </a:pPr>
            <a:r>
              <a:rPr lang="en-US" smtClean="0"/>
              <a:t>PV = 840[1 – 1/1.005</a:t>
            </a:r>
            <a:r>
              <a:rPr lang="en-US" baseline="30000" smtClean="0"/>
              <a:t>360</a:t>
            </a:r>
            <a:r>
              <a:rPr lang="en-US" smtClean="0"/>
              <a:t>] / .005 = 140,105</a:t>
            </a:r>
          </a:p>
          <a:p>
            <a:pPr eaLnBrk="1" hangingPunct="1">
              <a:spcBef>
                <a:spcPct val="0"/>
              </a:spcBef>
            </a:pPr>
            <a:endParaRPr lang="en-US" smtClean="0"/>
          </a:p>
          <a:p>
            <a:pPr eaLnBrk="1" hangingPunct="1">
              <a:spcBef>
                <a:spcPct val="0"/>
              </a:spcBef>
            </a:pPr>
            <a:r>
              <a:rPr lang="en-US" smtClean="0"/>
              <a:t>Calculator:</a:t>
            </a:r>
          </a:p>
          <a:p>
            <a:pPr lvl="2" eaLnBrk="1" hangingPunct="1">
              <a:spcBef>
                <a:spcPct val="0"/>
              </a:spcBef>
            </a:pPr>
            <a:r>
              <a:rPr lang="en-US" smtClean="0"/>
              <a:t>30*12 = 360 N</a:t>
            </a:r>
          </a:p>
          <a:p>
            <a:pPr lvl="2" eaLnBrk="1" hangingPunct="1">
              <a:spcBef>
                <a:spcPct val="0"/>
              </a:spcBef>
            </a:pPr>
            <a:r>
              <a:rPr lang="en-US" smtClean="0"/>
              <a:t>.5 I/Y</a:t>
            </a:r>
          </a:p>
          <a:p>
            <a:pPr lvl="2" eaLnBrk="1" hangingPunct="1">
              <a:spcBef>
                <a:spcPct val="0"/>
              </a:spcBef>
            </a:pPr>
            <a:r>
              <a:rPr lang="en-US" smtClean="0"/>
              <a:t>840 PMT</a:t>
            </a:r>
          </a:p>
          <a:p>
            <a:pPr lvl="2" eaLnBrk="1" hangingPunct="1">
              <a:spcBef>
                <a:spcPct val="0"/>
              </a:spcBef>
            </a:pPr>
            <a:r>
              <a:rPr lang="en-US" smtClean="0"/>
              <a:t>CPT PV = 140,105</a:t>
            </a:r>
          </a:p>
          <a:p>
            <a:pPr eaLnBrk="1" hangingPunct="1">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5B8A0567-0E94-4E76-AD10-AC5968F02B4E}" type="slidenum">
              <a:rPr lang="en-US"/>
              <a:pPr fontAlgn="base">
                <a:spcBef>
                  <a:spcPct val="0"/>
                </a:spcBef>
                <a:spcAft>
                  <a:spcPct val="0"/>
                </a:spcAft>
                <a:defRPr/>
              </a:pPr>
              <a:t>42</a:t>
            </a:fld>
            <a:endParaRPr lang="en-US"/>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Calculator</a:t>
            </a:r>
          </a:p>
          <a:p>
            <a:pPr eaLnBrk="1" hangingPunct="1">
              <a:spcBef>
                <a:spcPct val="0"/>
              </a:spcBef>
            </a:pPr>
            <a:r>
              <a:rPr lang="en-US" smtClean="0"/>
              <a:t>PMT = 5,000; N = 25*12 = 300; I/Y = .75; CPT PV = 595,808</a:t>
            </a:r>
          </a:p>
          <a:p>
            <a:pPr eaLnBrk="1" hangingPunct="1">
              <a:spcBef>
                <a:spcPct val="0"/>
              </a:spcBef>
            </a:pPr>
            <a:endParaRPr lang="en-US" smtClean="0"/>
          </a:p>
          <a:p>
            <a:pPr eaLnBrk="1" hangingPunct="1">
              <a:spcBef>
                <a:spcPct val="0"/>
              </a:spcBef>
            </a:pPr>
            <a:r>
              <a:rPr lang="en-US" smtClean="0"/>
              <a:t>Formula</a:t>
            </a:r>
          </a:p>
          <a:p>
            <a:pPr eaLnBrk="1" hangingPunct="1">
              <a:spcBef>
                <a:spcPct val="0"/>
              </a:spcBef>
            </a:pPr>
            <a:r>
              <a:rPr lang="en-US" smtClean="0"/>
              <a:t>PV = 5000[1 – 1 / 1.0075</a:t>
            </a:r>
            <a:r>
              <a:rPr lang="en-US" baseline="30000" smtClean="0"/>
              <a:t>300</a:t>
            </a:r>
            <a:r>
              <a:rPr lang="en-US" smtClean="0"/>
              <a:t>] / .0075 = 595,808</a:t>
            </a:r>
          </a:p>
          <a:p>
            <a:pPr eaLnBrk="1" hangingPunct="1">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3109E590-97B3-461D-A17E-DD10811E3D0F}" type="slidenum">
              <a:rPr lang="en-US"/>
              <a:pPr fontAlgn="base">
                <a:spcBef>
                  <a:spcPct val="0"/>
                </a:spcBef>
                <a:spcAft>
                  <a:spcPct val="0"/>
                </a:spcAft>
                <a:defRPr/>
              </a:pPr>
              <a:t>43</a:t>
            </a:fld>
            <a:endParaRPr lang="en-US"/>
          </a:p>
        </p:txBody>
      </p:sp>
      <p:sp>
        <p:nvSpPr>
          <p:cNvPr id="921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if you do not round the monthly rate and actually use 8/12, then the payment will be 448.30</a:t>
            </a:r>
          </a:p>
          <a:p>
            <a:pPr eaLnBrk="1" hangingPunct="1">
              <a:spcBef>
                <a:spcPct val="0"/>
              </a:spcBef>
            </a:pPr>
            <a:r>
              <a:rPr lang="en-US" smtClean="0"/>
              <a:t> </a:t>
            </a:r>
          </a:p>
          <a:p>
            <a:pPr eaLnBrk="1" hangingPunct="1">
              <a:spcBef>
                <a:spcPct val="0"/>
              </a:spcBef>
            </a:pPr>
            <a:endParaRPr lang="en-US" smtClean="0"/>
          </a:p>
          <a:p>
            <a:pPr eaLnBrk="1" hangingPunct="1">
              <a:spcBef>
                <a:spcPct val="0"/>
              </a:spcBef>
            </a:pPr>
            <a:r>
              <a:rPr lang="en-US" smtClean="0"/>
              <a:t>Formula</a:t>
            </a:r>
          </a:p>
          <a:p>
            <a:pPr eaLnBrk="1" hangingPunct="1">
              <a:spcBef>
                <a:spcPct val="0"/>
              </a:spcBef>
            </a:pPr>
            <a:r>
              <a:rPr lang="en-US" smtClean="0"/>
              <a:t>20,000 = PMT[1 – 1 / 1.0066667</a:t>
            </a:r>
            <a:r>
              <a:rPr lang="en-US" baseline="30000" smtClean="0"/>
              <a:t>48</a:t>
            </a:r>
            <a:r>
              <a:rPr lang="en-US" smtClean="0"/>
              <a:t>] / .0066667</a:t>
            </a:r>
          </a:p>
          <a:p>
            <a:pPr eaLnBrk="1" hangingPunct="1">
              <a:spcBef>
                <a:spcPct val="0"/>
              </a:spcBef>
            </a:pPr>
            <a:r>
              <a:rPr lang="en-US" smtClean="0"/>
              <a:t>PMT = 488.26</a:t>
            </a:r>
          </a:p>
          <a:p>
            <a:pPr eaLnBrk="1" hangingPunct="1">
              <a:spcBef>
                <a:spcPct val="0"/>
              </a:spcBef>
            </a:pPr>
            <a:endParaRPr lang="en-US" smtClean="0"/>
          </a:p>
          <a:p>
            <a:pPr eaLnBrk="1" hangingPunct="1">
              <a:spcBef>
                <a:spcPct val="0"/>
              </a:spcBef>
            </a:pPr>
            <a:r>
              <a:rPr lang="en-US" smtClean="0"/>
              <a:t>Calculator:</a:t>
            </a:r>
          </a:p>
          <a:p>
            <a:pPr eaLnBrk="1" hangingPunct="1">
              <a:spcBef>
                <a:spcPct val="0"/>
              </a:spcBef>
            </a:pPr>
            <a:r>
              <a:rPr lang="en-US" smtClean="0"/>
              <a:t>4(12) = 48 N; 20,000 PV; .66667 I/Y; CPT PMT = 488.26</a:t>
            </a:r>
          </a:p>
          <a:p>
            <a:pPr eaLnBrk="1" hangingPunct="1">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5896E31F-E655-4611-BD77-A988507F6A19}" type="slidenum">
              <a:rPr lang="en-US"/>
              <a:pPr fontAlgn="base">
                <a:spcBef>
                  <a:spcPct val="0"/>
                </a:spcBef>
                <a:spcAft>
                  <a:spcPct val="0"/>
                </a:spcAft>
                <a:defRPr/>
              </a:pPr>
              <a:t>45</a:t>
            </a:fld>
            <a:endParaRPr lang="en-US"/>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This is an excellent opportunity to talk about credit card debt and the problems that can develop if it is not handled properly.  Many students don’t understand how it works, and it is rarely discussed.  This is something that students can take away from the class, even if they aren’t finance majors.</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C3A2964F-35EE-4540-BE0B-C5A92C23D72C}" type="slidenum">
              <a:rPr lang="en-US"/>
              <a:pPr fontAlgn="base">
                <a:spcBef>
                  <a:spcPct val="0"/>
                </a:spcBef>
                <a:spcAft>
                  <a:spcPct val="0"/>
                </a:spcAft>
                <a:defRPr/>
              </a:pPr>
              <a:t>46</a:t>
            </a:fld>
            <a:endParaRPr lang="en-US"/>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Formula:</a:t>
            </a:r>
          </a:p>
          <a:p>
            <a:pPr lvl="1" eaLnBrk="1" hangingPunct="1">
              <a:spcBef>
                <a:spcPct val="0"/>
              </a:spcBef>
            </a:pPr>
            <a:r>
              <a:rPr lang="en-US" smtClean="0"/>
              <a:t>1000 = 20(1 – 1/1.015</a:t>
            </a:r>
            <a:r>
              <a:rPr lang="en-US" baseline="30000" smtClean="0"/>
              <a:t>t</a:t>
            </a:r>
            <a:r>
              <a:rPr lang="en-US" smtClean="0"/>
              <a:t>) / .015</a:t>
            </a:r>
          </a:p>
          <a:p>
            <a:pPr lvl="1" eaLnBrk="1" hangingPunct="1">
              <a:spcBef>
                <a:spcPct val="0"/>
              </a:spcBef>
            </a:pPr>
            <a:r>
              <a:rPr lang="en-US" smtClean="0"/>
              <a:t>.75 = 1 – 1 / 1.015</a:t>
            </a:r>
            <a:r>
              <a:rPr lang="en-US" baseline="30000" smtClean="0"/>
              <a:t>t</a:t>
            </a:r>
            <a:endParaRPr lang="en-US" smtClean="0"/>
          </a:p>
          <a:p>
            <a:pPr lvl="1" eaLnBrk="1" hangingPunct="1">
              <a:spcBef>
                <a:spcPct val="0"/>
              </a:spcBef>
            </a:pPr>
            <a:r>
              <a:rPr lang="en-US" smtClean="0"/>
              <a:t>1 / 1.015</a:t>
            </a:r>
            <a:r>
              <a:rPr lang="en-US" baseline="30000" smtClean="0"/>
              <a:t>t</a:t>
            </a:r>
            <a:r>
              <a:rPr lang="en-US" smtClean="0"/>
              <a:t> = .25</a:t>
            </a:r>
          </a:p>
          <a:p>
            <a:pPr lvl="1" eaLnBrk="1" hangingPunct="1">
              <a:spcBef>
                <a:spcPct val="0"/>
              </a:spcBef>
            </a:pPr>
            <a:r>
              <a:rPr lang="en-US" smtClean="0"/>
              <a:t>1 / .25 = 1.015</a:t>
            </a:r>
            <a:r>
              <a:rPr lang="en-US" baseline="30000" smtClean="0"/>
              <a:t>t</a:t>
            </a:r>
            <a:endParaRPr lang="en-US" smtClean="0"/>
          </a:p>
          <a:p>
            <a:pPr lvl="1" eaLnBrk="1" hangingPunct="1">
              <a:spcBef>
                <a:spcPct val="0"/>
              </a:spcBef>
            </a:pPr>
            <a:r>
              <a:rPr lang="en-US" smtClean="0"/>
              <a:t>t = ln(1/.25) / ln(1.015) = 93.111 months = 7.75 years</a:t>
            </a:r>
          </a:p>
          <a:p>
            <a:pPr eaLnBrk="1" hangingPunct="1">
              <a:spcBef>
                <a:spcPct val="0"/>
              </a:spcBef>
            </a:pPr>
            <a:endParaRPr lang="en-US" smtClean="0"/>
          </a:p>
          <a:p>
            <a:pPr eaLnBrk="1" hangingPunct="1">
              <a:spcBef>
                <a:spcPct val="0"/>
              </a:spcBef>
            </a:pPr>
            <a:r>
              <a:rPr lang="en-US" smtClean="0"/>
              <a:t>Calculator:</a:t>
            </a:r>
          </a:p>
          <a:p>
            <a:pPr lvl="1" eaLnBrk="1" hangingPunct="1">
              <a:spcBef>
                <a:spcPct val="0"/>
              </a:spcBef>
            </a:pPr>
            <a:r>
              <a:rPr lang="en-US" smtClean="0"/>
              <a:t>1.5 I/Y</a:t>
            </a:r>
          </a:p>
          <a:p>
            <a:pPr lvl="1" eaLnBrk="1" hangingPunct="1">
              <a:spcBef>
                <a:spcPct val="0"/>
              </a:spcBef>
            </a:pPr>
            <a:r>
              <a:rPr lang="en-US" smtClean="0"/>
              <a:t>1,000 PV</a:t>
            </a:r>
          </a:p>
          <a:p>
            <a:pPr lvl="1" eaLnBrk="1" hangingPunct="1">
              <a:spcBef>
                <a:spcPct val="0"/>
              </a:spcBef>
            </a:pPr>
            <a:r>
              <a:rPr lang="en-US" smtClean="0"/>
              <a:t>-20 PMT</a:t>
            </a:r>
          </a:p>
          <a:p>
            <a:pPr lvl="1" eaLnBrk="1" hangingPunct="1">
              <a:spcBef>
                <a:spcPct val="0"/>
              </a:spcBef>
            </a:pPr>
            <a:r>
              <a:rPr lang="en-US" smtClean="0"/>
              <a:t>CPT N = 93.111 MONTHS = 7.75 years</a:t>
            </a:r>
          </a:p>
          <a:p>
            <a:pPr eaLnBrk="1" hangingPunct="1">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D13D98E7-081C-40F1-9B32-A8B8B664E596}" type="slidenum">
              <a:rPr lang="en-US"/>
              <a:pPr fontAlgn="base">
                <a:spcBef>
                  <a:spcPct val="0"/>
                </a:spcBef>
                <a:spcAft>
                  <a:spcPct val="0"/>
                </a:spcAft>
                <a:defRPr/>
              </a:pPr>
              <a:t>47</a:t>
            </a:fld>
            <a:endParaRPr lang="en-US"/>
          </a:p>
        </p:txBody>
      </p:sp>
      <p:sp>
        <p:nvSpPr>
          <p:cNvPr id="100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Formula:</a:t>
            </a:r>
          </a:p>
          <a:p>
            <a:pPr lvl="1" eaLnBrk="1" hangingPunct="1">
              <a:spcBef>
                <a:spcPct val="0"/>
              </a:spcBef>
            </a:pPr>
            <a:r>
              <a:rPr lang="en-US" smtClean="0"/>
              <a:t>2000 = 734.42(1 – 1/1.05</a:t>
            </a:r>
            <a:r>
              <a:rPr lang="en-US" baseline="30000" smtClean="0"/>
              <a:t>t</a:t>
            </a:r>
            <a:r>
              <a:rPr lang="en-US" smtClean="0"/>
              <a:t>) / .05</a:t>
            </a:r>
          </a:p>
          <a:p>
            <a:pPr lvl="1" eaLnBrk="1" hangingPunct="1">
              <a:spcBef>
                <a:spcPct val="0"/>
              </a:spcBef>
            </a:pPr>
            <a:r>
              <a:rPr lang="en-US" smtClean="0"/>
              <a:t>.136161869 = 1 – 1/1.05</a:t>
            </a:r>
            <a:r>
              <a:rPr lang="en-US" baseline="30000" smtClean="0"/>
              <a:t>t</a:t>
            </a:r>
            <a:endParaRPr lang="en-US" smtClean="0"/>
          </a:p>
          <a:p>
            <a:pPr lvl="1" eaLnBrk="1" hangingPunct="1">
              <a:spcBef>
                <a:spcPct val="0"/>
              </a:spcBef>
            </a:pPr>
            <a:r>
              <a:rPr lang="en-US" smtClean="0"/>
              <a:t>1/1.05</a:t>
            </a:r>
            <a:r>
              <a:rPr lang="en-US" baseline="30000" smtClean="0"/>
              <a:t>t</a:t>
            </a:r>
            <a:r>
              <a:rPr lang="en-US" smtClean="0"/>
              <a:t> = .863838131</a:t>
            </a:r>
          </a:p>
          <a:p>
            <a:pPr lvl="1" eaLnBrk="1" hangingPunct="1">
              <a:spcBef>
                <a:spcPct val="0"/>
              </a:spcBef>
            </a:pPr>
            <a:r>
              <a:rPr lang="en-US" smtClean="0"/>
              <a:t>1.157624287 = 1.05</a:t>
            </a:r>
            <a:r>
              <a:rPr lang="en-US" baseline="30000" smtClean="0"/>
              <a:t>t</a:t>
            </a:r>
            <a:endParaRPr lang="en-US" smtClean="0"/>
          </a:p>
          <a:p>
            <a:pPr lvl="1" eaLnBrk="1" hangingPunct="1">
              <a:spcBef>
                <a:spcPct val="0"/>
              </a:spcBef>
            </a:pPr>
            <a:r>
              <a:rPr lang="en-US" smtClean="0"/>
              <a:t>t = ln(1.157624287) / ln(1.05) = 3 years</a:t>
            </a:r>
          </a:p>
          <a:p>
            <a:pPr lvl="1" eaLnBrk="1" hangingPunct="1">
              <a:spcBef>
                <a:spcPct val="0"/>
              </a:spcBef>
            </a:pPr>
            <a:endParaRPr lang="en-US" smtClean="0"/>
          </a:p>
          <a:p>
            <a:pPr eaLnBrk="1" hangingPunct="1">
              <a:spcBef>
                <a:spcPct val="0"/>
              </a:spcBef>
            </a:pPr>
            <a:r>
              <a:rPr lang="en-US" smtClean="0"/>
              <a:t>Calculator:</a:t>
            </a:r>
          </a:p>
          <a:p>
            <a:pPr lvl="1" eaLnBrk="1" hangingPunct="1">
              <a:spcBef>
                <a:spcPct val="0"/>
              </a:spcBef>
            </a:pPr>
            <a:r>
              <a:rPr lang="en-US" smtClean="0"/>
              <a:t>Sign convention matters!!!</a:t>
            </a:r>
          </a:p>
          <a:p>
            <a:pPr lvl="1" eaLnBrk="1" hangingPunct="1">
              <a:spcBef>
                <a:spcPct val="0"/>
              </a:spcBef>
            </a:pPr>
            <a:r>
              <a:rPr lang="en-US" smtClean="0"/>
              <a:t>5 I/Y</a:t>
            </a:r>
          </a:p>
          <a:p>
            <a:pPr lvl="1" eaLnBrk="1" hangingPunct="1">
              <a:spcBef>
                <a:spcPct val="0"/>
              </a:spcBef>
            </a:pPr>
            <a:r>
              <a:rPr lang="en-US" smtClean="0"/>
              <a:t>2,000 PV</a:t>
            </a:r>
          </a:p>
          <a:p>
            <a:pPr lvl="1" eaLnBrk="1" hangingPunct="1">
              <a:spcBef>
                <a:spcPct val="0"/>
              </a:spcBef>
            </a:pPr>
            <a:r>
              <a:rPr lang="en-US" smtClean="0"/>
              <a:t>-734.42 PMT </a:t>
            </a:r>
          </a:p>
          <a:p>
            <a:pPr lvl="1" eaLnBrk="1" hangingPunct="1">
              <a:spcBef>
                <a:spcPct val="0"/>
              </a:spcBef>
            </a:pPr>
            <a:r>
              <a:rPr lang="en-US" smtClean="0"/>
              <a:t>CPT N = 3 years</a:t>
            </a:r>
          </a:p>
          <a:p>
            <a:pPr lvl="1" eaLnBrk="1" hangingPunct="1">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spcBef>
                <a:spcPct val="0"/>
              </a:spcBef>
            </a:pPr>
            <a:r>
              <a:rPr lang="en-US" smtClean="0"/>
              <a:t>The next slide talks about how to do this without a financial calculator.</a:t>
            </a:r>
          </a:p>
          <a:p>
            <a:pPr eaLnBrk="1" hangingPunct="1">
              <a:spcBef>
                <a:spcPct val="0"/>
              </a:spcBef>
            </a:pPr>
            <a:endParaRPr lang="en-US" smtClean="0"/>
          </a:p>
          <a:p>
            <a:pPr eaLnBrk="1" hangingPunct="1">
              <a:spcBef>
                <a:spcPct val="0"/>
              </a:spcBef>
            </a:pPr>
            <a:endParaRPr lang="en-US" smtClean="0"/>
          </a:p>
        </p:txBody>
      </p:sp>
      <p:sp>
        <p:nvSpPr>
          <p:cNvPr id="1075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8FECA4-3363-4D19-B83B-C5270F9C4503}" type="slidenum">
              <a:rPr lang="en-US"/>
              <a:pPr fontAlgn="base">
                <a:spcBef>
                  <a:spcPct val="0"/>
                </a:spcBef>
                <a:spcAft>
                  <a:spcPct val="0"/>
                </a:spcAft>
                <a:defRPr/>
              </a:pPr>
              <a:t>49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BCA53295-0EA3-4CEF-A589-06AF64E9AEBA}" type="slidenum">
              <a:rPr lang="en-US"/>
              <a:pPr fontAlgn="base">
                <a:spcBef>
                  <a:spcPct val="0"/>
                </a:spcBef>
                <a:spcAft>
                  <a:spcPct val="0"/>
                </a:spcAft>
                <a:defRPr/>
              </a:pPr>
              <a:t>51</a:t>
            </a:fld>
            <a:endParaRPr lang="en-US"/>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4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Q1:  5(12) = 60 N; .75 I/Y; 5000 PMT; CPT PV = -240,867</a:t>
            </a:r>
          </a:p>
          <a:p>
            <a:pPr eaLnBrk="1" hangingPunct="1">
              <a:spcBef>
                <a:spcPct val="0"/>
              </a:spcBef>
            </a:pPr>
            <a:r>
              <a:rPr lang="en-US" smtClean="0"/>
              <a:t>	PV = 5000(1 – 1 / 1.0075</a:t>
            </a:r>
            <a:r>
              <a:rPr lang="en-US" baseline="30000" smtClean="0"/>
              <a:t>60</a:t>
            </a:r>
            <a:r>
              <a:rPr lang="en-US" smtClean="0"/>
              <a:t>) / .0075 = 240,867</a:t>
            </a:r>
          </a:p>
          <a:p>
            <a:pPr eaLnBrk="1" hangingPunct="1">
              <a:spcBef>
                <a:spcPct val="0"/>
              </a:spcBef>
            </a:pPr>
            <a:endParaRPr lang="en-US" smtClean="0"/>
          </a:p>
          <a:p>
            <a:pPr eaLnBrk="1" hangingPunct="1">
              <a:spcBef>
                <a:spcPct val="0"/>
              </a:spcBef>
            </a:pPr>
            <a:r>
              <a:rPr lang="en-US" smtClean="0"/>
              <a:t>Q2: -200,000 PV; 60 N; 5000 PMT; CPT I/Y = 1.439%</a:t>
            </a:r>
          </a:p>
          <a:p>
            <a:pPr eaLnBrk="1" hangingPunct="1">
              <a:spcBef>
                <a:spcPct val="0"/>
              </a:spcBef>
            </a:pPr>
            <a:r>
              <a:rPr lang="en-US" smtClean="0"/>
              <a:t>	Trial and error without calculator</a:t>
            </a:r>
          </a:p>
          <a:p>
            <a:pPr eaLnBrk="1" hangingPunct="1">
              <a:spcBef>
                <a:spcPct val="0"/>
              </a:spcBef>
            </a:pPr>
            <a:endParaRPr lang="en-US" smtClean="0"/>
          </a:p>
          <a:p>
            <a:pPr eaLnBrk="1" hangingPunct="1">
              <a:spcBef>
                <a:spcPct val="0"/>
              </a:spcBef>
            </a:pPr>
            <a:r>
              <a:rPr lang="en-US" smtClean="0"/>
              <a:t>Q3: -200,000 PV; .75 I/Y; 5000 PMT; CPT N = 47.73  (47 months plus partial payment in month 48)</a:t>
            </a:r>
          </a:p>
          <a:p>
            <a:pPr eaLnBrk="1" hangingPunct="1">
              <a:spcBef>
                <a:spcPct val="0"/>
              </a:spcBef>
            </a:pPr>
            <a:r>
              <a:rPr lang="en-US" smtClean="0"/>
              <a:t>	200,000 = 5000(1 – 1 / 1.0075</a:t>
            </a:r>
            <a:r>
              <a:rPr lang="en-US" baseline="30000" smtClean="0"/>
              <a:t>t</a:t>
            </a:r>
            <a:r>
              <a:rPr lang="en-US" smtClean="0"/>
              <a:t>) / .0075</a:t>
            </a:r>
          </a:p>
          <a:p>
            <a:pPr eaLnBrk="1" hangingPunct="1">
              <a:spcBef>
                <a:spcPct val="0"/>
              </a:spcBef>
            </a:pPr>
            <a:r>
              <a:rPr lang="en-US" smtClean="0"/>
              <a:t>	.3 = 1 – 1/1.0075</a:t>
            </a:r>
            <a:r>
              <a:rPr lang="en-US" baseline="30000" smtClean="0"/>
              <a:t>t</a:t>
            </a:r>
            <a:endParaRPr lang="en-US" smtClean="0"/>
          </a:p>
          <a:p>
            <a:pPr eaLnBrk="1" hangingPunct="1">
              <a:spcBef>
                <a:spcPct val="0"/>
              </a:spcBef>
            </a:pPr>
            <a:r>
              <a:rPr lang="en-US" smtClean="0"/>
              <a:t>	1.0075</a:t>
            </a:r>
            <a:r>
              <a:rPr lang="en-US" baseline="30000" smtClean="0"/>
              <a:t>t</a:t>
            </a:r>
            <a:r>
              <a:rPr lang="en-US" smtClean="0"/>
              <a:t> = 1.428571429</a:t>
            </a:r>
            <a:br>
              <a:rPr lang="en-US" smtClean="0"/>
            </a:br>
            <a:r>
              <a:rPr lang="en-US" smtClean="0"/>
              <a:t>	t = ln(1.428571429) / ln(1.0075) = 47.73 months</a:t>
            </a:r>
          </a:p>
          <a:p>
            <a:pPr eaLnBrk="1" hangingPunct="1">
              <a:spcBef>
                <a:spcPct val="0"/>
              </a:spcBef>
            </a:pPr>
            <a:endParaRPr lang="en-US" smtClean="0"/>
          </a:p>
          <a:p>
            <a:pPr eaLnBrk="1" hangingPunct="1">
              <a:spcBef>
                <a:spcPct val="0"/>
              </a:spcBef>
            </a:pPr>
            <a:r>
              <a:rPr lang="en-US" smtClean="0"/>
              <a:t>Q4: -200,000 PV; 60 N; .75 I/Y; CPT PMT = 4151.67</a:t>
            </a:r>
          </a:p>
          <a:p>
            <a:pPr eaLnBrk="1" hangingPunct="1">
              <a:spcBef>
                <a:spcPct val="0"/>
              </a:spcBef>
            </a:pPr>
            <a:r>
              <a:rPr lang="en-US" smtClean="0"/>
              <a:t>	200,000 = C(1 – 1/1.0075</a:t>
            </a:r>
            <a:r>
              <a:rPr lang="en-US" baseline="30000" smtClean="0"/>
              <a:t>60</a:t>
            </a:r>
            <a:r>
              <a:rPr lang="en-US" smtClean="0"/>
              <a:t>) / .0075</a:t>
            </a:r>
          </a:p>
          <a:p>
            <a:pPr eaLnBrk="1" hangingPunct="1">
              <a:spcBef>
                <a:spcPct val="0"/>
              </a:spcBef>
            </a:pPr>
            <a:r>
              <a:rPr lang="en-US" smtClean="0"/>
              <a:t>	C = 4151.67</a:t>
            </a:r>
          </a:p>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6E30A519-F197-45DB-A238-7D44C287CCCD}" type="slidenum">
              <a:rPr lang="en-US"/>
              <a:pPr fontAlgn="base">
                <a:spcBef>
                  <a:spcPct val="0"/>
                </a:spcBef>
                <a:spcAft>
                  <a:spcPct val="0"/>
                </a:spcAft>
                <a:defRPr/>
              </a:pPr>
              <a:t>7</a:t>
            </a:fld>
            <a:endParaRPr lang="en-US"/>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is important to point out that the last deposit of $700 was NOT adjusted in time as it already is in the time period we want: 2 years.</a:t>
            </a:r>
          </a:p>
          <a:p>
            <a:pPr eaLnBrk="1" hangingPunct="1">
              <a:spcBef>
                <a:spcPct val="0"/>
              </a:spcBef>
            </a:pPr>
            <a:r>
              <a:rPr lang="en-US" smtClean="0"/>
              <a:t>The idea of adding money up in the identical time frame is critical to the understanding of the time value of money.  We cannot simply add up the $1,000 + $500 + $700 because they are in different time periods.</a:t>
            </a:r>
          </a:p>
          <a:p>
            <a:pPr eaLnBrk="1" hangingPunct="1">
              <a:spcBef>
                <a:spcPct val="0"/>
              </a:spcBef>
            </a:pPr>
            <a:endParaRPr lang="en-US" smtClean="0"/>
          </a:p>
          <a:p>
            <a:pPr eaLnBrk="1" hangingPunct="1">
              <a:spcBef>
                <a:spcPct val="0"/>
              </a:spcBef>
            </a:pPr>
            <a:r>
              <a:rPr lang="en-US" smtClean="0"/>
              <a:t>The future value of the $1,000 original deposit is actually $1,123.60 but it was rounded up to the nearest dollar for visual simplicity.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0ACE11FE-334E-48C2-AC79-34E1D9047BE4}" type="slidenum">
              <a:rPr lang="en-US"/>
              <a:pPr fontAlgn="base">
                <a:spcBef>
                  <a:spcPct val="0"/>
                </a:spcBef>
                <a:spcAft>
                  <a:spcPct val="0"/>
                </a:spcAft>
                <a:defRPr/>
              </a:pPr>
              <a:t>52</a:t>
            </a:fld>
            <a:endParaRPr lang="en-US"/>
          </a:p>
        </p:txBody>
      </p:sp>
      <p:sp>
        <p:nvSpPr>
          <p:cNvPr id="1085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Formula:</a:t>
            </a:r>
          </a:p>
          <a:p>
            <a:pPr lvl="1" eaLnBrk="1" hangingPunct="1">
              <a:spcBef>
                <a:spcPct val="0"/>
              </a:spcBef>
            </a:pPr>
            <a:r>
              <a:rPr lang="en-US" smtClean="0"/>
              <a:t>FV = 2000(1.075</a:t>
            </a:r>
            <a:r>
              <a:rPr lang="en-US" baseline="30000" smtClean="0"/>
              <a:t>40</a:t>
            </a:r>
            <a:r>
              <a:rPr lang="en-US" smtClean="0"/>
              <a:t> – 1)/.075 = 454,513.04</a:t>
            </a:r>
          </a:p>
          <a:p>
            <a:pPr lvl="1" eaLnBrk="1" hangingPunct="1">
              <a:spcBef>
                <a:spcPct val="0"/>
              </a:spcBef>
            </a:pPr>
            <a:endParaRPr lang="en-US" smtClean="0"/>
          </a:p>
          <a:p>
            <a:pPr eaLnBrk="1" hangingPunct="1">
              <a:spcBef>
                <a:spcPct val="0"/>
              </a:spcBef>
            </a:pPr>
            <a:r>
              <a:rPr lang="en-US" smtClean="0"/>
              <a:t>Calculator:</a:t>
            </a:r>
          </a:p>
          <a:p>
            <a:pPr eaLnBrk="1" hangingPunct="1">
              <a:spcBef>
                <a:spcPct val="0"/>
              </a:spcBef>
            </a:pPr>
            <a:r>
              <a:rPr lang="en-US" smtClean="0"/>
              <a:t>Remember the sign convention!!!</a:t>
            </a:r>
          </a:p>
          <a:p>
            <a:pPr lvl="1" eaLnBrk="1" hangingPunct="1">
              <a:spcBef>
                <a:spcPct val="0"/>
              </a:spcBef>
            </a:pPr>
            <a:r>
              <a:rPr lang="en-US" smtClean="0"/>
              <a:t>40 N</a:t>
            </a:r>
          </a:p>
          <a:p>
            <a:pPr lvl="1" eaLnBrk="1" hangingPunct="1">
              <a:spcBef>
                <a:spcPct val="0"/>
              </a:spcBef>
            </a:pPr>
            <a:r>
              <a:rPr lang="en-US" smtClean="0"/>
              <a:t>7.5 I/Y</a:t>
            </a:r>
          </a:p>
          <a:p>
            <a:pPr lvl="1" eaLnBrk="1" hangingPunct="1">
              <a:spcBef>
                <a:spcPct val="0"/>
              </a:spcBef>
            </a:pPr>
            <a:r>
              <a:rPr lang="en-US" smtClean="0"/>
              <a:t>-2,000 PMT</a:t>
            </a:r>
          </a:p>
          <a:p>
            <a:pPr lvl="1" eaLnBrk="1" hangingPunct="1">
              <a:spcBef>
                <a:spcPct val="0"/>
              </a:spcBef>
            </a:pPr>
            <a:r>
              <a:rPr lang="en-US" smtClean="0"/>
              <a:t>CPT FV = 454,513.04</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i="1" smtClean="0"/>
              <a:t>Lecture Tip: </a:t>
            </a:r>
            <a:r>
              <a:rPr lang="en-US" smtClean="0"/>
              <a:t>It should be emphasized that annuity factor tables (and the annuity factors in the formulas) assumes that the first payment occurs one period from the present, with the final payment at the end of the annuity’s life. If the first payment occurs at the beginning of the period, then FV’s have one additional period for compounding and PV’s have one less period to be discounted. Consequently, you can multiply both the future value and the present value by (1 + r) to account for the change in timing.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E5A878EE-E4B6-48B6-B593-F9F18DC4B98E}" type="slidenum">
              <a:rPr lang="en-US"/>
              <a:pPr fontAlgn="base">
                <a:spcBef>
                  <a:spcPct val="0"/>
                </a:spcBef>
                <a:spcAft>
                  <a:spcPct val="0"/>
                </a:spcAft>
                <a:defRPr/>
              </a:pPr>
              <a:t>53</a:t>
            </a:fld>
            <a:endParaRPr lang="en-US"/>
          </a:p>
        </p:txBody>
      </p:sp>
      <p:sp>
        <p:nvSpPr>
          <p:cNvPr id="1105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that the procedure for changing the calculator to an annuity due is similar on other calculators.</a:t>
            </a:r>
          </a:p>
          <a:p>
            <a:pPr eaLnBrk="1" hangingPunct="1">
              <a:spcBef>
                <a:spcPct val="0"/>
              </a:spcBef>
            </a:pPr>
            <a:endParaRPr lang="en-US" smtClean="0"/>
          </a:p>
          <a:p>
            <a:pPr eaLnBrk="1" hangingPunct="1">
              <a:spcBef>
                <a:spcPct val="0"/>
              </a:spcBef>
            </a:pPr>
            <a:r>
              <a:rPr lang="en-US" smtClean="0"/>
              <a:t>Formula:</a:t>
            </a:r>
          </a:p>
          <a:p>
            <a:pPr lvl="1" eaLnBrk="1" hangingPunct="1">
              <a:spcBef>
                <a:spcPct val="0"/>
              </a:spcBef>
            </a:pPr>
            <a:r>
              <a:rPr lang="en-US" smtClean="0"/>
              <a:t>FV = 10,000[(1.08</a:t>
            </a:r>
            <a:r>
              <a:rPr lang="en-US" baseline="30000" smtClean="0"/>
              <a:t>3</a:t>
            </a:r>
            <a:r>
              <a:rPr lang="en-US" smtClean="0"/>
              <a:t> – 1) / .08](1.08) = 35,061.12</a:t>
            </a:r>
          </a:p>
          <a:p>
            <a:pPr eaLnBrk="1" hangingPunct="1">
              <a:spcBef>
                <a:spcPct val="0"/>
              </a:spcBef>
            </a:pPr>
            <a:r>
              <a:rPr lang="en-US" smtClean="0"/>
              <a:t>Calculator:</a:t>
            </a:r>
          </a:p>
          <a:p>
            <a:pPr lvl="1" eaLnBrk="1" hangingPunct="1">
              <a:spcBef>
                <a:spcPct val="0"/>
              </a:spcBef>
            </a:pPr>
            <a:r>
              <a:rPr lang="en-US" smtClean="0"/>
              <a:t>2</a:t>
            </a:r>
            <a:r>
              <a:rPr lang="en-US" baseline="30000" smtClean="0"/>
              <a:t>nd</a:t>
            </a:r>
            <a:r>
              <a:rPr lang="en-US" smtClean="0"/>
              <a:t> BGN 2</a:t>
            </a:r>
            <a:r>
              <a:rPr lang="en-US" baseline="30000" smtClean="0"/>
              <a:t>nd</a:t>
            </a:r>
            <a:r>
              <a:rPr lang="en-US" smtClean="0"/>
              <a:t> Set (you should see BGN in the display)</a:t>
            </a:r>
          </a:p>
          <a:p>
            <a:pPr lvl="1" eaLnBrk="1" hangingPunct="1">
              <a:spcBef>
                <a:spcPct val="0"/>
              </a:spcBef>
            </a:pPr>
            <a:r>
              <a:rPr lang="en-US" smtClean="0"/>
              <a:t>3 N</a:t>
            </a:r>
          </a:p>
          <a:p>
            <a:pPr lvl="1" eaLnBrk="1" hangingPunct="1">
              <a:spcBef>
                <a:spcPct val="0"/>
              </a:spcBef>
            </a:pPr>
            <a:r>
              <a:rPr lang="en-US" smtClean="0"/>
              <a:t>-10,000 PMT</a:t>
            </a:r>
          </a:p>
          <a:p>
            <a:pPr lvl="1" eaLnBrk="1" hangingPunct="1">
              <a:spcBef>
                <a:spcPct val="0"/>
              </a:spcBef>
            </a:pPr>
            <a:r>
              <a:rPr lang="en-US" smtClean="0"/>
              <a:t>8 I/Y</a:t>
            </a:r>
          </a:p>
          <a:p>
            <a:pPr lvl="1" eaLnBrk="1" hangingPunct="1">
              <a:spcBef>
                <a:spcPct val="0"/>
              </a:spcBef>
            </a:pPr>
            <a:r>
              <a:rPr lang="en-US" smtClean="0"/>
              <a:t>CPT FV = 35,061.12</a:t>
            </a:r>
          </a:p>
          <a:p>
            <a:pPr lvl="1" eaLnBrk="1" hangingPunct="1">
              <a:spcBef>
                <a:spcPct val="0"/>
              </a:spcBef>
            </a:pPr>
            <a:r>
              <a:rPr lang="en-US" smtClean="0"/>
              <a:t>2</a:t>
            </a:r>
            <a:r>
              <a:rPr lang="en-US" baseline="30000" smtClean="0"/>
              <a:t>nd</a:t>
            </a:r>
            <a:r>
              <a:rPr lang="en-US" smtClean="0"/>
              <a:t> BGN 2</a:t>
            </a:r>
            <a:r>
              <a:rPr lang="en-US" baseline="30000" smtClean="0"/>
              <a:t>nd</a:t>
            </a:r>
            <a:r>
              <a:rPr lang="en-US" smtClean="0"/>
              <a:t> Set (be sure to change it back to an ordinary annuity)</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What if it were an ordinary annuity?  FV = 32,464 (so you receive an additional 2,597.12 by starting to save today.)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D7B7CD0E-870E-4337-B0B6-977CC3B7AD01}" type="slidenum">
              <a:rPr lang="en-US"/>
              <a:pPr fontAlgn="base">
                <a:spcBef>
                  <a:spcPct val="0"/>
                </a:spcBef>
                <a:spcAft>
                  <a:spcPct val="0"/>
                </a:spcAft>
                <a:defRPr/>
              </a:pPr>
              <a:t>54</a:t>
            </a:fld>
            <a:endParaRPr lang="en-US"/>
          </a:p>
        </p:txBody>
      </p:sp>
      <p:sp>
        <p:nvSpPr>
          <p:cNvPr id="1126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If you use the regular annuity formula, the FV will occur at the same time as the last payment.  To get the value at the end of the third period, you have to take it forward one more period.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615AB01B-37B9-448A-BDE9-829A5055ECFF}" type="slidenum">
              <a:rPr lang="en-US"/>
              <a:pPr fontAlgn="base">
                <a:spcBef>
                  <a:spcPct val="0"/>
                </a:spcBef>
                <a:spcAft>
                  <a:spcPct val="0"/>
                </a:spcAft>
                <a:defRPr/>
              </a:pPr>
              <a:t>55</a:t>
            </a:fld>
            <a:endParaRPr lang="en-US"/>
          </a:p>
        </p:txBody>
      </p:sp>
      <p:sp>
        <p:nvSpPr>
          <p:cNvPr id="114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a good preview to the valuation issues discussed in future chapters. The price of an investment is just the present value of expected future cash flows.</a:t>
            </a:r>
          </a:p>
          <a:p>
            <a:pPr eaLnBrk="1" hangingPunct="1">
              <a:spcBef>
                <a:spcPct val="0"/>
              </a:spcBef>
            </a:pPr>
            <a:endParaRPr lang="en-US" smtClean="0"/>
          </a:p>
          <a:p>
            <a:pPr eaLnBrk="1" hangingPunct="1">
              <a:spcBef>
                <a:spcPct val="0"/>
              </a:spcBef>
            </a:pPr>
            <a:r>
              <a:rPr lang="en-US" smtClean="0"/>
              <a:t>Example statement:</a:t>
            </a:r>
          </a:p>
          <a:p>
            <a:pPr eaLnBrk="1" hangingPunct="1">
              <a:spcBef>
                <a:spcPct val="0"/>
              </a:spcBef>
            </a:pPr>
            <a:endParaRPr lang="en-US" smtClean="0"/>
          </a:p>
          <a:p>
            <a:pPr eaLnBrk="1" hangingPunct="1">
              <a:spcBef>
                <a:spcPct val="0"/>
              </a:spcBef>
            </a:pPr>
            <a:r>
              <a:rPr lang="en-US" smtClean="0"/>
              <a:t>Suppose the Fellini Co. wants to sell preferred stock at $100 per share. A very similar issue of preferred stock already outstanding has a price of $40 per share and offers a dividend of $1 every quarter.  What dividend will Fellini have to offer if the preferred stock is going to sell?</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BD986FE1-4A70-4C12-9F6E-2E244F520C31}" type="slidenum">
              <a:rPr lang="en-US"/>
              <a:pPr fontAlgn="base">
                <a:spcBef>
                  <a:spcPct val="0"/>
                </a:spcBef>
                <a:spcAft>
                  <a:spcPct val="0"/>
                </a:spcAft>
                <a:defRPr/>
              </a:pPr>
              <a:t>57</a:t>
            </a:fld>
            <a:endParaRPr lang="en-US"/>
          </a:p>
        </p:txBody>
      </p:sp>
      <p:sp>
        <p:nvSpPr>
          <p:cNvPr id="1177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Q1: 35(12) = 420 N; 1,000,000 FV; 1 I/Y; CPT PMT = 155.50</a:t>
            </a:r>
          </a:p>
          <a:p>
            <a:pPr eaLnBrk="1" hangingPunct="1">
              <a:spcBef>
                <a:spcPct val="0"/>
              </a:spcBef>
            </a:pPr>
            <a:r>
              <a:rPr lang="en-US" smtClean="0"/>
              <a:t>	1,000,000 = C (1.01</a:t>
            </a:r>
            <a:r>
              <a:rPr lang="en-US" baseline="30000" smtClean="0"/>
              <a:t>420</a:t>
            </a:r>
            <a:r>
              <a:rPr lang="en-US" smtClean="0"/>
              <a:t> – 1) / .01</a:t>
            </a:r>
          </a:p>
          <a:p>
            <a:pPr eaLnBrk="1" hangingPunct="1">
              <a:spcBef>
                <a:spcPct val="0"/>
              </a:spcBef>
            </a:pPr>
            <a:r>
              <a:rPr lang="en-US" smtClean="0"/>
              <a:t>	C = 155.50</a:t>
            </a:r>
          </a:p>
          <a:p>
            <a:pPr eaLnBrk="1" hangingPunct="1">
              <a:spcBef>
                <a:spcPct val="0"/>
              </a:spcBef>
            </a:pPr>
            <a:endParaRPr lang="en-US" smtClean="0"/>
          </a:p>
          <a:p>
            <a:pPr eaLnBrk="1" hangingPunct="1">
              <a:spcBef>
                <a:spcPct val="0"/>
              </a:spcBef>
            </a:pPr>
            <a:r>
              <a:rPr lang="en-US" smtClean="0"/>
              <a:t>Q2:	The payments would be smaller by one period’s interest. Divide the above result by 1.01.</a:t>
            </a:r>
          </a:p>
          <a:p>
            <a:pPr eaLnBrk="1" hangingPunct="1">
              <a:spcBef>
                <a:spcPct val="0"/>
              </a:spcBef>
            </a:pPr>
            <a:r>
              <a:rPr lang="en-US" smtClean="0"/>
              <a:t>	1,000,000 = C[(1.01</a:t>
            </a:r>
            <a:r>
              <a:rPr lang="en-US" baseline="30000" smtClean="0"/>
              <a:t>420</a:t>
            </a:r>
            <a:r>
              <a:rPr lang="en-US" smtClean="0"/>
              <a:t> – 1) / .01] ( 1.01)</a:t>
            </a:r>
          </a:p>
          <a:p>
            <a:pPr eaLnBrk="1" hangingPunct="1">
              <a:spcBef>
                <a:spcPct val="0"/>
              </a:spcBef>
            </a:pPr>
            <a:r>
              <a:rPr lang="en-US" smtClean="0"/>
              <a:t>	C = 153.96</a:t>
            </a:r>
          </a:p>
          <a:p>
            <a:pPr eaLnBrk="1" hangingPunct="1">
              <a:spcBef>
                <a:spcPct val="0"/>
              </a:spcBef>
            </a:pPr>
            <a:endParaRPr lang="en-US" smtClean="0"/>
          </a:p>
          <a:p>
            <a:pPr eaLnBrk="1" hangingPunct="1">
              <a:spcBef>
                <a:spcPct val="0"/>
              </a:spcBef>
            </a:pPr>
            <a:r>
              <a:rPr lang="en-US" smtClean="0"/>
              <a:t>Q3: PV = 1.50 / .03 = $50</a:t>
            </a:r>
          </a:p>
          <a:p>
            <a:pPr eaLnBrk="1" hangingPunct="1">
              <a:spcBef>
                <a:spcPct val="0"/>
              </a:spcBef>
            </a:pP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02C0C3B4-E8AD-4853-BF8F-B439D9F9FDE2}" type="slidenum">
              <a:rPr lang="en-US"/>
              <a:pPr fontAlgn="base">
                <a:spcBef>
                  <a:spcPct val="0"/>
                </a:spcBef>
                <a:spcAft>
                  <a:spcPct val="0"/>
                </a:spcAft>
                <a:defRPr/>
              </a:pPr>
              <a:t>59</a:t>
            </a:fld>
            <a:endParaRPr lang="en-US"/>
          </a:p>
        </p:txBody>
      </p:sp>
      <p:sp>
        <p:nvSpPr>
          <p:cNvPr id="1331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APR must be the largest font (of interest rates) when used in a contract as required by the US federal “truth in lending” laws.</a:t>
            </a:r>
          </a:p>
        </p:txBody>
      </p:sp>
      <p:sp>
        <p:nvSpPr>
          <p:cNvPr id="1382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57B4B6-36E8-45DD-9826-ACEC89D1EE5D}" type="slidenum">
              <a:rPr lang="en-US"/>
              <a:pPr fontAlgn="base">
                <a:spcBef>
                  <a:spcPct val="0"/>
                </a:spcBef>
                <a:spcAft>
                  <a:spcPct val="0"/>
                </a:spcAft>
                <a:defRPr/>
              </a:pPr>
              <a:t>60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p:spPr>
      </p:sp>
      <p:sp>
        <p:nvSpPr>
          <p:cNvPr id="1372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APR must be the largest font (of interest rates) when used in a contract as required by the US federal “truth in lending” laws.</a:t>
            </a:r>
          </a:p>
        </p:txBody>
      </p:sp>
      <p:sp>
        <p:nvSpPr>
          <p:cNvPr id="140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FB125A-D91E-4186-997A-0BBFAF4A674C}" type="slidenum">
              <a:rPr lang="en-US"/>
              <a:pPr fontAlgn="base">
                <a:spcBef>
                  <a:spcPct val="0"/>
                </a:spcBef>
                <a:spcAft>
                  <a:spcPct val="0"/>
                </a:spcAft>
                <a:defRPr/>
              </a:pPr>
              <a:t>61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D0F12899-DA57-488A-87FD-DEF831787611}" type="slidenum">
              <a:rPr lang="en-US"/>
              <a:pPr fontAlgn="base">
                <a:spcBef>
                  <a:spcPct val="0"/>
                </a:spcBef>
                <a:spcAft>
                  <a:spcPct val="0"/>
                </a:spcAft>
                <a:defRPr/>
              </a:pPr>
              <a:t>65</a:t>
            </a:fld>
            <a:endParaRPr lang="en-US"/>
          </a:p>
        </p:txBody>
      </p:sp>
      <p:sp>
        <p:nvSpPr>
          <p:cNvPr id="142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364BFEA1-EB8B-40F4-9828-822F9B206C2B}" type="slidenum">
              <a:rPr lang="en-US"/>
              <a:pPr fontAlgn="base">
                <a:spcBef>
                  <a:spcPct val="0"/>
                </a:spcBef>
                <a:spcAft>
                  <a:spcPct val="0"/>
                </a:spcAft>
                <a:defRPr/>
              </a:pPr>
              <a:t>66</a:t>
            </a:fld>
            <a:endParaRPr lang="en-US"/>
          </a:p>
        </p:txBody>
      </p:sp>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Point out that the APR is the same in either case, but your effective rate is different.  Ask them which account they should use.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demonstration is a refresher of how to use the calculator, taking the $1,000 today and computing its future value at time 2.</a:t>
            </a:r>
          </a:p>
          <a:p>
            <a:pPr eaLnBrk="1" hangingPunct="1">
              <a:spcBef>
                <a:spcPct val="0"/>
              </a:spcBef>
            </a:pPr>
            <a:endParaRPr lang="en-US" smtClean="0"/>
          </a:p>
          <a:p>
            <a:pPr eaLnBrk="1" hangingPunct="1">
              <a:spcBef>
                <a:spcPct val="0"/>
              </a:spcBef>
            </a:pPr>
            <a:r>
              <a:rPr lang="en-US" smtClean="0"/>
              <a:t>Students should be capable of computing the future value of the $500 payment on their own.</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1F2283-C024-4611-99F9-771A7F5F8642}" type="slidenum">
              <a:rPr lang="en-US"/>
              <a:pPr fontAlgn="base">
                <a:spcBef>
                  <a:spcPct val="0"/>
                </a:spcBef>
                <a:spcAft>
                  <a:spcPct val="0"/>
                </a:spcAft>
                <a:defRPr/>
              </a:pPr>
              <a:t>8</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68DAB106-DC16-4D7E-8F3A-3B94A983EA6B}" type="slidenum">
              <a:rPr lang="en-US"/>
              <a:pPr fontAlgn="base">
                <a:spcBef>
                  <a:spcPct val="0"/>
                </a:spcBef>
                <a:spcAft>
                  <a:spcPct val="0"/>
                </a:spcAft>
                <a:defRPr/>
              </a:pPr>
              <a:t>67</a:t>
            </a:fld>
            <a:endParaRPr lang="en-US"/>
          </a:p>
        </p:txBody>
      </p:sp>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Using the calculator:</a:t>
            </a:r>
          </a:p>
          <a:p>
            <a:pPr eaLnBrk="1" hangingPunct="1">
              <a:spcBef>
                <a:spcPct val="0"/>
              </a:spcBef>
            </a:pPr>
            <a:endParaRPr lang="en-US" smtClean="0"/>
          </a:p>
          <a:p>
            <a:pPr eaLnBrk="1" hangingPunct="1">
              <a:spcBef>
                <a:spcPct val="0"/>
              </a:spcBef>
            </a:pPr>
            <a:r>
              <a:rPr lang="en-US" smtClean="0"/>
              <a:t>The TI BA-II Plus has an I conversion key that allows for easy conversion between quoted rates and effective rates.</a:t>
            </a:r>
          </a:p>
          <a:p>
            <a:pPr eaLnBrk="1" hangingPunct="1">
              <a:spcBef>
                <a:spcPct val="0"/>
              </a:spcBef>
            </a:pPr>
            <a:r>
              <a:rPr lang="en-US" smtClean="0"/>
              <a:t>2</a:t>
            </a:r>
            <a:r>
              <a:rPr lang="en-US" baseline="30000" smtClean="0"/>
              <a:t>nd</a:t>
            </a:r>
            <a:r>
              <a:rPr lang="en-US" smtClean="0"/>
              <a:t> I Conv  NOM is the quoted rate; down arrow EFF is the effective rate; down arrow C/Y is compounding periods per year.  You can compute either the NOM or the EFF by entering the other two pieces of information, then going to the one you wish to compute and pressing CPT.</a:t>
            </a:r>
          </a:p>
          <a:p>
            <a:pPr eaLnBrk="1" hangingPunct="1">
              <a:spcBef>
                <a:spcPct val="0"/>
              </a:spcBef>
            </a:pPr>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E9C112C8-FD36-4525-A0C4-AB3F8A0345F7}" type="slidenum">
              <a:rPr lang="en-US"/>
              <a:pPr fontAlgn="base">
                <a:spcBef>
                  <a:spcPct val="0"/>
                </a:spcBef>
                <a:spcAft>
                  <a:spcPct val="0"/>
                </a:spcAft>
                <a:defRPr/>
              </a:pPr>
              <a:t>68</a:t>
            </a:fld>
            <a:endParaRPr lang="en-US"/>
          </a:p>
        </p:txBody>
      </p:sp>
      <p:sp>
        <p:nvSpPr>
          <p:cNvPr id="149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Remind students that rates are quoted on an annual basis.  The given numbers are APRs, not daily or semiannual rates.</a:t>
            </a:r>
          </a:p>
          <a:p>
            <a:pPr eaLnBrk="1" hangingPunct="1">
              <a:spcBef>
                <a:spcPct val="0"/>
              </a:spcBef>
            </a:pPr>
            <a:endParaRPr lang="en-US" smtClean="0"/>
          </a:p>
          <a:p>
            <a:pPr eaLnBrk="1" hangingPunct="1">
              <a:spcBef>
                <a:spcPct val="0"/>
              </a:spcBef>
            </a:pPr>
            <a:r>
              <a:rPr lang="en-US" smtClean="0"/>
              <a:t>Calculator:</a:t>
            </a:r>
          </a:p>
          <a:p>
            <a:pPr eaLnBrk="1" hangingPunct="1">
              <a:spcBef>
                <a:spcPct val="0"/>
              </a:spcBef>
            </a:pPr>
            <a:r>
              <a:rPr lang="en-US" smtClean="0"/>
              <a:t>2</a:t>
            </a:r>
            <a:r>
              <a:rPr lang="en-US" baseline="30000" smtClean="0"/>
              <a:t>nd</a:t>
            </a:r>
            <a:r>
              <a:rPr lang="en-US" smtClean="0"/>
              <a:t> I conv 5.25 NOM Enter up arrow 365 C/Y Enter up arrow CPT EFF = 5.39%</a:t>
            </a:r>
          </a:p>
          <a:p>
            <a:pPr eaLnBrk="1" hangingPunct="1">
              <a:spcBef>
                <a:spcPct val="0"/>
              </a:spcBef>
            </a:pPr>
            <a:r>
              <a:rPr lang="en-US" smtClean="0"/>
              <a:t>5.3 NOM Enter up arrow 2 C/Y Enter up arrow CPT EFF = 5.37%</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584776D2-453C-4EF8-BB88-29918455A236}" type="slidenum">
              <a:rPr lang="en-US"/>
              <a:pPr fontAlgn="base">
                <a:spcBef>
                  <a:spcPct val="0"/>
                </a:spcBef>
                <a:spcAft>
                  <a:spcPct val="0"/>
                </a:spcAft>
                <a:defRPr/>
              </a:pPr>
              <a:t>69</a:t>
            </a:fld>
            <a:endParaRPr lang="en-US"/>
          </a:p>
        </p:txBody>
      </p:sp>
      <p:sp>
        <p:nvSpPr>
          <p:cNvPr id="151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is important to point out that the daily rate is NOT .014, it is .014383562</a:t>
            </a:r>
          </a:p>
          <a:p>
            <a:pPr lvl="1" eaLnBrk="1" hangingPunct="1">
              <a:spcBef>
                <a:spcPct val="0"/>
              </a:spcBef>
            </a:pPr>
            <a:endParaRPr lang="en-US" smtClean="0"/>
          </a:p>
          <a:p>
            <a:pPr lvl="1" eaLnBrk="1" hangingPunct="1">
              <a:spcBef>
                <a:spcPct val="0"/>
              </a:spcBef>
            </a:pPr>
            <a:r>
              <a:rPr lang="en-US" smtClean="0"/>
              <a:t>First Account:</a:t>
            </a:r>
          </a:p>
          <a:p>
            <a:pPr lvl="2" eaLnBrk="1" hangingPunct="1">
              <a:spcBef>
                <a:spcPct val="0"/>
              </a:spcBef>
            </a:pPr>
            <a:r>
              <a:rPr lang="en-US" smtClean="0"/>
              <a:t>365 N; 5.25 / 365 = .014383562 I/Y; 100 PV; CPT FV = 105.39</a:t>
            </a:r>
          </a:p>
          <a:p>
            <a:pPr lvl="1" eaLnBrk="1" hangingPunct="1">
              <a:spcBef>
                <a:spcPct val="0"/>
              </a:spcBef>
            </a:pPr>
            <a:r>
              <a:rPr lang="en-US" smtClean="0"/>
              <a:t>Second Account:</a:t>
            </a:r>
          </a:p>
          <a:p>
            <a:pPr lvl="2" eaLnBrk="1" hangingPunct="1">
              <a:spcBef>
                <a:spcPct val="0"/>
              </a:spcBef>
            </a:pPr>
            <a:r>
              <a:rPr lang="en-US" smtClean="0"/>
              <a:t>2 N; 5.3 / 2 = 2.65 I/Y; 100 PV; CPT FV = 105.37</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i="1" smtClean="0"/>
              <a:t>Lecture Tip: </a:t>
            </a:r>
            <a:r>
              <a:rPr lang="en-US" smtClean="0"/>
              <a:t>Here is a way to drive the point of this section home. Ask how many students have taken out a car loan. Now ask one of them what annual interest rate s/he is paying on the loan. Students will typically quote the loan in terms of the APR. Point out that, since payments are made monthly, the effective rate is actually more than the rate s/he just quoted, and demonstrate the calculation of the EAR.</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2E58FE50-B174-42C5-952D-CD7B0ED03F7B}" type="slidenum">
              <a:rPr lang="en-US"/>
              <a:pPr fontAlgn="base">
                <a:spcBef>
                  <a:spcPct val="0"/>
                </a:spcBef>
                <a:spcAft>
                  <a:spcPct val="0"/>
                </a:spcAft>
                <a:defRPr/>
              </a:pPr>
              <a:t>71</a:t>
            </a:fld>
            <a:endParaRPr lang="en-US"/>
          </a:p>
        </p:txBody>
      </p:sp>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On the calculator: 2</a:t>
            </a:r>
            <a:r>
              <a:rPr lang="en-US" baseline="30000" smtClean="0"/>
              <a:t>nd</a:t>
            </a:r>
            <a:r>
              <a:rPr lang="en-US" smtClean="0"/>
              <a:t> I conv down arrow 12 EFF Enter down arrow 12 C/Y Enter down arrow CPT NOM</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36D148D6-F73F-41B1-BDDE-378A6016E53D}" type="slidenum">
              <a:rPr lang="en-US"/>
              <a:pPr fontAlgn="base">
                <a:spcBef>
                  <a:spcPct val="0"/>
                </a:spcBef>
                <a:spcAft>
                  <a:spcPct val="0"/>
                </a:spcAft>
                <a:defRPr/>
              </a:pPr>
              <a:t>72</a:t>
            </a:fld>
            <a:endParaRPr lang="en-US"/>
          </a:p>
        </p:txBody>
      </p:sp>
      <p:sp>
        <p:nvSpPr>
          <p:cNvPr id="158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marL="0" lvl="1" eaLnBrk="1" hangingPunct="1">
              <a:spcBef>
                <a:spcPct val="0"/>
              </a:spcBef>
            </a:pPr>
            <a:r>
              <a:rPr lang="en-US" smtClean="0"/>
              <a:t>2(12) = 24 N; 16.9 / 12 = 1.408333333 I/Y; 3,500 PV; CPT PMT = -172.88</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See the </a:t>
            </a:r>
            <a:r>
              <a:rPr lang="en-US" i="1" smtClean="0"/>
              <a:t>Lecture Tip</a:t>
            </a:r>
            <a:r>
              <a:rPr lang="en-US" smtClean="0"/>
              <a:t> in the IM for a discussion of situations that present a mismatch between the payment period and the compounding period.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74B636C9-DA1A-4F44-966C-45543A9A996E}" type="slidenum">
              <a:rPr lang="en-US"/>
              <a:pPr fontAlgn="base">
                <a:spcBef>
                  <a:spcPct val="0"/>
                </a:spcBef>
                <a:spcAft>
                  <a:spcPct val="0"/>
                </a:spcAft>
                <a:defRPr/>
              </a:pPr>
              <a:t>73</a:t>
            </a:fld>
            <a:endParaRPr lang="en-US"/>
          </a:p>
        </p:txBody>
      </p:sp>
      <p:sp>
        <p:nvSpPr>
          <p:cNvPr id="160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Formula:</a:t>
            </a:r>
          </a:p>
          <a:p>
            <a:pPr lvl="1" eaLnBrk="1" hangingPunct="1">
              <a:spcBef>
                <a:spcPct val="0"/>
              </a:spcBef>
            </a:pPr>
            <a:r>
              <a:rPr lang="en-US" smtClean="0"/>
              <a:t>FV = 50[1.0075</a:t>
            </a:r>
            <a:r>
              <a:rPr lang="en-US" baseline="30000" smtClean="0"/>
              <a:t>420</a:t>
            </a:r>
            <a:r>
              <a:rPr lang="en-US" smtClean="0"/>
              <a:t> – 1] / .0075 = 147,089.22</a:t>
            </a:r>
          </a:p>
          <a:p>
            <a:pPr lvl="1" eaLnBrk="1" hangingPunct="1">
              <a:spcBef>
                <a:spcPct val="0"/>
              </a:spcBef>
            </a:pPr>
            <a:endParaRPr lang="en-US" smtClean="0"/>
          </a:p>
          <a:p>
            <a:pPr eaLnBrk="1" hangingPunct="1">
              <a:spcBef>
                <a:spcPct val="0"/>
              </a:spcBef>
            </a:pPr>
            <a:r>
              <a:rPr lang="en-US" smtClean="0"/>
              <a:t>Calculator:</a:t>
            </a:r>
          </a:p>
          <a:p>
            <a:pPr lvl="1" eaLnBrk="1" hangingPunct="1">
              <a:spcBef>
                <a:spcPct val="0"/>
              </a:spcBef>
            </a:pPr>
            <a:r>
              <a:rPr lang="en-US" smtClean="0"/>
              <a:t>35(12) = 420 N</a:t>
            </a:r>
          </a:p>
          <a:p>
            <a:pPr lvl="1" eaLnBrk="1" hangingPunct="1">
              <a:spcBef>
                <a:spcPct val="0"/>
              </a:spcBef>
            </a:pPr>
            <a:r>
              <a:rPr lang="en-US" smtClean="0"/>
              <a:t>9 / 12 = .75 I/Y</a:t>
            </a:r>
          </a:p>
          <a:p>
            <a:pPr lvl="1" eaLnBrk="1" hangingPunct="1">
              <a:spcBef>
                <a:spcPct val="0"/>
              </a:spcBef>
            </a:pPr>
            <a:r>
              <a:rPr lang="en-US" smtClean="0"/>
              <a:t>50 PMT</a:t>
            </a:r>
          </a:p>
          <a:p>
            <a:pPr lvl="1" eaLnBrk="1" hangingPunct="1">
              <a:spcBef>
                <a:spcPct val="0"/>
              </a:spcBef>
            </a:pPr>
            <a:r>
              <a:rPr lang="en-US" smtClean="0"/>
              <a:t>CPT FV = 147,089.22</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CCF7BFEA-B6F6-494F-A167-2F77A689DC32}" type="slidenum">
              <a:rPr lang="en-US"/>
              <a:pPr fontAlgn="base">
                <a:spcBef>
                  <a:spcPct val="0"/>
                </a:spcBef>
                <a:spcAft>
                  <a:spcPct val="0"/>
                </a:spcAft>
                <a:defRPr/>
              </a:pPr>
              <a:t>74</a:t>
            </a:fld>
            <a:endParaRPr lang="en-US"/>
          </a:p>
        </p:txBody>
      </p:sp>
      <p:sp>
        <p:nvSpPr>
          <p:cNvPr id="162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Formula:</a:t>
            </a:r>
          </a:p>
          <a:p>
            <a:pPr lvl="1" eaLnBrk="1" hangingPunct="1">
              <a:spcBef>
                <a:spcPct val="0"/>
              </a:spcBef>
            </a:pPr>
            <a:r>
              <a:rPr lang="en-US" smtClean="0"/>
              <a:t>FV = 15,000 / (1.00015068493)</a:t>
            </a:r>
            <a:r>
              <a:rPr lang="en-US" baseline="30000" smtClean="0"/>
              <a:t>1095</a:t>
            </a:r>
            <a:r>
              <a:rPr lang="en-US" smtClean="0"/>
              <a:t> = 12,718.56</a:t>
            </a:r>
          </a:p>
          <a:p>
            <a:pPr lvl="1" eaLnBrk="1" hangingPunct="1">
              <a:spcBef>
                <a:spcPct val="0"/>
              </a:spcBef>
            </a:pPr>
            <a:endParaRPr lang="en-US" smtClean="0"/>
          </a:p>
          <a:p>
            <a:pPr eaLnBrk="1" hangingPunct="1">
              <a:spcBef>
                <a:spcPct val="0"/>
              </a:spcBef>
            </a:pPr>
            <a:r>
              <a:rPr lang="en-US" smtClean="0"/>
              <a:t>Calculator:</a:t>
            </a:r>
          </a:p>
          <a:p>
            <a:pPr lvl="1" eaLnBrk="1" hangingPunct="1">
              <a:spcBef>
                <a:spcPct val="0"/>
              </a:spcBef>
            </a:pPr>
            <a:r>
              <a:rPr lang="en-US" smtClean="0"/>
              <a:t>3(365) = 1095 N</a:t>
            </a:r>
          </a:p>
          <a:p>
            <a:pPr lvl="1" eaLnBrk="1" hangingPunct="1">
              <a:spcBef>
                <a:spcPct val="0"/>
              </a:spcBef>
            </a:pPr>
            <a:r>
              <a:rPr lang="en-US" smtClean="0"/>
              <a:t>5.5 / 365 = .015068493 I/Y</a:t>
            </a:r>
          </a:p>
          <a:p>
            <a:pPr lvl="1" eaLnBrk="1" hangingPunct="1">
              <a:spcBef>
                <a:spcPct val="0"/>
              </a:spcBef>
            </a:pPr>
            <a:r>
              <a:rPr lang="en-US" smtClean="0"/>
              <a:t>15,000 FV</a:t>
            </a:r>
          </a:p>
          <a:p>
            <a:pPr lvl="1" eaLnBrk="1" hangingPunct="1">
              <a:spcBef>
                <a:spcPct val="0"/>
              </a:spcBef>
            </a:pPr>
            <a:r>
              <a:rPr lang="en-US" smtClean="0"/>
              <a:t>CPT PV = -12,718.56</a:t>
            </a:r>
          </a:p>
          <a:p>
            <a:pPr eaLnBrk="1" hangingPunct="1">
              <a:spcBef>
                <a:spcPct val="0"/>
              </a:spcBef>
            </a:pPr>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782E4CAF-2675-472E-A246-9BDC95F7707A}" type="slidenum">
              <a:rPr lang="en-US"/>
              <a:pPr fontAlgn="base">
                <a:spcBef>
                  <a:spcPct val="0"/>
                </a:spcBef>
                <a:spcAft>
                  <a:spcPct val="0"/>
                </a:spcAft>
                <a:defRPr/>
              </a:pPr>
              <a:t>75</a:t>
            </a:fld>
            <a:endParaRPr lang="en-US"/>
          </a:p>
        </p:txBody>
      </p:sp>
      <p:sp>
        <p:nvSpPr>
          <p:cNvPr id="165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5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APR = period rate * # of compounding periods per year</a:t>
            </a:r>
          </a:p>
          <a:p>
            <a:pPr eaLnBrk="1" hangingPunct="1">
              <a:spcBef>
                <a:spcPct val="0"/>
              </a:spcBef>
            </a:pPr>
            <a:r>
              <a:rPr lang="en-US" smtClean="0"/>
              <a:t>EAR is the rate we earn (or pay) after we account for compounding</a:t>
            </a:r>
          </a:p>
          <a:p>
            <a:pPr eaLnBrk="1" hangingPunct="1">
              <a:spcBef>
                <a:spcPct val="0"/>
              </a:spcBef>
            </a:pPr>
            <a:r>
              <a:rPr lang="en-US" smtClean="0"/>
              <a:t>We should use the EAR to compare alternatives</a:t>
            </a:r>
          </a:p>
          <a:p>
            <a:pPr eaLnBrk="1" hangingPunct="1">
              <a:spcBef>
                <a:spcPct val="0"/>
              </a:spcBef>
            </a:pPr>
            <a:r>
              <a:rPr lang="en-US" smtClean="0"/>
              <a:t>We need the period rate, and we have to use the APR to get it</a:t>
            </a:r>
          </a:p>
          <a:p>
            <a:pPr eaLnBrk="1" hangingPunct="1">
              <a:spcBef>
                <a:spcPct val="0"/>
              </a:spcBef>
            </a:pPr>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1B64CCBF-108E-4140-9D89-9687BEFD4CA7}" type="slidenum">
              <a:rPr lang="en-US"/>
              <a:pPr fontAlgn="base">
                <a:spcBef>
                  <a:spcPct val="0"/>
                </a:spcBef>
                <a:spcAft>
                  <a:spcPct val="0"/>
                </a:spcAft>
                <a:defRPr/>
              </a:pPr>
              <a:t>78</a:t>
            </a:fld>
            <a:endParaRPr lang="en-US"/>
          </a:p>
        </p:txBody>
      </p:sp>
      <p:sp>
        <p:nvSpPr>
          <p:cNvPr id="169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Remind students that the value of an investment is the present value of expected future cash flows.</a:t>
            </a:r>
          </a:p>
          <a:p>
            <a:pPr eaLnBrk="1" hangingPunct="1">
              <a:spcBef>
                <a:spcPct val="0"/>
              </a:spcBef>
            </a:pPr>
            <a:endParaRPr lang="en-US" smtClean="0"/>
          </a:p>
          <a:p>
            <a:pPr eaLnBrk="1" hangingPunct="1">
              <a:spcBef>
                <a:spcPct val="0"/>
              </a:spcBef>
            </a:pPr>
            <a:r>
              <a:rPr lang="en-US" smtClean="0"/>
              <a:t>Formula:</a:t>
            </a:r>
          </a:p>
          <a:p>
            <a:pPr lvl="1" eaLnBrk="1" hangingPunct="1">
              <a:spcBef>
                <a:spcPct val="0"/>
              </a:spcBef>
            </a:pPr>
            <a:r>
              <a:rPr lang="en-US" smtClean="0"/>
              <a:t>PV = 10,000 / 1.07 = 9345.79</a:t>
            </a:r>
          </a:p>
          <a:p>
            <a:pPr lvl="1" eaLnBrk="1" hangingPunct="1">
              <a:spcBef>
                <a:spcPct val="0"/>
              </a:spcBef>
            </a:pPr>
            <a:endParaRPr lang="en-US" smtClean="0"/>
          </a:p>
          <a:p>
            <a:pPr eaLnBrk="1" hangingPunct="1">
              <a:spcBef>
                <a:spcPct val="0"/>
              </a:spcBef>
            </a:pPr>
            <a:r>
              <a:rPr lang="en-US" smtClean="0"/>
              <a:t>Calculator:</a:t>
            </a:r>
          </a:p>
          <a:p>
            <a:pPr eaLnBrk="1" hangingPunct="1">
              <a:spcBef>
                <a:spcPct val="0"/>
              </a:spcBef>
            </a:pPr>
            <a:endParaRPr lang="en-US" smtClean="0"/>
          </a:p>
          <a:p>
            <a:pPr lvl="1" eaLnBrk="1" hangingPunct="1">
              <a:spcBef>
                <a:spcPct val="0"/>
              </a:spcBef>
            </a:pPr>
            <a:r>
              <a:rPr lang="en-US" smtClean="0"/>
              <a:t>1 N; 10,000 FV; 7 I/Y; CPT PV = -9,345.79</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5330F2A2-0E0A-4603-BBE5-35B46886312D}" type="slidenum">
              <a:rPr lang="en-US"/>
              <a:pPr fontAlgn="base">
                <a:spcBef>
                  <a:spcPct val="0"/>
                </a:spcBef>
                <a:spcAft>
                  <a:spcPct val="0"/>
                </a:spcAft>
                <a:defRPr/>
              </a:pPr>
              <a:t>79</a:t>
            </a:fld>
            <a:endParaRPr lang="en-US"/>
          </a:p>
        </p:txBody>
      </p:sp>
      <p:sp>
        <p:nvSpPr>
          <p:cNvPr id="172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Remind students that the value of an investment is the present value of expected future cash flows.</a:t>
            </a:r>
          </a:p>
          <a:p>
            <a:pPr eaLnBrk="1" hangingPunct="1">
              <a:spcBef>
                <a:spcPct val="0"/>
              </a:spcBef>
            </a:pPr>
            <a:endParaRPr lang="en-US" smtClean="0"/>
          </a:p>
          <a:p>
            <a:pPr eaLnBrk="1" hangingPunct="1">
              <a:spcBef>
                <a:spcPct val="0"/>
              </a:spcBef>
            </a:pPr>
            <a:r>
              <a:rPr lang="en-US" smtClean="0"/>
              <a:t>Formula:</a:t>
            </a:r>
          </a:p>
          <a:p>
            <a:pPr lvl="1" eaLnBrk="1" hangingPunct="1">
              <a:spcBef>
                <a:spcPct val="0"/>
              </a:spcBef>
            </a:pPr>
            <a:r>
              <a:rPr lang="en-US" smtClean="0"/>
              <a:t>PV = 10,000 / 1.07 = 9345.79</a:t>
            </a:r>
          </a:p>
          <a:p>
            <a:pPr lvl="1" eaLnBrk="1" hangingPunct="1">
              <a:spcBef>
                <a:spcPct val="0"/>
              </a:spcBef>
            </a:pPr>
            <a:endParaRPr lang="en-US" smtClean="0"/>
          </a:p>
          <a:p>
            <a:pPr eaLnBrk="1" hangingPunct="1">
              <a:spcBef>
                <a:spcPct val="0"/>
              </a:spcBef>
            </a:pPr>
            <a:r>
              <a:rPr lang="en-US" smtClean="0"/>
              <a:t>Calculator:</a:t>
            </a:r>
          </a:p>
          <a:p>
            <a:pPr eaLnBrk="1" hangingPunct="1">
              <a:spcBef>
                <a:spcPct val="0"/>
              </a:spcBef>
            </a:pPr>
            <a:endParaRPr lang="en-US" smtClean="0"/>
          </a:p>
          <a:p>
            <a:pPr lvl="1" eaLnBrk="1" hangingPunct="1">
              <a:spcBef>
                <a:spcPct val="0"/>
              </a:spcBef>
            </a:pPr>
            <a:r>
              <a:rPr lang="en-US" smtClean="0"/>
              <a:t>1 N; 10,000 FV; 7 I/Y; CPT PV = -9,345.79</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demonstration is a refresher of how to use the calculator, taking the $1,000 today and computing its future value at time 2.</a:t>
            </a:r>
          </a:p>
          <a:p>
            <a:pPr eaLnBrk="1" hangingPunct="1">
              <a:spcBef>
                <a:spcPct val="0"/>
              </a:spcBef>
            </a:pPr>
            <a:endParaRPr lang="en-US" smtClean="0"/>
          </a:p>
          <a:p>
            <a:pPr eaLnBrk="1" hangingPunct="1">
              <a:spcBef>
                <a:spcPct val="0"/>
              </a:spcBef>
            </a:pPr>
            <a:r>
              <a:rPr lang="en-US" smtClean="0"/>
              <a:t>Students should be capable of computing the future value of the $500 payment on their own.</a:t>
            </a:r>
          </a:p>
          <a:p>
            <a:pPr eaLnBrk="1" hangingPunct="1">
              <a:spcBef>
                <a:spcPct val="0"/>
              </a:spcBef>
            </a:pPr>
            <a:endParaRPr lang="en-US"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D914C0-D849-4259-8111-A31B206A4162}" type="slidenum">
              <a:rPr lang="en-US"/>
              <a:pPr fontAlgn="base">
                <a:spcBef>
                  <a:spcPct val="0"/>
                </a:spcBef>
                <a:spcAft>
                  <a:spcPct val="0"/>
                </a:spcAft>
                <a:defRPr/>
              </a:pPr>
              <a:t>9</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5.</a:t>
            </a:r>
            <a:fld id="{F50647B6-5BF2-4F56-8892-4508B5DB6E14}" type="slidenum">
              <a:rPr lang="en-US"/>
              <a:pPr fontAlgn="base">
                <a:spcBef>
                  <a:spcPct val="0"/>
                </a:spcBef>
                <a:spcAft>
                  <a:spcPct val="0"/>
                </a:spcAft>
                <a:defRPr/>
              </a:pPr>
              <a:t>82</a:t>
            </a:fld>
            <a:endParaRPr lang="en-US"/>
          </a:p>
        </p:txBody>
      </p:sp>
      <p:sp>
        <p:nvSpPr>
          <p:cNvPr id="179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Lecture Tip: </a:t>
            </a:r>
            <a:r>
              <a:rPr lang="en-US" smtClean="0"/>
              <a:t>Consider a $200,000, 30-year loan with monthly payments of $1330.60 (7% APR with monthly compounding). You would pay a total of $279,016 in interest over the life of the loan. Suppose instead, you cut the payment in half and pay $665.30 every two weeks (note that this entails paying an extra $1330.60 per year because there are 26 two week periods). You will cut your loan term to just under 24 years and save almost $70,000 in interest over the life of the loan.</a:t>
            </a:r>
            <a:br>
              <a:rPr lang="en-US" smtClean="0"/>
            </a:br>
            <a:r>
              <a:rPr lang="en-US" smtClean="0"/>
              <a:t/>
            </a:r>
            <a:br>
              <a:rPr lang="en-US" smtClean="0"/>
            </a:br>
            <a:r>
              <a:rPr lang="en-US" smtClean="0"/>
              <a:t>Calculations on TI-BAII plus</a:t>
            </a:r>
            <a:br>
              <a:rPr lang="en-US" smtClean="0"/>
            </a:br>
            <a:r>
              <a:rPr lang="en-US" smtClean="0"/>
              <a:t>First: PV = 200,000; N=360; I=7; P/Y=C/Y=12; CPT PMT = 1330.60 (interest = 1330.60*360 – 200,000)</a:t>
            </a:r>
            <a:br>
              <a:rPr lang="en-US" smtClean="0"/>
            </a:br>
            <a:r>
              <a:rPr lang="en-US" smtClean="0"/>
              <a:t>Second: PV = 200,000; PMT = -665.30; I = 7; P/Y = 26; C/Y = 12; CPT N = 614 payments / 26 = 23.65 years (interest = 665.30*614 – 200,000)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285C307A-4DAC-4B1F-9960-616B178FC6E9}" type="slidenum">
              <a:rPr lang="en-US"/>
              <a:pPr fontAlgn="base">
                <a:spcBef>
                  <a:spcPct val="0"/>
                </a:spcBef>
                <a:spcAft>
                  <a:spcPct val="0"/>
                </a:spcAft>
                <a:defRPr/>
              </a:pPr>
              <a:t>83</a:t>
            </a:fld>
            <a:endParaRPr lang="en-US"/>
          </a:p>
        </p:txBody>
      </p:sp>
      <p:sp>
        <p:nvSpPr>
          <p:cNvPr id="189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Present value problems:</a:t>
            </a:r>
          </a:p>
          <a:p>
            <a:pPr eaLnBrk="1" hangingPunct="1">
              <a:spcBef>
                <a:spcPct val="0"/>
              </a:spcBef>
            </a:pPr>
            <a:r>
              <a:rPr lang="en-US" smtClean="0"/>
              <a:t>End of the year: 10 N; 8 I/Y; 100 PMT; CPT PV = -671.01</a:t>
            </a:r>
          </a:p>
          <a:p>
            <a:pPr eaLnBrk="1" hangingPunct="1">
              <a:spcBef>
                <a:spcPct val="0"/>
              </a:spcBef>
            </a:pPr>
            <a:r>
              <a:rPr lang="en-US" smtClean="0"/>
              <a:t>Beginning of the year: PV = $671.00 X 1.08 = $724.69</a:t>
            </a:r>
          </a:p>
          <a:p>
            <a:pPr eaLnBrk="1" hangingPunct="1">
              <a:spcBef>
                <a:spcPct val="0"/>
              </a:spcBef>
            </a:pPr>
            <a:endParaRPr lang="en-US" smtClean="0"/>
          </a:p>
          <a:p>
            <a:pPr eaLnBrk="1" hangingPunct="1">
              <a:spcBef>
                <a:spcPct val="0"/>
              </a:spcBef>
            </a:pPr>
            <a:r>
              <a:rPr lang="en-US" smtClean="0"/>
              <a:t>Future value problems:</a:t>
            </a:r>
          </a:p>
          <a:p>
            <a:pPr eaLnBrk="1" hangingPunct="1">
              <a:spcBef>
                <a:spcPct val="0"/>
              </a:spcBef>
            </a:pPr>
            <a:r>
              <a:rPr lang="en-US" smtClean="0"/>
              <a:t>10 N; 8 I/Y; -100 PMT; CPT FV = 1,448.66</a:t>
            </a:r>
          </a:p>
          <a:p>
            <a:pPr eaLnBrk="1" hangingPunct="1">
              <a:spcBef>
                <a:spcPct val="0"/>
              </a:spcBef>
            </a:pPr>
            <a:r>
              <a:rPr lang="en-US" smtClean="0"/>
              <a:t>10N; 8 I/Y; -1,000 PV; -100 PMT; CPT FV = 3,607.58</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646DBD32-1534-4F14-9273-0A2E270EB1FB}" type="slidenum">
              <a:rPr lang="en-US"/>
              <a:pPr fontAlgn="base">
                <a:spcBef>
                  <a:spcPct val="0"/>
                </a:spcBef>
                <a:spcAft>
                  <a:spcPct val="0"/>
                </a:spcAft>
                <a:defRPr/>
              </a:pPr>
              <a:t>84</a:t>
            </a:fld>
            <a:endParaRPr lang="en-US"/>
          </a:p>
        </p:txBody>
      </p:sp>
      <p:sp>
        <p:nvSpPr>
          <p:cNvPr id="191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1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Present value problems:</a:t>
            </a:r>
          </a:p>
          <a:p>
            <a:pPr eaLnBrk="1" hangingPunct="1">
              <a:spcBef>
                <a:spcPct val="0"/>
              </a:spcBef>
            </a:pPr>
            <a:r>
              <a:rPr lang="en-US" smtClean="0"/>
              <a:t>End of the year: 10 N; 8 I/Y; 100 PMT; CPT PV = -671.01</a:t>
            </a:r>
          </a:p>
          <a:p>
            <a:pPr eaLnBrk="1" hangingPunct="1">
              <a:spcBef>
                <a:spcPct val="0"/>
              </a:spcBef>
            </a:pPr>
            <a:r>
              <a:rPr lang="en-US" smtClean="0"/>
              <a:t>Beginning of the year: PV = $671.00 X 1.08 = $724.69</a:t>
            </a:r>
          </a:p>
          <a:p>
            <a:pPr eaLnBrk="1" hangingPunct="1">
              <a:spcBef>
                <a:spcPct val="0"/>
              </a:spcBef>
            </a:pPr>
            <a:endParaRPr lang="en-US" smtClean="0"/>
          </a:p>
          <a:p>
            <a:pPr eaLnBrk="1" hangingPunct="1">
              <a:spcBef>
                <a:spcPct val="0"/>
              </a:spcBef>
            </a:pPr>
            <a:r>
              <a:rPr lang="en-US" smtClean="0"/>
              <a:t>Future value problems:</a:t>
            </a:r>
          </a:p>
          <a:p>
            <a:pPr eaLnBrk="1" hangingPunct="1">
              <a:spcBef>
                <a:spcPct val="0"/>
              </a:spcBef>
            </a:pPr>
            <a:r>
              <a:rPr lang="en-US" smtClean="0"/>
              <a:t>10 N; 8 I/Y; -100 PMT; CPT FV = 1,448.66</a:t>
            </a:r>
          </a:p>
          <a:p>
            <a:pPr eaLnBrk="1" hangingPunct="1">
              <a:spcBef>
                <a:spcPct val="0"/>
              </a:spcBef>
            </a:pPr>
            <a:r>
              <a:rPr lang="en-US" smtClean="0"/>
              <a:t>10N; 8 I/Y; -1,000 PV; -100 PMT; CPT FV = 3,607.58</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bwMode="auto">
          <a:noFill/>
          <a:ln>
            <a:solidFill>
              <a:srgbClr val="000000"/>
            </a:solidFill>
            <a:miter lim="800000"/>
            <a:headEnd/>
            <a:tailEnd/>
          </a:ln>
        </p:spPr>
      </p:sp>
      <p:sp>
        <p:nvSpPr>
          <p:cNvPr id="203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6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A3C915-C307-4029-84A1-276E407B7FAC}" type="slidenum">
              <a:rPr lang="en-US"/>
              <a:pPr fontAlgn="base">
                <a:spcBef>
                  <a:spcPct val="0"/>
                </a:spcBef>
                <a:spcAft>
                  <a:spcPct val="0"/>
                </a:spcAft>
                <a:defRPr/>
              </a:pPr>
              <a:t>92</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p:cNvSpPr>
          <p:nvPr>
            <p:ph type="sldImg"/>
          </p:nvPr>
        </p:nvSpPr>
        <p:spPr bwMode="auto">
          <a:noFill/>
          <a:ln>
            <a:solidFill>
              <a:srgbClr val="000000"/>
            </a:solidFill>
            <a:miter lim="800000"/>
            <a:headEnd/>
            <a:tailEnd/>
          </a:ln>
        </p:spPr>
      </p:sp>
      <p:sp>
        <p:nvSpPr>
          <p:cNvPr id="205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8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9DB9B5-6E07-416E-B3A6-7C2D47832EFB}" type="slidenum">
              <a:rPr lang="en-US"/>
              <a:pPr fontAlgn="base">
                <a:spcBef>
                  <a:spcPct val="0"/>
                </a:spcBef>
                <a:spcAft>
                  <a:spcPct val="0"/>
                </a:spcAft>
                <a:defRPr/>
              </a:pPr>
              <a:t>93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4FAFF610-F991-45A0-AF2B-A013635AC5A0}" type="slidenum">
              <a:rPr lang="en-US"/>
              <a:pPr fontAlgn="base">
                <a:spcBef>
                  <a:spcPct val="0"/>
                </a:spcBef>
                <a:spcAft>
                  <a:spcPct val="0"/>
                </a:spcAft>
                <a:defRPr/>
              </a:pPr>
              <a:t>10</a:t>
            </a:fld>
            <a:endParaRPr lang="en-US"/>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is important to point out that the last deposit of $700 was NOT adjusted in time as it already is in the time period we want: 2 years.</a:t>
            </a:r>
          </a:p>
          <a:p>
            <a:pPr eaLnBrk="1" hangingPunct="1">
              <a:spcBef>
                <a:spcPct val="0"/>
              </a:spcBef>
            </a:pPr>
            <a:r>
              <a:rPr lang="en-US" smtClean="0"/>
              <a:t>The idea of adding money up in the identical time frame is critical to the understanding of the time value of money.  We cannot simply add up the $1,000 + $500 + $700 because they are in different time periods.</a:t>
            </a:r>
          </a:p>
          <a:p>
            <a:pPr eaLnBrk="1" hangingPunct="1">
              <a:spcBef>
                <a:spcPct val="0"/>
              </a:spcBef>
            </a:pPr>
            <a:endParaRPr lang="en-US" smtClean="0"/>
          </a:p>
          <a:p>
            <a:pPr eaLnBrk="1" hangingPunct="1">
              <a:spcBef>
                <a:spcPct val="0"/>
              </a:spcBef>
            </a:pPr>
            <a:r>
              <a:rPr lang="en-US" smtClean="0"/>
              <a:t>The future value of the $1,560 year one total is actually $1,653.60 but it was rounded up to the nearest dollar for visual simplicity.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739D31-B5C3-4E02-9B4F-403C97C98658}" type="slidenum">
              <a:rPr lang="en-US"/>
              <a:pPr fontAlgn="base">
                <a:spcBef>
                  <a:spcPct val="0"/>
                </a:spcBef>
                <a:spcAft>
                  <a:spcPct val="0"/>
                </a:spcAft>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E01D14-722D-466F-BE12-40BE4421B5A6}" type="slidenum">
              <a:rPr lang="en-US"/>
              <a:pPr fontAlgn="base">
                <a:spcBef>
                  <a:spcPct val="0"/>
                </a:spcBef>
                <a:spcAft>
                  <a:spcPct val="0"/>
                </a:spcAft>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D6B9B52-0B3B-4FB1-8D3D-20DDA0C97467}" type="datetime1">
              <a:rPr lang="en-US"/>
              <a:pPr>
                <a:defRPr/>
              </a:pPr>
              <a:t>8/27/2012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6-</a:t>
            </a:r>
            <a:fld id="{7E79307C-CBC1-49EB-B568-899032A6BFE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7D50685-AA61-4BAC-81FA-EBBF8234FDE2}" type="datetime1">
              <a:rPr lang="en-US"/>
              <a:pPr>
                <a:defRPr/>
              </a:pPr>
              <a:t>8/27/2012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r>
              <a:rPr lang="en-US"/>
              <a:t>6-</a:t>
            </a:r>
            <a:fld id="{6145313B-E5CD-4154-9046-81059C836D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3F9B3986-53B4-4AE1-B8F7-9A72D2D0B74C}" type="datetime1">
              <a:rPr lang="en-US"/>
              <a:pPr>
                <a:defRPr/>
              </a:pPr>
              <a:t>8/27/2012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r>
              <a:rPr lang="en-US"/>
              <a:t>6-</a:t>
            </a:r>
            <a:fld id="{31A46D57-3147-40A1-BBAD-1DD27397719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DE81F4AE-FFB0-4137-AF4D-0F8B91D77A42}" type="datetime1">
              <a:rPr lang="en-US"/>
              <a:pPr>
                <a:defRPr/>
              </a:pPr>
              <a:t>8/27/2012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r>
              <a:rPr lang="en-US"/>
              <a:t>6-</a:t>
            </a:r>
            <a:fld id="{41E0D6C4-B8E9-4E2A-BF88-ADFED573812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05EE0B4-0A09-44D7-AD97-CAA4687BE847}" type="datetime1">
              <a:rPr lang="en-US"/>
              <a:pPr>
                <a:defRPr/>
              </a:pPr>
              <a:t>8/27/2012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r>
              <a:rPr lang="en-US"/>
              <a:t>6-</a:t>
            </a:r>
            <a:fld id="{6C125195-E673-4B41-96EC-3A78FBACB7F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B06F2D1-7EE5-42D6-A20A-8AF006BF2C2A}" type="datetime1">
              <a:rPr lang="en-US"/>
              <a:pPr>
                <a:defRPr/>
              </a:pPr>
              <a:t>8/27/2012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6-</a:t>
            </a:r>
            <a:fld id="{8158ED1C-626E-4D4B-AA12-24E6F5C7BE9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B52284A-996A-46FA-AE58-46B7F7D94CDF}" type="datetime1">
              <a:rPr lang="en-US"/>
              <a:pPr>
                <a:defRPr/>
              </a:pPr>
              <a:t>8/27/2012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6-</a:t>
            </a:r>
            <a:fld id="{174846D6-BF59-4044-8CA2-BD960971A9A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58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9558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8C73D43B-1EE1-4F3B-B744-AB4637891F48}" type="datetime1">
              <a:rPr lang="en-US"/>
              <a:pPr>
                <a:defRPr/>
              </a:pPr>
              <a:t>8/27/2012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Perpetua" pitchFamily="18" charset="0"/>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000">
                <a:solidFill>
                  <a:srgbClr val="FFFFFF"/>
                </a:solidFill>
                <a:latin typeface="Times New Roman" pitchFamily="18" charset="0"/>
              </a:defRPr>
            </a:lvl1pPr>
          </a:lstStyle>
          <a:p>
            <a:pPr>
              <a:defRPr/>
            </a:pPr>
            <a:r>
              <a:rPr lang="en-US"/>
              <a:t>6-</a:t>
            </a:r>
            <a:fld id="{985903AE-464C-4A1F-9AA2-D4962E98B3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B6BDD6"/>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E68422"/>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E68422"/>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oleObject3.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7.v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5.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1.xml"/><Relationship Id="rId1" Type="http://schemas.openxmlformats.org/officeDocument/2006/relationships/vmlDrawing" Target="../drawings/vmlDrawing9.v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Microsoft_Office_Excel_97-2003_Worksheet5.xls"/></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vmlDrawing" Target="../drawings/vmlDrawing11.v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vmlDrawing" Target="../drawings/vmlDrawing12.vml"/><Relationship Id="rId4" Type="http://schemas.openxmlformats.org/officeDocument/2006/relationships/oleObject" Target="../embeddings/oleObject8.bin"/></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5.xml"/><Relationship Id="rId1" Type="http://schemas.openxmlformats.org/officeDocument/2006/relationships/vmlDrawing" Target="../drawings/vmlDrawing13.vml"/><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22"/>
          <p:cNvSpPr>
            <a:spLocks noGrp="1"/>
          </p:cNvSpPr>
          <p:nvPr>
            <p:ph type="sldNum" sz="quarter" idx="12"/>
          </p:nvPr>
        </p:nvSpPr>
        <p:spPr bwMode="auto">
          <a:ln>
            <a:round/>
            <a:headEnd/>
            <a:tailEnd/>
          </a:ln>
        </p:spPr>
        <p:txBody>
          <a:bodyPr/>
          <a:lstStyle/>
          <a:p>
            <a:r>
              <a:rPr lang="en-US" smtClean="0"/>
              <a:t>6-</a:t>
            </a:r>
            <a:fld id="{B44FDD17-3E80-4610-B73B-394D777FEF58}" type="slidenum">
              <a:rPr lang="en-US" smtClean="0"/>
              <a:pPr/>
              <a:t>1</a:t>
            </a:fld>
            <a:endParaRPr lang="en-US" smtClean="0"/>
          </a:p>
        </p:txBody>
      </p:sp>
      <p:pic>
        <p:nvPicPr>
          <p:cNvPr id="10242" name="Picture 2"/>
          <p:cNvPicPr>
            <a:picLocks noChangeAspect="1" noChangeArrowheads="1"/>
          </p:cNvPicPr>
          <p:nvPr/>
        </p:nvPicPr>
        <p:blipFill>
          <a:blip r:embed="rId3" cstate="print"/>
          <a:srcRect/>
          <a:stretch>
            <a:fillRect/>
          </a:stretch>
        </p:blipFill>
        <p:spPr bwMode="auto">
          <a:xfrm>
            <a:off x="0" y="0"/>
            <a:ext cx="9207500" cy="6858000"/>
          </a:xfrm>
          <a:prstGeom prst="rect">
            <a:avLst/>
          </a:prstGeom>
          <a:noFill/>
          <a:ln w="9525">
            <a:noFill/>
            <a:miter lim="800000"/>
            <a:headEnd/>
            <a:tailEnd/>
          </a:ln>
        </p:spPr>
      </p:pic>
      <p:sp>
        <p:nvSpPr>
          <p:cNvPr id="6" name="TextBox 5"/>
          <p:cNvSpPr txBox="1">
            <a:spLocks noChangeArrowheads="1"/>
          </p:cNvSpPr>
          <p:nvPr/>
        </p:nvSpPr>
        <p:spPr bwMode="auto">
          <a:xfrm>
            <a:off x="1676400" y="2590800"/>
            <a:ext cx="6934200" cy="671513"/>
          </a:xfrm>
          <a:prstGeom prst="rect">
            <a:avLst/>
          </a:prstGeom>
          <a:noFill/>
          <a:ln w="9525">
            <a:noFill/>
            <a:miter lim="800000"/>
            <a:headEnd/>
            <a:tailEnd/>
          </a:ln>
        </p:spPr>
        <p:txBody>
          <a:bodyPr>
            <a:spAutoFit/>
          </a:bodyPr>
          <a:lstStyle/>
          <a:p>
            <a:pPr algn="ctr"/>
            <a:r>
              <a:rPr lang="en-US" sz="3800" b="1">
                <a:solidFill>
                  <a:schemeClr val="tx2"/>
                </a:solidFill>
                <a:latin typeface="Franklin Gothic Book" pitchFamily="34" charset="0"/>
              </a:rPr>
              <a:t>Discounted Cash Flow Valuation</a:t>
            </a:r>
          </a:p>
        </p:txBody>
      </p:sp>
      <p:grpSp>
        <p:nvGrpSpPr>
          <p:cNvPr id="10245" name="Group 10"/>
          <p:cNvGrpSpPr>
            <a:grpSpLocks/>
          </p:cNvGrpSpPr>
          <p:nvPr/>
        </p:nvGrpSpPr>
        <p:grpSpPr bwMode="auto">
          <a:xfrm>
            <a:off x="225425" y="146050"/>
            <a:ext cx="2487613" cy="2493963"/>
            <a:chOff x="142" y="92"/>
            <a:chExt cx="1567" cy="1571"/>
          </a:xfrm>
        </p:grpSpPr>
        <p:pic>
          <p:nvPicPr>
            <p:cNvPr id="40961" name="Picture 1" descr="C:\Users\Eric\AppData\Local\Microsoft\Windows\Temporary Internet Files\Content.IE5\IOP455QC\MC900048285[1].wmf"/>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144" y="96"/>
              <a:ext cx="1562" cy="1562"/>
            </a:xfrm>
            <a:prstGeom prst="rect">
              <a:avLst/>
            </a:prstGeom>
            <a:noFill/>
          </p:spPr>
        </p:pic>
        <p:sp>
          <p:nvSpPr>
            <p:cNvPr id="11" name="TextBox 10"/>
            <p:cNvSpPr txBox="1"/>
            <p:nvPr/>
          </p:nvSpPr>
          <p:spPr>
            <a:xfrm>
              <a:off x="312" y="680"/>
              <a:ext cx="1248" cy="365"/>
            </a:xfrm>
            <a:prstGeom prst="rect">
              <a:avLst/>
            </a:prstGeom>
            <a:noFill/>
          </p:spPr>
          <p:txBody>
            <a:bodyPr>
              <a:spAutoFit/>
            </a:bodyPr>
            <a:lstStyle/>
            <a:p>
              <a:pPr algn="ctr" fontAlgn="auto">
                <a:spcBef>
                  <a:spcPts val="0"/>
                </a:spcBef>
                <a:spcAft>
                  <a:spcPts val="0"/>
                </a:spcAft>
                <a:defRPr/>
              </a:pPr>
              <a:r>
                <a:rPr lang="en-US" sz="3200" b="1" dirty="0">
                  <a:solidFill>
                    <a:schemeClr val="bg1"/>
                  </a:solidFill>
                  <a:latin typeface="+mj-lt"/>
                </a:rPr>
                <a:t>Chapter 6</a:t>
              </a:r>
            </a:p>
          </p:txBody>
        </p:sp>
      </p:grpSp>
      <p:sp>
        <p:nvSpPr>
          <p:cNvPr id="10246" name="Rectangle 41"/>
          <p:cNvSpPr>
            <a:spLocks noChangeArrowheads="1"/>
          </p:cNvSpPr>
          <p:nvPr/>
        </p:nvSpPr>
        <p:spPr bwMode="auto">
          <a:xfrm>
            <a:off x="4911725" y="6613525"/>
            <a:ext cx="4194175" cy="247650"/>
          </a:xfrm>
          <a:prstGeom prst="rect">
            <a:avLst/>
          </a:prstGeom>
          <a:noFill/>
          <a:ln w="9525">
            <a:noFill/>
            <a:miter lim="800000"/>
            <a:headEnd/>
            <a:tailEnd/>
          </a:ln>
        </p:spPr>
        <p:txBody>
          <a:bodyPr wrap="none" lIns="92075" tIns="46038" rIns="92075" bIns="46038">
            <a:spAutoFit/>
          </a:bodyPr>
          <a:lstStyle/>
          <a:p>
            <a:pPr eaLnBrk="0" hangingPunct="0"/>
            <a:r>
              <a:rPr lang="en-US" sz="1000" b="1" i="1">
                <a:latin typeface="Times New Roman" pitchFamily="18" charset="0"/>
              </a:rPr>
              <a:t>Copyright © 2013 by The McGraw-Hill Companies, Inc. All rights reserved.</a:t>
            </a:r>
          </a:p>
        </p:txBody>
      </p:sp>
      <p:sp>
        <p:nvSpPr>
          <p:cNvPr id="10247" name="Rectangle 42"/>
          <p:cNvSpPr>
            <a:spLocks noChangeArrowheads="1"/>
          </p:cNvSpPr>
          <p:nvPr/>
        </p:nvSpPr>
        <p:spPr bwMode="auto">
          <a:xfrm>
            <a:off x="77788" y="6607175"/>
            <a:ext cx="1211262" cy="244475"/>
          </a:xfrm>
          <a:prstGeom prst="rect">
            <a:avLst/>
          </a:prstGeom>
          <a:noFill/>
          <a:ln w="9525">
            <a:noFill/>
            <a:miter lim="800000"/>
            <a:headEnd/>
            <a:tailEnd/>
          </a:ln>
        </p:spPr>
        <p:txBody>
          <a:bodyPr wrap="none" lIns="92075" tIns="46038" rIns="92075" bIns="46038">
            <a:spAutoFit/>
          </a:bodyPr>
          <a:lstStyle/>
          <a:p>
            <a:pPr eaLnBrk="0" hangingPunct="0"/>
            <a:r>
              <a:rPr lang="en-US" sz="1000" b="1" i="1">
                <a:latin typeface="Times New Roman" pitchFamily="18" charset="0"/>
              </a:rPr>
              <a:t>McGraw-Hill/Irwin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22"/>
          <p:cNvSpPr>
            <a:spLocks noGrp="1"/>
          </p:cNvSpPr>
          <p:nvPr>
            <p:ph type="sldNum" sz="quarter" idx="12"/>
          </p:nvPr>
        </p:nvSpPr>
        <p:spPr bwMode="auto">
          <a:ln>
            <a:round/>
            <a:headEnd/>
            <a:tailEnd/>
          </a:ln>
        </p:spPr>
        <p:txBody>
          <a:bodyPr/>
          <a:lstStyle/>
          <a:p>
            <a:r>
              <a:rPr lang="en-US" smtClean="0"/>
              <a:t>6-</a:t>
            </a:r>
            <a:fld id="{E715DDEA-100C-4DED-9169-9666E3CF789A}" type="slidenum">
              <a:rPr lang="en-US" smtClean="0"/>
              <a:pPr/>
              <a:t>10</a:t>
            </a:fld>
            <a:endParaRPr lang="en-US" smtClean="0"/>
          </a:p>
        </p:txBody>
      </p:sp>
      <p:sp>
        <p:nvSpPr>
          <p:cNvPr id="25602" name="Rectangle 2"/>
          <p:cNvSpPr>
            <a:spLocks noGrp="1" noChangeArrowheads="1"/>
          </p:cNvSpPr>
          <p:nvPr>
            <p:ph type="title"/>
          </p:nvPr>
        </p:nvSpPr>
        <p:spPr>
          <a:xfrm>
            <a:off x="457200" y="228600"/>
            <a:ext cx="8305800" cy="1295400"/>
          </a:xfrm>
          <a:solidFill>
            <a:schemeClr val="bg2"/>
          </a:solidFill>
        </p:spPr>
        <p:txBody>
          <a:bodyPr/>
          <a:lstStyle/>
          <a:p>
            <a:pPr algn="ctr" eaLnBrk="1" hangingPunct="1"/>
            <a:r>
              <a:rPr lang="en-US" b="1" smtClean="0"/>
              <a:t>Multiple Cash Flows</a:t>
            </a:r>
            <a:br>
              <a:rPr lang="en-US" b="1" smtClean="0"/>
            </a:br>
            <a:r>
              <a:rPr lang="en-US" b="1" smtClean="0"/>
              <a:t>Future Value 1B</a:t>
            </a:r>
          </a:p>
        </p:txBody>
      </p:sp>
      <p:cxnSp>
        <p:nvCxnSpPr>
          <p:cNvPr id="5" name="Straight Connector 4"/>
          <p:cNvCxnSpPr/>
          <p:nvPr/>
        </p:nvCxnSpPr>
        <p:spPr>
          <a:xfrm>
            <a:off x="1562100" y="3911600"/>
            <a:ext cx="5410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62100" y="34544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67200" y="34544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72300" y="34544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5607" name="TextBox 8"/>
          <p:cNvSpPr txBox="1">
            <a:spLocks noChangeArrowheads="1"/>
          </p:cNvSpPr>
          <p:nvPr/>
        </p:nvSpPr>
        <p:spPr bwMode="auto">
          <a:xfrm>
            <a:off x="952500" y="2959100"/>
            <a:ext cx="1371600" cy="519113"/>
          </a:xfrm>
          <a:prstGeom prst="rect">
            <a:avLst/>
          </a:prstGeom>
          <a:noFill/>
          <a:ln w="9525">
            <a:noFill/>
            <a:miter lim="800000"/>
            <a:headEnd/>
            <a:tailEnd/>
          </a:ln>
        </p:spPr>
        <p:txBody>
          <a:bodyPr>
            <a:spAutoFit/>
          </a:bodyPr>
          <a:lstStyle/>
          <a:p>
            <a:r>
              <a:rPr lang="en-US" sz="2800">
                <a:latin typeface="Arial Black" pitchFamily="34" charset="0"/>
              </a:rPr>
              <a:t>Today</a:t>
            </a:r>
          </a:p>
        </p:txBody>
      </p:sp>
      <p:sp>
        <p:nvSpPr>
          <p:cNvPr id="25608" name="TextBox 9"/>
          <p:cNvSpPr txBox="1">
            <a:spLocks noChangeArrowheads="1"/>
          </p:cNvSpPr>
          <p:nvPr/>
        </p:nvSpPr>
        <p:spPr bwMode="auto">
          <a:xfrm>
            <a:off x="3505200" y="2921000"/>
            <a:ext cx="1600200" cy="519113"/>
          </a:xfrm>
          <a:prstGeom prst="rect">
            <a:avLst/>
          </a:prstGeom>
          <a:noFill/>
          <a:ln w="9525">
            <a:noFill/>
            <a:miter lim="800000"/>
            <a:headEnd/>
            <a:tailEnd/>
          </a:ln>
        </p:spPr>
        <p:txBody>
          <a:bodyPr>
            <a:spAutoFit/>
          </a:bodyPr>
          <a:lstStyle/>
          <a:p>
            <a:r>
              <a:rPr lang="en-US" sz="2800">
                <a:latin typeface="Arial Black" pitchFamily="34" charset="0"/>
              </a:rPr>
              <a:t>1 Year</a:t>
            </a:r>
          </a:p>
        </p:txBody>
      </p:sp>
      <p:sp>
        <p:nvSpPr>
          <p:cNvPr id="25609" name="TextBox 10"/>
          <p:cNvSpPr txBox="1">
            <a:spLocks noChangeArrowheads="1"/>
          </p:cNvSpPr>
          <p:nvPr/>
        </p:nvSpPr>
        <p:spPr bwMode="auto">
          <a:xfrm>
            <a:off x="6248400" y="2921000"/>
            <a:ext cx="1752600" cy="519113"/>
          </a:xfrm>
          <a:prstGeom prst="rect">
            <a:avLst/>
          </a:prstGeom>
          <a:noFill/>
          <a:ln w="9525">
            <a:noFill/>
            <a:miter lim="800000"/>
            <a:headEnd/>
            <a:tailEnd/>
          </a:ln>
        </p:spPr>
        <p:txBody>
          <a:bodyPr>
            <a:spAutoFit/>
          </a:bodyPr>
          <a:lstStyle/>
          <a:p>
            <a:r>
              <a:rPr lang="en-US" sz="2800">
                <a:latin typeface="Arial Black" pitchFamily="34" charset="0"/>
              </a:rPr>
              <a:t>2 Years</a:t>
            </a:r>
          </a:p>
        </p:txBody>
      </p:sp>
      <p:sp>
        <p:nvSpPr>
          <p:cNvPr id="12" name="TextBox 11"/>
          <p:cNvSpPr txBox="1">
            <a:spLocks noChangeArrowheads="1"/>
          </p:cNvSpPr>
          <p:nvPr/>
        </p:nvSpPr>
        <p:spPr bwMode="auto">
          <a:xfrm>
            <a:off x="762000" y="4178300"/>
            <a:ext cx="2019300" cy="641350"/>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$1,000</a:t>
            </a:r>
          </a:p>
        </p:txBody>
      </p:sp>
      <p:sp>
        <p:nvSpPr>
          <p:cNvPr id="13" name="TextBox 12"/>
          <p:cNvSpPr txBox="1">
            <a:spLocks noChangeArrowheads="1"/>
          </p:cNvSpPr>
          <p:nvPr/>
        </p:nvSpPr>
        <p:spPr bwMode="auto">
          <a:xfrm>
            <a:off x="3619500" y="4216400"/>
            <a:ext cx="1752600" cy="641350"/>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  500</a:t>
            </a:r>
          </a:p>
        </p:txBody>
      </p:sp>
      <p:sp>
        <p:nvSpPr>
          <p:cNvPr id="25612" name="TextBox 13"/>
          <p:cNvSpPr txBox="1">
            <a:spLocks noChangeArrowheads="1"/>
          </p:cNvSpPr>
          <p:nvPr/>
        </p:nvSpPr>
        <p:spPr bwMode="auto">
          <a:xfrm>
            <a:off x="6362700" y="4216400"/>
            <a:ext cx="2019300" cy="641350"/>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  700</a:t>
            </a:r>
          </a:p>
        </p:txBody>
      </p:sp>
      <p:cxnSp>
        <p:nvCxnSpPr>
          <p:cNvPr id="20" name="Straight Arrow Connector 19"/>
          <p:cNvCxnSpPr/>
          <p:nvPr/>
        </p:nvCxnSpPr>
        <p:spPr>
          <a:xfrm>
            <a:off x="1752600" y="5207000"/>
            <a:ext cx="1676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52600" y="4826000"/>
            <a:ext cx="0" cy="3810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3505200" y="4902200"/>
            <a:ext cx="1860550" cy="641350"/>
          </a:xfrm>
          <a:prstGeom prst="rect">
            <a:avLst/>
          </a:prstGeom>
          <a:noFill/>
          <a:ln w="9525">
            <a:noFill/>
            <a:miter lim="800000"/>
            <a:headEnd/>
            <a:tailEnd/>
          </a:ln>
        </p:spPr>
        <p:txBody>
          <a:bodyPr wrap="none">
            <a:spAutoFit/>
          </a:bodyPr>
          <a:lstStyle/>
          <a:p>
            <a:r>
              <a:rPr lang="en-US" sz="3600">
                <a:solidFill>
                  <a:srgbClr val="008000"/>
                </a:solidFill>
                <a:latin typeface="Arial Black" pitchFamily="34" charset="0"/>
              </a:rPr>
              <a:t>$1,060</a:t>
            </a:r>
          </a:p>
        </p:txBody>
      </p:sp>
      <p:cxnSp>
        <p:nvCxnSpPr>
          <p:cNvPr id="30" name="Straight Arrow Connector 29"/>
          <p:cNvCxnSpPr/>
          <p:nvPr/>
        </p:nvCxnSpPr>
        <p:spPr>
          <a:xfrm>
            <a:off x="5486400" y="5816600"/>
            <a:ext cx="762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581400" y="5511800"/>
            <a:ext cx="1752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a:spLocks noChangeArrowheads="1"/>
          </p:cNvSpPr>
          <p:nvPr/>
        </p:nvSpPr>
        <p:spPr bwMode="auto">
          <a:xfrm>
            <a:off x="6324600" y="5435600"/>
            <a:ext cx="1860550" cy="641350"/>
          </a:xfrm>
          <a:prstGeom prst="rect">
            <a:avLst/>
          </a:prstGeom>
          <a:noFill/>
          <a:ln w="9525">
            <a:noFill/>
            <a:miter lim="800000"/>
            <a:headEnd/>
            <a:tailEnd/>
          </a:ln>
        </p:spPr>
        <p:txBody>
          <a:bodyPr wrap="none">
            <a:spAutoFit/>
          </a:bodyPr>
          <a:lstStyle/>
          <a:p>
            <a:r>
              <a:rPr lang="en-US" sz="3600">
                <a:solidFill>
                  <a:srgbClr val="008000"/>
                </a:solidFill>
                <a:latin typeface="Arial Black" pitchFamily="34" charset="0"/>
              </a:rPr>
              <a:t>$1,654</a:t>
            </a:r>
          </a:p>
        </p:txBody>
      </p:sp>
      <p:cxnSp>
        <p:nvCxnSpPr>
          <p:cNvPr id="39" name="Straight Connector 38"/>
          <p:cNvCxnSpPr/>
          <p:nvPr/>
        </p:nvCxnSpPr>
        <p:spPr>
          <a:xfrm>
            <a:off x="6248400" y="6045200"/>
            <a:ext cx="1905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a:spLocks noChangeArrowheads="1"/>
          </p:cNvSpPr>
          <p:nvPr/>
        </p:nvSpPr>
        <p:spPr bwMode="auto">
          <a:xfrm>
            <a:off x="6324600" y="6121400"/>
            <a:ext cx="2209800" cy="641350"/>
          </a:xfrm>
          <a:prstGeom prst="rect">
            <a:avLst/>
          </a:prstGeom>
          <a:noFill/>
          <a:ln w="9525">
            <a:noFill/>
            <a:miter lim="800000"/>
            <a:headEnd/>
            <a:tailEnd/>
          </a:ln>
        </p:spPr>
        <p:txBody>
          <a:bodyPr>
            <a:spAutoFit/>
          </a:bodyPr>
          <a:lstStyle/>
          <a:p>
            <a:r>
              <a:rPr lang="en-US" sz="3600">
                <a:solidFill>
                  <a:srgbClr val="C00000"/>
                </a:solidFill>
                <a:latin typeface="Arial Black" pitchFamily="34" charset="0"/>
              </a:rPr>
              <a:t>$2,354</a:t>
            </a:r>
          </a:p>
        </p:txBody>
      </p:sp>
      <p:sp>
        <p:nvSpPr>
          <p:cNvPr id="27" name="TextBox 26"/>
          <p:cNvSpPr txBox="1">
            <a:spLocks noChangeArrowheads="1"/>
          </p:cNvSpPr>
          <p:nvPr/>
        </p:nvSpPr>
        <p:spPr bwMode="auto">
          <a:xfrm>
            <a:off x="3505200" y="5511800"/>
            <a:ext cx="2209800" cy="641350"/>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$1,560</a:t>
            </a:r>
          </a:p>
        </p:txBody>
      </p:sp>
      <p:sp>
        <p:nvSpPr>
          <p:cNvPr id="8195" name="Rectangle 3"/>
          <p:cNvSpPr>
            <a:spLocks noChangeArrowheads="1"/>
          </p:cNvSpPr>
          <p:nvPr/>
        </p:nvSpPr>
        <p:spPr bwMode="auto">
          <a:xfrm>
            <a:off x="533400" y="1524000"/>
            <a:ext cx="8458200" cy="4525963"/>
          </a:xfrm>
          <a:prstGeom prst="rect">
            <a:avLst/>
          </a:prstGeom>
          <a:noFill/>
          <a:ln w="9525">
            <a:noFill/>
            <a:miter lim="800000"/>
            <a:headEnd/>
            <a:tailEnd/>
          </a:ln>
        </p:spPr>
        <p:txBody>
          <a:bodyPr/>
          <a:lstStyle/>
          <a:p>
            <a:pPr marL="273050" indent="-273050">
              <a:lnSpc>
                <a:spcPct val="90000"/>
              </a:lnSpc>
              <a:spcBef>
                <a:spcPts val="575"/>
              </a:spcBef>
              <a:buClr>
                <a:schemeClr val="accent1"/>
              </a:buClr>
              <a:buSzPct val="85000"/>
              <a:buFont typeface="Wingdings 2" pitchFamily="18" charset="2"/>
              <a:buNone/>
            </a:pPr>
            <a:r>
              <a:rPr lang="en-US" sz="2800" b="1">
                <a:cs typeface="Arial" charset="0"/>
              </a:rPr>
              <a:t>	</a:t>
            </a:r>
            <a:r>
              <a:rPr lang="en-US" sz="2800" b="1">
                <a:solidFill>
                  <a:srgbClr val="0070C0"/>
                </a:solidFill>
                <a:latin typeface="Perpetua" pitchFamily="18" charset="0"/>
                <a:cs typeface="Arial" charset="0"/>
              </a:rPr>
              <a:t>Could we do this problem another way?  </a:t>
            </a:r>
          </a:p>
          <a:p>
            <a:pPr marL="273050" indent="-273050">
              <a:lnSpc>
                <a:spcPct val="90000"/>
              </a:lnSpc>
              <a:spcBef>
                <a:spcPts val="575"/>
              </a:spcBef>
              <a:buClr>
                <a:schemeClr val="accent1"/>
              </a:buClr>
              <a:buSzPct val="85000"/>
              <a:buFont typeface="Wingdings 2" pitchFamily="18" charset="2"/>
              <a:buNone/>
            </a:pPr>
            <a:r>
              <a:rPr lang="en-US" sz="2800" b="1">
                <a:solidFill>
                  <a:srgbClr val="0070C0"/>
                </a:solidFill>
                <a:latin typeface="Perpetua" pitchFamily="18" charset="0"/>
                <a:cs typeface="Arial" charset="0"/>
              </a:rPr>
              <a:t>	</a:t>
            </a:r>
            <a:r>
              <a:rPr lang="en-US" sz="2800" b="1">
                <a:solidFill>
                  <a:srgbClr val="7030A0"/>
                </a:solidFill>
                <a:latin typeface="Perpetua" pitchFamily="18" charset="0"/>
                <a:cs typeface="Arial" charset="0"/>
              </a:rPr>
              <a:t>Bring each of the cash flows forward one year at a time and add them up each year.  </a:t>
            </a:r>
          </a:p>
          <a:p>
            <a:pPr marL="273050" indent="-273050">
              <a:lnSpc>
                <a:spcPct val="90000"/>
              </a:lnSpc>
              <a:spcBef>
                <a:spcPts val="575"/>
              </a:spcBef>
              <a:buClr>
                <a:schemeClr val="accent1"/>
              </a:buClr>
              <a:buSzPct val="85000"/>
              <a:buFont typeface="Wingdings 2" pitchFamily="18" charset="2"/>
              <a:buChar char=""/>
            </a:pPr>
            <a:endParaRPr lang="en-US" sz="2800" b="1">
              <a:cs typeface="Arial" charset="0"/>
            </a:endParaRPr>
          </a:p>
          <a:p>
            <a:pPr marL="273050" indent="-273050">
              <a:lnSpc>
                <a:spcPct val="90000"/>
              </a:lnSpc>
              <a:spcBef>
                <a:spcPts val="575"/>
              </a:spcBef>
              <a:buClr>
                <a:schemeClr val="accent1"/>
              </a:buClr>
              <a:buSzPct val="85000"/>
              <a:buFont typeface="Wingdings 2" pitchFamily="18" charset="2"/>
              <a:buChar char=""/>
            </a:pPr>
            <a:endParaRPr lang="en-US" sz="2800" b="1">
              <a:cs typeface="Arial" charset="0"/>
            </a:endParaRPr>
          </a:p>
          <a:p>
            <a:pPr marL="273050" indent="-273050">
              <a:lnSpc>
                <a:spcPct val="90000"/>
              </a:lnSpc>
              <a:spcBef>
                <a:spcPts val="575"/>
              </a:spcBef>
              <a:buClr>
                <a:schemeClr val="accent1"/>
              </a:buClr>
              <a:buSzPct val="85000"/>
              <a:buFont typeface="Wingdings 2" pitchFamily="18" charset="2"/>
              <a:buNone/>
            </a:pPr>
            <a:endParaRPr lang="en-US" sz="2800" b="1">
              <a:cs typeface="Arial" charset="0"/>
            </a:endParaRPr>
          </a:p>
          <a:p>
            <a:pPr marL="273050" indent="-273050">
              <a:lnSpc>
                <a:spcPct val="90000"/>
              </a:lnSpc>
              <a:spcBef>
                <a:spcPts val="575"/>
              </a:spcBef>
              <a:buClr>
                <a:schemeClr val="accent1"/>
              </a:buClr>
              <a:buSzPct val="85000"/>
              <a:buFont typeface="Wingdings 2" pitchFamily="18" charset="2"/>
              <a:buChar char=""/>
            </a:pPr>
            <a:endParaRPr lang="en-US" sz="2800" b="1">
              <a:cs typeface="Arial" charset="0"/>
            </a:endParaRPr>
          </a:p>
          <a:p>
            <a:pPr marL="273050" indent="-273050">
              <a:lnSpc>
                <a:spcPct val="90000"/>
              </a:lnSpc>
              <a:spcBef>
                <a:spcPts val="575"/>
              </a:spcBef>
              <a:buClr>
                <a:schemeClr val="accent1"/>
              </a:buClr>
              <a:buSzPct val="85000"/>
              <a:buFont typeface="Wingdings 2" pitchFamily="18" charset="2"/>
              <a:buChar char=""/>
            </a:pPr>
            <a:endParaRPr lang="en-US" sz="2800" b="1">
              <a:cs typeface="Arial" charset="0"/>
            </a:endParaRPr>
          </a:p>
          <a:p>
            <a:pPr marL="273050" indent="-273050">
              <a:lnSpc>
                <a:spcPct val="90000"/>
              </a:lnSpc>
              <a:spcBef>
                <a:spcPts val="575"/>
              </a:spcBef>
              <a:buClr>
                <a:schemeClr val="accent1"/>
              </a:buClr>
              <a:buSzPct val="85000"/>
              <a:buFont typeface="Wingdings 2" pitchFamily="18" charset="2"/>
              <a:buNone/>
            </a:pPr>
            <a:r>
              <a:rPr lang="en-US" sz="2800" b="1">
                <a:cs typeface="Arial" charset="0"/>
              </a:rPr>
              <a:t>	</a:t>
            </a:r>
          </a:p>
          <a:p>
            <a:pPr marL="273050" indent="-273050">
              <a:lnSpc>
                <a:spcPct val="90000"/>
              </a:lnSpc>
              <a:spcBef>
                <a:spcPts val="575"/>
              </a:spcBef>
              <a:buClr>
                <a:schemeClr val="accent1"/>
              </a:buClr>
              <a:buSzPct val="85000"/>
              <a:buFont typeface="Wingdings 2" pitchFamily="18" charset="2"/>
              <a:buNone/>
            </a:pPr>
            <a:endParaRPr lang="en-US" sz="1200" b="1">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par>
                          <p:cTn id="12" fill="hold">
                            <p:stCondLst>
                              <p:cond delay="2000"/>
                            </p:stCondLst>
                            <p:childTnLst>
                              <p:par>
                                <p:cTn id="13" presetID="55"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p:cTn id="15" dur="1000" fill="hold"/>
                                        <p:tgtEl>
                                          <p:spTgt spid="29">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29">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29">
                                            <p:txEl>
                                              <p:pRg st="0" end="0"/>
                                            </p:txEl>
                                          </p:spTgt>
                                        </p:tgtEl>
                                      </p:cBhvr>
                                    </p:animEffect>
                                  </p:childTnLst>
                                </p:cTn>
                              </p:par>
                            </p:childTnLst>
                          </p:cTn>
                        </p:par>
                        <p:par>
                          <p:cTn id="18" fill="hold">
                            <p:stCondLst>
                              <p:cond delay="3000"/>
                            </p:stCondLst>
                            <p:childTnLst>
                              <p:par>
                                <p:cTn id="19" presetID="10" presetClass="exit" presetSubtype="0" fill="hold" grpId="0" nodeType="afterEffect">
                                  <p:stCondLst>
                                    <p:cond delay="0"/>
                                  </p:stCondLst>
                                  <p:childTnLst>
                                    <p:animEffect transition="out" filter="fade">
                                      <p:cBhvr>
                                        <p:cTn id="20" dur="1000"/>
                                        <p:tgtEl>
                                          <p:spTgt spid="12"/>
                                        </p:tgtEl>
                                      </p:cBhvr>
                                    </p:animEffect>
                                    <p:set>
                                      <p:cBhvr>
                                        <p:cTn id="21" dur="1" fill="hold">
                                          <p:stCondLst>
                                            <p:cond delay="999"/>
                                          </p:stCondLst>
                                        </p:cTn>
                                        <p:tgtEl>
                                          <p:spTgt spid="12"/>
                                        </p:tgtEl>
                                        <p:attrNameLst>
                                          <p:attrName>style.visibility</p:attrName>
                                        </p:attrNameLst>
                                      </p:cBhvr>
                                      <p:to>
                                        <p:strVal val="hidden"/>
                                      </p:to>
                                    </p:set>
                                  </p:childTnLst>
                                </p:cTn>
                              </p:par>
                            </p:childTnLst>
                          </p:cTn>
                        </p:par>
                        <p:par>
                          <p:cTn id="22" fill="hold">
                            <p:stCondLst>
                              <p:cond delay="4000"/>
                            </p:stCondLst>
                            <p:childTnLst>
                              <p:par>
                                <p:cTn id="23" presetID="10" presetClass="exit" presetSubtype="0" fill="hold" nodeType="afterEffect">
                                  <p:stCondLst>
                                    <p:cond delay="0"/>
                                  </p:stCondLst>
                                  <p:childTnLst>
                                    <p:animEffect transition="out" filter="fade">
                                      <p:cBhvr>
                                        <p:cTn id="24" dur="1000"/>
                                        <p:tgtEl>
                                          <p:spTgt spid="22"/>
                                        </p:tgtEl>
                                      </p:cBhvr>
                                    </p:animEffect>
                                    <p:set>
                                      <p:cBhvr>
                                        <p:cTn id="25" dur="1" fill="hold">
                                          <p:stCondLst>
                                            <p:cond delay="999"/>
                                          </p:stCondLst>
                                        </p:cTn>
                                        <p:tgtEl>
                                          <p:spTgt spid="22"/>
                                        </p:tgtEl>
                                        <p:attrNameLst>
                                          <p:attrName>style.visibility</p:attrName>
                                        </p:attrNameLst>
                                      </p:cBhvr>
                                      <p:to>
                                        <p:strVal val="hidden"/>
                                      </p:to>
                                    </p:set>
                                  </p:childTnLst>
                                </p:cTn>
                              </p:par>
                            </p:childTnLst>
                          </p:cTn>
                        </p:par>
                        <p:par>
                          <p:cTn id="26" fill="hold">
                            <p:stCondLst>
                              <p:cond delay="5000"/>
                            </p:stCondLst>
                            <p:childTnLst>
                              <p:par>
                                <p:cTn id="27" presetID="10" presetClass="exit" presetSubtype="0" fill="hold" nodeType="afterEffect">
                                  <p:stCondLst>
                                    <p:cond delay="0"/>
                                  </p:stCondLst>
                                  <p:childTnLst>
                                    <p:animEffect transition="out" filter="fade">
                                      <p:cBhvr>
                                        <p:cTn id="28" dur="1000"/>
                                        <p:tgtEl>
                                          <p:spTgt spid="20"/>
                                        </p:tgtEl>
                                      </p:cBhvr>
                                    </p:animEffect>
                                    <p:set>
                                      <p:cBhvr>
                                        <p:cTn id="29" dur="1" fill="hold">
                                          <p:stCondLst>
                                            <p:cond delay="999"/>
                                          </p:stCondLst>
                                        </p:cTn>
                                        <p:tgtEl>
                                          <p:spTgt spid="20"/>
                                        </p:tgtEl>
                                        <p:attrNameLst>
                                          <p:attrName>style.visibility</p:attrName>
                                        </p:attrNameLst>
                                      </p:cBhvr>
                                      <p:to>
                                        <p:strVal val="hidden"/>
                                      </p:to>
                                    </p:set>
                                  </p:childTnLst>
                                </p:cTn>
                              </p:par>
                            </p:childTnLst>
                          </p:cTn>
                        </p:par>
                        <p:par>
                          <p:cTn id="30" fill="hold">
                            <p:stCondLst>
                              <p:cond delay="6000"/>
                            </p:stCondLst>
                            <p:childTnLst>
                              <p:par>
                                <p:cTn id="31" presetID="22" presetClass="entr" presetSubtype="8"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10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1000" fill="hold"/>
                                        <p:tgtEl>
                                          <p:spTgt spid="27"/>
                                        </p:tgtEl>
                                        <p:attrNameLst>
                                          <p:attrName>ppt_w</p:attrName>
                                        </p:attrNameLst>
                                      </p:cBhvr>
                                      <p:tavLst>
                                        <p:tav tm="0">
                                          <p:val>
                                            <p:strVal val="#ppt_w*0.70"/>
                                          </p:val>
                                        </p:tav>
                                        <p:tav tm="100000">
                                          <p:val>
                                            <p:strVal val="#ppt_w"/>
                                          </p:val>
                                        </p:tav>
                                      </p:tavLst>
                                    </p:anim>
                                    <p:anim calcmode="lin" valueType="num">
                                      <p:cBhvr>
                                        <p:cTn id="39" dur="1000" fill="hold"/>
                                        <p:tgtEl>
                                          <p:spTgt spid="27"/>
                                        </p:tgtEl>
                                        <p:attrNameLst>
                                          <p:attrName>ppt_h</p:attrName>
                                        </p:attrNameLst>
                                      </p:cBhvr>
                                      <p:tavLst>
                                        <p:tav tm="0">
                                          <p:val>
                                            <p:strVal val="#ppt_h"/>
                                          </p:val>
                                        </p:tav>
                                        <p:tav tm="100000">
                                          <p:val>
                                            <p:strVal val="#ppt_h"/>
                                          </p:val>
                                        </p:tav>
                                      </p:tavLst>
                                    </p:anim>
                                    <p:animEffect transition="in" filter="fade">
                                      <p:cBhvr>
                                        <p:cTn id="40" dur="10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1000"/>
                                        <p:tgtEl>
                                          <p:spTgt spid="30"/>
                                        </p:tgtEl>
                                      </p:cBhvr>
                                    </p:animEffect>
                                  </p:childTnLst>
                                </p:cTn>
                              </p:par>
                            </p:childTnLst>
                          </p:cTn>
                        </p:par>
                        <p:par>
                          <p:cTn id="46" fill="hold">
                            <p:stCondLst>
                              <p:cond delay="1000"/>
                            </p:stCondLst>
                            <p:childTnLst>
                              <p:par>
                                <p:cTn id="47" presetID="55" presetClass="entr" presetSubtype="0" fill="hold" nodeType="afterEffect">
                                  <p:stCondLst>
                                    <p:cond delay="0"/>
                                  </p:stCondLst>
                                  <p:childTnLst>
                                    <p:set>
                                      <p:cBhvr>
                                        <p:cTn id="48" dur="1" fill="hold">
                                          <p:stCondLst>
                                            <p:cond delay="0"/>
                                          </p:stCondLst>
                                        </p:cTn>
                                        <p:tgtEl>
                                          <p:spTgt spid="36">
                                            <p:txEl>
                                              <p:pRg st="0" end="0"/>
                                            </p:txEl>
                                          </p:spTgt>
                                        </p:tgtEl>
                                        <p:attrNameLst>
                                          <p:attrName>style.visibility</p:attrName>
                                        </p:attrNameLst>
                                      </p:cBhvr>
                                      <p:to>
                                        <p:strVal val="visible"/>
                                      </p:to>
                                    </p:set>
                                    <p:anim calcmode="lin" valueType="num">
                                      <p:cBhvr>
                                        <p:cTn id="49" dur="1000" fill="hold"/>
                                        <p:tgtEl>
                                          <p:spTgt spid="36">
                                            <p:txEl>
                                              <p:pRg st="0" end="0"/>
                                            </p:txEl>
                                          </p:spTgt>
                                        </p:tgtEl>
                                        <p:attrNameLst>
                                          <p:attrName>ppt_w</p:attrName>
                                        </p:attrNameLst>
                                      </p:cBhvr>
                                      <p:tavLst>
                                        <p:tav tm="0">
                                          <p:val>
                                            <p:strVal val="#ppt_w*0.70"/>
                                          </p:val>
                                        </p:tav>
                                        <p:tav tm="100000">
                                          <p:val>
                                            <p:strVal val="#ppt_w"/>
                                          </p:val>
                                        </p:tav>
                                      </p:tavLst>
                                    </p:anim>
                                    <p:anim calcmode="lin" valueType="num">
                                      <p:cBhvr>
                                        <p:cTn id="50" dur="1000" fill="hold"/>
                                        <p:tgtEl>
                                          <p:spTgt spid="36">
                                            <p:txEl>
                                              <p:pRg st="0" end="0"/>
                                            </p:txEl>
                                          </p:spTgt>
                                        </p:tgtEl>
                                        <p:attrNameLst>
                                          <p:attrName>ppt_h</p:attrName>
                                        </p:attrNameLst>
                                      </p:cBhvr>
                                      <p:tavLst>
                                        <p:tav tm="0">
                                          <p:val>
                                            <p:strVal val="#ppt_h"/>
                                          </p:val>
                                        </p:tav>
                                        <p:tav tm="100000">
                                          <p:val>
                                            <p:strVal val="#ppt_h"/>
                                          </p:val>
                                        </p:tav>
                                      </p:tavLst>
                                    </p:anim>
                                    <p:animEffect transition="in" filter="fade">
                                      <p:cBhvr>
                                        <p:cTn id="51" dur="1000"/>
                                        <p:tgtEl>
                                          <p:spTgt spid="36">
                                            <p:txEl>
                                              <p:pRg st="0" end="0"/>
                                            </p:txEl>
                                          </p:spTgt>
                                        </p:tgtEl>
                                      </p:cBhvr>
                                    </p:animEffect>
                                  </p:childTnLst>
                                </p:cTn>
                              </p:par>
                            </p:childTnLst>
                          </p:cTn>
                        </p:par>
                        <p:par>
                          <p:cTn id="52" fill="hold">
                            <p:stCondLst>
                              <p:cond delay="2000"/>
                            </p:stCondLst>
                            <p:childTnLst>
                              <p:par>
                                <p:cTn id="53" presetID="10" presetClass="exit" presetSubtype="0" fill="hold" nodeType="afterEffect">
                                  <p:stCondLst>
                                    <p:cond delay="0"/>
                                  </p:stCondLst>
                                  <p:childTnLst>
                                    <p:animEffect transition="out" filter="fade">
                                      <p:cBhvr>
                                        <p:cTn id="54" dur="1000"/>
                                        <p:tgtEl>
                                          <p:spTgt spid="13">
                                            <p:txEl>
                                              <p:pRg st="0" end="0"/>
                                            </p:txEl>
                                          </p:spTgt>
                                        </p:tgtEl>
                                      </p:cBhvr>
                                    </p:animEffect>
                                    <p:set>
                                      <p:cBhvr>
                                        <p:cTn id="55" dur="1" fill="hold">
                                          <p:stCondLst>
                                            <p:cond delay="999"/>
                                          </p:stCondLst>
                                        </p:cTn>
                                        <p:tgtEl>
                                          <p:spTgt spid="13">
                                            <p:txEl>
                                              <p:pRg st="0" end="0"/>
                                            </p:txEl>
                                          </p:spTgt>
                                        </p:tgtEl>
                                        <p:attrNameLst>
                                          <p:attrName>style.visibility</p:attrName>
                                        </p:attrNameLst>
                                      </p:cBhvr>
                                      <p:to>
                                        <p:strVal val="hidden"/>
                                      </p:to>
                                    </p:set>
                                  </p:childTnLst>
                                </p:cTn>
                              </p:par>
                            </p:childTnLst>
                          </p:cTn>
                        </p:par>
                        <p:par>
                          <p:cTn id="56" fill="hold">
                            <p:stCondLst>
                              <p:cond delay="3000"/>
                            </p:stCondLst>
                            <p:childTnLst>
                              <p:par>
                                <p:cTn id="57" presetID="10" presetClass="exit" presetSubtype="0" fill="hold" grpId="0" nodeType="afterEffect">
                                  <p:stCondLst>
                                    <p:cond delay="0"/>
                                  </p:stCondLst>
                                  <p:childTnLst>
                                    <p:animEffect transition="out" filter="fade">
                                      <p:cBhvr>
                                        <p:cTn id="58" dur="1000"/>
                                        <p:tgtEl>
                                          <p:spTgt spid="29">
                                            <p:txEl>
                                              <p:pRg st="0" end="0"/>
                                            </p:txEl>
                                          </p:spTgt>
                                        </p:tgtEl>
                                      </p:cBhvr>
                                    </p:animEffect>
                                    <p:set>
                                      <p:cBhvr>
                                        <p:cTn id="59" dur="1" fill="hold">
                                          <p:stCondLst>
                                            <p:cond delay="999"/>
                                          </p:stCondLst>
                                        </p:cTn>
                                        <p:tgtEl>
                                          <p:spTgt spid="29">
                                            <p:txEl>
                                              <p:pRg st="0" end="0"/>
                                            </p:txEl>
                                          </p:spTgt>
                                        </p:tgtEl>
                                        <p:attrNameLst>
                                          <p:attrName>style.visibility</p:attrName>
                                        </p:attrNameLst>
                                      </p:cBhvr>
                                      <p:to>
                                        <p:strVal val="hidden"/>
                                      </p:to>
                                    </p:set>
                                  </p:childTnLst>
                                </p:cTn>
                              </p:par>
                            </p:childTnLst>
                          </p:cTn>
                        </p:par>
                        <p:par>
                          <p:cTn id="60" fill="hold">
                            <p:stCondLst>
                              <p:cond delay="4000"/>
                            </p:stCondLst>
                            <p:childTnLst>
                              <p:par>
                                <p:cTn id="61" presetID="10" presetClass="exit" presetSubtype="0" fill="hold" nodeType="afterEffect">
                                  <p:stCondLst>
                                    <p:cond delay="0"/>
                                  </p:stCondLst>
                                  <p:childTnLst>
                                    <p:animEffect transition="out" filter="fade">
                                      <p:cBhvr>
                                        <p:cTn id="62" dur="1000"/>
                                        <p:tgtEl>
                                          <p:spTgt spid="33"/>
                                        </p:tgtEl>
                                      </p:cBhvr>
                                    </p:animEffect>
                                    <p:set>
                                      <p:cBhvr>
                                        <p:cTn id="63" dur="1" fill="hold">
                                          <p:stCondLst>
                                            <p:cond delay="999"/>
                                          </p:stCondLst>
                                        </p:cTn>
                                        <p:tgtEl>
                                          <p:spTgt spid="33"/>
                                        </p:tgtEl>
                                        <p:attrNameLst>
                                          <p:attrName>style.visibility</p:attrName>
                                        </p:attrNameLst>
                                      </p:cBhvr>
                                      <p:to>
                                        <p:strVal val="hidden"/>
                                      </p:to>
                                    </p:set>
                                  </p:childTnLst>
                                </p:cTn>
                              </p:par>
                            </p:childTnLst>
                          </p:cTn>
                        </p:par>
                        <p:par>
                          <p:cTn id="64" fill="hold">
                            <p:stCondLst>
                              <p:cond delay="5000"/>
                            </p:stCondLst>
                            <p:childTnLst>
                              <p:par>
                                <p:cTn id="65" presetID="10" presetClass="exit" presetSubtype="0" fill="hold" grpId="1" nodeType="afterEffect">
                                  <p:stCondLst>
                                    <p:cond delay="0"/>
                                  </p:stCondLst>
                                  <p:childTnLst>
                                    <p:animEffect transition="out" filter="fade">
                                      <p:cBhvr>
                                        <p:cTn id="66" dur="1000"/>
                                        <p:tgtEl>
                                          <p:spTgt spid="27"/>
                                        </p:tgtEl>
                                      </p:cBhvr>
                                    </p:animEffect>
                                    <p:set>
                                      <p:cBhvr>
                                        <p:cTn id="67" dur="1" fill="hold">
                                          <p:stCondLst>
                                            <p:cond delay="999"/>
                                          </p:stCondLst>
                                        </p:cTn>
                                        <p:tgtEl>
                                          <p:spTgt spid="27"/>
                                        </p:tgtEl>
                                        <p:attrNameLst>
                                          <p:attrName>style.visibility</p:attrName>
                                        </p:attrNameLst>
                                      </p:cBhvr>
                                      <p:to>
                                        <p:strVal val="hidden"/>
                                      </p:to>
                                    </p:set>
                                  </p:childTnLst>
                                </p:cTn>
                              </p:par>
                            </p:childTnLst>
                          </p:cTn>
                        </p:par>
                        <p:par>
                          <p:cTn id="68" fill="hold">
                            <p:stCondLst>
                              <p:cond delay="6000"/>
                            </p:stCondLst>
                            <p:childTnLst>
                              <p:par>
                                <p:cTn id="69" presetID="10" presetClass="exit" presetSubtype="0" fill="hold" nodeType="afterEffect">
                                  <p:stCondLst>
                                    <p:cond delay="0"/>
                                  </p:stCondLst>
                                  <p:childTnLst>
                                    <p:animEffect transition="out" filter="fade">
                                      <p:cBhvr>
                                        <p:cTn id="70" dur="1000"/>
                                        <p:tgtEl>
                                          <p:spTgt spid="30"/>
                                        </p:tgtEl>
                                      </p:cBhvr>
                                    </p:animEffect>
                                    <p:set>
                                      <p:cBhvr>
                                        <p:cTn id="71" dur="1" fill="hold">
                                          <p:stCondLst>
                                            <p:cond delay="999"/>
                                          </p:stCondLst>
                                        </p:cTn>
                                        <p:tgtEl>
                                          <p:spTgt spid="3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nodeType="click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p:cTn id="76" dur="1000" fill="hold"/>
                                        <p:tgtEl>
                                          <p:spTgt spid="39"/>
                                        </p:tgtEl>
                                        <p:attrNameLst>
                                          <p:attrName>ppt_w</p:attrName>
                                        </p:attrNameLst>
                                      </p:cBhvr>
                                      <p:tavLst>
                                        <p:tav tm="0">
                                          <p:val>
                                            <p:strVal val="#ppt_w*0.70"/>
                                          </p:val>
                                        </p:tav>
                                        <p:tav tm="100000">
                                          <p:val>
                                            <p:strVal val="#ppt_w"/>
                                          </p:val>
                                        </p:tav>
                                      </p:tavLst>
                                    </p:anim>
                                    <p:anim calcmode="lin" valueType="num">
                                      <p:cBhvr>
                                        <p:cTn id="77" dur="1000" fill="hold"/>
                                        <p:tgtEl>
                                          <p:spTgt spid="39"/>
                                        </p:tgtEl>
                                        <p:attrNameLst>
                                          <p:attrName>ppt_h</p:attrName>
                                        </p:attrNameLst>
                                      </p:cBhvr>
                                      <p:tavLst>
                                        <p:tav tm="0">
                                          <p:val>
                                            <p:strVal val="#ppt_h"/>
                                          </p:val>
                                        </p:tav>
                                        <p:tav tm="100000">
                                          <p:val>
                                            <p:strVal val="#ppt_h"/>
                                          </p:val>
                                        </p:tav>
                                      </p:tavLst>
                                    </p:anim>
                                    <p:animEffect transition="in" filter="fade">
                                      <p:cBhvr>
                                        <p:cTn id="78" dur="1000"/>
                                        <p:tgtEl>
                                          <p:spTgt spid="39"/>
                                        </p:tgtEl>
                                      </p:cBhvr>
                                    </p:animEffect>
                                  </p:childTnLst>
                                </p:cTn>
                              </p:par>
                            </p:childTnLst>
                          </p:cTn>
                        </p:par>
                        <p:par>
                          <p:cTn id="79" fill="hold">
                            <p:stCondLst>
                              <p:cond delay="1000"/>
                            </p:stCondLst>
                            <p:childTnLst>
                              <p:par>
                                <p:cTn id="80" presetID="27" presetClass="entr" presetSubtype="0" fill="hold" grpId="0" nodeType="afterEffect">
                                  <p:stCondLst>
                                    <p:cond delay="0"/>
                                  </p:stCondLst>
                                  <p:iterate type="lt">
                                    <p:tmPct val="50000"/>
                                  </p:iterate>
                                  <p:childTnLst>
                                    <p:set>
                                      <p:cBhvr>
                                        <p:cTn id="81" dur="1" fill="hold">
                                          <p:stCondLst>
                                            <p:cond delay="0"/>
                                          </p:stCondLst>
                                        </p:cTn>
                                        <p:tgtEl>
                                          <p:spTgt spid="40"/>
                                        </p:tgtEl>
                                        <p:attrNameLst>
                                          <p:attrName>style.visibility</p:attrName>
                                        </p:attrNameLst>
                                      </p:cBhvr>
                                      <p:to>
                                        <p:strVal val="visible"/>
                                      </p:to>
                                    </p:set>
                                    <p:anim calcmode="discrete" valueType="clr">
                                      <p:cBhvr override="childStyle">
                                        <p:cTn id="82" dur="1000"/>
                                        <p:tgtEl>
                                          <p:spTgt spid="40"/>
                                        </p:tgtEl>
                                        <p:attrNameLst>
                                          <p:attrName>style.color</p:attrName>
                                        </p:attrNameLst>
                                      </p:cBhvr>
                                      <p:tavLst>
                                        <p:tav tm="0">
                                          <p:val>
                                            <p:clrVal>
                                              <a:schemeClr val="accent2"/>
                                            </p:clrVal>
                                          </p:val>
                                        </p:tav>
                                        <p:tav tm="50000">
                                          <p:val>
                                            <p:clrVal>
                                              <a:schemeClr val="hlink"/>
                                            </p:clrVal>
                                          </p:val>
                                        </p:tav>
                                      </p:tavLst>
                                    </p:anim>
                                    <p:anim calcmode="discrete" valueType="clr">
                                      <p:cBhvr>
                                        <p:cTn id="83" dur="1000"/>
                                        <p:tgtEl>
                                          <p:spTgt spid="40"/>
                                        </p:tgtEl>
                                        <p:attrNameLst>
                                          <p:attrName>fillcolor</p:attrName>
                                        </p:attrNameLst>
                                      </p:cBhvr>
                                      <p:tavLst>
                                        <p:tav tm="0">
                                          <p:val>
                                            <p:clrVal>
                                              <a:schemeClr val="accent2"/>
                                            </p:clrVal>
                                          </p:val>
                                        </p:tav>
                                        <p:tav tm="50000">
                                          <p:val>
                                            <p:clrVal>
                                              <a:schemeClr val="hlink"/>
                                            </p:clrVal>
                                          </p:val>
                                        </p:tav>
                                      </p:tavLst>
                                    </p:anim>
                                    <p:set>
                                      <p:cBhvr>
                                        <p:cTn id="84" dur="1000"/>
                                        <p:tgtEl>
                                          <p:spTgt spid="40"/>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53" presetClass="entr" presetSubtype="0" fill="hold" nodeType="clickEffect">
                                  <p:stCondLst>
                                    <p:cond delay="0"/>
                                  </p:stCondLst>
                                  <p:childTnLst>
                                    <p:set>
                                      <p:cBhvr>
                                        <p:cTn id="88" dur="1" fill="hold">
                                          <p:stCondLst>
                                            <p:cond delay="0"/>
                                          </p:stCondLst>
                                        </p:cTn>
                                        <p:tgtEl>
                                          <p:spTgt spid="8195">
                                            <p:txEl>
                                              <p:pRg st="0" end="0"/>
                                            </p:txEl>
                                          </p:spTgt>
                                        </p:tgtEl>
                                        <p:attrNameLst>
                                          <p:attrName>style.visibility</p:attrName>
                                        </p:attrNameLst>
                                      </p:cBhvr>
                                      <p:to>
                                        <p:strVal val="visible"/>
                                      </p:to>
                                    </p:set>
                                    <p:anim calcmode="lin" valueType="num">
                                      <p:cBhvr>
                                        <p:cTn id="89" dur="10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90" dur="1000" fill="hold"/>
                                        <p:tgtEl>
                                          <p:spTgt spid="8195">
                                            <p:txEl>
                                              <p:pRg st="0" end="0"/>
                                            </p:txEl>
                                          </p:spTgt>
                                        </p:tgtEl>
                                        <p:attrNameLst>
                                          <p:attrName>ppt_h</p:attrName>
                                        </p:attrNameLst>
                                      </p:cBhvr>
                                      <p:tavLst>
                                        <p:tav tm="0">
                                          <p:val>
                                            <p:fltVal val="0"/>
                                          </p:val>
                                        </p:tav>
                                        <p:tav tm="100000">
                                          <p:val>
                                            <p:strVal val="#ppt_h"/>
                                          </p:val>
                                        </p:tav>
                                      </p:tavLst>
                                    </p:anim>
                                    <p:animEffect transition="in" filter="fade">
                                      <p:cBhvr>
                                        <p:cTn id="91" dur="1000"/>
                                        <p:tgtEl>
                                          <p:spTgt spid="8195">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0" fill="hold" nodeType="clickEffect">
                                  <p:stCondLst>
                                    <p:cond delay="0"/>
                                  </p:stCondLst>
                                  <p:childTnLst>
                                    <p:set>
                                      <p:cBhvr>
                                        <p:cTn id="95" dur="1" fill="hold">
                                          <p:stCondLst>
                                            <p:cond delay="0"/>
                                          </p:stCondLst>
                                        </p:cTn>
                                        <p:tgtEl>
                                          <p:spTgt spid="8195">
                                            <p:txEl>
                                              <p:pRg st="1" end="1"/>
                                            </p:txEl>
                                          </p:spTgt>
                                        </p:tgtEl>
                                        <p:attrNameLst>
                                          <p:attrName>style.visibility</p:attrName>
                                        </p:attrNameLst>
                                      </p:cBhvr>
                                      <p:to>
                                        <p:strVal val="visible"/>
                                      </p:to>
                                    </p:set>
                                    <p:anim calcmode="lin" valueType="num">
                                      <p:cBhvr>
                                        <p:cTn id="96" dur="1000" fill="hold"/>
                                        <p:tgtEl>
                                          <p:spTgt spid="8195">
                                            <p:txEl>
                                              <p:pRg st="1" end="1"/>
                                            </p:txEl>
                                          </p:spTgt>
                                        </p:tgtEl>
                                        <p:attrNameLst>
                                          <p:attrName>ppt_w</p:attrName>
                                        </p:attrNameLst>
                                      </p:cBhvr>
                                      <p:tavLst>
                                        <p:tav tm="0">
                                          <p:val>
                                            <p:fltVal val="0"/>
                                          </p:val>
                                        </p:tav>
                                        <p:tav tm="100000">
                                          <p:val>
                                            <p:strVal val="#ppt_w"/>
                                          </p:val>
                                        </p:tav>
                                      </p:tavLst>
                                    </p:anim>
                                    <p:anim calcmode="lin" valueType="num">
                                      <p:cBhvr>
                                        <p:cTn id="97" dur="1000" fill="hold"/>
                                        <p:tgtEl>
                                          <p:spTgt spid="8195">
                                            <p:txEl>
                                              <p:pRg st="1" end="1"/>
                                            </p:txEl>
                                          </p:spTgt>
                                        </p:tgtEl>
                                        <p:attrNameLst>
                                          <p:attrName>ppt_h</p:attrName>
                                        </p:attrNameLst>
                                      </p:cBhvr>
                                      <p:tavLst>
                                        <p:tav tm="0">
                                          <p:val>
                                            <p:fltVal val="0"/>
                                          </p:val>
                                        </p:tav>
                                        <p:tav tm="100000">
                                          <p:val>
                                            <p:strVal val="#ppt_h"/>
                                          </p:val>
                                        </p:tav>
                                      </p:tavLst>
                                    </p:anim>
                                    <p:animEffect transition="in" filter="fade">
                                      <p:cBhvr>
                                        <p:cTn id="98" dur="10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build="allAtOnce"/>
      <p:bldP spid="40" grpId="0"/>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22"/>
          <p:cNvSpPr>
            <a:spLocks noGrp="1"/>
          </p:cNvSpPr>
          <p:nvPr>
            <p:ph type="sldNum" sz="quarter" idx="12"/>
          </p:nvPr>
        </p:nvSpPr>
        <p:spPr bwMode="auto">
          <a:ln>
            <a:round/>
            <a:headEnd/>
            <a:tailEnd/>
          </a:ln>
        </p:spPr>
        <p:txBody>
          <a:bodyPr/>
          <a:lstStyle/>
          <a:p>
            <a:r>
              <a:rPr lang="en-US" smtClean="0"/>
              <a:t>6-</a:t>
            </a:r>
            <a:fld id="{D37A7DEE-BA8F-4FC8-AE6B-CBD9045BE203}" type="slidenum">
              <a:rPr lang="en-US" smtClean="0"/>
              <a:pPr/>
              <a:t>11</a:t>
            </a:fld>
            <a:endParaRPr lang="en-US" smtClean="0"/>
          </a:p>
        </p:txBody>
      </p:sp>
      <p:sp>
        <p:nvSpPr>
          <p:cNvPr id="27650" name="Title 1"/>
          <p:cNvSpPr>
            <a:spLocks noGrp="1"/>
          </p:cNvSpPr>
          <p:nvPr>
            <p:ph type="title"/>
          </p:nvPr>
        </p:nvSpPr>
        <p:spPr>
          <a:xfrm>
            <a:off x="914400" y="76200"/>
            <a:ext cx="7772400" cy="1341438"/>
          </a:xfrm>
          <a:solidFill>
            <a:schemeClr val="bg2"/>
          </a:solidFill>
        </p:spPr>
        <p:txBody>
          <a:bodyPr/>
          <a:lstStyle/>
          <a:p>
            <a:pPr algn="ctr" eaLnBrk="1" hangingPunct="1"/>
            <a:r>
              <a:rPr lang="en-US" b="1" smtClean="0"/>
              <a:t>Multiple Cash Flows</a:t>
            </a:r>
            <a:br>
              <a:rPr lang="en-US" b="1" smtClean="0"/>
            </a:br>
            <a:r>
              <a:rPr lang="en-US" b="1" smtClean="0"/>
              <a:t>Future Value 1C</a:t>
            </a:r>
          </a:p>
        </p:txBody>
      </p:sp>
      <p:sp>
        <p:nvSpPr>
          <p:cNvPr id="4" name="TextBox 3"/>
          <p:cNvSpPr txBox="1">
            <a:spLocks noChangeArrowheads="1"/>
          </p:cNvSpPr>
          <p:nvPr/>
        </p:nvSpPr>
        <p:spPr bwMode="auto">
          <a:xfrm>
            <a:off x="381000" y="1447800"/>
            <a:ext cx="8534400" cy="1422400"/>
          </a:xfrm>
          <a:prstGeom prst="rect">
            <a:avLst/>
          </a:prstGeom>
          <a:noFill/>
          <a:ln w="9525">
            <a:noFill/>
            <a:miter lim="800000"/>
            <a:headEnd/>
            <a:tailEnd/>
          </a:ln>
        </p:spPr>
        <p:txBody>
          <a:bodyPr>
            <a:spAutoFit/>
          </a:bodyPr>
          <a:lstStyle/>
          <a:p>
            <a:pPr>
              <a:lnSpc>
                <a:spcPct val="90000"/>
              </a:lnSpc>
            </a:pPr>
            <a:r>
              <a:rPr lang="en-US" sz="3200" b="1">
                <a:solidFill>
                  <a:srgbClr val="0070C0"/>
                </a:solidFill>
                <a:latin typeface="Perpetua" pitchFamily="18" charset="0"/>
                <a:cs typeface="Arial" charset="0"/>
              </a:rPr>
              <a:t>Let’s add one more twist to the problem:  </a:t>
            </a:r>
          </a:p>
          <a:p>
            <a:pPr>
              <a:lnSpc>
                <a:spcPct val="90000"/>
              </a:lnSpc>
            </a:pPr>
            <a:r>
              <a:rPr lang="en-US" sz="3200" b="1">
                <a:solidFill>
                  <a:srgbClr val="7030A0"/>
                </a:solidFill>
                <a:latin typeface="Perpetua" pitchFamily="18" charset="0"/>
                <a:cs typeface="Arial" charset="0"/>
              </a:rPr>
              <a:t>What would be the value at year 5 if we made </a:t>
            </a:r>
            <a:r>
              <a:rPr lang="en-US" sz="3200" b="1" u="sng">
                <a:solidFill>
                  <a:srgbClr val="7030A0"/>
                </a:solidFill>
                <a:latin typeface="Perpetua" pitchFamily="18" charset="0"/>
                <a:cs typeface="Arial" charset="0"/>
              </a:rPr>
              <a:t>no further deposits </a:t>
            </a:r>
            <a:r>
              <a:rPr lang="en-US" sz="3200" b="1">
                <a:solidFill>
                  <a:srgbClr val="7030A0"/>
                </a:solidFill>
                <a:latin typeface="Perpetua" pitchFamily="18" charset="0"/>
                <a:cs typeface="Arial" charset="0"/>
              </a:rPr>
              <a:t>into our savings account?</a:t>
            </a:r>
            <a:endParaRPr lang="en-US" sz="3200" b="1">
              <a:latin typeface="Perpetua" pitchFamily="18" charset="0"/>
              <a:cs typeface="Arial" charset="0"/>
            </a:endParaRPr>
          </a:p>
        </p:txBody>
      </p:sp>
      <p:grpSp>
        <p:nvGrpSpPr>
          <p:cNvPr id="6" name="Group 20"/>
          <p:cNvGrpSpPr>
            <a:grpSpLocks/>
          </p:cNvGrpSpPr>
          <p:nvPr/>
        </p:nvGrpSpPr>
        <p:grpSpPr bwMode="auto">
          <a:xfrm>
            <a:off x="609600" y="3276600"/>
            <a:ext cx="7731125" cy="1066800"/>
            <a:chOff x="381000" y="3505200"/>
            <a:chExt cx="7731443" cy="1066800"/>
          </a:xfrm>
        </p:grpSpPr>
        <p:cxnSp>
          <p:nvCxnSpPr>
            <p:cNvPr id="28" name="Straight Connector 27"/>
            <p:cNvCxnSpPr/>
            <p:nvPr/>
          </p:nvCxnSpPr>
          <p:spPr>
            <a:xfrm>
              <a:off x="1066828" y="4572000"/>
              <a:ext cx="685828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66828"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08321"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31212"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7661" name="TextBox 31"/>
            <p:cNvSpPr txBox="1">
              <a:spLocks noChangeArrowheads="1"/>
            </p:cNvSpPr>
            <p:nvPr/>
          </p:nvSpPr>
          <p:spPr bwMode="auto">
            <a:xfrm>
              <a:off x="381000" y="3581400"/>
              <a:ext cx="1600200" cy="584775"/>
            </a:xfrm>
            <a:prstGeom prst="rect">
              <a:avLst/>
            </a:prstGeom>
            <a:noFill/>
            <a:ln w="9525">
              <a:noFill/>
              <a:miter lim="800000"/>
              <a:headEnd/>
              <a:tailEnd/>
            </a:ln>
          </p:spPr>
          <p:txBody>
            <a:bodyPr>
              <a:spAutoFit/>
            </a:bodyPr>
            <a:lstStyle/>
            <a:p>
              <a:r>
                <a:rPr lang="en-US" sz="3200">
                  <a:latin typeface="Arial Black" pitchFamily="34" charset="0"/>
                </a:rPr>
                <a:t>Today</a:t>
              </a:r>
            </a:p>
          </p:txBody>
        </p:sp>
        <p:sp>
          <p:nvSpPr>
            <p:cNvPr id="27662" name="TextBox 32"/>
            <p:cNvSpPr txBox="1">
              <a:spLocks noChangeArrowheads="1"/>
            </p:cNvSpPr>
            <p:nvPr/>
          </p:nvSpPr>
          <p:spPr bwMode="auto">
            <a:xfrm>
              <a:off x="2209800" y="3505200"/>
              <a:ext cx="495300" cy="646331"/>
            </a:xfrm>
            <a:prstGeom prst="rect">
              <a:avLst/>
            </a:prstGeom>
            <a:noFill/>
            <a:ln w="9525">
              <a:noFill/>
              <a:miter lim="800000"/>
              <a:headEnd/>
              <a:tailEnd/>
            </a:ln>
          </p:spPr>
          <p:txBody>
            <a:bodyPr>
              <a:spAutoFit/>
            </a:bodyPr>
            <a:lstStyle/>
            <a:p>
              <a:r>
                <a:rPr lang="en-US" sz="3600">
                  <a:latin typeface="Arial Black" pitchFamily="34" charset="0"/>
                </a:rPr>
                <a:t>1</a:t>
              </a:r>
              <a:r>
                <a:rPr lang="en-US" sz="2800">
                  <a:latin typeface="Arial Black" pitchFamily="34" charset="0"/>
                </a:rPr>
                <a:t> </a:t>
              </a:r>
            </a:p>
          </p:txBody>
        </p:sp>
        <p:sp>
          <p:nvSpPr>
            <p:cNvPr id="27663" name="TextBox 33"/>
            <p:cNvSpPr txBox="1">
              <a:spLocks noChangeArrowheads="1"/>
            </p:cNvSpPr>
            <p:nvPr/>
          </p:nvSpPr>
          <p:spPr bwMode="auto">
            <a:xfrm>
              <a:off x="3505200" y="3505200"/>
              <a:ext cx="533400" cy="646331"/>
            </a:xfrm>
            <a:prstGeom prst="rect">
              <a:avLst/>
            </a:prstGeom>
            <a:noFill/>
            <a:ln w="9525">
              <a:noFill/>
              <a:miter lim="800000"/>
              <a:headEnd/>
              <a:tailEnd/>
            </a:ln>
          </p:spPr>
          <p:txBody>
            <a:bodyPr>
              <a:spAutoFit/>
            </a:bodyPr>
            <a:lstStyle/>
            <a:p>
              <a:r>
                <a:rPr lang="en-US" sz="3600">
                  <a:latin typeface="Arial Black" pitchFamily="34" charset="0"/>
                </a:rPr>
                <a:t>2</a:t>
              </a:r>
              <a:r>
                <a:rPr lang="en-US" sz="2800">
                  <a:latin typeface="Arial Black" pitchFamily="34" charset="0"/>
                </a:rPr>
                <a:t> </a:t>
              </a:r>
            </a:p>
          </p:txBody>
        </p:sp>
        <p:cxnSp>
          <p:nvCxnSpPr>
            <p:cNvPr id="35" name="Straight Connector 34"/>
            <p:cNvCxnSpPr/>
            <p:nvPr/>
          </p:nvCxnSpPr>
          <p:spPr>
            <a:xfrm>
              <a:off x="3749814"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089719"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848907"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7667" name="TextBox 37"/>
            <p:cNvSpPr txBox="1">
              <a:spLocks noChangeArrowheads="1"/>
            </p:cNvSpPr>
            <p:nvPr/>
          </p:nvSpPr>
          <p:spPr bwMode="auto">
            <a:xfrm>
              <a:off x="4800600" y="3505200"/>
              <a:ext cx="609600" cy="646331"/>
            </a:xfrm>
            <a:prstGeom prst="rect">
              <a:avLst/>
            </a:prstGeom>
            <a:noFill/>
            <a:ln w="9525">
              <a:noFill/>
              <a:miter lim="800000"/>
              <a:headEnd/>
              <a:tailEnd/>
            </a:ln>
          </p:spPr>
          <p:txBody>
            <a:bodyPr>
              <a:spAutoFit/>
            </a:bodyPr>
            <a:lstStyle/>
            <a:p>
              <a:r>
                <a:rPr lang="en-US" sz="3600">
                  <a:latin typeface="Arial Black" pitchFamily="34" charset="0"/>
                </a:rPr>
                <a:t>3</a:t>
              </a:r>
            </a:p>
          </p:txBody>
        </p:sp>
        <p:sp>
          <p:nvSpPr>
            <p:cNvPr id="27668" name="TextBox 38"/>
            <p:cNvSpPr txBox="1">
              <a:spLocks noChangeArrowheads="1"/>
            </p:cNvSpPr>
            <p:nvPr/>
          </p:nvSpPr>
          <p:spPr bwMode="auto">
            <a:xfrm>
              <a:off x="6172200" y="3505200"/>
              <a:ext cx="533400" cy="646331"/>
            </a:xfrm>
            <a:prstGeom prst="rect">
              <a:avLst/>
            </a:prstGeom>
            <a:noFill/>
            <a:ln w="9525">
              <a:noFill/>
              <a:miter lim="800000"/>
              <a:headEnd/>
              <a:tailEnd/>
            </a:ln>
          </p:spPr>
          <p:txBody>
            <a:bodyPr>
              <a:spAutoFit/>
            </a:bodyPr>
            <a:lstStyle/>
            <a:p>
              <a:r>
                <a:rPr lang="en-US" sz="3600">
                  <a:latin typeface="Arial Black" pitchFamily="34" charset="0"/>
                </a:rPr>
                <a:t>4</a:t>
              </a:r>
            </a:p>
          </p:txBody>
        </p:sp>
        <p:sp>
          <p:nvSpPr>
            <p:cNvPr id="27669" name="TextBox 39"/>
            <p:cNvSpPr txBox="1">
              <a:spLocks noChangeArrowheads="1"/>
            </p:cNvSpPr>
            <p:nvPr/>
          </p:nvSpPr>
          <p:spPr bwMode="auto">
            <a:xfrm>
              <a:off x="7620000" y="3505200"/>
              <a:ext cx="492443" cy="646331"/>
            </a:xfrm>
            <a:prstGeom prst="rect">
              <a:avLst/>
            </a:prstGeom>
            <a:noFill/>
            <a:ln w="9525">
              <a:noFill/>
              <a:miter lim="800000"/>
              <a:headEnd/>
              <a:tailEnd/>
            </a:ln>
          </p:spPr>
          <p:txBody>
            <a:bodyPr wrap="none">
              <a:spAutoFit/>
            </a:bodyPr>
            <a:lstStyle/>
            <a:p>
              <a:r>
                <a:rPr lang="en-US" sz="3600">
                  <a:latin typeface="Arial Black" pitchFamily="34" charset="0"/>
                </a:rPr>
                <a:t>5</a:t>
              </a:r>
            </a:p>
          </p:txBody>
        </p:sp>
      </p:grpSp>
      <p:sp>
        <p:nvSpPr>
          <p:cNvPr id="26" name="TextBox 25"/>
          <p:cNvSpPr txBox="1">
            <a:spLocks noChangeArrowheads="1"/>
          </p:cNvSpPr>
          <p:nvPr/>
        </p:nvSpPr>
        <p:spPr bwMode="auto">
          <a:xfrm>
            <a:off x="304800" y="4648200"/>
            <a:ext cx="1905000" cy="646113"/>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$1,000</a:t>
            </a:r>
          </a:p>
        </p:txBody>
      </p:sp>
      <p:sp>
        <p:nvSpPr>
          <p:cNvPr id="42" name="Rectangle 41"/>
          <p:cNvSpPr/>
          <p:nvPr/>
        </p:nvSpPr>
        <p:spPr>
          <a:xfrm>
            <a:off x="7696200" y="4343400"/>
            <a:ext cx="936475"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a:t>
            </a:r>
          </a:p>
        </p:txBody>
      </p:sp>
      <p:sp>
        <p:nvSpPr>
          <p:cNvPr id="43" name="TextBox 42"/>
          <p:cNvSpPr txBox="1">
            <a:spLocks noChangeArrowheads="1"/>
          </p:cNvSpPr>
          <p:nvPr/>
        </p:nvSpPr>
        <p:spPr bwMode="auto">
          <a:xfrm>
            <a:off x="2209800" y="4648200"/>
            <a:ext cx="1600200" cy="646113"/>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500</a:t>
            </a:r>
          </a:p>
        </p:txBody>
      </p:sp>
      <p:sp>
        <p:nvSpPr>
          <p:cNvPr id="44" name="TextBox 43"/>
          <p:cNvSpPr txBox="1">
            <a:spLocks noChangeArrowheads="1"/>
          </p:cNvSpPr>
          <p:nvPr/>
        </p:nvSpPr>
        <p:spPr bwMode="auto">
          <a:xfrm>
            <a:off x="3429000" y="4648200"/>
            <a:ext cx="1752600" cy="646113"/>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700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par>
                          <p:cTn id="17" fill="hold">
                            <p:stCondLst>
                              <p:cond delay="500"/>
                            </p:stCondLst>
                            <p:childTnLst>
                              <p:par>
                                <p:cTn id="18" presetID="55"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par>
                          <p:cTn id="23" fill="hold">
                            <p:stCondLst>
                              <p:cond delay="1500"/>
                            </p:stCondLst>
                            <p:childTnLst>
                              <p:par>
                                <p:cTn id="24" presetID="55"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strVal val="#ppt_w*0.70"/>
                                          </p:val>
                                        </p:tav>
                                        <p:tav tm="100000">
                                          <p:val>
                                            <p:strVal val="#ppt_w"/>
                                          </p:val>
                                        </p:tav>
                                      </p:tavLst>
                                    </p:anim>
                                    <p:anim calcmode="lin" valueType="num">
                                      <p:cBhvr>
                                        <p:cTn id="27" dur="1000" fill="hold"/>
                                        <p:tgtEl>
                                          <p:spTgt spid="26"/>
                                        </p:tgtEl>
                                        <p:attrNameLst>
                                          <p:attrName>ppt_h</p:attrName>
                                        </p:attrNameLst>
                                      </p:cBhvr>
                                      <p:tavLst>
                                        <p:tav tm="0">
                                          <p:val>
                                            <p:strVal val="#ppt_h"/>
                                          </p:val>
                                        </p:tav>
                                        <p:tav tm="100000">
                                          <p:val>
                                            <p:strVal val="#ppt_h"/>
                                          </p:val>
                                        </p:tav>
                                      </p:tavLst>
                                    </p:anim>
                                    <p:animEffect transition="in" filter="fade">
                                      <p:cBhvr>
                                        <p:cTn id="28" dur="1000"/>
                                        <p:tgtEl>
                                          <p:spTgt spid="26"/>
                                        </p:tgtEl>
                                      </p:cBhvr>
                                    </p:animEffect>
                                  </p:childTnLst>
                                </p:cTn>
                              </p:par>
                            </p:childTnLst>
                          </p:cTn>
                        </p:par>
                        <p:par>
                          <p:cTn id="29" fill="hold">
                            <p:stCondLst>
                              <p:cond delay="2500"/>
                            </p:stCondLst>
                            <p:childTnLst>
                              <p:par>
                                <p:cTn id="30" presetID="55" presetClass="entr" presetSubtype="0"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1000" fill="hold"/>
                                        <p:tgtEl>
                                          <p:spTgt spid="43"/>
                                        </p:tgtEl>
                                        <p:attrNameLst>
                                          <p:attrName>ppt_w</p:attrName>
                                        </p:attrNameLst>
                                      </p:cBhvr>
                                      <p:tavLst>
                                        <p:tav tm="0">
                                          <p:val>
                                            <p:strVal val="#ppt_w*0.70"/>
                                          </p:val>
                                        </p:tav>
                                        <p:tav tm="100000">
                                          <p:val>
                                            <p:strVal val="#ppt_w"/>
                                          </p:val>
                                        </p:tav>
                                      </p:tavLst>
                                    </p:anim>
                                    <p:anim calcmode="lin" valueType="num">
                                      <p:cBhvr>
                                        <p:cTn id="33" dur="1000" fill="hold"/>
                                        <p:tgtEl>
                                          <p:spTgt spid="43"/>
                                        </p:tgtEl>
                                        <p:attrNameLst>
                                          <p:attrName>ppt_h</p:attrName>
                                        </p:attrNameLst>
                                      </p:cBhvr>
                                      <p:tavLst>
                                        <p:tav tm="0">
                                          <p:val>
                                            <p:strVal val="#ppt_h"/>
                                          </p:val>
                                        </p:tav>
                                        <p:tav tm="100000">
                                          <p:val>
                                            <p:strVal val="#ppt_h"/>
                                          </p:val>
                                        </p:tav>
                                      </p:tavLst>
                                    </p:anim>
                                    <p:animEffect transition="in" filter="fade">
                                      <p:cBhvr>
                                        <p:cTn id="34" dur="1000"/>
                                        <p:tgtEl>
                                          <p:spTgt spid="43"/>
                                        </p:tgtEl>
                                      </p:cBhvr>
                                    </p:animEffect>
                                  </p:childTnLst>
                                </p:cTn>
                              </p:par>
                            </p:childTnLst>
                          </p:cTn>
                        </p:par>
                        <p:par>
                          <p:cTn id="35" fill="hold">
                            <p:stCondLst>
                              <p:cond delay="3500"/>
                            </p:stCondLst>
                            <p:childTnLst>
                              <p:par>
                                <p:cTn id="36" presetID="55" presetClass="entr" presetSubtype="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1000" fill="hold"/>
                                        <p:tgtEl>
                                          <p:spTgt spid="44"/>
                                        </p:tgtEl>
                                        <p:attrNameLst>
                                          <p:attrName>ppt_w</p:attrName>
                                        </p:attrNameLst>
                                      </p:cBhvr>
                                      <p:tavLst>
                                        <p:tav tm="0">
                                          <p:val>
                                            <p:strVal val="#ppt_w*0.70"/>
                                          </p:val>
                                        </p:tav>
                                        <p:tav tm="100000">
                                          <p:val>
                                            <p:strVal val="#ppt_w"/>
                                          </p:val>
                                        </p:tav>
                                      </p:tavLst>
                                    </p:anim>
                                    <p:anim calcmode="lin" valueType="num">
                                      <p:cBhvr>
                                        <p:cTn id="39" dur="1000" fill="hold"/>
                                        <p:tgtEl>
                                          <p:spTgt spid="44"/>
                                        </p:tgtEl>
                                        <p:attrNameLst>
                                          <p:attrName>ppt_h</p:attrName>
                                        </p:attrNameLst>
                                      </p:cBhvr>
                                      <p:tavLst>
                                        <p:tav tm="0">
                                          <p:val>
                                            <p:strVal val="#ppt_h"/>
                                          </p:val>
                                        </p:tav>
                                        <p:tav tm="100000">
                                          <p:val>
                                            <p:strVal val="#ppt_h"/>
                                          </p:val>
                                        </p:tav>
                                      </p:tavLst>
                                    </p:anim>
                                    <p:animEffect transition="in" filter="fade">
                                      <p:cBhvr>
                                        <p:cTn id="40" dur="1000"/>
                                        <p:tgtEl>
                                          <p:spTgt spid="44"/>
                                        </p:tgtEl>
                                      </p:cBhvr>
                                    </p:animEffect>
                                  </p:childTnLst>
                                </p:cTn>
                              </p:par>
                            </p:childTnLst>
                          </p:cTn>
                        </p:par>
                        <p:par>
                          <p:cTn id="41" fill="hold">
                            <p:stCondLst>
                              <p:cond delay="4500"/>
                            </p:stCondLst>
                            <p:childTnLst>
                              <p:par>
                                <p:cTn id="42" presetID="55" presetClass="entr" presetSubtype="0"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1000" fill="hold"/>
                                        <p:tgtEl>
                                          <p:spTgt spid="42"/>
                                        </p:tgtEl>
                                        <p:attrNameLst>
                                          <p:attrName>ppt_w</p:attrName>
                                        </p:attrNameLst>
                                      </p:cBhvr>
                                      <p:tavLst>
                                        <p:tav tm="0">
                                          <p:val>
                                            <p:strVal val="#ppt_w*0.70"/>
                                          </p:val>
                                        </p:tav>
                                        <p:tav tm="100000">
                                          <p:val>
                                            <p:strVal val="#ppt_w"/>
                                          </p:val>
                                        </p:tav>
                                      </p:tavLst>
                                    </p:anim>
                                    <p:anim calcmode="lin" valueType="num">
                                      <p:cBhvr>
                                        <p:cTn id="45" dur="1000" fill="hold"/>
                                        <p:tgtEl>
                                          <p:spTgt spid="42"/>
                                        </p:tgtEl>
                                        <p:attrNameLst>
                                          <p:attrName>ppt_h</p:attrName>
                                        </p:attrNameLst>
                                      </p:cBhvr>
                                      <p:tavLst>
                                        <p:tav tm="0">
                                          <p:val>
                                            <p:strVal val="#ppt_h"/>
                                          </p:val>
                                        </p:tav>
                                        <p:tav tm="100000">
                                          <p:val>
                                            <p:strVal val="#ppt_h"/>
                                          </p:val>
                                        </p:tav>
                                      </p:tavLst>
                                    </p:anim>
                                    <p:animEffect transition="in" filter="fade">
                                      <p:cBhvr>
                                        <p:cTn id="46"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22"/>
          <p:cNvSpPr>
            <a:spLocks noGrp="1"/>
          </p:cNvSpPr>
          <p:nvPr>
            <p:ph type="sldNum" sz="quarter" idx="12"/>
          </p:nvPr>
        </p:nvSpPr>
        <p:spPr bwMode="auto">
          <a:ln>
            <a:round/>
            <a:headEnd/>
            <a:tailEnd/>
          </a:ln>
        </p:spPr>
        <p:txBody>
          <a:bodyPr/>
          <a:lstStyle/>
          <a:p>
            <a:r>
              <a:rPr lang="en-US" smtClean="0"/>
              <a:t>6-</a:t>
            </a:r>
            <a:fld id="{97D17AFB-23E7-4B06-B437-6B8BF2A27640}" type="slidenum">
              <a:rPr lang="en-US" smtClean="0"/>
              <a:pPr/>
              <a:t>12</a:t>
            </a:fld>
            <a:endParaRPr lang="en-US" smtClean="0"/>
          </a:p>
        </p:txBody>
      </p:sp>
      <p:sp>
        <p:nvSpPr>
          <p:cNvPr id="29698" name="Title 1"/>
          <p:cNvSpPr>
            <a:spLocks noGrp="1"/>
          </p:cNvSpPr>
          <p:nvPr>
            <p:ph type="title"/>
          </p:nvPr>
        </p:nvSpPr>
        <p:spPr>
          <a:xfrm>
            <a:off x="914400" y="76200"/>
            <a:ext cx="7620000" cy="1341438"/>
          </a:xfrm>
          <a:solidFill>
            <a:schemeClr val="bg2"/>
          </a:solidFill>
        </p:spPr>
        <p:txBody>
          <a:bodyPr/>
          <a:lstStyle/>
          <a:p>
            <a:pPr algn="ctr" eaLnBrk="1" hangingPunct="1"/>
            <a:r>
              <a:rPr lang="en-US" sz="4200" b="1" smtClean="0"/>
              <a:t>Multiple Cash Flows</a:t>
            </a:r>
            <a:br>
              <a:rPr lang="en-US" sz="4200" b="1" smtClean="0"/>
            </a:br>
            <a:r>
              <a:rPr lang="en-US" sz="4200" b="1" smtClean="0"/>
              <a:t>Future Value 1C</a:t>
            </a:r>
          </a:p>
        </p:txBody>
      </p:sp>
      <p:sp>
        <p:nvSpPr>
          <p:cNvPr id="4" name="TextBox 3"/>
          <p:cNvSpPr txBox="1">
            <a:spLocks noChangeArrowheads="1"/>
          </p:cNvSpPr>
          <p:nvPr/>
        </p:nvSpPr>
        <p:spPr bwMode="auto">
          <a:xfrm>
            <a:off x="381000" y="1447800"/>
            <a:ext cx="8534400" cy="1422400"/>
          </a:xfrm>
          <a:prstGeom prst="rect">
            <a:avLst/>
          </a:prstGeom>
          <a:noFill/>
          <a:ln w="9525">
            <a:noFill/>
            <a:miter lim="800000"/>
            <a:headEnd/>
            <a:tailEnd/>
          </a:ln>
        </p:spPr>
        <p:txBody>
          <a:bodyPr>
            <a:spAutoFit/>
          </a:bodyPr>
          <a:lstStyle/>
          <a:p>
            <a:pPr>
              <a:lnSpc>
                <a:spcPct val="90000"/>
              </a:lnSpc>
            </a:pPr>
            <a:r>
              <a:rPr lang="en-US" sz="3200" b="1">
                <a:solidFill>
                  <a:srgbClr val="0070C0"/>
                </a:solidFill>
                <a:latin typeface="Perpetua" pitchFamily="18" charset="0"/>
                <a:cs typeface="Arial" charset="0"/>
              </a:rPr>
              <a:t>We could do this two different ways:</a:t>
            </a:r>
          </a:p>
          <a:p>
            <a:pPr>
              <a:lnSpc>
                <a:spcPct val="90000"/>
              </a:lnSpc>
            </a:pPr>
            <a:r>
              <a:rPr lang="en-US" sz="3200" b="1">
                <a:solidFill>
                  <a:srgbClr val="7030A0"/>
                </a:solidFill>
                <a:latin typeface="Perpetua" pitchFamily="18" charset="0"/>
                <a:cs typeface="Arial" charset="0"/>
              </a:rPr>
              <a:t>1.  	Bring the “year </a:t>
            </a:r>
            <a:r>
              <a:rPr lang="en-US" sz="3200" b="1" u="sng">
                <a:solidFill>
                  <a:srgbClr val="7030A0"/>
                </a:solidFill>
                <a:latin typeface="Perpetua" pitchFamily="18" charset="0"/>
                <a:cs typeface="Arial" charset="0"/>
              </a:rPr>
              <a:t>two</a:t>
            </a:r>
            <a:r>
              <a:rPr lang="en-US" sz="3200" b="1">
                <a:solidFill>
                  <a:srgbClr val="7030A0"/>
                </a:solidFill>
                <a:latin typeface="Perpetua" pitchFamily="18" charset="0"/>
                <a:cs typeface="Arial" charset="0"/>
              </a:rPr>
              <a:t>” figure we       	previously produced to year five </a:t>
            </a:r>
          </a:p>
        </p:txBody>
      </p:sp>
      <p:grpSp>
        <p:nvGrpSpPr>
          <p:cNvPr id="5" name="Group 20"/>
          <p:cNvGrpSpPr>
            <a:grpSpLocks/>
          </p:cNvGrpSpPr>
          <p:nvPr/>
        </p:nvGrpSpPr>
        <p:grpSpPr bwMode="auto">
          <a:xfrm>
            <a:off x="609600" y="3276600"/>
            <a:ext cx="7731125" cy="1066800"/>
            <a:chOff x="381000" y="3505200"/>
            <a:chExt cx="7731443" cy="1066800"/>
          </a:xfrm>
        </p:grpSpPr>
        <p:cxnSp>
          <p:nvCxnSpPr>
            <p:cNvPr id="28" name="Straight Connector 27"/>
            <p:cNvCxnSpPr/>
            <p:nvPr/>
          </p:nvCxnSpPr>
          <p:spPr>
            <a:xfrm>
              <a:off x="1066828" y="4572000"/>
              <a:ext cx="685828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66828"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08321"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31212"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9712" name="TextBox 31"/>
            <p:cNvSpPr txBox="1">
              <a:spLocks noChangeArrowheads="1"/>
            </p:cNvSpPr>
            <p:nvPr/>
          </p:nvSpPr>
          <p:spPr bwMode="auto">
            <a:xfrm>
              <a:off x="381000" y="3581400"/>
              <a:ext cx="1600200" cy="584775"/>
            </a:xfrm>
            <a:prstGeom prst="rect">
              <a:avLst/>
            </a:prstGeom>
            <a:noFill/>
            <a:ln w="9525">
              <a:noFill/>
              <a:miter lim="800000"/>
              <a:headEnd/>
              <a:tailEnd/>
            </a:ln>
          </p:spPr>
          <p:txBody>
            <a:bodyPr>
              <a:spAutoFit/>
            </a:bodyPr>
            <a:lstStyle/>
            <a:p>
              <a:r>
                <a:rPr lang="en-US" sz="3200">
                  <a:latin typeface="Arial Black" pitchFamily="34" charset="0"/>
                </a:rPr>
                <a:t>Today</a:t>
              </a:r>
            </a:p>
          </p:txBody>
        </p:sp>
        <p:sp>
          <p:nvSpPr>
            <p:cNvPr id="29713" name="TextBox 32"/>
            <p:cNvSpPr txBox="1">
              <a:spLocks noChangeArrowheads="1"/>
            </p:cNvSpPr>
            <p:nvPr/>
          </p:nvSpPr>
          <p:spPr bwMode="auto">
            <a:xfrm>
              <a:off x="2209800" y="3505200"/>
              <a:ext cx="495300" cy="646331"/>
            </a:xfrm>
            <a:prstGeom prst="rect">
              <a:avLst/>
            </a:prstGeom>
            <a:noFill/>
            <a:ln w="9525">
              <a:noFill/>
              <a:miter lim="800000"/>
              <a:headEnd/>
              <a:tailEnd/>
            </a:ln>
          </p:spPr>
          <p:txBody>
            <a:bodyPr>
              <a:spAutoFit/>
            </a:bodyPr>
            <a:lstStyle/>
            <a:p>
              <a:r>
                <a:rPr lang="en-US" sz="3600">
                  <a:latin typeface="Arial Black" pitchFamily="34" charset="0"/>
                </a:rPr>
                <a:t>1</a:t>
              </a:r>
              <a:r>
                <a:rPr lang="en-US" sz="2800">
                  <a:latin typeface="Arial Black" pitchFamily="34" charset="0"/>
                </a:rPr>
                <a:t> </a:t>
              </a:r>
            </a:p>
          </p:txBody>
        </p:sp>
        <p:sp>
          <p:nvSpPr>
            <p:cNvPr id="29714" name="TextBox 33"/>
            <p:cNvSpPr txBox="1">
              <a:spLocks noChangeArrowheads="1"/>
            </p:cNvSpPr>
            <p:nvPr/>
          </p:nvSpPr>
          <p:spPr bwMode="auto">
            <a:xfrm>
              <a:off x="3505200" y="3505200"/>
              <a:ext cx="533400" cy="646331"/>
            </a:xfrm>
            <a:prstGeom prst="rect">
              <a:avLst/>
            </a:prstGeom>
            <a:noFill/>
            <a:ln w="9525">
              <a:noFill/>
              <a:miter lim="800000"/>
              <a:headEnd/>
              <a:tailEnd/>
            </a:ln>
          </p:spPr>
          <p:txBody>
            <a:bodyPr>
              <a:spAutoFit/>
            </a:bodyPr>
            <a:lstStyle/>
            <a:p>
              <a:r>
                <a:rPr lang="en-US" sz="3600">
                  <a:latin typeface="Arial Black" pitchFamily="34" charset="0"/>
                </a:rPr>
                <a:t>2</a:t>
              </a:r>
              <a:r>
                <a:rPr lang="en-US" sz="2800">
                  <a:latin typeface="Arial Black" pitchFamily="34" charset="0"/>
                </a:rPr>
                <a:t> </a:t>
              </a:r>
            </a:p>
          </p:txBody>
        </p:sp>
        <p:cxnSp>
          <p:nvCxnSpPr>
            <p:cNvPr id="35" name="Straight Connector 34"/>
            <p:cNvCxnSpPr/>
            <p:nvPr/>
          </p:nvCxnSpPr>
          <p:spPr>
            <a:xfrm>
              <a:off x="3749814"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089719"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848907"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9718" name="TextBox 37"/>
            <p:cNvSpPr txBox="1">
              <a:spLocks noChangeArrowheads="1"/>
            </p:cNvSpPr>
            <p:nvPr/>
          </p:nvSpPr>
          <p:spPr bwMode="auto">
            <a:xfrm>
              <a:off x="4800600" y="3505200"/>
              <a:ext cx="609600" cy="646331"/>
            </a:xfrm>
            <a:prstGeom prst="rect">
              <a:avLst/>
            </a:prstGeom>
            <a:noFill/>
            <a:ln w="9525">
              <a:noFill/>
              <a:miter lim="800000"/>
              <a:headEnd/>
              <a:tailEnd/>
            </a:ln>
          </p:spPr>
          <p:txBody>
            <a:bodyPr>
              <a:spAutoFit/>
            </a:bodyPr>
            <a:lstStyle/>
            <a:p>
              <a:r>
                <a:rPr lang="en-US" sz="3600">
                  <a:latin typeface="Arial Black" pitchFamily="34" charset="0"/>
                </a:rPr>
                <a:t>3</a:t>
              </a:r>
            </a:p>
          </p:txBody>
        </p:sp>
        <p:sp>
          <p:nvSpPr>
            <p:cNvPr id="29719" name="TextBox 38"/>
            <p:cNvSpPr txBox="1">
              <a:spLocks noChangeArrowheads="1"/>
            </p:cNvSpPr>
            <p:nvPr/>
          </p:nvSpPr>
          <p:spPr bwMode="auto">
            <a:xfrm>
              <a:off x="6172200" y="3505200"/>
              <a:ext cx="533400" cy="646331"/>
            </a:xfrm>
            <a:prstGeom prst="rect">
              <a:avLst/>
            </a:prstGeom>
            <a:noFill/>
            <a:ln w="9525">
              <a:noFill/>
              <a:miter lim="800000"/>
              <a:headEnd/>
              <a:tailEnd/>
            </a:ln>
          </p:spPr>
          <p:txBody>
            <a:bodyPr>
              <a:spAutoFit/>
            </a:bodyPr>
            <a:lstStyle/>
            <a:p>
              <a:r>
                <a:rPr lang="en-US" sz="3600">
                  <a:latin typeface="Arial Black" pitchFamily="34" charset="0"/>
                </a:rPr>
                <a:t>4</a:t>
              </a:r>
            </a:p>
          </p:txBody>
        </p:sp>
        <p:sp>
          <p:nvSpPr>
            <p:cNvPr id="29720" name="TextBox 39"/>
            <p:cNvSpPr txBox="1">
              <a:spLocks noChangeArrowheads="1"/>
            </p:cNvSpPr>
            <p:nvPr/>
          </p:nvSpPr>
          <p:spPr bwMode="auto">
            <a:xfrm>
              <a:off x="7620000" y="3505200"/>
              <a:ext cx="492443" cy="646331"/>
            </a:xfrm>
            <a:prstGeom prst="rect">
              <a:avLst/>
            </a:prstGeom>
            <a:noFill/>
            <a:ln w="9525">
              <a:noFill/>
              <a:miter lim="800000"/>
              <a:headEnd/>
              <a:tailEnd/>
            </a:ln>
          </p:spPr>
          <p:txBody>
            <a:bodyPr wrap="none">
              <a:spAutoFit/>
            </a:bodyPr>
            <a:lstStyle/>
            <a:p>
              <a:r>
                <a:rPr lang="en-US" sz="3600">
                  <a:latin typeface="Arial Black" pitchFamily="34" charset="0"/>
                </a:rPr>
                <a:t>5</a:t>
              </a:r>
            </a:p>
          </p:txBody>
        </p:sp>
      </p:grpSp>
      <p:sp>
        <p:nvSpPr>
          <p:cNvPr id="25" name="TextBox 24"/>
          <p:cNvSpPr txBox="1">
            <a:spLocks noChangeArrowheads="1"/>
          </p:cNvSpPr>
          <p:nvPr/>
        </p:nvSpPr>
        <p:spPr bwMode="auto">
          <a:xfrm>
            <a:off x="6934200" y="5181600"/>
            <a:ext cx="2895600" cy="708025"/>
          </a:xfrm>
          <a:prstGeom prst="rect">
            <a:avLst/>
          </a:prstGeom>
          <a:noFill/>
          <a:ln w="9525">
            <a:noFill/>
            <a:miter lim="800000"/>
            <a:headEnd/>
            <a:tailEnd/>
          </a:ln>
        </p:spPr>
        <p:txBody>
          <a:bodyPr>
            <a:spAutoFit/>
          </a:bodyPr>
          <a:lstStyle/>
          <a:p>
            <a:r>
              <a:rPr lang="en-US" sz="4000">
                <a:solidFill>
                  <a:srgbClr val="C00000"/>
                </a:solidFill>
                <a:latin typeface="Arial Black" pitchFamily="34" charset="0"/>
              </a:rPr>
              <a:t>$2,803</a:t>
            </a:r>
          </a:p>
        </p:txBody>
      </p:sp>
      <p:sp>
        <p:nvSpPr>
          <p:cNvPr id="26" name="TextBox 25"/>
          <p:cNvSpPr txBox="1">
            <a:spLocks noChangeArrowheads="1"/>
          </p:cNvSpPr>
          <p:nvPr/>
        </p:nvSpPr>
        <p:spPr bwMode="auto">
          <a:xfrm>
            <a:off x="304800" y="4648200"/>
            <a:ext cx="1905000" cy="646113"/>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$1,000</a:t>
            </a:r>
          </a:p>
        </p:txBody>
      </p:sp>
      <p:cxnSp>
        <p:nvCxnSpPr>
          <p:cNvPr id="27" name="Straight Arrow Connector 26"/>
          <p:cNvCxnSpPr>
            <a:endCxn id="25" idx="1"/>
          </p:cNvCxnSpPr>
          <p:nvPr/>
        </p:nvCxnSpPr>
        <p:spPr>
          <a:xfrm flipV="1">
            <a:off x="5181600" y="5535613"/>
            <a:ext cx="1752600" cy="2698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696200" y="4572000"/>
            <a:ext cx="936475"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a:t>
            </a:r>
          </a:p>
        </p:txBody>
      </p:sp>
      <p:sp>
        <p:nvSpPr>
          <p:cNvPr id="43" name="TextBox 42"/>
          <p:cNvSpPr txBox="1">
            <a:spLocks noChangeArrowheads="1"/>
          </p:cNvSpPr>
          <p:nvPr/>
        </p:nvSpPr>
        <p:spPr bwMode="auto">
          <a:xfrm>
            <a:off x="2209800" y="4648200"/>
            <a:ext cx="1600200" cy="646113"/>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500</a:t>
            </a:r>
          </a:p>
        </p:txBody>
      </p:sp>
      <p:sp>
        <p:nvSpPr>
          <p:cNvPr id="44" name="TextBox 43"/>
          <p:cNvSpPr txBox="1">
            <a:spLocks noChangeArrowheads="1"/>
          </p:cNvSpPr>
          <p:nvPr/>
        </p:nvSpPr>
        <p:spPr bwMode="auto">
          <a:xfrm>
            <a:off x="3429000" y="4648200"/>
            <a:ext cx="1752600" cy="646113"/>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700</a:t>
            </a:r>
          </a:p>
        </p:txBody>
      </p:sp>
      <p:sp>
        <p:nvSpPr>
          <p:cNvPr id="41" name="TextBox 40"/>
          <p:cNvSpPr txBox="1">
            <a:spLocks noChangeArrowheads="1"/>
          </p:cNvSpPr>
          <p:nvPr/>
        </p:nvSpPr>
        <p:spPr bwMode="auto">
          <a:xfrm>
            <a:off x="3048000" y="5181600"/>
            <a:ext cx="2286000" cy="708025"/>
          </a:xfrm>
          <a:prstGeom prst="rect">
            <a:avLst/>
          </a:prstGeom>
          <a:noFill/>
          <a:ln w="9525">
            <a:noFill/>
            <a:miter lim="800000"/>
            <a:headEnd/>
            <a:tailEnd/>
          </a:ln>
        </p:spPr>
        <p:txBody>
          <a:bodyPr>
            <a:spAutoFit/>
          </a:bodyPr>
          <a:lstStyle/>
          <a:p>
            <a:r>
              <a:rPr lang="en-US" sz="4000">
                <a:solidFill>
                  <a:srgbClr val="C00000"/>
                </a:solidFill>
                <a:latin typeface="Arial Black" pitchFamily="34" charset="0"/>
              </a:rPr>
              <a:t>$2,354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par>
                          <p:cTn id="24" fill="hold">
                            <p:stCondLst>
                              <p:cond delay="1000"/>
                            </p:stCondLst>
                            <p:childTnLst>
                              <p:par>
                                <p:cTn id="25" presetID="55"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strVal val="#ppt_w*0.70"/>
                                          </p:val>
                                        </p:tav>
                                        <p:tav tm="100000">
                                          <p:val>
                                            <p:strVal val="#ppt_w"/>
                                          </p:val>
                                        </p:tav>
                                      </p:tavLst>
                                    </p:anim>
                                    <p:anim calcmode="lin" valueType="num">
                                      <p:cBhvr>
                                        <p:cTn id="28" dur="1000" fill="hold"/>
                                        <p:tgtEl>
                                          <p:spTgt spid="26"/>
                                        </p:tgtEl>
                                        <p:attrNameLst>
                                          <p:attrName>ppt_h</p:attrName>
                                        </p:attrNameLst>
                                      </p:cBhvr>
                                      <p:tavLst>
                                        <p:tav tm="0">
                                          <p:val>
                                            <p:strVal val="#ppt_h"/>
                                          </p:val>
                                        </p:tav>
                                        <p:tav tm="100000">
                                          <p:val>
                                            <p:strVal val="#ppt_h"/>
                                          </p:val>
                                        </p:tav>
                                      </p:tavLst>
                                    </p:anim>
                                    <p:animEffect transition="in" filter="fade">
                                      <p:cBhvr>
                                        <p:cTn id="29" dur="1000"/>
                                        <p:tgtEl>
                                          <p:spTgt spid="26"/>
                                        </p:tgtEl>
                                      </p:cBhvr>
                                    </p:animEffect>
                                  </p:childTnLst>
                                </p:cTn>
                              </p:par>
                            </p:childTnLst>
                          </p:cTn>
                        </p:par>
                        <p:par>
                          <p:cTn id="30" fill="hold">
                            <p:stCondLst>
                              <p:cond delay="2000"/>
                            </p:stCondLst>
                            <p:childTnLst>
                              <p:par>
                                <p:cTn id="31" presetID="55"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1000" fill="hold"/>
                                        <p:tgtEl>
                                          <p:spTgt spid="43"/>
                                        </p:tgtEl>
                                        <p:attrNameLst>
                                          <p:attrName>ppt_w</p:attrName>
                                        </p:attrNameLst>
                                      </p:cBhvr>
                                      <p:tavLst>
                                        <p:tav tm="0">
                                          <p:val>
                                            <p:strVal val="#ppt_w*0.70"/>
                                          </p:val>
                                        </p:tav>
                                        <p:tav tm="100000">
                                          <p:val>
                                            <p:strVal val="#ppt_w"/>
                                          </p:val>
                                        </p:tav>
                                      </p:tavLst>
                                    </p:anim>
                                    <p:anim calcmode="lin" valueType="num">
                                      <p:cBhvr>
                                        <p:cTn id="34" dur="1000" fill="hold"/>
                                        <p:tgtEl>
                                          <p:spTgt spid="43"/>
                                        </p:tgtEl>
                                        <p:attrNameLst>
                                          <p:attrName>ppt_h</p:attrName>
                                        </p:attrNameLst>
                                      </p:cBhvr>
                                      <p:tavLst>
                                        <p:tav tm="0">
                                          <p:val>
                                            <p:strVal val="#ppt_h"/>
                                          </p:val>
                                        </p:tav>
                                        <p:tav tm="100000">
                                          <p:val>
                                            <p:strVal val="#ppt_h"/>
                                          </p:val>
                                        </p:tav>
                                      </p:tavLst>
                                    </p:anim>
                                    <p:animEffect transition="in" filter="fade">
                                      <p:cBhvr>
                                        <p:cTn id="35" dur="1000"/>
                                        <p:tgtEl>
                                          <p:spTgt spid="43"/>
                                        </p:tgtEl>
                                      </p:cBhvr>
                                    </p:animEffect>
                                  </p:childTnLst>
                                </p:cTn>
                              </p:par>
                            </p:childTnLst>
                          </p:cTn>
                        </p:par>
                        <p:par>
                          <p:cTn id="36" fill="hold">
                            <p:stCondLst>
                              <p:cond delay="3000"/>
                            </p:stCondLst>
                            <p:childTnLst>
                              <p:par>
                                <p:cTn id="37" presetID="55"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1000" fill="hold"/>
                                        <p:tgtEl>
                                          <p:spTgt spid="44"/>
                                        </p:tgtEl>
                                        <p:attrNameLst>
                                          <p:attrName>ppt_w</p:attrName>
                                        </p:attrNameLst>
                                      </p:cBhvr>
                                      <p:tavLst>
                                        <p:tav tm="0">
                                          <p:val>
                                            <p:strVal val="#ppt_w*0.70"/>
                                          </p:val>
                                        </p:tav>
                                        <p:tav tm="100000">
                                          <p:val>
                                            <p:strVal val="#ppt_w"/>
                                          </p:val>
                                        </p:tav>
                                      </p:tavLst>
                                    </p:anim>
                                    <p:anim calcmode="lin" valueType="num">
                                      <p:cBhvr>
                                        <p:cTn id="40" dur="1000" fill="hold"/>
                                        <p:tgtEl>
                                          <p:spTgt spid="44"/>
                                        </p:tgtEl>
                                        <p:attrNameLst>
                                          <p:attrName>ppt_h</p:attrName>
                                        </p:attrNameLst>
                                      </p:cBhvr>
                                      <p:tavLst>
                                        <p:tav tm="0">
                                          <p:val>
                                            <p:strVal val="#ppt_h"/>
                                          </p:val>
                                        </p:tav>
                                        <p:tav tm="100000">
                                          <p:val>
                                            <p:strVal val="#ppt_h"/>
                                          </p:val>
                                        </p:tav>
                                      </p:tavLst>
                                    </p:anim>
                                    <p:animEffect transition="in" filter="fade">
                                      <p:cBhvr>
                                        <p:cTn id="41" dur="1000"/>
                                        <p:tgtEl>
                                          <p:spTgt spid="44"/>
                                        </p:tgtEl>
                                      </p:cBhvr>
                                    </p:animEffect>
                                  </p:childTnLst>
                                </p:cTn>
                              </p:par>
                            </p:childTnLst>
                          </p:cTn>
                        </p:par>
                        <p:par>
                          <p:cTn id="42" fill="hold">
                            <p:stCondLst>
                              <p:cond delay="4000"/>
                            </p:stCondLst>
                            <p:childTnLst>
                              <p:par>
                                <p:cTn id="43" presetID="55" presetClass="entr" presetSubtype="0" fill="hold" nodeType="after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p:cTn id="45" dur="1000" fill="hold"/>
                                        <p:tgtEl>
                                          <p:spTgt spid="42"/>
                                        </p:tgtEl>
                                        <p:attrNameLst>
                                          <p:attrName>ppt_w</p:attrName>
                                        </p:attrNameLst>
                                      </p:cBhvr>
                                      <p:tavLst>
                                        <p:tav tm="0">
                                          <p:val>
                                            <p:strVal val="#ppt_w*0.70"/>
                                          </p:val>
                                        </p:tav>
                                        <p:tav tm="100000">
                                          <p:val>
                                            <p:strVal val="#ppt_w"/>
                                          </p:val>
                                        </p:tav>
                                      </p:tavLst>
                                    </p:anim>
                                    <p:anim calcmode="lin" valueType="num">
                                      <p:cBhvr>
                                        <p:cTn id="46" dur="1000" fill="hold"/>
                                        <p:tgtEl>
                                          <p:spTgt spid="42"/>
                                        </p:tgtEl>
                                        <p:attrNameLst>
                                          <p:attrName>ppt_h</p:attrName>
                                        </p:attrNameLst>
                                      </p:cBhvr>
                                      <p:tavLst>
                                        <p:tav tm="0">
                                          <p:val>
                                            <p:strVal val="#ppt_h"/>
                                          </p:val>
                                        </p:tav>
                                        <p:tav tm="100000">
                                          <p:val>
                                            <p:strVal val="#ppt_h"/>
                                          </p:val>
                                        </p:tav>
                                      </p:tavLst>
                                    </p:anim>
                                    <p:animEffect transition="in" filter="fade">
                                      <p:cBhvr>
                                        <p:cTn id="47" dur="10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1000"/>
                                        <p:tgtEl>
                                          <p:spTgt spid="26"/>
                                        </p:tgtEl>
                                      </p:cBhvr>
                                    </p:animEffect>
                                    <p:set>
                                      <p:cBhvr>
                                        <p:cTn id="52" dur="1" fill="hold">
                                          <p:stCondLst>
                                            <p:cond delay="999"/>
                                          </p:stCondLst>
                                        </p:cTn>
                                        <p:tgtEl>
                                          <p:spTgt spid="26"/>
                                        </p:tgtEl>
                                        <p:attrNameLst>
                                          <p:attrName>style.visibility</p:attrName>
                                        </p:attrNameLst>
                                      </p:cBhvr>
                                      <p:to>
                                        <p:strVal val="hidden"/>
                                      </p:to>
                                    </p:set>
                                  </p:childTnLst>
                                </p:cTn>
                              </p:par>
                            </p:childTnLst>
                          </p:cTn>
                        </p:par>
                        <p:par>
                          <p:cTn id="53" fill="hold">
                            <p:stCondLst>
                              <p:cond delay="1000"/>
                            </p:stCondLst>
                            <p:childTnLst>
                              <p:par>
                                <p:cTn id="54" presetID="10" presetClass="exit" presetSubtype="0" fill="hold" grpId="1" nodeType="afterEffect">
                                  <p:stCondLst>
                                    <p:cond delay="0"/>
                                  </p:stCondLst>
                                  <p:childTnLst>
                                    <p:animEffect transition="out" filter="fade">
                                      <p:cBhvr>
                                        <p:cTn id="55" dur="1000"/>
                                        <p:tgtEl>
                                          <p:spTgt spid="43"/>
                                        </p:tgtEl>
                                      </p:cBhvr>
                                    </p:animEffect>
                                    <p:set>
                                      <p:cBhvr>
                                        <p:cTn id="56" dur="1" fill="hold">
                                          <p:stCondLst>
                                            <p:cond delay="999"/>
                                          </p:stCondLst>
                                        </p:cTn>
                                        <p:tgtEl>
                                          <p:spTgt spid="43"/>
                                        </p:tgtEl>
                                        <p:attrNameLst>
                                          <p:attrName>style.visibility</p:attrName>
                                        </p:attrNameLst>
                                      </p:cBhvr>
                                      <p:to>
                                        <p:strVal val="hidden"/>
                                      </p:to>
                                    </p:set>
                                  </p:childTnLst>
                                </p:cTn>
                              </p:par>
                            </p:childTnLst>
                          </p:cTn>
                        </p:par>
                        <p:par>
                          <p:cTn id="57" fill="hold">
                            <p:stCondLst>
                              <p:cond delay="2000"/>
                            </p:stCondLst>
                            <p:childTnLst>
                              <p:par>
                                <p:cTn id="58" presetID="10" presetClass="exit" presetSubtype="0" fill="hold" grpId="1" nodeType="afterEffect">
                                  <p:stCondLst>
                                    <p:cond delay="0"/>
                                  </p:stCondLst>
                                  <p:childTnLst>
                                    <p:animEffect transition="out" filter="fade">
                                      <p:cBhvr>
                                        <p:cTn id="59" dur="1000"/>
                                        <p:tgtEl>
                                          <p:spTgt spid="44"/>
                                        </p:tgtEl>
                                      </p:cBhvr>
                                    </p:animEffect>
                                    <p:set>
                                      <p:cBhvr>
                                        <p:cTn id="60" dur="1" fill="hold">
                                          <p:stCondLst>
                                            <p:cond delay="999"/>
                                          </p:stCondLst>
                                        </p:cTn>
                                        <p:tgtEl>
                                          <p:spTgt spid="44"/>
                                        </p:tgtEl>
                                        <p:attrNameLst>
                                          <p:attrName>style.visibility</p:attrName>
                                        </p:attrNameLst>
                                      </p:cBhvr>
                                      <p:to>
                                        <p:strVal val="hidden"/>
                                      </p:to>
                                    </p:set>
                                  </p:childTnLst>
                                </p:cTn>
                              </p:par>
                            </p:childTnLst>
                          </p:cTn>
                        </p:par>
                        <p:par>
                          <p:cTn id="61" fill="hold">
                            <p:stCondLst>
                              <p:cond delay="3000"/>
                            </p:stCondLst>
                            <p:childTnLst>
                              <p:par>
                                <p:cTn id="62" presetID="55" presetClass="entr" presetSubtype="0" fill="hold" nodeType="afterEffect">
                                  <p:stCondLst>
                                    <p:cond delay="0"/>
                                  </p:stCondLst>
                                  <p:childTnLst>
                                    <p:set>
                                      <p:cBhvr>
                                        <p:cTn id="63" dur="1" fill="hold">
                                          <p:stCondLst>
                                            <p:cond delay="0"/>
                                          </p:stCondLst>
                                        </p:cTn>
                                        <p:tgtEl>
                                          <p:spTgt spid="41">
                                            <p:txEl>
                                              <p:pRg st="0" end="0"/>
                                            </p:txEl>
                                          </p:spTgt>
                                        </p:tgtEl>
                                        <p:attrNameLst>
                                          <p:attrName>style.visibility</p:attrName>
                                        </p:attrNameLst>
                                      </p:cBhvr>
                                      <p:to>
                                        <p:strVal val="visible"/>
                                      </p:to>
                                    </p:set>
                                    <p:anim calcmode="lin" valueType="num">
                                      <p:cBhvr>
                                        <p:cTn id="64" dur="1000" fill="hold"/>
                                        <p:tgtEl>
                                          <p:spTgt spid="41">
                                            <p:txEl>
                                              <p:pRg st="0" end="0"/>
                                            </p:txEl>
                                          </p:spTgt>
                                        </p:tgtEl>
                                        <p:attrNameLst>
                                          <p:attrName>ppt_w</p:attrName>
                                        </p:attrNameLst>
                                      </p:cBhvr>
                                      <p:tavLst>
                                        <p:tav tm="0">
                                          <p:val>
                                            <p:strVal val="#ppt_w*0.70"/>
                                          </p:val>
                                        </p:tav>
                                        <p:tav tm="100000">
                                          <p:val>
                                            <p:strVal val="#ppt_w"/>
                                          </p:val>
                                        </p:tav>
                                      </p:tavLst>
                                    </p:anim>
                                    <p:anim calcmode="lin" valueType="num">
                                      <p:cBhvr>
                                        <p:cTn id="65" dur="1000" fill="hold"/>
                                        <p:tgtEl>
                                          <p:spTgt spid="41">
                                            <p:txEl>
                                              <p:pRg st="0" end="0"/>
                                            </p:txEl>
                                          </p:spTgt>
                                        </p:tgtEl>
                                        <p:attrNameLst>
                                          <p:attrName>ppt_h</p:attrName>
                                        </p:attrNameLst>
                                      </p:cBhvr>
                                      <p:tavLst>
                                        <p:tav tm="0">
                                          <p:val>
                                            <p:strVal val="#ppt_h"/>
                                          </p:val>
                                        </p:tav>
                                        <p:tav tm="100000">
                                          <p:val>
                                            <p:strVal val="#ppt_h"/>
                                          </p:val>
                                        </p:tav>
                                      </p:tavLst>
                                    </p:anim>
                                    <p:animEffect transition="in" filter="fade">
                                      <p:cBhvr>
                                        <p:cTn id="66" dur="1000"/>
                                        <p:tgtEl>
                                          <p:spTgt spid="41">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2000"/>
                                        <p:tgtEl>
                                          <p:spTgt spid="42"/>
                                        </p:tgtEl>
                                      </p:cBhvr>
                                    </p:animEffect>
                                    <p:set>
                                      <p:cBhvr>
                                        <p:cTn id="71" dur="1" fill="hold">
                                          <p:stCondLst>
                                            <p:cond delay="1999"/>
                                          </p:stCondLst>
                                        </p:cTn>
                                        <p:tgtEl>
                                          <p:spTgt spid="42"/>
                                        </p:tgtEl>
                                        <p:attrNameLst>
                                          <p:attrName>style.visibility</p:attrName>
                                        </p:attrNameLst>
                                      </p:cBhvr>
                                      <p:to>
                                        <p:strVal val="hidden"/>
                                      </p:to>
                                    </p:set>
                                  </p:childTnLst>
                                </p:cTn>
                              </p:par>
                            </p:childTnLst>
                          </p:cTn>
                        </p:par>
                        <p:par>
                          <p:cTn id="72" fill="hold">
                            <p:stCondLst>
                              <p:cond delay="2000"/>
                            </p:stCondLst>
                            <p:childTnLst>
                              <p:par>
                                <p:cTn id="73" presetID="22" presetClass="entr" presetSubtype="8" fill="hold"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1000"/>
                                        <p:tgtEl>
                                          <p:spTgt spid="27"/>
                                        </p:tgtEl>
                                      </p:cBhvr>
                                    </p:animEffect>
                                  </p:childTnLst>
                                </p:cTn>
                              </p:par>
                            </p:childTnLst>
                          </p:cTn>
                        </p:par>
                        <p:par>
                          <p:cTn id="76" fill="hold">
                            <p:stCondLst>
                              <p:cond delay="3000"/>
                            </p:stCondLst>
                            <p:childTnLst>
                              <p:par>
                                <p:cTn id="77" presetID="55" presetClass="entr" presetSubtype="0"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1000" fill="hold"/>
                                        <p:tgtEl>
                                          <p:spTgt spid="25"/>
                                        </p:tgtEl>
                                        <p:attrNameLst>
                                          <p:attrName>ppt_w</p:attrName>
                                        </p:attrNameLst>
                                      </p:cBhvr>
                                      <p:tavLst>
                                        <p:tav tm="0">
                                          <p:val>
                                            <p:strVal val="#ppt_w*0.70"/>
                                          </p:val>
                                        </p:tav>
                                        <p:tav tm="100000">
                                          <p:val>
                                            <p:strVal val="#ppt_w"/>
                                          </p:val>
                                        </p:tav>
                                      </p:tavLst>
                                    </p:anim>
                                    <p:anim calcmode="lin" valueType="num">
                                      <p:cBhvr>
                                        <p:cTn id="80" dur="1000" fill="hold"/>
                                        <p:tgtEl>
                                          <p:spTgt spid="25"/>
                                        </p:tgtEl>
                                        <p:attrNameLst>
                                          <p:attrName>ppt_h</p:attrName>
                                        </p:attrNameLst>
                                      </p:cBhvr>
                                      <p:tavLst>
                                        <p:tav tm="0">
                                          <p:val>
                                            <p:strVal val="#ppt_h"/>
                                          </p:val>
                                        </p:tav>
                                        <p:tav tm="100000">
                                          <p:val>
                                            <p:strVal val="#ppt_h"/>
                                          </p:val>
                                        </p:tav>
                                      </p:tavLst>
                                    </p:anim>
                                    <p:animEffect transition="in" filter="fade">
                                      <p:cBhvr>
                                        <p:cTn id="8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6" grpId="1"/>
      <p:bldP spid="43" grpId="0"/>
      <p:bldP spid="43" grpId="1"/>
      <p:bldP spid="44" grpId="0"/>
      <p:bldP spid="4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22"/>
          <p:cNvSpPr>
            <a:spLocks noGrp="1"/>
          </p:cNvSpPr>
          <p:nvPr>
            <p:ph type="sldNum" sz="quarter" idx="12"/>
          </p:nvPr>
        </p:nvSpPr>
        <p:spPr bwMode="auto">
          <a:ln>
            <a:round/>
            <a:headEnd/>
            <a:tailEnd/>
          </a:ln>
        </p:spPr>
        <p:txBody>
          <a:bodyPr/>
          <a:lstStyle/>
          <a:p>
            <a:r>
              <a:rPr lang="en-US" smtClean="0"/>
              <a:t>6-</a:t>
            </a:r>
            <a:fld id="{C9247F3B-67BD-4875-BD4D-B7D93826F1C1}" type="slidenum">
              <a:rPr lang="en-US" smtClean="0"/>
              <a:pPr/>
              <a:t>13</a:t>
            </a:fld>
            <a:endParaRPr lang="en-US" smtClean="0"/>
          </a:p>
        </p:txBody>
      </p:sp>
      <p:sp>
        <p:nvSpPr>
          <p:cNvPr id="31746" name="Title 1"/>
          <p:cNvSpPr>
            <a:spLocks noGrp="1"/>
          </p:cNvSpPr>
          <p:nvPr>
            <p:ph type="title"/>
          </p:nvPr>
        </p:nvSpPr>
        <p:spPr>
          <a:xfrm>
            <a:off x="914400" y="76200"/>
            <a:ext cx="7772400" cy="1341438"/>
          </a:xfrm>
          <a:solidFill>
            <a:schemeClr val="bg2"/>
          </a:solidFill>
        </p:spPr>
        <p:txBody>
          <a:bodyPr/>
          <a:lstStyle/>
          <a:p>
            <a:pPr algn="ctr" eaLnBrk="1" hangingPunct="1"/>
            <a:r>
              <a:rPr lang="en-US" sz="4200" b="1" smtClean="0"/>
              <a:t>Multiple Cash Flows</a:t>
            </a:r>
            <a:br>
              <a:rPr lang="en-US" sz="4200" b="1" smtClean="0"/>
            </a:br>
            <a:r>
              <a:rPr lang="en-US" sz="4200" b="1" smtClean="0"/>
              <a:t>Future Value 1C</a:t>
            </a:r>
          </a:p>
        </p:txBody>
      </p:sp>
      <p:sp>
        <p:nvSpPr>
          <p:cNvPr id="4" name="TextBox 3"/>
          <p:cNvSpPr txBox="1">
            <a:spLocks noChangeArrowheads="1"/>
          </p:cNvSpPr>
          <p:nvPr/>
        </p:nvSpPr>
        <p:spPr bwMode="auto">
          <a:xfrm>
            <a:off x="381000" y="1447800"/>
            <a:ext cx="8534400" cy="1422400"/>
          </a:xfrm>
          <a:prstGeom prst="rect">
            <a:avLst/>
          </a:prstGeom>
          <a:noFill/>
          <a:ln w="9525">
            <a:noFill/>
            <a:miter lim="800000"/>
            <a:headEnd/>
            <a:tailEnd/>
          </a:ln>
        </p:spPr>
        <p:txBody>
          <a:bodyPr>
            <a:spAutoFit/>
          </a:bodyPr>
          <a:lstStyle/>
          <a:p>
            <a:pPr>
              <a:lnSpc>
                <a:spcPct val="90000"/>
              </a:lnSpc>
            </a:pPr>
            <a:r>
              <a:rPr lang="en-US" sz="3200" b="1">
                <a:solidFill>
                  <a:srgbClr val="0070C0"/>
                </a:solidFill>
                <a:latin typeface="Perpetua" pitchFamily="18" charset="0"/>
                <a:cs typeface="Arial" charset="0"/>
              </a:rPr>
              <a:t>We could do this two different ways:</a:t>
            </a:r>
          </a:p>
          <a:p>
            <a:pPr>
              <a:lnSpc>
                <a:spcPct val="90000"/>
              </a:lnSpc>
            </a:pPr>
            <a:r>
              <a:rPr lang="en-US" sz="3200" b="1">
                <a:solidFill>
                  <a:srgbClr val="7030A0"/>
                </a:solidFill>
                <a:latin typeface="Perpetua" pitchFamily="18" charset="0"/>
                <a:cs typeface="Arial" charset="0"/>
              </a:rPr>
              <a:t>2.	Bring each of the three original 	dollars to year 5 and add them all up. </a:t>
            </a:r>
          </a:p>
        </p:txBody>
      </p:sp>
      <p:grpSp>
        <p:nvGrpSpPr>
          <p:cNvPr id="5" name="Group 20"/>
          <p:cNvGrpSpPr>
            <a:grpSpLocks/>
          </p:cNvGrpSpPr>
          <p:nvPr/>
        </p:nvGrpSpPr>
        <p:grpSpPr bwMode="auto">
          <a:xfrm>
            <a:off x="609600" y="3276600"/>
            <a:ext cx="7731125" cy="1066800"/>
            <a:chOff x="381000" y="3505200"/>
            <a:chExt cx="7731443" cy="1066800"/>
          </a:xfrm>
        </p:grpSpPr>
        <p:cxnSp>
          <p:nvCxnSpPr>
            <p:cNvPr id="28" name="Straight Connector 27"/>
            <p:cNvCxnSpPr/>
            <p:nvPr/>
          </p:nvCxnSpPr>
          <p:spPr>
            <a:xfrm>
              <a:off x="1066828" y="4572000"/>
              <a:ext cx="685828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66828"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08321"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31212"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1768" name="TextBox 31"/>
            <p:cNvSpPr txBox="1">
              <a:spLocks noChangeArrowheads="1"/>
            </p:cNvSpPr>
            <p:nvPr/>
          </p:nvSpPr>
          <p:spPr bwMode="auto">
            <a:xfrm>
              <a:off x="381000" y="3581400"/>
              <a:ext cx="1600200" cy="584775"/>
            </a:xfrm>
            <a:prstGeom prst="rect">
              <a:avLst/>
            </a:prstGeom>
            <a:noFill/>
            <a:ln w="9525">
              <a:noFill/>
              <a:miter lim="800000"/>
              <a:headEnd/>
              <a:tailEnd/>
            </a:ln>
          </p:spPr>
          <p:txBody>
            <a:bodyPr>
              <a:spAutoFit/>
            </a:bodyPr>
            <a:lstStyle/>
            <a:p>
              <a:r>
                <a:rPr lang="en-US" sz="3200">
                  <a:latin typeface="Arial Black" pitchFamily="34" charset="0"/>
                </a:rPr>
                <a:t>Today</a:t>
              </a:r>
            </a:p>
          </p:txBody>
        </p:sp>
        <p:sp>
          <p:nvSpPr>
            <p:cNvPr id="31769" name="TextBox 32"/>
            <p:cNvSpPr txBox="1">
              <a:spLocks noChangeArrowheads="1"/>
            </p:cNvSpPr>
            <p:nvPr/>
          </p:nvSpPr>
          <p:spPr bwMode="auto">
            <a:xfrm>
              <a:off x="2209800" y="3505200"/>
              <a:ext cx="495300" cy="646331"/>
            </a:xfrm>
            <a:prstGeom prst="rect">
              <a:avLst/>
            </a:prstGeom>
            <a:noFill/>
            <a:ln w="9525">
              <a:noFill/>
              <a:miter lim="800000"/>
              <a:headEnd/>
              <a:tailEnd/>
            </a:ln>
          </p:spPr>
          <p:txBody>
            <a:bodyPr>
              <a:spAutoFit/>
            </a:bodyPr>
            <a:lstStyle/>
            <a:p>
              <a:r>
                <a:rPr lang="en-US" sz="3600">
                  <a:latin typeface="Arial Black" pitchFamily="34" charset="0"/>
                </a:rPr>
                <a:t>1</a:t>
              </a:r>
              <a:r>
                <a:rPr lang="en-US" sz="2800">
                  <a:latin typeface="Arial Black" pitchFamily="34" charset="0"/>
                </a:rPr>
                <a:t> </a:t>
              </a:r>
            </a:p>
          </p:txBody>
        </p:sp>
        <p:sp>
          <p:nvSpPr>
            <p:cNvPr id="31770" name="TextBox 33"/>
            <p:cNvSpPr txBox="1">
              <a:spLocks noChangeArrowheads="1"/>
            </p:cNvSpPr>
            <p:nvPr/>
          </p:nvSpPr>
          <p:spPr bwMode="auto">
            <a:xfrm>
              <a:off x="3505200" y="3505200"/>
              <a:ext cx="533400" cy="646331"/>
            </a:xfrm>
            <a:prstGeom prst="rect">
              <a:avLst/>
            </a:prstGeom>
            <a:noFill/>
            <a:ln w="9525">
              <a:noFill/>
              <a:miter lim="800000"/>
              <a:headEnd/>
              <a:tailEnd/>
            </a:ln>
          </p:spPr>
          <p:txBody>
            <a:bodyPr>
              <a:spAutoFit/>
            </a:bodyPr>
            <a:lstStyle/>
            <a:p>
              <a:r>
                <a:rPr lang="en-US" sz="3600">
                  <a:latin typeface="Arial Black" pitchFamily="34" charset="0"/>
                </a:rPr>
                <a:t>2</a:t>
              </a:r>
              <a:r>
                <a:rPr lang="en-US" sz="2800">
                  <a:latin typeface="Arial Black" pitchFamily="34" charset="0"/>
                </a:rPr>
                <a:t> </a:t>
              </a:r>
            </a:p>
          </p:txBody>
        </p:sp>
        <p:cxnSp>
          <p:nvCxnSpPr>
            <p:cNvPr id="35" name="Straight Connector 34"/>
            <p:cNvCxnSpPr/>
            <p:nvPr/>
          </p:nvCxnSpPr>
          <p:spPr>
            <a:xfrm>
              <a:off x="3749814"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089719"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848907"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1774" name="TextBox 37"/>
            <p:cNvSpPr txBox="1">
              <a:spLocks noChangeArrowheads="1"/>
            </p:cNvSpPr>
            <p:nvPr/>
          </p:nvSpPr>
          <p:spPr bwMode="auto">
            <a:xfrm>
              <a:off x="4800600" y="3505200"/>
              <a:ext cx="609600" cy="646331"/>
            </a:xfrm>
            <a:prstGeom prst="rect">
              <a:avLst/>
            </a:prstGeom>
            <a:noFill/>
            <a:ln w="9525">
              <a:noFill/>
              <a:miter lim="800000"/>
              <a:headEnd/>
              <a:tailEnd/>
            </a:ln>
          </p:spPr>
          <p:txBody>
            <a:bodyPr>
              <a:spAutoFit/>
            </a:bodyPr>
            <a:lstStyle/>
            <a:p>
              <a:r>
                <a:rPr lang="en-US" sz="3600">
                  <a:latin typeface="Arial Black" pitchFamily="34" charset="0"/>
                </a:rPr>
                <a:t>3</a:t>
              </a:r>
            </a:p>
          </p:txBody>
        </p:sp>
        <p:sp>
          <p:nvSpPr>
            <p:cNvPr id="31775" name="TextBox 38"/>
            <p:cNvSpPr txBox="1">
              <a:spLocks noChangeArrowheads="1"/>
            </p:cNvSpPr>
            <p:nvPr/>
          </p:nvSpPr>
          <p:spPr bwMode="auto">
            <a:xfrm>
              <a:off x="6172200" y="3505200"/>
              <a:ext cx="533400" cy="646331"/>
            </a:xfrm>
            <a:prstGeom prst="rect">
              <a:avLst/>
            </a:prstGeom>
            <a:noFill/>
            <a:ln w="9525">
              <a:noFill/>
              <a:miter lim="800000"/>
              <a:headEnd/>
              <a:tailEnd/>
            </a:ln>
          </p:spPr>
          <p:txBody>
            <a:bodyPr>
              <a:spAutoFit/>
            </a:bodyPr>
            <a:lstStyle/>
            <a:p>
              <a:r>
                <a:rPr lang="en-US" sz="3600">
                  <a:latin typeface="Arial Black" pitchFamily="34" charset="0"/>
                </a:rPr>
                <a:t>4</a:t>
              </a:r>
            </a:p>
          </p:txBody>
        </p:sp>
        <p:sp>
          <p:nvSpPr>
            <p:cNvPr id="31776" name="TextBox 39"/>
            <p:cNvSpPr txBox="1">
              <a:spLocks noChangeArrowheads="1"/>
            </p:cNvSpPr>
            <p:nvPr/>
          </p:nvSpPr>
          <p:spPr bwMode="auto">
            <a:xfrm>
              <a:off x="7620000" y="3505200"/>
              <a:ext cx="492443" cy="646331"/>
            </a:xfrm>
            <a:prstGeom prst="rect">
              <a:avLst/>
            </a:prstGeom>
            <a:noFill/>
            <a:ln w="9525">
              <a:noFill/>
              <a:miter lim="800000"/>
              <a:headEnd/>
              <a:tailEnd/>
            </a:ln>
          </p:spPr>
          <p:txBody>
            <a:bodyPr wrap="none">
              <a:spAutoFit/>
            </a:bodyPr>
            <a:lstStyle/>
            <a:p>
              <a:r>
                <a:rPr lang="en-US" sz="3600">
                  <a:latin typeface="Arial Black" pitchFamily="34" charset="0"/>
                </a:rPr>
                <a:t>5</a:t>
              </a:r>
            </a:p>
          </p:txBody>
        </p:sp>
      </p:grpSp>
      <p:sp>
        <p:nvSpPr>
          <p:cNvPr id="25" name="TextBox 24"/>
          <p:cNvSpPr txBox="1">
            <a:spLocks noChangeArrowheads="1"/>
          </p:cNvSpPr>
          <p:nvPr/>
        </p:nvSpPr>
        <p:spPr bwMode="auto">
          <a:xfrm>
            <a:off x="6934200" y="6096000"/>
            <a:ext cx="2895600" cy="646113"/>
          </a:xfrm>
          <a:prstGeom prst="rect">
            <a:avLst/>
          </a:prstGeom>
          <a:noFill/>
          <a:ln w="9525">
            <a:noFill/>
            <a:miter lim="800000"/>
            <a:headEnd/>
            <a:tailEnd/>
          </a:ln>
        </p:spPr>
        <p:txBody>
          <a:bodyPr>
            <a:spAutoFit/>
          </a:bodyPr>
          <a:lstStyle/>
          <a:p>
            <a:r>
              <a:rPr lang="en-US" sz="3600">
                <a:solidFill>
                  <a:srgbClr val="C00000"/>
                </a:solidFill>
                <a:latin typeface="Arial Black" pitchFamily="34" charset="0"/>
              </a:rPr>
              <a:t>$2,803</a:t>
            </a:r>
          </a:p>
        </p:txBody>
      </p:sp>
      <p:sp>
        <p:nvSpPr>
          <p:cNvPr id="26" name="TextBox 25"/>
          <p:cNvSpPr txBox="1">
            <a:spLocks noChangeArrowheads="1"/>
          </p:cNvSpPr>
          <p:nvPr/>
        </p:nvSpPr>
        <p:spPr bwMode="auto">
          <a:xfrm>
            <a:off x="304800" y="4648200"/>
            <a:ext cx="1905000" cy="646113"/>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$1,000</a:t>
            </a:r>
          </a:p>
        </p:txBody>
      </p:sp>
      <p:cxnSp>
        <p:nvCxnSpPr>
          <p:cNvPr id="27" name="Straight Arrow Connector 26"/>
          <p:cNvCxnSpPr/>
          <p:nvPr/>
        </p:nvCxnSpPr>
        <p:spPr>
          <a:xfrm flipV="1">
            <a:off x="1447800" y="4876800"/>
            <a:ext cx="5257800" cy="66675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696200" y="4572000"/>
            <a:ext cx="936475"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a:t>
            </a:r>
          </a:p>
        </p:txBody>
      </p:sp>
      <p:sp>
        <p:nvSpPr>
          <p:cNvPr id="43" name="TextBox 42"/>
          <p:cNvSpPr txBox="1">
            <a:spLocks noChangeArrowheads="1"/>
          </p:cNvSpPr>
          <p:nvPr/>
        </p:nvSpPr>
        <p:spPr bwMode="auto">
          <a:xfrm>
            <a:off x="2209800" y="4648200"/>
            <a:ext cx="1600200" cy="646113"/>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500</a:t>
            </a:r>
          </a:p>
        </p:txBody>
      </p:sp>
      <p:sp>
        <p:nvSpPr>
          <p:cNvPr id="44" name="TextBox 43"/>
          <p:cNvSpPr txBox="1">
            <a:spLocks noChangeArrowheads="1"/>
          </p:cNvSpPr>
          <p:nvPr/>
        </p:nvSpPr>
        <p:spPr bwMode="auto">
          <a:xfrm>
            <a:off x="3429000" y="4648200"/>
            <a:ext cx="1752600" cy="646113"/>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700</a:t>
            </a:r>
          </a:p>
        </p:txBody>
      </p:sp>
      <p:sp>
        <p:nvSpPr>
          <p:cNvPr id="41" name="TextBox 40"/>
          <p:cNvSpPr txBox="1">
            <a:spLocks noChangeArrowheads="1"/>
          </p:cNvSpPr>
          <p:nvPr/>
        </p:nvSpPr>
        <p:spPr bwMode="auto">
          <a:xfrm>
            <a:off x="6858000" y="4495800"/>
            <a:ext cx="2286000" cy="646113"/>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$1,338</a:t>
            </a:r>
          </a:p>
        </p:txBody>
      </p:sp>
      <p:sp>
        <p:nvSpPr>
          <p:cNvPr id="45" name="TextBox 44"/>
          <p:cNvSpPr txBox="1">
            <a:spLocks noChangeArrowheads="1"/>
          </p:cNvSpPr>
          <p:nvPr/>
        </p:nvSpPr>
        <p:spPr bwMode="auto">
          <a:xfrm>
            <a:off x="7010400" y="5029200"/>
            <a:ext cx="1981200" cy="646113"/>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  631</a:t>
            </a:r>
          </a:p>
        </p:txBody>
      </p:sp>
      <p:sp>
        <p:nvSpPr>
          <p:cNvPr id="46" name="TextBox 45"/>
          <p:cNvSpPr txBox="1">
            <a:spLocks noChangeArrowheads="1"/>
          </p:cNvSpPr>
          <p:nvPr/>
        </p:nvSpPr>
        <p:spPr bwMode="auto">
          <a:xfrm>
            <a:off x="7010400" y="5562600"/>
            <a:ext cx="2286000" cy="646113"/>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  833</a:t>
            </a:r>
          </a:p>
        </p:txBody>
      </p:sp>
      <p:cxnSp>
        <p:nvCxnSpPr>
          <p:cNvPr id="48" name="Straight Arrow Connector 47"/>
          <p:cNvCxnSpPr/>
          <p:nvPr/>
        </p:nvCxnSpPr>
        <p:spPr>
          <a:xfrm flipV="1">
            <a:off x="2743200" y="5410200"/>
            <a:ext cx="4038600" cy="3048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3962400" y="5867400"/>
            <a:ext cx="2819400" cy="762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447800" y="5181600"/>
            <a:ext cx="0" cy="3810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743200" y="5181600"/>
            <a:ext cx="0" cy="533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962400" y="5181600"/>
            <a:ext cx="0" cy="7620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6858000" y="6096000"/>
            <a:ext cx="1905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par>
                          <p:cTn id="24" fill="hold">
                            <p:stCondLst>
                              <p:cond delay="1000"/>
                            </p:stCondLst>
                            <p:childTnLst>
                              <p:par>
                                <p:cTn id="25" presetID="55"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strVal val="#ppt_w*0.70"/>
                                          </p:val>
                                        </p:tav>
                                        <p:tav tm="100000">
                                          <p:val>
                                            <p:strVal val="#ppt_w"/>
                                          </p:val>
                                        </p:tav>
                                      </p:tavLst>
                                    </p:anim>
                                    <p:anim calcmode="lin" valueType="num">
                                      <p:cBhvr>
                                        <p:cTn id="28" dur="1000" fill="hold"/>
                                        <p:tgtEl>
                                          <p:spTgt spid="26"/>
                                        </p:tgtEl>
                                        <p:attrNameLst>
                                          <p:attrName>ppt_h</p:attrName>
                                        </p:attrNameLst>
                                      </p:cBhvr>
                                      <p:tavLst>
                                        <p:tav tm="0">
                                          <p:val>
                                            <p:strVal val="#ppt_h"/>
                                          </p:val>
                                        </p:tav>
                                        <p:tav tm="100000">
                                          <p:val>
                                            <p:strVal val="#ppt_h"/>
                                          </p:val>
                                        </p:tav>
                                      </p:tavLst>
                                    </p:anim>
                                    <p:animEffect transition="in" filter="fade">
                                      <p:cBhvr>
                                        <p:cTn id="29" dur="1000"/>
                                        <p:tgtEl>
                                          <p:spTgt spid="26"/>
                                        </p:tgtEl>
                                      </p:cBhvr>
                                    </p:animEffect>
                                  </p:childTnLst>
                                </p:cTn>
                              </p:par>
                            </p:childTnLst>
                          </p:cTn>
                        </p:par>
                        <p:par>
                          <p:cTn id="30" fill="hold">
                            <p:stCondLst>
                              <p:cond delay="2000"/>
                            </p:stCondLst>
                            <p:childTnLst>
                              <p:par>
                                <p:cTn id="31" presetID="55"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1000" fill="hold"/>
                                        <p:tgtEl>
                                          <p:spTgt spid="43"/>
                                        </p:tgtEl>
                                        <p:attrNameLst>
                                          <p:attrName>ppt_w</p:attrName>
                                        </p:attrNameLst>
                                      </p:cBhvr>
                                      <p:tavLst>
                                        <p:tav tm="0">
                                          <p:val>
                                            <p:strVal val="#ppt_w*0.70"/>
                                          </p:val>
                                        </p:tav>
                                        <p:tav tm="100000">
                                          <p:val>
                                            <p:strVal val="#ppt_w"/>
                                          </p:val>
                                        </p:tav>
                                      </p:tavLst>
                                    </p:anim>
                                    <p:anim calcmode="lin" valueType="num">
                                      <p:cBhvr>
                                        <p:cTn id="34" dur="1000" fill="hold"/>
                                        <p:tgtEl>
                                          <p:spTgt spid="43"/>
                                        </p:tgtEl>
                                        <p:attrNameLst>
                                          <p:attrName>ppt_h</p:attrName>
                                        </p:attrNameLst>
                                      </p:cBhvr>
                                      <p:tavLst>
                                        <p:tav tm="0">
                                          <p:val>
                                            <p:strVal val="#ppt_h"/>
                                          </p:val>
                                        </p:tav>
                                        <p:tav tm="100000">
                                          <p:val>
                                            <p:strVal val="#ppt_h"/>
                                          </p:val>
                                        </p:tav>
                                      </p:tavLst>
                                    </p:anim>
                                    <p:animEffect transition="in" filter="fade">
                                      <p:cBhvr>
                                        <p:cTn id="35" dur="1000"/>
                                        <p:tgtEl>
                                          <p:spTgt spid="43"/>
                                        </p:tgtEl>
                                      </p:cBhvr>
                                    </p:animEffect>
                                  </p:childTnLst>
                                </p:cTn>
                              </p:par>
                            </p:childTnLst>
                          </p:cTn>
                        </p:par>
                        <p:par>
                          <p:cTn id="36" fill="hold">
                            <p:stCondLst>
                              <p:cond delay="3000"/>
                            </p:stCondLst>
                            <p:childTnLst>
                              <p:par>
                                <p:cTn id="37" presetID="55"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1000" fill="hold"/>
                                        <p:tgtEl>
                                          <p:spTgt spid="44"/>
                                        </p:tgtEl>
                                        <p:attrNameLst>
                                          <p:attrName>ppt_w</p:attrName>
                                        </p:attrNameLst>
                                      </p:cBhvr>
                                      <p:tavLst>
                                        <p:tav tm="0">
                                          <p:val>
                                            <p:strVal val="#ppt_w*0.70"/>
                                          </p:val>
                                        </p:tav>
                                        <p:tav tm="100000">
                                          <p:val>
                                            <p:strVal val="#ppt_w"/>
                                          </p:val>
                                        </p:tav>
                                      </p:tavLst>
                                    </p:anim>
                                    <p:anim calcmode="lin" valueType="num">
                                      <p:cBhvr>
                                        <p:cTn id="40" dur="1000" fill="hold"/>
                                        <p:tgtEl>
                                          <p:spTgt spid="44"/>
                                        </p:tgtEl>
                                        <p:attrNameLst>
                                          <p:attrName>ppt_h</p:attrName>
                                        </p:attrNameLst>
                                      </p:cBhvr>
                                      <p:tavLst>
                                        <p:tav tm="0">
                                          <p:val>
                                            <p:strVal val="#ppt_h"/>
                                          </p:val>
                                        </p:tav>
                                        <p:tav tm="100000">
                                          <p:val>
                                            <p:strVal val="#ppt_h"/>
                                          </p:val>
                                        </p:tav>
                                      </p:tavLst>
                                    </p:anim>
                                    <p:animEffect transition="in" filter="fade">
                                      <p:cBhvr>
                                        <p:cTn id="41" dur="1000"/>
                                        <p:tgtEl>
                                          <p:spTgt spid="44"/>
                                        </p:tgtEl>
                                      </p:cBhvr>
                                    </p:animEffect>
                                  </p:childTnLst>
                                </p:cTn>
                              </p:par>
                            </p:childTnLst>
                          </p:cTn>
                        </p:par>
                        <p:par>
                          <p:cTn id="42" fill="hold">
                            <p:stCondLst>
                              <p:cond delay="4000"/>
                            </p:stCondLst>
                            <p:childTnLst>
                              <p:par>
                                <p:cTn id="43" presetID="55" presetClass="entr" presetSubtype="0" fill="hold" nodeType="after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p:cTn id="45" dur="1000" fill="hold"/>
                                        <p:tgtEl>
                                          <p:spTgt spid="42"/>
                                        </p:tgtEl>
                                        <p:attrNameLst>
                                          <p:attrName>ppt_w</p:attrName>
                                        </p:attrNameLst>
                                      </p:cBhvr>
                                      <p:tavLst>
                                        <p:tav tm="0">
                                          <p:val>
                                            <p:strVal val="#ppt_w*0.70"/>
                                          </p:val>
                                        </p:tav>
                                        <p:tav tm="100000">
                                          <p:val>
                                            <p:strVal val="#ppt_w"/>
                                          </p:val>
                                        </p:tav>
                                      </p:tavLst>
                                    </p:anim>
                                    <p:anim calcmode="lin" valueType="num">
                                      <p:cBhvr>
                                        <p:cTn id="46" dur="1000" fill="hold"/>
                                        <p:tgtEl>
                                          <p:spTgt spid="42"/>
                                        </p:tgtEl>
                                        <p:attrNameLst>
                                          <p:attrName>ppt_h</p:attrName>
                                        </p:attrNameLst>
                                      </p:cBhvr>
                                      <p:tavLst>
                                        <p:tav tm="0">
                                          <p:val>
                                            <p:strVal val="#ppt_h"/>
                                          </p:val>
                                        </p:tav>
                                        <p:tav tm="100000">
                                          <p:val>
                                            <p:strVal val="#ppt_h"/>
                                          </p:val>
                                        </p:tav>
                                      </p:tavLst>
                                    </p:anim>
                                    <p:animEffect transition="in" filter="fade">
                                      <p:cBhvr>
                                        <p:cTn id="47" dur="10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42"/>
                                        </p:tgtEl>
                                      </p:cBhvr>
                                    </p:animEffect>
                                    <p:set>
                                      <p:cBhvr>
                                        <p:cTn id="52" dur="1" fill="hold">
                                          <p:stCondLst>
                                            <p:cond delay="499"/>
                                          </p:stCondLst>
                                        </p:cTn>
                                        <p:tgtEl>
                                          <p:spTgt spid="42"/>
                                        </p:tgtEl>
                                        <p:attrNameLst>
                                          <p:attrName>style.visibility</p:attrName>
                                        </p:attrNameLst>
                                      </p:cBhvr>
                                      <p:to>
                                        <p:strVal val="hidden"/>
                                      </p:to>
                                    </p:set>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wipe(up)">
                                      <p:cBhvr>
                                        <p:cTn id="56" dur="1000"/>
                                        <p:tgtEl>
                                          <p:spTgt spid="54"/>
                                        </p:tgtEl>
                                      </p:cBhvr>
                                    </p:animEffect>
                                  </p:childTnLst>
                                </p:cTn>
                              </p:par>
                            </p:childTnLst>
                          </p:cTn>
                        </p:par>
                        <p:par>
                          <p:cTn id="57" fill="hold">
                            <p:stCondLst>
                              <p:cond delay="1500"/>
                            </p:stCondLst>
                            <p:childTnLst>
                              <p:par>
                                <p:cTn id="58" presetID="22" presetClass="entr" presetSubtype="8"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1000"/>
                                        <p:tgtEl>
                                          <p:spTgt spid="27"/>
                                        </p:tgtEl>
                                      </p:cBhvr>
                                    </p:animEffect>
                                  </p:childTnLst>
                                </p:cTn>
                              </p:par>
                            </p:childTnLst>
                          </p:cTn>
                        </p:par>
                        <p:par>
                          <p:cTn id="61" fill="hold">
                            <p:stCondLst>
                              <p:cond delay="2500"/>
                            </p:stCondLst>
                            <p:childTnLst>
                              <p:par>
                                <p:cTn id="62" presetID="55" presetClass="entr" presetSubtype="0" fill="hold" nodeType="afterEffect">
                                  <p:stCondLst>
                                    <p:cond delay="0"/>
                                  </p:stCondLst>
                                  <p:childTnLst>
                                    <p:set>
                                      <p:cBhvr>
                                        <p:cTn id="63" dur="1" fill="hold">
                                          <p:stCondLst>
                                            <p:cond delay="0"/>
                                          </p:stCondLst>
                                        </p:cTn>
                                        <p:tgtEl>
                                          <p:spTgt spid="41">
                                            <p:txEl>
                                              <p:pRg st="0" end="0"/>
                                            </p:txEl>
                                          </p:spTgt>
                                        </p:tgtEl>
                                        <p:attrNameLst>
                                          <p:attrName>style.visibility</p:attrName>
                                        </p:attrNameLst>
                                      </p:cBhvr>
                                      <p:to>
                                        <p:strVal val="visible"/>
                                      </p:to>
                                    </p:set>
                                    <p:anim calcmode="lin" valueType="num">
                                      <p:cBhvr>
                                        <p:cTn id="64" dur="1000" fill="hold"/>
                                        <p:tgtEl>
                                          <p:spTgt spid="41">
                                            <p:txEl>
                                              <p:pRg st="0" end="0"/>
                                            </p:txEl>
                                          </p:spTgt>
                                        </p:tgtEl>
                                        <p:attrNameLst>
                                          <p:attrName>ppt_w</p:attrName>
                                        </p:attrNameLst>
                                      </p:cBhvr>
                                      <p:tavLst>
                                        <p:tav tm="0">
                                          <p:val>
                                            <p:strVal val="#ppt_w*0.70"/>
                                          </p:val>
                                        </p:tav>
                                        <p:tav tm="100000">
                                          <p:val>
                                            <p:strVal val="#ppt_w"/>
                                          </p:val>
                                        </p:tav>
                                      </p:tavLst>
                                    </p:anim>
                                    <p:anim calcmode="lin" valueType="num">
                                      <p:cBhvr>
                                        <p:cTn id="65" dur="1000" fill="hold"/>
                                        <p:tgtEl>
                                          <p:spTgt spid="41">
                                            <p:txEl>
                                              <p:pRg st="0" end="0"/>
                                            </p:txEl>
                                          </p:spTgt>
                                        </p:tgtEl>
                                        <p:attrNameLst>
                                          <p:attrName>ppt_h</p:attrName>
                                        </p:attrNameLst>
                                      </p:cBhvr>
                                      <p:tavLst>
                                        <p:tav tm="0">
                                          <p:val>
                                            <p:strVal val="#ppt_h"/>
                                          </p:val>
                                        </p:tav>
                                        <p:tav tm="100000">
                                          <p:val>
                                            <p:strVal val="#ppt_h"/>
                                          </p:val>
                                        </p:tav>
                                      </p:tavLst>
                                    </p:anim>
                                    <p:animEffect transition="in" filter="fade">
                                      <p:cBhvr>
                                        <p:cTn id="66" dur="1000"/>
                                        <p:tgtEl>
                                          <p:spTgt spid="41">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26"/>
                                        </p:tgtEl>
                                      </p:cBhvr>
                                    </p:animEffect>
                                    <p:set>
                                      <p:cBhvr>
                                        <p:cTn id="71" dur="1" fill="hold">
                                          <p:stCondLst>
                                            <p:cond delay="499"/>
                                          </p:stCondLst>
                                        </p:cTn>
                                        <p:tgtEl>
                                          <p:spTgt spid="26"/>
                                        </p:tgtEl>
                                        <p:attrNameLst>
                                          <p:attrName>style.visibility</p:attrName>
                                        </p:attrNameLst>
                                      </p:cBhvr>
                                      <p:to>
                                        <p:strVal val="hidden"/>
                                      </p:to>
                                    </p:set>
                                  </p:childTnLst>
                                </p:cTn>
                              </p:par>
                            </p:childTnLst>
                          </p:cTn>
                        </p:par>
                        <p:par>
                          <p:cTn id="72" fill="hold">
                            <p:stCondLst>
                              <p:cond delay="500"/>
                            </p:stCondLst>
                            <p:childTnLst>
                              <p:par>
                                <p:cTn id="73" presetID="10" presetClass="exit" presetSubtype="0" fill="hold" nodeType="afterEffect">
                                  <p:stCondLst>
                                    <p:cond delay="0"/>
                                  </p:stCondLst>
                                  <p:childTnLst>
                                    <p:animEffect transition="out" filter="fade">
                                      <p:cBhvr>
                                        <p:cTn id="74" dur="500"/>
                                        <p:tgtEl>
                                          <p:spTgt spid="54"/>
                                        </p:tgtEl>
                                      </p:cBhvr>
                                    </p:animEffect>
                                    <p:set>
                                      <p:cBhvr>
                                        <p:cTn id="75" dur="1" fill="hold">
                                          <p:stCondLst>
                                            <p:cond delay="499"/>
                                          </p:stCondLst>
                                        </p:cTn>
                                        <p:tgtEl>
                                          <p:spTgt spid="54"/>
                                        </p:tgtEl>
                                        <p:attrNameLst>
                                          <p:attrName>style.visibility</p:attrName>
                                        </p:attrNameLst>
                                      </p:cBhvr>
                                      <p:to>
                                        <p:strVal val="hidden"/>
                                      </p:to>
                                    </p:set>
                                  </p:childTnLst>
                                </p:cTn>
                              </p:par>
                            </p:childTnLst>
                          </p:cTn>
                        </p:par>
                        <p:par>
                          <p:cTn id="76" fill="hold">
                            <p:stCondLst>
                              <p:cond delay="1000"/>
                            </p:stCondLst>
                            <p:childTnLst>
                              <p:par>
                                <p:cTn id="77" presetID="10" presetClass="exit" presetSubtype="0" fill="hold" nodeType="afterEffect">
                                  <p:stCondLst>
                                    <p:cond delay="0"/>
                                  </p:stCondLst>
                                  <p:childTnLst>
                                    <p:animEffect transition="out" filter="fade">
                                      <p:cBhvr>
                                        <p:cTn id="78" dur="500"/>
                                        <p:tgtEl>
                                          <p:spTgt spid="27"/>
                                        </p:tgtEl>
                                      </p:cBhvr>
                                    </p:animEffect>
                                    <p:set>
                                      <p:cBhvr>
                                        <p:cTn id="79" dur="1" fill="hold">
                                          <p:stCondLst>
                                            <p:cond delay="499"/>
                                          </p:stCondLst>
                                        </p:cTn>
                                        <p:tgtEl>
                                          <p:spTgt spid="27"/>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wipe(up)">
                                      <p:cBhvr>
                                        <p:cTn id="84" dur="1000"/>
                                        <p:tgtEl>
                                          <p:spTgt spid="55"/>
                                        </p:tgtEl>
                                      </p:cBhvr>
                                    </p:animEffect>
                                  </p:childTnLst>
                                </p:cTn>
                              </p:par>
                            </p:childTnLst>
                          </p:cTn>
                        </p:par>
                        <p:par>
                          <p:cTn id="85" fill="hold">
                            <p:stCondLst>
                              <p:cond delay="1000"/>
                            </p:stCondLst>
                            <p:childTnLst>
                              <p:par>
                                <p:cTn id="86" presetID="22" presetClass="entr" presetSubtype="8" fill="hold" nodeType="after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left)">
                                      <p:cBhvr>
                                        <p:cTn id="88" dur="1000"/>
                                        <p:tgtEl>
                                          <p:spTgt spid="48"/>
                                        </p:tgtEl>
                                      </p:cBhvr>
                                    </p:animEffect>
                                  </p:childTnLst>
                                </p:cTn>
                              </p:par>
                            </p:childTnLst>
                          </p:cTn>
                        </p:par>
                        <p:par>
                          <p:cTn id="89" fill="hold">
                            <p:stCondLst>
                              <p:cond delay="2000"/>
                            </p:stCondLst>
                            <p:childTnLst>
                              <p:par>
                                <p:cTn id="90" presetID="55" presetClass="entr" presetSubtype="0" fill="hold" grpId="0" nodeType="afterEffect">
                                  <p:stCondLst>
                                    <p:cond delay="0"/>
                                  </p:stCondLst>
                                  <p:childTnLst>
                                    <p:set>
                                      <p:cBhvr>
                                        <p:cTn id="91" dur="1" fill="hold">
                                          <p:stCondLst>
                                            <p:cond delay="0"/>
                                          </p:stCondLst>
                                        </p:cTn>
                                        <p:tgtEl>
                                          <p:spTgt spid="45"/>
                                        </p:tgtEl>
                                        <p:attrNameLst>
                                          <p:attrName>style.visibility</p:attrName>
                                        </p:attrNameLst>
                                      </p:cBhvr>
                                      <p:to>
                                        <p:strVal val="visible"/>
                                      </p:to>
                                    </p:set>
                                    <p:anim calcmode="lin" valueType="num">
                                      <p:cBhvr>
                                        <p:cTn id="92" dur="1000" fill="hold"/>
                                        <p:tgtEl>
                                          <p:spTgt spid="45"/>
                                        </p:tgtEl>
                                        <p:attrNameLst>
                                          <p:attrName>ppt_w</p:attrName>
                                        </p:attrNameLst>
                                      </p:cBhvr>
                                      <p:tavLst>
                                        <p:tav tm="0">
                                          <p:val>
                                            <p:strVal val="#ppt_w*0.70"/>
                                          </p:val>
                                        </p:tav>
                                        <p:tav tm="100000">
                                          <p:val>
                                            <p:strVal val="#ppt_w"/>
                                          </p:val>
                                        </p:tav>
                                      </p:tavLst>
                                    </p:anim>
                                    <p:anim calcmode="lin" valueType="num">
                                      <p:cBhvr>
                                        <p:cTn id="93" dur="1000" fill="hold"/>
                                        <p:tgtEl>
                                          <p:spTgt spid="45"/>
                                        </p:tgtEl>
                                        <p:attrNameLst>
                                          <p:attrName>ppt_h</p:attrName>
                                        </p:attrNameLst>
                                      </p:cBhvr>
                                      <p:tavLst>
                                        <p:tav tm="0">
                                          <p:val>
                                            <p:strVal val="#ppt_h"/>
                                          </p:val>
                                        </p:tav>
                                        <p:tav tm="100000">
                                          <p:val>
                                            <p:strVal val="#ppt_h"/>
                                          </p:val>
                                        </p:tav>
                                      </p:tavLst>
                                    </p:anim>
                                    <p:animEffect transition="in" filter="fade">
                                      <p:cBhvr>
                                        <p:cTn id="94" dur="1000"/>
                                        <p:tgtEl>
                                          <p:spTgt spid="4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43"/>
                                        </p:tgtEl>
                                      </p:cBhvr>
                                    </p:animEffect>
                                    <p:set>
                                      <p:cBhvr>
                                        <p:cTn id="99" dur="1" fill="hold">
                                          <p:stCondLst>
                                            <p:cond delay="499"/>
                                          </p:stCondLst>
                                        </p:cTn>
                                        <p:tgtEl>
                                          <p:spTgt spid="43"/>
                                        </p:tgtEl>
                                        <p:attrNameLst>
                                          <p:attrName>style.visibility</p:attrName>
                                        </p:attrNameLst>
                                      </p:cBhvr>
                                      <p:to>
                                        <p:strVal val="hidden"/>
                                      </p:to>
                                    </p:set>
                                  </p:childTnLst>
                                </p:cTn>
                              </p:par>
                            </p:childTnLst>
                          </p:cTn>
                        </p:par>
                        <p:par>
                          <p:cTn id="100" fill="hold">
                            <p:stCondLst>
                              <p:cond delay="500"/>
                            </p:stCondLst>
                            <p:childTnLst>
                              <p:par>
                                <p:cTn id="101" presetID="10" presetClass="exit" presetSubtype="0" fill="hold" nodeType="afterEffect">
                                  <p:stCondLst>
                                    <p:cond delay="0"/>
                                  </p:stCondLst>
                                  <p:childTnLst>
                                    <p:animEffect transition="out" filter="fade">
                                      <p:cBhvr>
                                        <p:cTn id="102" dur="500"/>
                                        <p:tgtEl>
                                          <p:spTgt spid="55"/>
                                        </p:tgtEl>
                                      </p:cBhvr>
                                    </p:animEffect>
                                    <p:set>
                                      <p:cBhvr>
                                        <p:cTn id="103" dur="1" fill="hold">
                                          <p:stCondLst>
                                            <p:cond delay="499"/>
                                          </p:stCondLst>
                                        </p:cTn>
                                        <p:tgtEl>
                                          <p:spTgt spid="55"/>
                                        </p:tgtEl>
                                        <p:attrNameLst>
                                          <p:attrName>style.visibility</p:attrName>
                                        </p:attrNameLst>
                                      </p:cBhvr>
                                      <p:to>
                                        <p:strVal val="hidden"/>
                                      </p:to>
                                    </p:set>
                                  </p:childTnLst>
                                </p:cTn>
                              </p:par>
                            </p:childTnLst>
                          </p:cTn>
                        </p:par>
                        <p:par>
                          <p:cTn id="104" fill="hold">
                            <p:stCondLst>
                              <p:cond delay="1000"/>
                            </p:stCondLst>
                            <p:childTnLst>
                              <p:par>
                                <p:cTn id="105" presetID="10" presetClass="exit" presetSubtype="0" fill="hold" nodeType="afterEffect">
                                  <p:stCondLst>
                                    <p:cond delay="0"/>
                                  </p:stCondLst>
                                  <p:childTnLst>
                                    <p:animEffect transition="out" filter="fade">
                                      <p:cBhvr>
                                        <p:cTn id="106" dur="500"/>
                                        <p:tgtEl>
                                          <p:spTgt spid="48"/>
                                        </p:tgtEl>
                                      </p:cBhvr>
                                    </p:animEffect>
                                    <p:set>
                                      <p:cBhvr>
                                        <p:cTn id="107" dur="1" fill="hold">
                                          <p:stCondLst>
                                            <p:cond delay="499"/>
                                          </p:stCondLst>
                                        </p:cTn>
                                        <p:tgtEl>
                                          <p:spTgt spid="4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up)">
                                      <p:cBhvr>
                                        <p:cTn id="112" dur="1000"/>
                                        <p:tgtEl>
                                          <p:spTgt spid="56"/>
                                        </p:tgtEl>
                                      </p:cBhvr>
                                    </p:animEffect>
                                  </p:childTnLst>
                                </p:cTn>
                              </p:par>
                            </p:childTnLst>
                          </p:cTn>
                        </p:par>
                        <p:par>
                          <p:cTn id="113" fill="hold">
                            <p:stCondLst>
                              <p:cond delay="1000"/>
                            </p:stCondLst>
                            <p:childTnLst>
                              <p:par>
                                <p:cTn id="114" presetID="22" presetClass="entr" presetSubtype="8" fill="hold"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wipe(left)">
                                      <p:cBhvr>
                                        <p:cTn id="116" dur="1000"/>
                                        <p:tgtEl>
                                          <p:spTgt spid="49"/>
                                        </p:tgtEl>
                                      </p:cBhvr>
                                    </p:animEffect>
                                  </p:childTnLst>
                                </p:cTn>
                              </p:par>
                            </p:childTnLst>
                          </p:cTn>
                        </p:par>
                        <p:par>
                          <p:cTn id="117" fill="hold">
                            <p:stCondLst>
                              <p:cond delay="2000"/>
                            </p:stCondLst>
                            <p:childTnLst>
                              <p:par>
                                <p:cTn id="118" presetID="55" presetClass="entr" presetSubtype="0"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 calcmode="lin" valueType="num">
                                      <p:cBhvr>
                                        <p:cTn id="120" dur="1000" fill="hold"/>
                                        <p:tgtEl>
                                          <p:spTgt spid="46"/>
                                        </p:tgtEl>
                                        <p:attrNameLst>
                                          <p:attrName>ppt_w</p:attrName>
                                        </p:attrNameLst>
                                      </p:cBhvr>
                                      <p:tavLst>
                                        <p:tav tm="0">
                                          <p:val>
                                            <p:strVal val="#ppt_w*0.70"/>
                                          </p:val>
                                        </p:tav>
                                        <p:tav tm="100000">
                                          <p:val>
                                            <p:strVal val="#ppt_w"/>
                                          </p:val>
                                        </p:tav>
                                      </p:tavLst>
                                    </p:anim>
                                    <p:anim calcmode="lin" valueType="num">
                                      <p:cBhvr>
                                        <p:cTn id="121" dur="1000" fill="hold"/>
                                        <p:tgtEl>
                                          <p:spTgt spid="46"/>
                                        </p:tgtEl>
                                        <p:attrNameLst>
                                          <p:attrName>ppt_h</p:attrName>
                                        </p:attrNameLst>
                                      </p:cBhvr>
                                      <p:tavLst>
                                        <p:tav tm="0">
                                          <p:val>
                                            <p:strVal val="#ppt_h"/>
                                          </p:val>
                                        </p:tav>
                                        <p:tav tm="100000">
                                          <p:val>
                                            <p:strVal val="#ppt_h"/>
                                          </p:val>
                                        </p:tav>
                                      </p:tavLst>
                                    </p:anim>
                                    <p:animEffect transition="in" filter="fade">
                                      <p:cBhvr>
                                        <p:cTn id="122" dur="1000"/>
                                        <p:tgtEl>
                                          <p:spTgt spid="46"/>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1" nodeType="clickEffect">
                                  <p:stCondLst>
                                    <p:cond delay="0"/>
                                  </p:stCondLst>
                                  <p:childTnLst>
                                    <p:animEffect transition="out" filter="fade">
                                      <p:cBhvr>
                                        <p:cTn id="126" dur="500"/>
                                        <p:tgtEl>
                                          <p:spTgt spid="44"/>
                                        </p:tgtEl>
                                      </p:cBhvr>
                                    </p:animEffect>
                                    <p:set>
                                      <p:cBhvr>
                                        <p:cTn id="127" dur="1" fill="hold">
                                          <p:stCondLst>
                                            <p:cond delay="499"/>
                                          </p:stCondLst>
                                        </p:cTn>
                                        <p:tgtEl>
                                          <p:spTgt spid="44"/>
                                        </p:tgtEl>
                                        <p:attrNameLst>
                                          <p:attrName>style.visibility</p:attrName>
                                        </p:attrNameLst>
                                      </p:cBhvr>
                                      <p:to>
                                        <p:strVal val="hidden"/>
                                      </p:to>
                                    </p:set>
                                  </p:childTnLst>
                                </p:cTn>
                              </p:par>
                            </p:childTnLst>
                          </p:cTn>
                        </p:par>
                        <p:par>
                          <p:cTn id="128" fill="hold">
                            <p:stCondLst>
                              <p:cond delay="500"/>
                            </p:stCondLst>
                            <p:childTnLst>
                              <p:par>
                                <p:cTn id="129" presetID="10" presetClass="exit" presetSubtype="0" fill="hold" nodeType="afterEffect">
                                  <p:stCondLst>
                                    <p:cond delay="0"/>
                                  </p:stCondLst>
                                  <p:childTnLst>
                                    <p:animEffect transition="out" filter="fade">
                                      <p:cBhvr>
                                        <p:cTn id="130" dur="500"/>
                                        <p:tgtEl>
                                          <p:spTgt spid="56"/>
                                        </p:tgtEl>
                                      </p:cBhvr>
                                    </p:animEffect>
                                    <p:set>
                                      <p:cBhvr>
                                        <p:cTn id="131" dur="1" fill="hold">
                                          <p:stCondLst>
                                            <p:cond delay="499"/>
                                          </p:stCondLst>
                                        </p:cTn>
                                        <p:tgtEl>
                                          <p:spTgt spid="56"/>
                                        </p:tgtEl>
                                        <p:attrNameLst>
                                          <p:attrName>style.visibility</p:attrName>
                                        </p:attrNameLst>
                                      </p:cBhvr>
                                      <p:to>
                                        <p:strVal val="hidden"/>
                                      </p:to>
                                    </p:set>
                                  </p:childTnLst>
                                </p:cTn>
                              </p:par>
                            </p:childTnLst>
                          </p:cTn>
                        </p:par>
                        <p:par>
                          <p:cTn id="132" fill="hold">
                            <p:stCondLst>
                              <p:cond delay="1000"/>
                            </p:stCondLst>
                            <p:childTnLst>
                              <p:par>
                                <p:cTn id="133" presetID="10" presetClass="exit" presetSubtype="0" fill="hold" nodeType="afterEffect">
                                  <p:stCondLst>
                                    <p:cond delay="0"/>
                                  </p:stCondLst>
                                  <p:childTnLst>
                                    <p:animEffect transition="out" filter="fade">
                                      <p:cBhvr>
                                        <p:cTn id="134" dur="500"/>
                                        <p:tgtEl>
                                          <p:spTgt spid="49"/>
                                        </p:tgtEl>
                                      </p:cBhvr>
                                    </p:animEffect>
                                    <p:set>
                                      <p:cBhvr>
                                        <p:cTn id="135" dur="1" fill="hold">
                                          <p:stCondLst>
                                            <p:cond delay="499"/>
                                          </p:stCondLst>
                                        </p:cTn>
                                        <p:tgtEl>
                                          <p:spTgt spid="49"/>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childTnLst>
                                    <p:set>
                                      <p:cBhvr>
                                        <p:cTn id="139" dur="1" fill="hold">
                                          <p:stCondLst>
                                            <p:cond delay="0"/>
                                          </p:stCondLst>
                                        </p:cTn>
                                        <p:tgtEl>
                                          <p:spTgt spid="62"/>
                                        </p:tgtEl>
                                        <p:attrNameLst>
                                          <p:attrName>style.visibility</p:attrName>
                                        </p:attrNameLst>
                                      </p:cBhvr>
                                      <p:to>
                                        <p:strVal val="visible"/>
                                      </p:to>
                                    </p:set>
                                    <p:animEffect transition="in" filter="wipe(left)">
                                      <p:cBhvr>
                                        <p:cTn id="140" dur="500"/>
                                        <p:tgtEl>
                                          <p:spTgt spid="62"/>
                                        </p:tgtEl>
                                      </p:cBhvr>
                                    </p:animEffect>
                                  </p:childTnLst>
                                </p:cTn>
                              </p:par>
                            </p:childTnLst>
                          </p:cTn>
                        </p:par>
                        <p:par>
                          <p:cTn id="141" fill="hold">
                            <p:stCondLst>
                              <p:cond delay="500"/>
                            </p:stCondLst>
                            <p:childTnLst>
                              <p:par>
                                <p:cTn id="142" presetID="55" presetClass="entr" presetSubtype="0" fill="hold" grpId="0" nodeType="afterEffect">
                                  <p:stCondLst>
                                    <p:cond delay="0"/>
                                  </p:stCondLst>
                                  <p:childTnLst>
                                    <p:set>
                                      <p:cBhvr>
                                        <p:cTn id="143" dur="1" fill="hold">
                                          <p:stCondLst>
                                            <p:cond delay="0"/>
                                          </p:stCondLst>
                                        </p:cTn>
                                        <p:tgtEl>
                                          <p:spTgt spid="25"/>
                                        </p:tgtEl>
                                        <p:attrNameLst>
                                          <p:attrName>style.visibility</p:attrName>
                                        </p:attrNameLst>
                                      </p:cBhvr>
                                      <p:to>
                                        <p:strVal val="visible"/>
                                      </p:to>
                                    </p:set>
                                    <p:anim calcmode="lin" valueType="num">
                                      <p:cBhvr>
                                        <p:cTn id="144" dur="1000" fill="hold"/>
                                        <p:tgtEl>
                                          <p:spTgt spid="25"/>
                                        </p:tgtEl>
                                        <p:attrNameLst>
                                          <p:attrName>ppt_w</p:attrName>
                                        </p:attrNameLst>
                                      </p:cBhvr>
                                      <p:tavLst>
                                        <p:tav tm="0">
                                          <p:val>
                                            <p:strVal val="#ppt_w*0.70"/>
                                          </p:val>
                                        </p:tav>
                                        <p:tav tm="100000">
                                          <p:val>
                                            <p:strVal val="#ppt_w"/>
                                          </p:val>
                                        </p:tav>
                                      </p:tavLst>
                                    </p:anim>
                                    <p:anim calcmode="lin" valueType="num">
                                      <p:cBhvr>
                                        <p:cTn id="145" dur="1000" fill="hold"/>
                                        <p:tgtEl>
                                          <p:spTgt spid="25"/>
                                        </p:tgtEl>
                                        <p:attrNameLst>
                                          <p:attrName>ppt_h</p:attrName>
                                        </p:attrNameLst>
                                      </p:cBhvr>
                                      <p:tavLst>
                                        <p:tav tm="0">
                                          <p:val>
                                            <p:strVal val="#ppt_h"/>
                                          </p:val>
                                        </p:tav>
                                        <p:tav tm="100000">
                                          <p:val>
                                            <p:strVal val="#ppt_h"/>
                                          </p:val>
                                        </p:tav>
                                      </p:tavLst>
                                    </p:anim>
                                    <p:animEffect transition="in" filter="fade">
                                      <p:cBhvr>
                                        <p:cTn id="14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6" grpId="1"/>
      <p:bldP spid="43" grpId="0"/>
      <p:bldP spid="43" grpId="1"/>
      <p:bldP spid="44" grpId="0"/>
      <p:bldP spid="44" grpId="1"/>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22"/>
          <p:cNvSpPr>
            <a:spLocks noGrp="1"/>
          </p:cNvSpPr>
          <p:nvPr>
            <p:ph type="sldNum" sz="quarter" idx="12"/>
          </p:nvPr>
        </p:nvSpPr>
        <p:spPr bwMode="auto">
          <a:ln>
            <a:round/>
            <a:headEnd/>
            <a:tailEnd/>
          </a:ln>
        </p:spPr>
        <p:txBody>
          <a:bodyPr/>
          <a:lstStyle/>
          <a:p>
            <a:r>
              <a:rPr lang="en-US" smtClean="0"/>
              <a:t>6-</a:t>
            </a:r>
            <a:fld id="{E321E3BB-967B-40E9-999B-B69338559BF9}" type="slidenum">
              <a:rPr lang="en-US" smtClean="0"/>
              <a:pPr/>
              <a:t>14</a:t>
            </a:fld>
            <a:endParaRPr lang="en-US" smtClean="0"/>
          </a:p>
        </p:txBody>
      </p:sp>
      <p:sp>
        <p:nvSpPr>
          <p:cNvPr id="33794" name="Title 1"/>
          <p:cNvSpPr>
            <a:spLocks noGrp="1"/>
          </p:cNvSpPr>
          <p:nvPr>
            <p:ph type="title"/>
          </p:nvPr>
        </p:nvSpPr>
        <p:spPr>
          <a:xfrm>
            <a:off x="914400" y="228600"/>
            <a:ext cx="7772400" cy="1371600"/>
          </a:xfrm>
          <a:solidFill>
            <a:schemeClr val="bg2"/>
          </a:solidFill>
        </p:spPr>
        <p:txBody>
          <a:bodyPr/>
          <a:lstStyle/>
          <a:p>
            <a:pPr algn="ctr" eaLnBrk="1" hangingPunct="1"/>
            <a:r>
              <a:rPr lang="en-US" sz="4400" b="1" smtClean="0"/>
              <a:t>Multiple Cash Flows</a:t>
            </a:r>
            <a:br>
              <a:rPr lang="en-US" sz="4400" b="1" smtClean="0"/>
            </a:br>
            <a:r>
              <a:rPr lang="en-US" sz="4400" b="1" smtClean="0"/>
              <a:t>Present Value</a:t>
            </a:r>
          </a:p>
        </p:txBody>
      </p:sp>
      <p:sp>
        <p:nvSpPr>
          <p:cNvPr id="33795" name="TextBox 3"/>
          <p:cNvSpPr txBox="1">
            <a:spLocks noChangeArrowheads="1"/>
          </p:cNvSpPr>
          <p:nvPr/>
        </p:nvSpPr>
        <p:spPr bwMode="auto">
          <a:xfrm>
            <a:off x="795338" y="1981200"/>
            <a:ext cx="7543800" cy="2308225"/>
          </a:xfrm>
          <a:prstGeom prst="rect">
            <a:avLst/>
          </a:prstGeom>
          <a:noFill/>
          <a:ln w="9525">
            <a:noFill/>
            <a:miter lim="800000"/>
            <a:headEnd/>
            <a:tailEnd/>
          </a:ln>
        </p:spPr>
        <p:txBody>
          <a:bodyPr>
            <a:spAutoFit/>
          </a:bodyPr>
          <a:lstStyle/>
          <a:p>
            <a:pPr>
              <a:lnSpc>
                <a:spcPct val="90000"/>
              </a:lnSpc>
            </a:pPr>
            <a:r>
              <a:rPr lang="en-US" sz="4000" b="1">
                <a:solidFill>
                  <a:srgbClr val="0070C0"/>
                </a:solidFill>
                <a:latin typeface="Perpetua" pitchFamily="18" charset="0"/>
                <a:cs typeface="Arial" charset="0"/>
              </a:rPr>
              <a:t>To compute the present value of multiple cash flows, we again just bring the payments into the present value – one year at a time. </a:t>
            </a:r>
            <a:r>
              <a:rPr lang="en-US" sz="4000" b="1">
                <a:solidFill>
                  <a:srgbClr val="7030A0"/>
                </a:solidFill>
                <a:latin typeface="Perpetua" pitchFamily="18" charset="0"/>
                <a:cs typeface="Arial"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22"/>
          <p:cNvSpPr>
            <a:spLocks noGrp="1"/>
          </p:cNvSpPr>
          <p:nvPr>
            <p:ph type="sldNum" sz="quarter" idx="12"/>
          </p:nvPr>
        </p:nvSpPr>
        <p:spPr bwMode="auto">
          <a:ln>
            <a:round/>
            <a:headEnd/>
            <a:tailEnd/>
          </a:ln>
        </p:spPr>
        <p:txBody>
          <a:bodyPr/>
          <a:lstStyle/>
          <a:p>
            <a:r>
              <a:rPr lang="en-US" smtClean="0"/>
              <a:t>6-</a:t>
            </a:r>
            <a:fld id="{BC96A83B-8965-409F-8327-B5BC74510A55}" type="slidenum">
              <a:rPr lang="en-US" smtClean="0"/>
              <a:pPr/>
              <a:t>15</a:t>
            </a:fld>
            <a:endParaRPr lang="en-US" smtClean="0"/>
          </a:p>
        </p:txBody>
      </p:sp>
      <p:sp>
        <p:nvSpPr>
          <p:cNvPr id="34818" name="Title 1"/>
          <p:cNvSpPr>
            <a:spLocks noGrp="1"/>
          </p:cNvSpPr>
          <p:nvPr>
            <p:ph type="title"/>
          </p:nvPr>
        </p:nvSpPr>
        <p:spPr>
          <a:xfrm>
            <a:off x="914400" y="152400"/>
            <a:ext cx="7772400" cy="1447800"/>
          </a:xfrm>
          <a:solidFill>
            <a:schemeClr val="bg2"/>
          </a:solidFill>
        </p:spPr>
        <p:txBody>
          <a:bodyPr/>
          <a:lstStyle/>
          <a:p>
            <a:pPr algn="ctr" eaLnBrk="1" hangingPunct="1"/>
            <a:r>
              <a:rPr lang="en-US" sz="4400" b="1" smtClean="0"/>
              <a:t>Multiple Cash Flows</a:t>
            </a:r>
            <a:br>
              <a:rPr lang="en-US" sz="4400" b="1" smtClean="0"/>
            </a:br>
            <a:r>
              <a:rPr lang="en-US" sz="4400" b="1" smtClean="0"/>
              <a:t>Present Value - 1</a:t>
            </a:r>
          </a:p>
        </p:txBody>
      </p:sp>
      <p:sp>
        <p:nvSpPr>
          <p:cNvPr id="4" name="TextBox 3"/>
          <p:cNvSpPr txBox="1">
            <a:spLocks noChangeArrowheads="1"/>
          </p:cNvSpPr>
          <p:nvPr/>
        </p:nvSpPr>
        <p:spPr bwMode="auto">
          <a:xfrm>
            <a:off x="762000" y="1600200"/>
            <a:ext cx="8077200" cy="5078413"/>
          </a:xfrm>
          <a:prstGeom prst="rect">
            <a:avLst/>
          </a:prstGeom>
          <a:noFill/>
          <a:ln w="9525">
            <a:noFill/>
            <a:miter lim="800000"/>
            <a:headEnd/>
            <a:tailEnd/>
          </a:ln>
        </p:spPr>
        <p:txBody>
          <a:bodyPr>
            <a:spAutoFit/>
          </a:bodyPr>
          <a:lstStyle/>
          <a:p>
            <a:pPr>
              <a:lnSpc>
                <a:spcPct val="90000"/>
              </a:lnSpc>
            </a:pPr>
            <a:r>
              <a:rPr lang="en-US" sz="4000" b="1" dirty="0">
                <a:solidFill>
                  <a:srgbClr val="0070C0"/>
                </a:solidFill>
                <a:latin typeface="Perpetua" pitchFamily="18" charset="0"/>
                <a:cs typeface="Arial" charset="0"/>
              </a:rPr>
              <a:t>Consider receiving the following cash flows:</a:t>
            </a:r>
          </a:p>
          <a:p>
            <a:pPr>
              <a:lnSpc>
                <a:spcPct val="90000"/>
              </a:lnSpc>
            </a:pPr>
            <a:r>
              <a:rPr lang="en-US" sz="4000" b="1" dirty="0">
                <a:solidFill>
                  <a:srgbClr val="0070C0"/>
                </a:solidFill>
                <a:latin typeface="Perpetua" pitchFamily="18" charset="0"/>
                <a:cs typeface="Arial" charset="0"/>
              </a:rPr>
              <a:t>	</a:t>
            </a:r>
            <a:r>
              <a:rPr lang="en-US" sz="4000" b="1" dirty="0">
                <a:solidFill>
                  <a:srgbClr val="7030A0"/>
                </a:solidFill>
                <a:latin typeface="Perpetua" pitchFamily="18" charset="0"/>
                <a:cs typeface="Arial" charset="0"/>
              </a:rPr>
              <a:t>Year 1 CF = $200</a:t>
            </a:r>
          </a:p>
          <a:p>
            <a:pPr>
              <a:lnSpc>
                <a:spcPct val="90000"/>
              </a:lnSpc>
            </a:pPr>
            <a:r>
              <a:rPr lang="en-US" sz="4000" b="1" dirty="0">
                <a:solidFill>
                  <a:srgbClr val="7030A0"/>
                </a:solidFill>
                <a:latin typeface="Perpetua" pitchFamily="18" charset="0"/>
                <a:cs typeface="Arial" charset="0"/>
              </a:rPr>
              <a:t>	Year 2 CF = $400</a:t>
            </a:r>
          </a:p>
          <a:p>
            <a:pPr>
              <a:lnSpc>
                <a:spcPct val="90000"/>
              </a:lnSpc>
            </a:pPr>
            <a:r>
              <a:rPr lang="en-US" sz="4000" b="1" dirty="0">
                <a:solidFill>
                  <a:srgbClr val="7030A0"/>
                </a:solidFill>
                <a:latin typeface="Perpetua" pitchFamily="18" charset="0"/>
                <a:cs typeface="Arial" charset="0"/>
              </a:rPr>
              <a:t>	Year 3 CF = $600</a:t>
            </a:r>
          </a:p>
          <a:p>
            <a:pPr>
              <a:lnSpc>
                <a:spcPct val="90000"/>
              </a:lnSpc>
            </a:pPr>
            <a:r>
              <a:rPr lang="en-US" sz="4000" b="1" dirty="0">
                <a:solidFill>
                  <a:srgbClr val="7030A0"/>
                </a:solidFill>
                <a:latin typeface="Perpetua" pitchFamily="18" charset="0"/>
                <a:cs typeface="Arial" charset="0"/>
              </a:rPr>
              <a:t>	Year 4 CF = $800</a:t>
            </a:r>
          </a:p>
          <a:p>
            <a:pPr>
              <a:lnSpc>
                <a:spcPct val="90000"/>
              </a:lnSpc>
            </a:pPr>
            <a:r>
              <a:rPr lang="en-US" sz="4000" b="1" dirty="0">
                <a:solidFill>
                  <a:srgbClr val="0070C0"/>
                </a:solidFill>
                <a:latin typeface="Perpetua" pitchFamily="18" charset="0"/>
                <a:cs typeface="Arial" charset="0"/>
              </a:rPr>
              <a:t>If the discount rate is 12%, what would this cash flow be worth today?</a:t>
            </a:r>
            <a:endParaRPr lang="en-US" sz="4000" b="1" dirty="0">
              <a:solidFill>
                <a:srgbClr val="7030A0"/>
              </a:solidFill>
              <a:latin typeface="Perpetua"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slide(fromBottom)">
                                      <p:cBhvr>
                                        <p:cTn id="14" dur="500"/>
                                        <p:tgtEl>
                                          <p:spTgt spid="4">
                                            <p:txEl>
                                              <p:pRg st="1" end="1"/>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Bottom)">
                                      <p:cBhvr>
                                        <p:cTn id="17" dur="500"/>
                                        <p:tgtEl>
                                          <p:spTgt spid="4">
                                            <p:txEl>
                                              <p:pRg st="2" end="2"/>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slide(fromBottom)">
                                      <p:cBhvr>
                                        <p:cTn id="20" dur="500"/>
                                        <p:tgtEl>
                                          <p:spTgt spid="4">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slide(fromBottom)">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p:cTn id="28"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22"/>
          <p:cNvSpPr>
            <a:spLocks noGrp="1"/>
          </p:cNvSpPr>
          <p:nvPr>
            <p:ph type="sldNum" sz="quarter" idx="12"/>
          </p:nvPr>
        </p:nvSpPr>
        <p:spPr bwMode="auto">
          <a:ln>
            <a:round/>
            <a:headEnd/>
            <a:tailEnd/>
          </a:ln>
        </p:spPr>
        <p:txBody>
          <a:bodyPr/>
          <a:lstStyle/>
          <a:p>
            <a:r>
              <a:rPr lang="en-US" smtClean="0"/>
              <a:t>6-</a:t>
            </a:r>
            <a:fld id="{33A30B7F-32E3-4DE5-87A2-4E654FC87AEA}" type="slidenum">
              <a:rPr lang="en-US" smtClean="0"/>
              <a:pPr/>
              <a:t>16</a:t>
            </a:fld>
            <a:endParaRPr lang="en-US" smtClean="0"/>
          </a:p>
        </p:txBody>
      </p:sp>
      <p:sp>
        <p:nvSpPr>
          <p:cNvPr id="35842" name="Title 1"/>
          <p:cNvSpPr>
            <a:spLocks noGrp="1"/>
          </p:cNvSpPr>
          <p:nvPr>
            <p:ph type="title"/>
          </p:nvPr>
        </p:nvSpPr>
        <p:spPr>
          <a:xfrm>
            <a:off x="914400" y="274638"/>
            <a:ext cx="7772400" cy="1325562"/>
          </a:xfrm>
          <a:solidFill>
            <a:schemeClr val="bg2"/>
          </a:solidFill>
        </p:spPr>
        <p:txBody>
          <a:bodyPr/>
          <a:lstStyle/>
          <a:p>
            <a:pPr algn="ctr" eaLnBrk="1" hangingPunct="1"/>
            <a:r>
              <a:rPr lang="en-US" sz="4400" b="1" smtClean="0"/>
              <a:t>Multiple Cash Flows</a:t>
            </a:r>
            <a:br>
              <a:rPr lang="en-US" sz="4400" b="1" smtClean="0"/>
            </a:br>
            <a:r>
              <a:rPr lang="en-US" sz="4400" b="1" smtClean="0"/>
              <a:t>Present Value - 1</a:t>
            </a:r>
          </a:p>
        </p:txBody>
      </p:sp>
      <p:sp>
        <p:nvSpPr>
          <p:cNvPr id="4" name="TextBox 3"/>
          <p:cNvSpPr txBox="1">
            <a:spLocks noChangeArrowheads="1"/>
          </p:cNvSpPr>
          <p:nvPr/>
        </p:nvSpPr>
        <p:spPr bwMode="auto">
          <a:xfrm>
            <a:off x="381000" y="1676400"/>
            <a:ext cx="8534400" cy="1089025"/>
          </a:xfrm>
          <a:prstGeom prst="rect">
            <a:avLst/>
          </a:prstGeom>
          <a:noFill/>
          <a:ln w="9525">
            <a:noFill/>
            <a:miter lim="800000"/>
            <a:headEnd/>
            <a:tailEnd/>
          </a:ln>
        </p:spPr>
        <p:txBody>
          <a:bodyPr>
            <a:spAutoFit/>
          </a:bodyPr>
          <a:lstStyle/>
          <a:p>
            <a:pPr algn="ctr">
              <a:lnSpc>
                <a:spcPct val="90000"/>
              </a:lnSpc>
            </a:pPr>
            <a:r>
              <a:rPr lang="en-US" sz="3600" b="1">
                <a:solidFill>
                  <a:srgbClr val="0070C0"/>
                </a:solidFill>
                <a:cs typeface="Arial" charset="0"/>
              </a:rPr>
              <a:t>Visually, the time line </a:t>
            </a:r>
          </a:p>
          <a:p>
            <a:pPr algn="ctr">
              <a:lnSpc>
                <a:spcPct val="90000"/>
              </a:lnSpc>
            </a:pPr>
            <a:r>
              <a:rPr lang="en-US" sz="3600" b="1">
                <a:solidFill>
                  <a:srgbClr val="0070C0"/>
                </a:solidFill>
                <a:cs typeface="Arial" charset="0"/>
              </a:rPr>
              <a:t>would look like this:</a:t>
            </a:r>
            <a:r>
              <a:rPr lang="en-US" sz="3600" b="1">
                <a:solidFill>
                  <a:srgbClr val="7030A0"/>
                </a:solidFill>
                <a:cs typeface="Arial" charset="0"/>
              </a:rPr>
              <a:t> </a:t>
            </a:r>
          </a:p>
        </p:txBody>
      </p:sp>
      <p:grpSp>
        <p:nvGrpSpPr>
          <p:cNvPr id="35844" name="Group 57"/>
          <p:cNvGrpSpPr>
            <a:grpSpLocks/>
          </p:cNvGrpSpPr>
          <p:nvPr/>
        </p:nvGrpSpPr>
        <p:grpSpPr bwMode="auto">
          <a:xfrm>
            <a:off x="457200" y="2895600"/>
            <a:ext cx="7731125" cy="1066800"/>
            <a:chOff x="533400" y="2362200"/>
            <a:chExt cx="7731443" cy="1066800"/>
          </a:xfrm>
        </p:grpSpPr>
        <p:cxnSp>
          <p:nvCxnSpPr>
            <p:cNvPr id="28" name="Straight Connector 27"/>
            <p:cNvCxnSpPr/>
            <p:nvPr/>
          </p:nvCxnSpPr>
          <p:spPr>
            <a:xfrm>
              <a:off x="1219228" y="3429000"/>
              <a:ext cx="6858282" cy="0"/>
            </a:xfrm>
            <a:prstGeom prst="line">
              <a:avLst/>
            </a:prstGeom>
            <a:ln w="50800"/>
          </p:spPr>
          <p:style>
            <a:lnRef idx="1">
              <a:schemeClr val="accent1"/>
            </a:lnRef>
            <a:fillRef idx="0">
              <a:schemeClr val="accent1"/>
            </a:fillRef>
            <a:effectRef idx="0">
              <a:schemeClr val="accent1"/>
            </a:effectRef>
            <a:fontRef idx="minor">
              <a:schemeClr val="tx1"/>
            </a:fontRef>
          </p:style>
        </p:cxnSp>
        <p:grpSp>
          <p:nvGrpSpPr>
            <p:cNvPr id="35851" name="Group 49"/>
            <p:cNvGrpSpPr>
              <a:grpSpLocks/>
            </p:cNvGrpSpPr>
            <p:nvPr/>
          </p:nvGrpSpPr>
          <p:grpSpPr bwMode="auto">
            <a:xfrm>
              <a:off x="533400" y="2438400"/>
              <a:ext cx="1600200" cy="990600"/>
              <a:chOff x="533400" y="2438400"/>
              <a:chExt cx="1600200" cy="990600"/>
            </a:xfrm>
          </p:grpSpPr>
          <p:cxnSp>
            <p:nvCxnSpPr>
              <p:cNvPr id="29" name="Straight Connector 28"/>
              <p:cNvCxnSpPr/>
              <p:nvPr/>
            </p:nvCxnSpPr>
            <p:spPr>
              <a:xfrm>
                <a:off x="1219228" y="2971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5865" name="TextBox 31"/>
              <p:cNvSpPr txBox="1">
                <a:spLocks noChangeArrowheads="1"/>
              </p:cNvSpPr>
              <p:nvPr/>
            </p:nvSpPr>
            <p:spPr bwMode="auto">
              <a:xfrm>
                <a:off x="533400" y="2438400"/>
                <a:ext cx="1600200" cy="584775"/>
              </a:xfrm>
              <a:prstGeom prst="rect">
                <a:avLst/>
              </a:prstGeom>
              <a:noFill/>
              <a:ln w="9525">
                <a:noFill/>
                <a:miter lim="800000"/>
                <a:headEnd/>
                <a:tailEnd/>
              </a:ln>
            </p:spPr>
            <p:txBody>
              <a:bodyPr>
                <a:spAutoFit/>
              </a:bodyPr>
              <a:lstStyle/>
              <a:p>
                <a:r>
                  <a:rPr lang="en-US" sz="3200">
                    <a:latin typeface="Arial Black" pitchFamily="34" charset="0"/>
                  </a:rPr>
                  <a:t>Today</a:t>
                </a:r>
              </a:p>
            </p:txBody>
          </p:sp>
        </p:grpSp>
        <p:grpSp>
          <p:nvGrpSpPr>
            <p:cNvPr id="35852" name="Group 50"/>
            <p:cNvGrpSpPr>
              <a:grpSpLocks/>
            </p:cNvGrpSpPr>
            <p:nvPr/>
          </p:nvGrpSpPr>
          <p:grpSpPr bwMode="auto">
            <a:xfrm>
              <a:off x="3133725" y="2362200"/>
              <a:ext cx="495300" cy="1066800"/>
              <a:chOff x="2362200" y="2362200"/>
              <a:chExt cx="495300" cy="1066800"/>
            </a:xfrm>
          </p:grpSpPr>
          <p:cxnSp>
            <p:nvCxnSpPr>
              <p:cNvPr id="30" name="Straight Connector 29"/>
              <p:cNvCxnSpPr/>
              <p:nvPr/>
            </p:nvCxnSpPr>
            <p:spPr>
              <a:xfrm>
                <a:off x="2560753" y="2971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5863" name="TextBox 32"/>
              <p:cNvSpPr txBox="1">
                <a:spLocks noChangeArrowheads="1"/>
              </p:cNvSpPr>
              <p:nvPr/>
            </p:nvSpPr>
            <p:spPr bwMode="auto">
              <a:xfrm>
                <a:off x="2362200" y="2362200"/>
                <a:ext cx="495300" cy="646331"/>
              </a:xfrm>
              <a:prstGeom prst="rect">
                <a:avLst/>
              </a:prstGeom>
              <a:noFill/>
              <a:ln w="9525">
                <a:noFill/>
                <a:miter lim="800000"/>
                <a:headEnd/>
                <a:tailEnd/>
              </a:ln>
            </p:spPr>
            <p:txBody>
              <a:bodyPr>
                <a:spAutoFit/>
              </a:bodyPr>
              <a:lstStyle/>
              <a:p>
                <a:r>
                  <a:rPr lang="en-US" sz="3600">
                    <a:latin typeface="Arial Black" pitchFamily="34" charset="0"/>
                  </a:rPr>
                  <a:t>1</a:t>
                </a:r>
                <a:r>
                  <a:rPr lang="en-US" sz="2800">
                    <a:latin typeface="Arial Black" pitchFamily="34" charset="0"/>
                  </a:rPr>
                  <a:t> </a:t>
                </a:r>
              </a:p>
            </p:txBody>
          </p:sp>
        </p:grpSp>
        <p:grpSp>
          <p:nvGrpSpPr>
            <p:cNvPr id="35853" name="Group 51"/>
            <p:cNvGrpSpPr>
              <a:grpSpLocks/>
            </p:cNvGrpSpPr>
            <p:nvPr/>
          </p:nvGrpSpPr>
          <p:grpSpPr bwMode="auto">
            <a:xfrm>
              <a:off x="4629150" y="2362200"/>
              <a:ext cx="533400" cy="1066800"/>
              <a:chOff x="3657600" y="2362200"/>
              <a:chExt cx="533400" cy="1066800"/>
            </a:xfrm>
          </p:grpSpPr>
          <p:sp>
            <p:nvSpPr>
              <p:cNvPr id="35860" name="TextBox 33"/>
              <p:cNvSpPr txBox="1">
                <a:spLocks noChangeArrowheads="1"/>
              </p:cNvSpPr>
              <p:nvPr/>
            </p:nvSpPr>
            <p:spPr bwMode="auto">
              <a:xfrm>
                <a:off x="3657600" y="2362200"/>
                <a:ext cx="533400" cy="646331"/>
              </a:xfrm>
              <a:prstGeom prst="rect">
                <a:avLst/>
              </a:prstGeom>
              <a:noFill/>
              <a:ln w="9525">
                <a:noFill/>
                <a:miter lim="800000"/>
                <a:headEnd/>
                <a:tailEnd/>
              </a:ln>
            </p:spPr>
            <p:txBody>
              <a:bodyPr>
                <a:spAutoFit/>
              </a:bodyPr>
              <a:lstStyle/>
              <a:p>
                <a:r>
                  <a:rPr lang="en-US" sz="3600">
                    <a:latin typeface="Arial Black" pitchFamily="34" charset="0"/>
                  </a:rPr>
                  <a:t>2</a:t>
                </a:r>
                <a:r>
                  <a:rPr lang="en-US" sz="2800">
                    <a:latin typeface="Arial Black" pitchFamily="34" charset="0"/>
                  </a:rPr>
                  <a:t> </a:t>
                </a:r>
              </a:p>
            </p:txBody>
          </p:sp>
          <p:cxnSp>
            <p:nvCxnSpPr>
              <p:cNvPr id="35" name="Straight Connector 34"/>
              <p:cNvCxnSpPr/>
              <p:nvPr/>
            </p:nvCxnSpPr>
            <p:spPr>
              <a:xfrm>
                <a:off x="3902253" y="2971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grpSp>
        <p:grpSp>
          <p:nvGrpSpPr>
            <p:cNvPr id="35854" name="Group 52"/>
            <p:cNvGrpSpPr>
              <a:grpSpLocks/>
            </p:cNvGrpSpPr>
            <p:nvPr/>
          </p:nvGrpSpPr>
          <p:grpSpPr bwMode="auto">
            <a:xfrm>
              <a:off x="6162675" y="2362200"/>
              <a:ext cx="609600" cy="1066800"/>
              <a:chOff x="4953000" y="2362200"/>
              <a:chExt cx="609600" cy="1066800"/>
            </a:xfrm>
          </p:grpSpPr>
          <p:cxnSp>
            <p:nvCxnSpPr>
              <p:cNvPr id="36" name="Straight Connector 35"/>
              <p:cNvCxnSpPr/>
              <p:nvPr/>
            </p:nvCxnSpPr>
            <p:spPr>
              <a:xfrm>
                <a:off x="5242169" y="2971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5859" name="TextBox 37"/>
              <p:cNvSpPr txBox="1">
                <a:spLocks noChangeArrowheads="1"/>
              </p:cNvSpPr>
              <p:nvPr/>
            </p:nvSpPr>
            <p:spPr bwMode="auto">
              <a:xfrm>
                <a:off x="4953000" y="2362200"/>
                <a:ext cx="6096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grpSp>
          <p:nvGrpSpPr>
            <p:cNvPr id="35855" name="Group 56"/>
            <p:cNvGrpSpPr>
              <a:grpSpLocks/>
            </p:cNvGrpSpPr>
            <p:nvPr/>
          </p:nvGrpSpPr>
          <p:grpSpPr bwMode="auto">
            <a:xfrm>
              <a:off x="7772400" y="2362200"/>
              <a:ext cx="492443" cy="1066800"/>
              <a:chOff x="7772400" y="2362200"/>
              <a:chExt cx="492443" cy="1066800"/>
            </a:xfrm>
          </p:grpSpPr>
          <p:cxnSp>
            <p:nvCxnSpPr>
              <p:cNvPr id="37" name="Straight Connector 36"/>
              <p:cNvCxnSpPr/>
              <p:nvPr/>
            </p:nvCxnSpPr>
            <p:spPr>
              <a:xfrm>
                <a:off x="8001307" y="2971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5857" name="TextBox 39"/>
              <p:cNvSpPr txBox="1">
                <a:spLocks noChangeArrowheads="1"/>
              </p:cNvSpPr>
              <p:nvPr/>
            </p:nvSpPr>
            <p:spPr bwMode="auto">
              <a:xfrm>
                <a:off x="7772400" y="2362200"/>
                <a:ext cx="492443" cy="646331"/>
              </a:xfrm>
              <a:prstGeom prst="rect">
                <a:avLst/>
              </a:prstGeom>
              <a:noFill/>
              <a:ln w="9525">
                <a:noFill/>
                <a:miter lim="800000"/>
                <a:headEnd/>
                <a:tailEnd/>
              </a:ln>
            </p:spPr>
            <p:txBody>
              <a:bodyPr wrap="none">
                <a:spAutoFit/>
              </a:bodyPr>
              <a:lstStyle/>
              <a:p>
                <a:r>
                  <a:rPr lang="en-US" sz="3600">
                    <a:latin typeface="Arial Black" pitchFamily="34" charset="0"/>
                  </a:rPr>
                  <a:t>4</a:t>
                </a:r>
              </a:p>
            </p:txBody>
          </p:sp>
        </p:grpSp>
      </p:grpSp>
      <p:sp>
        <p:nvSpPr>
          <p:cNvPr id="26" name="TextBox 25"/>
          <p:cNvSpPr txBox="1">
            <a:spLocks noChangeArrowheads="1"/>
          </p:cNvSpPr>
          <p:nvPr/>
        </p:nvSpPr>
        <p:spPr bwMode="auto">
          <a:xfrm>
            <a:off x="2743200" y="4114800"/>
            <a:ext cx="1219200" cy="708025"/>
          </a:xfrm>
          <a:prstGeom prst="rect">
            <a:avLst/>
          </a:prstGeom>
          <a:noFill/>
          <a:ln w="9525">
            <a:noFill/>
            <a:miter lim="800000"/>
            <a:headEnd/>
            <a:tailEnd/>
          </a:ln>
        </p:spPr>
        <p:txBody>
          <a:bodyPr>
            <a:spAutoFit/>
          </a:bodyPr>
          <a:lstStyle/>
          <a:p>
            <a:r>
              <a:rPr lang="en-US" sz="4000">
                <a:solidFill>
                  <a:srgbClr val="008000"/>
                </a:solidFill>
                <a:latin typeface="Arial Black" pitchFamily="34" charset="0"/>
              </a:rPr>
              <a:t>200</a:t>
            </a:r>
          </a:p>
        </p:txBody>
      </p:sp>
      <p:sp>
        <p:nvSpPr>
          <p:cNvPr id="42" name="Rectangle 41"/>
          <p:cNvSpPr/>
          <p:nvPr/>
        </p:nvSpPr>
        <p:spPr>
          <a:xfrm>
            <a:off x="762000" y="3810000"/>
            <a:ext cx="936475"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a:t>
            </a:r>
          </a:p>
        </p:txBody>
      </p:sp>
      <p:sp>
        <p:nvSpPr>
          <p:cNvPr id="43" name="TextBox 42"/>
          <p:cNvSpPr txBox="1">
            <a:spLocks noChangeArrowheads="1"/>
          </p:cNvSpPr>
          <p:nvPr/>
        </p:nvSpPr>
        <p:spPr bwMode="auto">
          <a:xfrm>
            <a:off x="4267200" y="4114800"/>
            <a:ext cx="1219200" cy="708025"/>
          </a:xfrm>
          <a:prstGeom prst="rect">
            <a:avLst/>
          </a:prstGeom>
          <a:noFill/>
          <a:ln w="9525">
            <a:noFill/>
            <a:miter lim="800000"/>
            <a:headEnd/>
            <a:tailEnd/>
          </a:ln>
        </p:spPr>
        <p:txBody>
          <a:bodyPr>
            <a:spAutoFit/>
          </a:bodyPr>
          <a:lstStyle/>
          <a:p>
            <a:r>
              <a:rPr lang="en-US" sz="4000">
                <a:solidFill>
                  <a:srgbClr val="008000"/>
                </a:solidFill>
                <a:latin typeface="Arial Black" pitchFamily="34" charset="0"/>
              </a:rPr>
              <a:t>400</a:t>
            </a:r>
          </a:p>
        </p:txBody>
      </p:sp>
      <p:sp>
        <p:nvSpPr>
          <p:cNvPr id="44" name="TextBox 43"/>
          <p:cNvSpPr txBox="1">
            <a:spLocks noChangeArrowheads="1"/>
          </p:cNvSpPr>
          <p:nvPr/>
        </p:nvSpPr>
        <p:spPr bwMode="auto">
          <a:xfrm>
            <a:off x="5791200" y="4114800"/>
            <a:ext cx="1371600" cy="708025"/>
          </a:xfrm>
          <a:prstGeom prst="rect">
            <a:avLst/>
          </a:prstGeom>
          <a:noFill/>
          <a:ln w="9525">
            <a:noFill/>
            <a:miter lim="800000"/>
            <a:headEnd/>
            <a:tailEnd/>
          </a:ln>
        </p:spPr>
        <p:txBody>
          <a:bodyPr>
            <a:spAutoFit/>
          </a:bodyPr>
          <a:lstStyle/>
          <a:p>
            <a:r>
              <a:rPr lang="en-US" sz="4000">
                <a:solidFill>
                  <a:srgbClr val="008000"/>
                </a:solidFill>
                <a:latin typeface="Arial Black" pitchFamily="34" charset="0"/>
              </a:rPr>
              <a:t>600</a:t>
            </a:r>
          </a:p>
        </p:txBody>
      </p:sp>
      <p:sp>
        <p:nvSpPr>
          <p:cNvPr id="41" name="TextBox 40"/>
          <p:cNvSpPr txBox="1">
            <a:spLocks noChangeArrowheads="1"/>
          </p:cNvSpPr>
          <p:nvPr/>
        </p:nvSpPr>
        <p:spPr bwMode="auto">
          <a:xfrm>
            <a:off x="7315200" y="4114800"/>
            <a:ext cx="1295400" cy="708025"/>
          </a:xfrm>
          <a:prstGeom prst="rect">
            <a:avLst/>
          </a:prstGeom>
          <a:noFill/>
          <a:ln w="9525">
            <a:noFill/>
            <a:miter lim="800000"/>
            <a:headEnd/>
            <a:tailEnd/>
          </a:ln>
        </p:spPr>
        <p:txBody>
          <a:bodyPr>
            <a:spAutoFit/>
          </a:bodyPr>
          <a:lstStyle/>
          <a:p>
            <a:r>
              <a:rPr lang="en-US" sz="4000">
                <a:solidFill>
                  <a:srgbClr val="008000"/>
                </a:solidFill>
                <a:latin typeface="Arial Black" pitchFamily="34" charset="0"/>
              </a:rPr>
              <a:t>800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4">
                                            <p:txEl>
                                              <p:pRg st="1" end="1"/>
                                            </p:txEl>
                                          </p:spTgt>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ppt_w</p:attrName>
                                        </p:attrNameLst>
                                      </p:cBhvr>
                                      <p:tavLst>
                                        <p:tav tm="0">
                                          <p:val>
                                            <p:strVal val="#ppt_w*0.70"/>
                                          </p:val>
                                        </p:tav>
                                        <p:tav tm="100000">
                                          <p:val>
                                            <p:strVal val="#ppt_w"/>
                                          </p:val>
                                        </p:tav>
                                      </p:tavLst>
                                    </p:anim>
                                    <p:anim calcmode="lin" valueType="num">
                                      <p:cBhvr>
                                        <p:cTn id="19" dur="1000" fill="hold"/>
                                        <p:tgtEl>
                                          <p:spTgt spid="26"/>
                                        </p:tgtEl>
                                        <p:attrNameLst>
                                          <p:attrName>ppt_h</p:attrName>
                                        </p:attrNameLst>
                                      </p:cBhvr>
                                      <p:tavLst>
                                        <p:tav tm="0">
                                          <p:val>
                                            <p:strVal val="#ppt_h"/>
                                          </p:val>
                                        </p:tav>
                                        <p:tav tm="100000">
                                          <p:val>
                                            <p:strVal val="#ppt_h"/>
                                          </p:val>
                                        </p:tav>
                                      </p:tavLst>
                                    </p:anim>
                                    <p:animEffect transition="in" filter="fade">
                                      <p:cBhvr>
                                        <p:cTn id="20" dur="1000"/>
                                        <p:tgtEl>
                                          <p:spTgt spid="26"/>
                                        </p:tgtEl>
                                      </p:cBhvr>
                                    </p:animEffect>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1000" fill="hold"/>
                                        <p:tgtEl>
                                          <p:spTgt spid="43"/>
                                        </p:tgtEl>
                                        <p:attrNameLst>
                                          <p:attrName>ppt_w</p:attrName>
                                        </p:attrNameLst>
                                      </p:cBhvr>
                                      <p:tavLst>
                                        <p:tav tm="0">
                                          <p:val>
                                            <p:strVal val="#ppt_w*0.70"/>
                                          </p:val>
                                        </p:tav>
                                        <p:tav tm="100000">
                                          <p:val>
                                            <p:strVal val="#ppt_w"/>
                                          </p:val>
                                        </p:tav>
                                      </p:tavLst>
                                    </p:anim>
                                    <p:anim calcmode="lin" valueType="num">
                                      <p:cBhvr>
                                        <p:cTn id="25" dur="1000" fill="hold"/>
                                        <p:tgtEl>
                                          <p:spTgt spid="43"/>
                                        </p:tgtEl>
                                        <p:attrNameLst>
                                          <p:attrName>ppt_h</p:attrName>
                                        </p:attrNameLst>
                                      </p:cBhvr>
                                      <p:tavLst>
                                        <p:tav tm="0">
                                          <p:val>
                                            <p:strVal val="#ppt_h"/>
                                          </p:val>
                                        </p:tav>
                                        <p:tav tm="100000">
                                          <p:val>
                                            <p:strVal val="#ppt_h"/>
                                          </p:val>
                                        </p:tav>
                                      </p:tavLst>
                                    </p:anim>
                                    <p:animEffect transition="in" filter="fade">
                                      <p:cBhvr>
                                        <p:cTn id="26" dur="1000"/>
                                        <p:tgtEl>
                                          <p:spTgt spid="43"/>
                                        </p:tgtEl>
                                      </p:cBhvr>
                                    </p:animEffect>
                                  </p:childTnLst>
                                </p:cTn>
                              </p:par>
                            </p:childTnLst>
                          </p:cTn>
                        </p:par>
                        <p:par>
                          <p:cTn id="27" fill="hold">
                            <p:stCondLst>
                              <p:cond delay="3000"/>
                            </p:stCondLst>
                            <p:childTnLst>
                              <p:par>
                                <p:cTn id="28" presetID="55"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1000" fill="hold"/>
                                        <p:tgtEl>
                                          <p:spTgt spid="44"/>
                                        </p:tgtEl>
                                        <p:attrNameLst>
                                          <p:attrName>ppt_w</p:attrName>
                                        </p:attrNameLst>
                                      </p:cBhvr>
                                      <p:tavLst>
                                        <p:tav tm="0">
                                          <p:val>
                                            <p:strVal val="#ppt_w*0.70"/>
                                          </p:val>
                                        </p:tav>
                                        <p:tav tm="100000">
                                          <p:val>
                                            <p:strVal val="#ppt_w"/>
                                          </p:val>
                                        </p:tav>
                                      </p:tavLst>
                                    </p:anim>
                                    <p:anim calcmode="lin" valueType="num">
                                      <p:cBhvr>
                                        <p:cTn id="31" dur="1000" fill="hold"/>
                                        <p:tgtEl>
                                          <p:spTgt spid="44"/>
                                        </p:tgtEl>
                                        <p:attrNameLst>
                                          <p:attrName>ppt_h</p:attrName>
                                        </p:attrNameLst>
                                      </p:cBhvr>
                                      <p:tavLst>
                                        <p:tav tm="0">
                                          <p:val>
                                            <p:strVal val="#ppt_h"/>
                                          </p:val>
                                        </p:tav>
                                        <p:tav tm="100000">
                                          <p:val>
                                            <p:strVal val="#ppt_h"/>
                                          </p:val>
                                        </p:tav>
                                      </p:tavLst>
                                    </p:anim>
                                    <p:animEffect transition="in" filter="fade">
                                      <p:cBhvr>
                                        <p:cTn id="32" dur="1000"/>
                                        <p:tgtEl>
                                          <p:spTgt spid="44"/>
                                        </p:tgtEl>
                                      </p:cBhvr>
                                    </p:animEffect>
                                  </p:childTnLst>
                                </p:cTn>
                              </p:par>
                            </p:childTnLst>
                          </p:cTn>
                        </p:par>
                        <p:par>
                          <p:cTn id="33" fill="hold">
                            <p:stCondLst>
                              <p:cond delay="4000"/>
                            </p:stCondLst>
                            <p:childTnLst>
                              <p:par>
                                <p:cTn id="34" presetID="55" presetClass="entr" presetSubtype="0"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1000" fill="hold"/>
                                        <p:tgtEl>
                                          <p:spTgt spid="41"/>
                                        </p:tgtEl>
                                        <p:attrNameLst>
                                          <p:attrName>ppt_w</p:attrName>
                                        </p:attrNameLst>
                                      </p:cBhvr>
                                      <p:tavLst>
                                        <p:tav tm="0">
                                          <p:val>
                                            <p:strVal val="#ppt_w*0.70"/>
                                          </p:val>
                                        </p:tav>
                                        <p:tav tm="100000">
                                          <p:val>
                                            <p:strVal val="#ppt_w"/>
                                          </p:val>
                                        </p:tav>
                                      </p:tavLst>
                                    </p:anim>
                                    <p:anim calcmode="lin" valueType="num">
                                      <p:cBhvr>
                                        <p:cTn id="37" dur="1000" fill="hold"/>
                                        <p:tgtEl>
                                          <p:spTgt spid="41"/>
                                        </p:tgtEl>
                                        <p:attrNameLst>
                                          <p:attrName>ppt_h</p:attrName>
                                        </p:attrNameLst>
                                      </p:cBhvr>
                                      <p:tavLst>
                                        <p:tav tm="0">
                                          <p:val>
                                            <p:strVal val="#ppt_h"/>
                                          </p:val>
                                        </p:tav>
                                        <p:tav tm="100000">
                                          <p:val>
                                            <p:strVal val="#ppt_h"/>
                                          </p:val>
                                        </p:tav>
                                      </p:tavLst>
                                    </p:anim>
                                    <p:animEffect transition="in" filter="fade">
                                      <p:cBhvr>
                                        <p:cTn id="38" dur="1000"/>
                                        <p:tgtEl>
                                          <p:spTgt spid="41"/>
                                        </p:tgtEl>
                                      </p:cBhvr>
                                    </p:animEffect>
                                  </p:childTnLst>
                                </p:cTn>
                              </p:par>
                            </p:childTnLst>
                          </p:cTn>
                        </p:par>
                        <p:par>
                          <p:cTn id="39" fill="hold">
                            <p:stCondLst>
                              <p:cond delay="5000"/>
                            </p:stCondLst>
                            <p:childTnLst>
                              <p:par>
                                <p:cTn id="40" presetID="55" presetClass="entr" presetSubtype="0"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strVal val="#ppt_w*0.70"/>
                                          </p:val>
                                        </p:tav>
                                        <p:tav tm="100000">
                                          <p:val>
                                            <p:strVal val="#ppt_w"/>
                                          </p:val>
                                        </p:tav>
                                      </p:tavLst>
                                    </p:anim>
                                    <p:anim calcmode="lin" valueType="num">
                                      <p:cBhvr>
                                        <p:cTn id="43" dur="1000" fill="hold"/>
                                        <p:tgtEl>
                                          <p:spTgt spid="42"/>
                                        </p:tgtEl>
                                        <p:attrNameLst>
                                          <p:attrName>ppt_h</p:attrName>
                                        </p:attrNameLst>
                                      </p:cBhvr>
                                      <p:tavLst>
                                        <p:tav tm="0">
                                          <p:val>
                                            <p:strVal val="#ppt_h"/>
                                          </p:val>
                                        </p:tav>
                                        <p:tav tm="100000">
                                          <p:val>
                                            <p:strVal val="#ppt_h"/>
                                          </p:val>
                                        </p:tav>
                                      </p:tavLst>
                                    </p:anim>
                                    <p:animEffect transition="in" filter="fade">
                                      <p:cBhvr>
                                        <p:cTn id="44"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22"/>
          <p:cNvSpPr>
            <a:spLocks noGrp="1"/>
          </p:cNvSpPr>
          <p:nvPr>
            <p:ph type="sldNum" sz="quarter" idx="12"/>
          </p:nvPr>
        </p:nvSpPr>
        <p:spPr bwMode="auto">
          <a:ln>
            <a:round/>
            <a:headEnd/>
            <a:tailEnd/>
          </a:ln>
        </p:spPr>
        <p:txBody>
          <a:bodyPr/>
          <a:lstStyle/>
          <a:p>
            <a:r>
              <a:rPr lang="en-US" smtClean="0"/>
              <a:t>6-</a:t>
            </a:r>
            <a:fld id="{F021C03F-939E-4E18-B40A-48362482FE64}" type="slidenum">
              <a:rPr lang="en-US" smtClean="0"/>
              <a:pPr/>
              <a:t>17</a:t>
            </a:fld>
            <a:endParaRPr lang="en-US" smtClean="0"/>
          </a:p>
        </p:txBody>
      </p:sp>
      <p:sp>
        <p:nvSpPr>
          <p:cNvPr id="64514" name="Title 1"/>
          <p:cNvSpPr>
            <a:spLocks noGrp="1"/>
          </p:cNvSpPr>
          <p:nvPr>
            <p:ph type="title"/>
          </p:nvPr>
        </p:nvSpPr>
        <p:spPr>
          <a:xfrm>
            <a:off x="914400" y="152400"/>
            <a:ext cx="7772400" cy="1295400"/>
          </a:xfrm>
          <a:solidFill>
            <a:schemeClr val="bg2"/>
          </a:solidFill>
        </p:spPr>
        <p:txBody>
          <a:bodyPr/>
          <a:lstStyle/>
          <a:p>
            <a:pPr algn="ctr" eaLnBrk="1" hangingPunct="1"/>
            <a:r>
              <a:rPr lang="en-US" sz="4400" b="1" smtClean="0"/>
              <a:t>Multiple Cash Flows</a:t>
            </a:r>
            <a:br>
              <a:rPr lang="en-US" sz="4400" b="1" smtClean="0"/>
            </a:br>
            <a:r>
              <a:rPr lang="en-US" sz="4400" b="1" smtClean="0"/>
              <a:t>Present Value - 1</a:t>
            </a:r>
          </a:p>
        </p:txBody>
      </p:sp>
      <p:sp>
        <p:nvSpPr>
          <p:cNvPr id="4" name="TextBox 3"/>
          <p:cNvSpPr txBox="1">
            <a:spLocks noChangeArrowheads="1"/>
          </p:cNvSpPr>
          <p:nvPr/>
        </p:nvSpPr>
        <p:spPr bwMode="auto">
          <a:xfrm>
            <a:off x="0" y="1447800"/>
            <a:ext cx="8915400" cy="1487488"/>
          </a:xfrm>
          <a:prstGeom prst="rect">
            <a:avLst/>
          </a:prstGeom>
          <a:noFill/>
          <a:ln w="9525">
            <a:noFill/>
            <a:miter lim="800000"/>
            <a:headEnd/>
            <a:tailEnd/>
          </a:ln>
        </p:spPr>
        <p:txBody>
          <a:bodyPr>
            <a:spAutoFit/>
          </a:bodyPr>
          <a:lstStyle/>
          <a:p>
            <a:pPr algn="ctr">
              <a:lnSpc>
                <a:spcPct val="90000"/>
              </a:lnSpc>
            </a:pPr>
            <a:r>
              <a:rPr lang="en-US" sz="3400" b="1">
                <a:solidFill>
                  <a:srgbClr val="0070C0"/>
                </a:solidFill>
                <a:latin typeface="Perpetua" pitchFamily="18" charset="0"/>
                <a:cs typeface="Arial" charset="0"/>
              </a:rPr>
              <a:t>To compute the present value of this future stream of cash, we just take each year to the present, one at a time:</a:t>
            </a:r>
            <a:r>
              <a:rPr lang="en-US" sz="3400" b="1">
                <a:solidFill>
                  <a:srgbClr val="7030A0"/>
                </a:solidFill>
                <a:latin typeface="Perpetua" pitchFamily="18" charset="0"/>
                <a:cs typeface="Arial" charset="0"/>
              </a:rPr>
              <a:t> </a:t>
            </a:r>
          </a:p>
        </p:txBody>
      </p:sp>
      <p:grpSp>
        <p:nvGrpSpPr>
          <p:cNvPr id="64516" name="Group 57"/>
          <p:cNvGrpSpPr>
            <a:grpSpLocks/>
          </p:cNvGrpSpPr>
          <p:nvPr/>
        </p:nvGrpSpPr>
        <p:grpSpPr bwMode="auto">
          <a:xfrm>
            <a:off x="1092200" y="2806700"/>
            <a:ext cx="7727950" cy="1066800"/>
            <a:chOff x="533400" y="2362200"/>
            <a:chExt cx="7728266" cy="1066800"/>
          </a:xfrm>
        </p:grpSpPr>
        <p:cxnSp>
          <p:nvCxnSpPr>
            <p:cNvPr id="28" name="Straight Connector 27"/>
            <p:cNvCxnSpPr/>
            <p:nvPr/>
          </p:nvCxnSpPr>
          <p:spPr>
            <a:xfrm>
              <a:off x="1219228" y="3429000"/>
              <a:ext cx="6858280" cy="0"/>
            </a:xfrm>
            <a:prstGeom prst="line">
              <a:avLst/>
            </a:prstGeom>
            <a:ln w="50800"/>
          </p:spPr>
          <p:style>
            <a:lnRef idx="1">
              <a:schemeClr val="accent1"/>
            </a:lnRef>
            <a:fillRef idx="0">
              <a:schemeClr val="accent1"/>
            </a:fillRef>
            <a:effectRef idx="0">
              <a:schemeClr val="accent1"/>
            </a:effectRef>
            <a:fontRef idx="minor">
              <a:schemeClr val="tx1"/>
            </a:fontRef>
          </p:style>
        </p:cxnSp>
        <p:grpSp>
          <p:nvGrpSpPr>
            <p:cNvPr id="64536" name="Group 49"/>
            <p:cNvGrpSpPr>
              <a:grpSpLocks/>
            </p:cNvGrpSpPr>
            <p:nvPr/>
          </p:nvGrpSpPr>
          <p:grpSpPr bwMode="auto">
            <a:xfrm>
              <a:off x="533400" y="2438400"/>
              <a:ext cx="1600200" cy="990600"/>
              <a:chOff x="533400" y="2438400"/>
              <a:chExt cx="1600200" cy="990600"/>
            </a:xfrm>
          </p:grpSpPr>
          <p:cxnSp>
            <p:nvCxnSpPr>
              <p:cNvPr id="29" name="Straight Connector 28"/>
              <p:cNvCxnSpPr/>
              <p:nvPr/>
            </p:nvCxnSpPr>
            <p:spPr>
              <a:xfrm>
                <a:off x="1219228" y="2971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4550" name="TextBox 31"/>
              <p:cNvSpPr txBox="1">
                <a:spLocks noChangeArrowheads="1"/>
              </p:cNvSpPr>
              <p:nvPr/>
            </p:nvSpPr>
            <p:spPr bwMode="auto">
              <a:xfrm>
                <a:off x="533400" y="2438400"/>
                <a:ext cx="1600200" cy="579438"/>
              </a:xfrm>
              <a:prstGeom prst="rect">
                <a:avLst/>
              </a:prstGeom>
              <a:noFill/>
              <a:ln w="9525">
                <a:noFill/>
                <a:miter lim="800000"/>
                <a:headEnd/>
                <a:tailEnd/>
              </a:ln>
            </p:spPr>
            <p:txBody>
              <a:bodyPr>
                <a:spAutoFit/>
              </a:bodyPr>
              <a:lstStyle/>
              <a:p>
                <a:r>
                  <a:rPr lang="en-US" sz="3200">
                    <a:latin typeface="Arial Black" pitchFamily="34" charset="0"/>
                  </a:rPr>
                  <a:t>Today</a:t>
                </a:r>
              </a:p>
            </p:txBody>
          </p:sp>
        </p:grpSp>
        <p:grpSp>
          <p:nvGrpSpPr>
            <p:cNvPr id="64537" name="Group 50"/>
            <p:cNvGrpSpPr>
              <a:grpSpLocks/>
            </p:cNvGrpSpPr>
            <p:nvPr/>
          </p:nvGrpSpPr>
          <p:grpSpPr bwMode="auto">
            <a:xfrm>
              <a:off x="3133725" y="2362200"/>
              <a:ext cx="495300" cy="1066800"/>
              <a:chOff x="2362200" y="2362200"/>
              <a:chExt cx="495300" cy="1066800"/>
            </a:xfrm>
          </p:grpSpPr>
          <p:cxnSp>
            <p:nvCxnSpPr>
              <p:cNvPr id="30" name="Straight Connector 29"/>
              <p:cNvCxnSpPr/>
              <p:nvPr/>
            </p:nvCxnSpPr>
            <p:spPr>
              <a:xfrm>
                <a:off x="2560752" y="2971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4548" name="TextBox 32"/>
              <p:cNvSpPr txBox="1">
                <a:spLocks noChangeArrowheads="1"/>
              </p:cNvSpPr>
              <p:nvPr/>
            </p:nvSpPr>
            <p:spPr bwMode="auto">
              <a:xfrm>
                <a:off x="2362200" y="2362200"/>
                <a:ext cx="495300" cy="641350"/>
              </a:xfrm>
              <a:prstGeom prst="rect">
                <a:avLst/>
              </a:prstGeom>
              <a:noFill/>
              <a:ln w="9525">
                <a:noFill/>
                <a:miter lim="800000"/>
                <a:headEnd/>
                <a:tailEnd/>
              </a:ln>
            </p:spPr>
            <p:txBody>
              <a:bodyPr>
                <a:spAutoFit/>
              </a:bodyPr>
              <a:lstStyle/>
              <a:p>
                <a:r>
                  <a:rPr lang="en-US" sz="3600">
                    <a:latin typeface="Arial Black" pitchFamily="34" charset="0"/>
                  </a:rPr>
                  <a:t>1</a:t>
                </a:r>
                <a:r>
                  <a:rPr lang="en-US" sz="2800">
                    <a:latin typeface="Arial Black" pitchFamily="34" charset="0"/>
                  </a:rPr>
                  <a:t> </a:t>
                </a:r>
              </a:p>
            </p:txBody>
          </p:sp>
        </p:grpSp>
        <p:grpSp>
          <p:nvGrpSpPr>
            <p:cNvPr id="64538" name="Group 51"/>
            <p:cNvGrpSpPr>
              <a:grpSpLocks/>
            </p:cNvGrpSpPr>
            <p:nvPr/>
          </p:nvGrpSpPr>
          <p:grpSpPr bwMode="auto">
            <a:xfrm>
              <a:off x="4629150" y="2362200"/>
              <a:ext cx="533400" cy="1066800"/>
              <a:chOff x="3657600" y="2362200"/>
              <a:chExt cx="533400" cy="1066800"/>
            </a:xfrm>
          </p:grpSpPr>
          <p:sp>
            <p:nvSpPr>
              <p:cNvPr id="64545" name="TextBox 33"/>
              <p:cNvSpPr txBox="1">
                <a:spLocks noChangeArrowheads="1"/>
              </p:cNvSpPr>
              <p:nvPr/>
            </p:nvSpPr>
            <p:spPr bwMode="auto">
              <a:xfrm>
                <a:off x="3657600" y="2362200"/>
                <a:ext cx="533400" cy="641350"/>
              </a:xfrm>
              <a:prstGeom prst="rect">
                <a:avLst/>
              </a:prstGeom>
              <a:noFill/>
              <a:ln w="9525">
                <a:noFill/>
                <a:miter lim="800000"/>
                <a:headEnd/>
                <a:tailEnd/>
              </a:ln>
            </p:spPr>
            <p:txBody>
              <a:bodyPr>
                <a:spAutoFit/>
              </a:bodyPr>
              <a:lstStyle/>
              <a:p>
                <a:r>
                  <a:rPr lang="en-US" sz="3600">
                    <a:latin typeface="Arial Black" pitchFamily="34" charset="0"/>
                  </a:rPr>
                  <a:t>2</a:t>
                </a:r>
                <a:r>
                  <a:rPr lang="en-US" sz="2800">
                    <a:latin typeface="Arial Black" pitchFamily="34" charset="0"/>
                  </a:rPr>
                  <a:t> </a:t>
                </a:r>
              </a:p>
            </p:txBody>
          </p:sp>
          <p:cxnSp>
            <p:nvCxnSpPr>
              <p:cNvPr id="35" name="Straight Connector 34"/>
              <p:cNvCxnSpPr/>
              <p:nvPr/>
            </p:nvCxnSpPr>
            <p:spPr>
              <a:xfrm>
                <a:off x="3902252" y="2971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grpSp>
        <p:grpSp>
          <p:nvGrpSpPr>
            <p:cNvPr id="64539" name="Group 52"/>
            <p:cNvGrpSpPr>
              <a:grpSpLocks/>
            </p:cNvGrpSpPr>
            <p:nvPr/>
          </p:nvGrpSpPr>
          <p:grpSpPr bwMode="auto">
            <a:xfrm>
              <a:off x="6162675" y="2362200"/>
              <a:ext cx="609600" cy="1066800"/>
              <a:chOff x="4953000" y="2362200"/>
              <a:chExt cx="609600" cy="1066800"/>
            </a:xfrm>
          </p:grpSpPr>
          <p:cxnSp>
            <p:nvCxnSpPr>
              <p:cNvPr id="36" name="Straight Connector 35"/>
              <p:cNvCxnSpPr/>
              <p:nvPr/>
            </p:nvCxnSpPr>
            <p:spPr>
              <a:xfrm>
                <a:off x="5242167" y="2971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4544" name="TextBox 37"/>
              <p:cNvSpPr txBox="1">
                <a:spLocks noChangeArrowheads="1"/>
              </p:cNvSpPr>
              <p:nvPr/>
            </p:nvSpPr>
            <p:spPr bwMode="auto">
              <a:xfrm>
                <a:off x="4953000" y="2362200"/>
                <a:ext cx="609600" cy="641350"/>
              </a:xfrm>
              <a:prstGeom prst="rect">
                <a:avLst/>
              </a:prstGeom>
              <a:noFill/>
              <a:ln w="9525">
                <a:noFill/>
                <a:miter lim="800000"/>
                <a:headEnd/>
                <a:tailEnd/>
              </a:ln>
            </p:spPr>
            <p:txBody>
              <a:bodyPr>
                <a:spAutoFit/>
              </a:bodyPr>
              <a:lstStyle/>
              <a:p>
                <a:r>
                  <a:rPr lang="en-US" sz="3600">
                    <a:latin typeface="Arial Black" pitchFamily="34" charset="0"/>
                  </a:rPr>
                  <a:t>3</a:t>
                </a:r>
              </a:p>
            </p:txBody>
          </p:sp>
        </p:grpSp>
        <p:grpSp>
          <p:nvGrpSpPr>
            <p:cNvPr id="64540" name="Group 56"/>
            <p:cNvGrpSpPr>
              <a:grpSpLocks/>
            </p:cNvGrpSpPr>
            <p:nvPr/>
          </p:nvGrpSpPr>
          <p:grpSpPr bwMode="auto">
            <a:xfrm>
              <a:off x="7772400" y="2362200"/>
              <a:ext cx="489266" cy="1066800"/>
              <a:chOff x="7772400" y="2362200"/>
              <a:chExt cx="489266" cy="1066800"/>
            </a:xfrm>
          </p:grpSpPr>
          <p:cxnSp>
            <p:nvCxnSpPr>
              <p:cNvPr id="37" name="Straight Connector 36"/>
              <p:cNvCxnSpPr/>
              <p:nvPr/>
            </p:nvCxnSpPr>
            <p:spPr>
              <a:xfrm>
                <a:off x="8001305" y="2971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4542" name="TextBox 39"/>
              <p:cNvSpPr txBox="1">
                <a:spLocks noChangeArrowheads="1"/>
              </p:cNvSpPr>
              <p:nvPr/>
            </p:nvSpPr>
            <p:spPr bwMode="auto">
              <a:xfrm>
                <a:off x="7772400" y="2362200"/>
                <a:ext cx="489266" cy="641350"/>
              </a:xfrm>
              <a:prstGeom prst="rect">
                <a:avLst/>
              </a:prstGeom>
              <a:noFill/>
              <a:ln w="9525">
                <a:noFill/>
                <a:miter lim="800000"/>
                <a:headEnd/>
                <a:tailEnd/>
              </a:ln>
            </p:spPr>
            <p:txBody>
              <a:bodyPr wrap="none">
                <a:spAutoFit/>
              </a:bodyPr>
              <a:lstStyle/>
              <a:p>
                <a:r>
                  <a:rPr lang="en-US" sz="3600">
                    <a:latin typeface="Arial Black" pitchFamily="34" charset="0"/>
                  </a:rPr>
                  <a:t>4</a:t>
                </a:r>
              </a:p>
            </p:txBody>
          </p:sp>
        </p:grpSp>
      </p:grpSp>
      <p:sp>
        <p:nvSpPr>
          <p:cNvPr id="64517" name="TextBox 25"/>
          <p:cNvSpPr txBox="1">
            <a:spLocks noChangeArrowheads="1"/>
          </p:cNvSpPr>
          <p:nvPr/>
        </p:nvSpPr>
        <p:spPr bwMode="auto">
          <a:xfrm>
            <a:off x="3378200" y="4025900"/>
            <a:ext cx="1219200" cy="701675"/>
          </a:xfrm>
          <a:prstGeom prst="rect">
            <a:avLst/>
          </a:prstGeom>
          <a:noFill/>
          <a:ln w="9525">
            <a:noFill/>
            <a:miter lim="800000"/>
            <a:headEnd/>
            <a:tailEnd/>
          </a:ln>
        </p:spPr>
        <p:txBody>
          <a:bodyPr>
            <a:spAutoFit/>
          </a:bodyPr>
          <a:lstStyle/>
          <a:p>
            <a:r>
              <a:rPr lang="en-US" sz="4000">
                <a:solidFill>
                  <a:srgbClr val="008000"/>
                </a:solidFill>
                <a:latin typeface="Arial Black" pitchFamily="34" charset="0"/>
              </a:rPr>
              <a:t>200</a:t>
            </a:r>
          </a:p>
        </p:txBody>
      </p:sp>
      <p:sp>
        <p:nvSpPr>
          <p:cNvPr id="42" name="Rectangle 41"/>
          <p:cNvSpPr/>
          <p:nvPr/>
        </p:nvSpPr>
        <p:spPr>
          <a:xfrm>
            <a:off x="1397000" y="3721100"/>
            <a:ext cx="936475"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a:t>
            </a:r>
          </a:p>
        </p:txBody>
      </p:sp>
      <p:sp>
        <p:nvSpPr>
          <p:cNvPr id="64519" name="TextBox 42"/>
          <p:cNvSpPr txBox="1">
            <a:spLocks noChangeArrowheads="1"/>
          </p:cNvSpPr>
          <p:nvPr/>
        </p:nvSpPr>
        <p:spPr bwMode="auto">
          <a:xfrm>
            <a:off x="4902200" y="4025900"/>
            <a:ext cx="1219200" cy="701675"/>
          </a:xfrm>
          <a:prstGeom prst="rect">
            <a:avLst/>
          </a:prstGeom>
          <a:noFill/>
          <a:ln w="9525">
            <a:noFill/>
            <a:miter lim="800000"/>
            <a:headEnd/>
            <a:tailEnd/>
          </a:ln>
        </p:spPr>
        <p:txBody>
          <a:bodyPr>
            <a:spAutoFit/>
          </a:bodyPr>
          <a:lstStyle/>
          <a:p>
            <a:r>
              <a:rPr lang="en-US" sz="4000">
                <a:solidFill>
                  <a:srgbClr val="008000"/>
                </a:solidFill>
                <a:latin typeface="Arial Black" pitchFamily="34" charset="0"/>
              </a:rPr>
              <a:t>400</a:t>
            </a:r>
          </a:p>
        </p:txBody>
      </p:sp>
      <p:sp>
        <p:nvSpPr>
          <p:cNvPr id="64520" name="TextBox 43"/>
          <p:cNvSpPr txBox="1">
            <a:spLocks noChangeArrowheads="1"/>
          </p:cNvSpPr>
          <p:nvPr/>
        </p:nvSpPr>
        <p:spPr bwMode="auto">
          <a:xfrm>
            <a:off x="6426200" y="4025900"/>
            <a:ext cx="1371600" cy="701675"/>
          </a:xfrm>
          <a:prstGeom prst="rect">
            <a:avLst/>
          </a:prstGeom>
          <a:noFill/>
          <a:ln w="9525">
            <a:noFill/>
            <a:miter lim="800000"/>
            <a:headEnd/>
            <a:tailEnd/>
          </a:ln>
        </p:spPr>
        <p:txBody>
          <a:bodyPr>
            <a:spAutoFit/>
          </a:bodyPr>
          <a:lstStyle/>
          <a:p>
            <a:r>
              <a:rPr lang="en-US" sz="4000">
                <a:solidFill>
                  <a:srgbClr val="008000"/>
                </a:solidFill>
                <a:latin typeface="Arial Black" pitchFamily="34" charset="0"/>
              </a:rPr>
              <a:t>600</a:t>
            </a:r>
          </a:p>
        </p:txBody>
      </p:sp>
      <p:sp>
        <p:nvSpPr>
          <p:cNvPr id="64521" name="TextBox 40"/>
          <p:cNvSpPr txBox="1">
            <a:spLocks noChangeArrowheads="1"/>
          </p:cNvSpPr>
          <p:nvPr/>
        </p:nvSpPr>
        <p:spPr bwMode="auto">
          <a:xfrm>
            <a:off x="7950200" y="4025900"/>
            <a:ext cx="1295400" cy="701675"/>
          </a:xfrm>
          <a:prstGeom prst="rect">
            <a:avLst/>
          </a:prstGeom>
          <a:noFill/>
          <a:ln w="9525">
            <a:noFill/>
            <a:miter lim="800000"/>
            <a:headEnd/>
            <a:tailEnd/>
          </a:ln>
        </p:spPr>
        <p:txBody>
          <a:bodyPr>
            <a:spAutoFit/>
          </a:bodyPr>
          <a:lstStyle/>
          <a:p>
            <a:r>
              <a:rPr lang="en-US" sz="4000">
                <a:solidFill>
                  <a:srgbClr val="008000"/>
                </a:solidFill>
                <a:latin typeface="Arial Black" pitchFamily="34" charset="0"/>
              </a:rPr>
              <a:t>800</a:t>
            </a:r>
          </a:p>
        </p:txBody>
      </p:sp>
      <p:cxnSp>
        <p:nvCxnSpPr>
          <p:cNvPr id="46" name="Straight Arrow Connector 45"/>
          <p:cNvCxnSpPr/>
          <p:nvPr/>
        </p:nvCxnSpPr>
        <p:spPr>
          <a:xfrm flipH="1">
            <a:off x="2844800" y="4864100"/>
            <a:ext cx="27432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2921000" y="5397500"/>
            <a:ext cx="41148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53" idx="3"/>
          </p:cNvCxnSpPr>
          <p:nvPr/>
        </p:nvCxnSpPr>
        <p:spPr>
          <a:xfrm flipH="1" flipV="1">
            <a:off x="2997200" y="5919788"/>
            <a:ext cx="5715000" cy="952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a:spLocks noChangeArrowheads="1"/>
          </p:cNvSpPr>
          <p:nvPr/>
        </p:nvSpPr>
        <p:spPr bwMode="auto">
          <a:xfrm>
            <a:off x="939800" y="4025900"/>
            <a:ext cx="1981200" cy="641350"/>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178.57</a:t>
            </a:r>
          </a:p>
        </p:txBody>
      </p:sp>
      <p:sp>
        <p:nvSpPr>
          <p:cNvPr id="51" name="TextBox 50"/>
          <p:cNvSpPr txBox="1">
            <a:spLocks noChangeArrowheads="1"/>
          </p:cNvSpPr>
          <p:nvPr/>
        </p:nvSpPr>
        <p:spPr bwMode="auto">
          <a:xfrm>
            <a:off x="889000" y="4549775"/>
            <a:ext cx="2133600" cy="641350"/>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318.88</a:t>
            </a:r>
          </a:p>
        </p:txBody>
      </p:sp>
      <p:sp>
        <p:nvSpPr>
          <p:cNvPr id="52" name="TextBox 51"/>
          <p:cNvSpPr txBox="1">
            <a:spLocks noChangeArrowheads="1"/>
          </p:cNvSpPr>
          <p:nvPr/>
        </p:nvSpPr>
        <p:spPr bwMode="auto">
          <a:xfrm>
            <a:off x="914400" y="5073650"/>
            <a:ext cx="2209800" cy="641350"/>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427.07</a:t>
            </a:r>
          </a:p>
        </p:txBody>
      </p:sp>
      <p:sp>
        <p:nvSpPr>
          <p:cNvPr id="53" name="TextBox 52"/>
          <p:cNvSpPr txBox="1">
            <a:spLocks noChangeArrowheads="1"/>
          </p:cNvSpPr>
          <p:nvPr/>
        </p:nvSpPr>
        <p:spPr bwMode="auto">
          <a:xfrm>
            <a:off x="939800" y="5599113"/>
            <a:ext cx="2057400" cy="641350"/>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508.41</a:t>
            </a:r>
          </a:p>
        </p:txBody>
      </p:sp>
      <p:sp>
        <p:nvSpPr>
          <p:cNvPr id="54" name="TextBox 53"/>
          <p:cNvSpPr txBox="1">
            <a:spLocks noChangeArrowheads="1"/>
          </p:cNvSpPr>
          <p:nvPr/>
        </p:nvSpPr>
        <p:spPr bwMode="auto">
          <a:xfrm>
            <a:off x="635000" y="6122988"/>
            <a:ext cx="2438400" cy="641350"/>
          </a:xfrm>
          <a:prstGeom prst="rect">
            <a:avLst/>
          </a:prstGeom>
          <a:noFill/>
          <a:ln w="9525">
            <a:noFill/>
            <a:miter lim="800000"/>
            <a:headEnd/>
            <a:tailEnd/>
          </a:ln>
        </p:spPr>
        <p:txBody>
          <a:bodyPr>
            <a:spAutoFit/>
          </a:bodyPr>
          <a:lstStyle/>
          <a:p>
            <a:r>
              <a:rPr lang="en-US" sz="3600">
                <a:solidFill>
                  <a:srgbClr val="C00000"/>
                </a:solidFill>
                <a:latin typeface="Arial Black" pitchFamily="34" charset="0"/>
              </a:rPr>
              <a:t>1,432.93</a:t>
            </a:r>
          </a:p>
        </p:txBody>
      </p:sp>
      <p:cxnSp>
        <p:nvCxnSpPr>
          <p:cNvPr id="70" name="Straight Connector 69"/>
          <p:cNvCxnSpPr/>
          <p:nvPr/>
        </p:nvCxnSpPr>
        <p:spPr>
          <a:xfrm>
            <a:off x="7035800" y="4635500"/>
            <a:ext cx="0" cy="7620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711200" y="6159500"/>
            <a:ext cx="2286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88000" y="4635500"/>
            <a:ext cx="0" cy="2286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712200" y="4635500"/>
            <a:ext cx="0" cy="1295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2768600" y="4406900"/>
            <a:ext cx="6858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2"/>
                                        </p:tgtEl>
                                      </p:cBhvr>
                                    </p:animEffect>
                                    <p:set>
                                      <p:cBhvr>
                                        <p:cTn id="14" dur="1" fill="hold">
                                          <p:stCondLst>
                                            <p:cond delay="499"/>
                                          </p:stCondLst>
                                        </p:cTn>
                                        <p:tgtEl>
                                          <p:spTgt spid="42"/>
                                        </p:tgtEl>
                                        <p:attrNameLst>
                                          <p:attrName>style.visibility</p:attrName>
                                        </p:attrNameLst>
                                      </p:cBhvr>
                                      <p:to>
                                        <p:strVal val="hidden"/>
                                      </p:to>
                                    </p:se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wipe(right)">
                                      <p:cBhvr>
                                        <p:cTn id="18" dur="1000"/>
                                        <p:tgtEl>
                                          <p:spTgt spid="78"/>
                                        </p:tgtEl>
                                      </p:cBhvr>
                                    </p:animEffect>
                                  </p:childTnLst>
                                </p:cTn>
                              </p:par>
                            </p:childTnLst>
                          </p:cTn>
                        </p:par>
                        <p:par>
                          <p:cTn id="19" fill="hold">
                            <p:stCondLst>
                              <p:cond delay="1500"/>
                            </p:stCondLst>
                            <p:childTnLst>
                              <p:par>
                                <p:cTn id="20" presetID="55" presetClass="entr" presetSubtype="0"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1000" fill="hold"/>
                                        <p:tgtEl>
                                          <p:spTgt spid="50"/>
                                        </p:tgtEl>
                                        <p:attrNameLst>
                                          <p:attrName>ppt_w</p:attrName>
                                        </p:attrNameLst>
                                      </p:cBhvr>
                                      <p:tavLst>
                                        <p:tav tm="0">
                                          <p:val>
                                            <p:strVal val="#ppt_w*0.70"/>
                                          </p:val>
                                        </p:tav>
                                        <p:tav tm="100000">
                                          <p:val>
                                            <p:strVal val="#ppt_w"/>
                                          </p:val>
                                        </p:tav>
                                      </p:tavLst>
                                    </p:anim>
                                    <p:anim calcmode="lin" valueType="num">
                                      <p:cBhvr>
                                        <p:cTn id="23" dur="1000" fill="hold"/>
                                        <p:tgtEl>
                                          <p:spTgt spid="50"/>
                                        </p:tgtEl>
                                        <p:attrNameLst>
                                          <p:attrName>ppt_h</p:attrName>
                                        </p:attrNameLst>
                                      </p:cBhvr>
                                      <p:tavLst>
                                        <p:tav tm="0">
                                          <p:val>
                                            <p:strVal val="#ppt_h"/>
                                          </p:val>
                                        </p:tav>
                                        <p:tav tm="100000">
                                          <p:val>
                                            <p:strVal val="#ppt_h"/>
                                          </p:val>
                                        </p:tav>
                                      </p:tavLst>
                                    </p:anim>
                                    <p:animEffect transition="in" filter="fade">
                                      <p:cBhvr>
                                        <p:cTn id="24" dur="10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right)">
                                      <p:cBhvr>
                                        <p:cTn id="33" dur="500"/>
                                        <p:tgtEl>
                                          <p:spTgt spid="46"/>
                                        </p:tgtEl>
                                      </p:cBhvr>
                                    </p:animEffect>
                                  </p:childTnLst>
                                </p:cTn>
                              </p:par>
                            </p:childTnLst>
                          </p:cTn>
                        </p:par>
                        <p:par>
                          <p:cTn id="34" fill="hold">
                            <p:stCondLst>
                              <p:cond delay="1000"/>
                            </p:stCondLst>
                            <p:childTnLst>
                              <p:par>
                                <p:cTn id="35" presetID="55" presetClass="entr" presetSubtype="0"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p:cTn id="37" dur="1000" fill="hold"/>
                                        <p:tgtEl>
                                          <p:spTgt spid="51"/>
                                        </p:tgtEl>
                                        <p:attrNameLst>
                                          <p:attrName>ppt_w</p:attrName>
                                        </p:attrNameLst>
                                      </p:cBhvr>
                                      <p:tavLst>
                                        <p:tav tm="0">
                                          <p:val>
                                            <p:strVal val="#ppt_w*0.70"/>
                                          </p:val>
                                        </p:tav>
                                        <p:tav tm="100000">
                                          <p:val>
                                            <p:strVal val="#ppt_w"/>
                                          </p:val>
                                        </p:tav>
                                      </p:tavLst>
                                    </p:anim>
                                    <p:anim calcmode="lin" valueType="num">
                                      <p:cBhvr>
                                        <p:cTn id="38" dur="1000" fill="hold"/>
                                        <p:tgtEl>
                                          <p:spTgt spid="51"/>
                                        </p:tgtEl>
                                        <p:attrNameLst>
                                          <p:attrName>ppt_h</p:attrName>
                                        </p:attrNameLst>
                                      </p:cBhvr>
                                      <p:tavLst>
                                        <p:tav tm="0">
                                          <p:val>
                                            <p:strVal val="#ppt_h"/>
                                          </p:val>
                                        </p:tav>
                                        <p:tav tm="100000">
                                          <p:val>
                                            <p:strVal val="#ppt_h"/>
                                          </p:val>
                                        </p:tav>
                                      </p:tavLst>
                                    </p:anim>
                                    <p:animEffect transition="in" filter="fade">
                                      <p:cBhvr>
                                        <p:cTn id="39" dur="1000"/>
                                        <p:tgtEl>
                                          <p:spTgt spid="5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wipe(up)">
                                      <p:cBhvr>
                                        <p:cTn id="44" dur="500"/>
                                        <p:tgtEl>
                                          <p:spTgt spid="70"/>
                                        </p:tgtEl>
                                      </p:cBhvr>
                                    </p:animEffect>
                                  </p:childTnLst>
                                </p:cTn>
                              </p:par>
                            </p:childTnLst>
                          </p:cTn>
                        </p:par>
                        <p:par>
                          <p:cTn id="45" fill="hold">
                            <p:stCondLst>
                              <p:cond delay="5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1000"/>
                                        <p:tgtEl>
                                          <p:spTgt spid="47"/>
                                        </p:tgtEl>
                                      </p:cBhvr>
                                    </p:animEffect>
                                  </p:childTnLst>
                                </p:cTn>
                              </p:par>
                            </p:childTnLst>
                          </p:cTn>
                        </p:par>
                        <p:par>
                          <p:cTn id="49" fill="hold">
                            <p:stCondLst>
                              <p:cond delay="1500"/>
                            </p:stCondLst>
                            <p:childTnLst>
                              <p:par>
                                <p:cTn id="50" presetID="55"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strVal val="#ppt_w*0.70"/>
                                          </p:val>
                                        </p:tav>
                                        <p:tav tm="100000">
                                          <p:val>
                                            <p:strVal val="#ppt_w"/>
                                          </p:val>
                                        </p:tav>
                                      </p:tavLst>
                                    </p:anim>
                                    <p:anim calcmode="lin" valueType="num">
                                      <p:cBhvr>
                                        <p:cTn id="53" dur="1000" fill="hold"/>
                                        <p:tgtEl>
                                          <p:spTgt spid="52"/>
                                        </p:tgtEl>
                                        <p:attrNameLst>
                                          <p:attrName>ppt_h</p:attrName>
                                        </p:attrNameLst>
                                      </p:cBhvr>
                                      <p:tavLst>
                                        <p:tav tm="0">
                                          <p:val>
                                            <p:strVal val="#ppt_h"/>
                                          </p:val>
                                        </p:tav>
                                        <p:tav tm="100000">
                                          <p:val>
                                            <p:strVal val="#ppt_h"/>
                                          </p:val>
                                        </p:tav>
                                      </p:tavLst>
                                    </p:anim>
                                    <p:animEffect transition="in" filter="fade">
                                      <p:cBhvr>
                                        <p:cTn id="54" dur="1000"/>
                                        <p:tgtEl>
                                          <p:spTgt spid="5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up)">
                                      <p:cBhvr>
                                        <p:cTn id="59" dur="500"/>
                                        <p:tgtEl>
                                          <p:spTgt spid="73"/>
                                        </p:tgtEl>
                                      </p:cBhvr>
                                    </p:animEffect>
                                  </p:childTnLst>
                                </p:cTn>
                              </p:par>
                            </p:childTnLst>
                          </p:cTn>
                        </p:par>
                        <p:par>
                          <p:cTn id="60" fill="hold">
                            <p:stCondLst>
                              <p:cond delay="500"/>
                            </p:stCondLst>
                            <p:childTnLst>
                              <p:par>
                                <p:cTn id="61" presetID="22" presetClass="entr" presetSubtype="2" fill="hold"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right)">
                                      <p:cBhvr>
                                        <p:cTn id="63" dur="1000"/>
                                        <p:tgtEl>
                                          <p:spTgt spid="48"/>
                                        </p:tgtEl>
                                      </p:cBhvr>
                                    </p:animEffect>
                                  </p:childTnLst>
                                </p:cTn>
                              </p:par>
                            </p:childTnLst>
                          </p:cTn>
                        </p:par>
                        <p:par>
                          <p:cTn id="64" fill="hold">
                            <p:stCondLst>
                              <p:cond delay="1500"/>
                            </p:stCondLst>
                            <p:childTnLst>
                              <p:par>
                                <p:cTn id="65" presetID="55" presetClass="entr" presetSubtype="0" fill="hold" grpId="0" nodeType="after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p:cTn id="67" dur="1000" fill="hold"/>
                                        <p:tgtEl>
                                          <p:spTgt spid="53"/>
                                        </p:tgtEl>
                                        <p:attrNameLst>
                                          <p:attrName>ppt_w</p:attrName>
                                        </p:attrNameLst>
                                      </p:cBhvr>
                                      <p:tavLst>
                                        <p:tav tm="0">
                                          <p:val>
                                            <p:strVal val="#ppt_w*0.70"/>
                                          </p:val>
                                        </p:tav>
                                        <p:tav tm="100000">
                                          <p:val>
                                            <p:strVal val="#ppt_w"/>
                                          </p:val>
                                        </p:tav>
                                      </p:tavLst>
                                    </p:anim>
                                    <p:anim calcmode="lin" valueType="num">
                                      <p:cBhvr>
                                        <p:cTn id="68" dur="1000" fill="hold"/>
                                        <p:tgtEl>
                                          <p:spTgt spid="53"/>
                                        </p:tgtEl>
                                        <p:attrNameLst>
                                          <p:attrName>ppt_h</p:attrName>
                                        </p:attrNameLst>
                                      </p:cBhvr>
                                      <p:tavLst>
                                        <p:tav tm="0">
                                          <p:val>
                                            <p:strVal val="#ppt_h"/>
                                          </p:val>
                                        </p:tav>
                                        <p:tav tm="100000">
                                          <p:val>
                                            <p:strVal val="#ppt_h"/>
                                          </p:val>
                                        </p:tav>
                                      </p:tavLst>
                                    </p:anim>
                                    <p:animEffect transition="in" filter="fade">
                                      <p:cBhvr>
                                        <p:cTn id="69" dur="1000"/>
                                        <p:tgtEl>
                                          <p:spTgt spid="5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wipe(left)">
                                      <p:cBhvr>
                                        <p:cTn id="74" dur="500"/>
                                        <p:tgtEl>
                                          <p:spTgt spid="71"/>
                                        </p:tgtEl>
                                      </p:cBhvr>
                                    </p:animEffect>
                                  </p:childTnLst>
                                </p:cTn>
                              </p:par>
                            </p:childTnLst>
                          </p:cTn>
                        </p:par>
                        <p:par>
                          <p:cTn id="75" fill="hold">
                            <p:stCondLst>
                              <p:cond delay="500"/>
                            </p:stCondLst>
                            <p:childTnLst>
                              <p:par>
                                <p:cTn id="76" presetID="27" presetClass="entr" presetSubtype="0" fill="hold" grpId="0" nodeType="afterEffect">
                                  <p:stCondLst>
                                    <p:cond delay="0"/>
                                  </p:stCondLst>
                                  <p:iterate type="lt">
                                    <p:tmPct val="50000"/>
                                  </p:iterate>
                                  <p:childTnLst>
                                    <p:set>
                                      <p:cBhvr>
                                        <p:cTn id="77" dur="1" fill="hold">
                                          <p:stCondLst>
                                            <p:cond delay="0"/>
                                          </p:stCondLst>
                                        </p:cTn>
                                        <p:tgtEl>
                                          <p:spTgt spid="54"/>
                                        </p:tgtEl>
                                        <p:attrNameLst>
                                          <p:attrName>style.visibility</p:attrName>
                                        </p:attrNameLst>
                                      </p:cBhvr>
                                      <p:to>
                                        <p:strVal val="visible"/>
                                      </p:to>
                                    </p:set>
                                    <p:anim calcmode="discrete" valueType="clr">
                                      <p:cBhvr override="childStyle">
                                        <p:cTn id="78" dur="80"/>
                                        <p:tgtEl>
                                          <p:spTgt spid="54"/>
                                        </p:tgtEl>
                                        <p:attrNameLst>
                                          <p:attrName>style.color</p:attrName>
                                        </p:attrNameLst>
                                      </p:cBhvr>
                                      <p:tavLst>
                                        <p:tav tm="0">
                                          <p:val>
                                            <p:clrVal>
                                              <a:schemeClr val="accent2"/>
                                            </p:clrVal>
                                          </p:val>
                                        </p:tav>
                                        <p:tav tm="50000">
                                          <p:val>
                                            <p:clrVal>
                                              <a:schemeClr val="hlink"/>
                                            </p:clrVal>
                                          </p:val>
                                        </p:tav>
                                      </p:tavLst>
                                    </p:anim>
                                    <p:anim calcmode="discrete" valueType="clr">
                                      <p:cBhvr>
                                        <p:cTn id="79" dur="80"/>
                                        <p:tgtEl>
                                          <p:spTgt spid="54"/>
                                        </p:tgtEl>
                                        <p:attrNameLst>
                                          <p:attrName>fillcolor</p:attrName>
                                        </p:attrNameLst>
                                      </p:cBhvr>
                                      <p:tavLst>
                                        <p:tav tm="0">
                                          <p:val>
                                            <p:clrVal>
                                              <a:schemeClr val="accent2"/>
                                            </p:clrVal>
                                          </p:val>
                                        </p:tav>
                                        <p:tav tm="50000">
                                          <p:val>
                                            <p:clrVal>
                                              <a:schemeClr val="hlink"/>
                                            </p:clrVal>
                                          </p:val>
                                        </p:tav>
                                      </p:tavLst>
                                    </p:anim>
                                    <p:set>
                                      <p:cBhvr>
                                        <p:cTn id="80" dur="80"/>
                                        <p:tgtEl>
                                          <p:spTgt spid="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22"/>
          <p:cNvSpPr>
            <a:spLocks noGrp="1"/>
          </p:cNvSpPr>
          <p:nvPr>
            <p:ph type="sldNum" sz="quarter" idx="12"/>
          </p:nvPr>
        </p:nvSpPr>
        <p:spPr bwMode="auto">
          <a:ln>
            <a:round/>
            <a:headEnd/>
            <a:tailEnd/>
          </a:ln>
        </p:spPr>
        <p:txBody>
          <a:bodyPr/>
          <a:lstStyle/>
          <a:p>
            <a:r>
              <a:rPr lang="en-US" smtClean="0"/>
              <a:t>6-</a:t>
            </a:r>
            <a:fld id="{DCD7154D-2478-4C48-9B1D-D9E467CC6A80}" type="slidenum">
              <a:rPr lang="en-US" smtClean="0"/>
              <a:pPr/>
              <a:t>18</a:t>
            </a:fld>
            <a:endParaRPr lang="en-US" smtClean="0"/>
          </a:p>
        </p:txBody>
      </p:sp>
      <p:sp>
        <p:nvSpPr>
          <p:cNvPr id="67586" name="Rectangle 2"/>
          <p:cNvSpPr>
            <a:spLocks noGrp="1" noChangeArrowheads="1"/>
          </p:cNvSpPr>
          <p:nvPr>
            <p:ph type="title"/>
          </p:nvPr>
        </p:nvSpPr>
        <p:spPr>
          <a:xfrm>
            <a:off x="762000" y="152400"/>
            <a:ext cx="7924800" cy="1295400"/>
          </a:xfrm>
          <a:solidFill>
            <a:schemeClr val="bg2"/>
          </a:solidFill>
        </p:spPr>
        <p:txBody>
          <a:bodyPr/>
          <a:lstStyle/>
          <a:p>
            <a:pPr algn="ctr" eaLnBrk="1" hangingPunct="1"/>
            <a:r>
              <a:rPr lang="en-US" sz="4400" b="1" smtClean="0"/>
              <a:t>Multiple Cash Flows </a:t>
            </a:r>
            <a:br>
              <a:rPr lang="en-US" sz="4400" b="1" smtClean="0"/>
            </a:br>
            <a:r>
              <a:rPr lang="en-US" sz="4400" b="1" smtClean="0"/>
              <a:t> Present Value -1 </a:t>
            </a:r>
          </a:p>
        </p:txBody>
      </p:sp>
      <p:sp>
        <p:nvSpPr>
          <p:cNvPr id="24579" name="Rectangle 3"/>
          <p:cNvSpPr>
            <a:spLocks noGrp="1" noChangeArrowheads="1"/>
          </p:cNvSpPr>
          <p:nvPr>
            <p:ph sz="quarter" idx="1"/>
          </p:nvPr>
        </p:nvSpPr>
        <p:spPr>
          <a:xfrm>
            <a:off x="15875" y="1524000"/>
            <a:ext cx="9144000" cy="4838700"/>
          </a:xfrm>
        </p:spPr>
        <p:txBody>
          <a:bodyPr/>
          <a:lstStyle/>
          <a:p>
            <a:pPr eaLnBrk="1" hangingPunct="1">
              <a:buFont typeface="Wingdings 2" pitchFamily="18" charset="2"/>
              <a:buNone/>
            </a:pPr>
            <a:r>
              <a:rPr lang="en-US" sz="2400" b="1" smtClean="0">
                <a:latin typeface="Arial" charset="0"/>
                <a:cs typeface="Arial" charset="0"/>
              </a:rPr>
              <a:t>	</a:t>
            </a:r>
            <a:r>
              <a:rPr lang="en-US" sz="3600" b="1" smtClean="0">
                <a:solidFill>
                  <a:srgbClr val="0070C0"/>
                </a:solidFill>
                <a:cs typeface="Arial" charset="0"/>
              </a:rPr>
              <a:t>Using a calculator, find the PV of each cash flow and just add them up!</a:t>
            </a:r>
            <a:endParaRPr lang="en-US" sz="2400" b="1" smtClean="0">
              <a:solidFill>
                <a:srgbClr val="0070C0"/>
              </a:solidFill>
              <a:cs typeface="Arial" charset="0"/>
            </a:endParaRPr>
          </a:p>
          <a:p>
            <a:pPr eaLnBrk="1" hangingPunct="1"/>
            <a:endParaRPr lang="en-US" sz="1600" b="1" smtClean="0">
              <a:cs typeface="Arial" charset="0"/>
            </a:endParaRPr>
          </a:p>
          <a:p>
            <a:pPr lvl="1" eaLnBrk="1" hangingPunct="1">
              <a:buFont typeface="Wingdings 2" pitchFamily="18" charset="2"/>
              <a:buNone/>
            </a:pPr>
            <a:r>
              <a:rPr lang="en-US" sz="2600" b="1" smtClean="0">
                <a:cs typeface="Arial" charset="0"/>
              </a:rPr>
              <a:t>Year 1 CF: N = 1; I/Y = 12; FV = 200; CPT PV = -178.57</a:t>
            </a:r>
          </a:p>
          <a:p>
            <a:pPr lvl="1" eaLnBrk="1" hangingPunct="1">
              <a:buFont typeface="Wingdings 2" pitchFamily="18" charset="2"/>
              <a:buNone/>
            </a:pPr>
            <a:r>
              <a:rPr lang="en-US" sz="2600" b="1" smtClean="0">
                <a:cs typeface="Arial" charset="0"/>
              </a:rPr>
              <a:t>Year 2 CF: N = 2; I/Y = 12; FV = 400; CPT PV = -318.88</a:t>
            </a:r>
          </a:p>
          <a:p>
            <a:pPr lvl="1" eaLnBrk="1" hangingPunct="1">
              <a:buFont typeface="Wingdings 2" pitchFamily="18" charset="2"/>
              <a:buNone/>
            </a:pPr>
            <a:r>
              <a:rPr lang="en-US" sz="2600" b="1" smtClean="0">
                <a:cs typeface="Arial" charset="0"/>
              </a:rPr>
              <a:t>Year 3 CF: N = 3; I/Y = 12; FV = 600; CPT PV = -427.07</a:t>
            </a:r>
          </a:p>
          <a:p>
            <a:pPr lvl="1" eaLnBrk="1" hangingPunct="1">
              <a:buFont typeface="Wingdings 2" pitchFamily="18" charset="2"/>
              <a:buNone/>
            </a:pPr>
            <a:r>
              <a:rPr lang="en-US" sz="2600" b="1" smtClean="0">
                <a:cs typeface="Arial" charset="0"/>
              </a:rPr>
              <a:t>Year 4 CF: N = 4; I/Y = 12; FV = 800; CPT PV = - 508.41</a:t>
            </a:r>
          </a:p>
          <a:p>
            <a:pPr lvl="1" algn="ctr" eaLnBrk="1" hangingPunct="1">
              <a:buFont typeface="Wingdings 2" pitchFamily="18" charset="2"/>
              <a:buNone/>
            </a:pPr>
            <a:endParaRPr lang="en-US" b="1" smtClean="0">
              <a:cs typeface="Arial" charset="0"/>
            </a:endParaRPr>
          </a:p>
          <a:p>
            <a:pPr lvl="1" algn="ctr" eaLnBrk="1" hangingPunct="1">
              <a:buFont typeface="Wingdings 2" pitchFamily="18" charset="2"/>
              <a:buNone/>
            </a:pPr>
            <a:r>
              <a:rPr lang="en-US" b="1" smtClean="0">
                <a:cs typeface="Arial" charset="0"/>
              </a:rPr>
              <a:t>Total PV = 178.57 + 318.88 + 427.07 + 508.41 = </a:t>
            </a:r>
            <a:r>
              <a:rPr lang="en-US" sz="3600" b="1" smtClean="0">
                <a:solidFill>
                  <a:srgbClr val="C00000"/>
                </a:solidFill>
                <a:cs typeface="Arial" charset="0"/>
              </a:rPr>
              <a:t>$1,432.93</a:t>
            </a:r>
            <a:endParaRPr lang="en-US" b="1" smtClean="0">
              <a:solidFill>
                <a:srgbClr val="C0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 calcmode="lin" valueType="num">
                                      <p:cBhvr additive="base">
                                        <p:cTn id="7" dur="10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24579">
                                            <p:txEl>
                                              <p:pRg st="3" end="3"/>
                                            </p:txEl>
                                          </p:spTgt>
                                        </p:tgtEl>
                                        <p:attrNameLst>
                                          <p:attrName>style.visibility</p:attrName>
                                        </p:attrNameLst>
                                      </p:cBhvr>
                                      <p:to>
                                        <p:strVal val="visible"/>
                                      </p:to>
                                    </p:set>
                                    <p:anim calcmode="lin" valueType="num">
                                      <p:cBhvr additive="base">
                                        <p:cTn id="12" dur="10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anim calcmode="lin" valueType="num">
                                      <p:cBhvr additive="base">
                                        <p:cTn id="17" dur="1000" fill="hold"/>
                                        <p:tgtEl>
                                          <p:spTgt spid="24579">
                                            <p:txEl>
                                              <p:pRg st="4" end="4"/>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24579">
                                            <p:txEl>
                                              <p:pRg st="5" end="5"/>
                                            </p:txEl>
                                          </p:spTgt>
                                        </p:tgtEl>
                                        <p:attrNameLst>
                                          <p:attrName>style.visibility</p:attrName>
                                        </p:attrNameLst>
                                      </p:cBhvr>
                                      <p:to>
                                        <p:strVal val="visible"/>
                                      </p:to>
                                    </p:set>
                                    <p:anim calcmode="lin" valueType="num">
                                      <p:cBhvr additive="base">
                                        <p:cTn id="22" dur="1000" fill="hold"/>
                                        <p:tgtEl>
                                          <p:spTgt spid="24579">
                                            <p:txEl>
                                              <p:pRg st="5" end="5"/>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245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24579">
                                            <p:txEl>
                                              <p:pRg st="7" end="7"/>
                                            </p:txEl>
                                          </p:spTgt>
                                        </p:tgtEl>
                                        <p:attrNameLst>
                                          <p:attrName>style.visibility</p:attrName>
                                        </p:attrNameLst>
                                      </p:cBhvr>
                                      <p:to>
                                        <p:strVal val="visible"/>
                                      </p:to>
                                    </p:set>
                                    <p:anim calcmode="discrete" valueType="clr">
                                      <p:cBhvr override="childStyle">
                                        <p:cTn id="28" dur="80"/>
                                        <p:tgtEl>
                                          <p:spTgt spid="24579">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4579">
                                            <p:txEl>
                                              <p:pRg st="7" end="7"/>
                                            </p:txEl>
                                          </p:spTgt>
                                        </p:tgtEl>
                                        <p:attrNameLst>
                                          <p:attrName>fillcolor</p:attrName>
                                        </p:attrNameLst>
                                      </p:cBhvr>
                                      <p:tavLst>
                                        <p:tav tm="0">
                                          <p:val>
                                            <p:clrVal>
                                              <a:schemeClr val="accent2"/>
                                            </p:clrVal>
                                          </p:val>
                                        </p:tav>
                                        <p:tav tm="50000">
                                          <p:val>
                                            <p:clrVal>
                                              <a:schemeClr val="hlink"/>
                                            </p:clrVal>
                                          </p:val>
                                        </p:tav>
                                      </p:tavLst>
                                    </p:anim>
                                    <p:set>
                                      <p:cBhvr>
                                        <p:cTn id="30" dur="80"/>
                                        <p:tgtEl>
                                          <p:spTgt spid="24579">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7" name="Slide Number Placeholder 22"/>
          <p:cNvSpPr>
            <a:spLocks noGrp="1"/>
          </p:cNvSpPr>
          <p:nvPr>
            <p:ph type="sldNum" sz="quarter" idx="12"/>
          </p:nvPr>
        </p:nvSpPr>
        <p:spPr bwMode="auto">
          <a:ln>
            <a:round/>
            <a:headEnd/>
            <a:tailEnd/>
          </a:ln>
        </p:spPr>
        <p:txBody>
          <a:bodyPr/>
          <a:lstStyle/>
          <a:p>
            <a:r>
              <a:rPr lang="en-US" smtClean="0"/>
              <a:t>6-</a:t>
            </a:r>
            <a:fld id="{949535E3-0D60-44E6-86F3-DE812E47E8E1}" type="slidenum">
              <a:rPr lang="en-US" smtClean="0"/>
              <a:pPr/>
              <a:t>19</a:t>
            </a:fld>
            <a:endParaRPr lang="en-US" smtClean="0"/>
          </a:p>
        </p:txBody>
      </p:sp>
      <p:sp>
        <p:nvSpPr>
          <p:cNvPr id="36878" name="Rectangle 2"/>
          <p:cNvSpPr>
            <a:spLocks noGrp="1" noChangeArrowheads="1"/>
          </p:cNvSpPr>
          <p:nvPr>
            <p:ph type="title"/>
          </p:nvPr>
        </p:nvSpPr>
        <p:spPr>
          <a:xfrm>
            <a:off x="914400" y="152400"/>
            <a:ext cx="7772400" cy="1447800"/>
          </a:xfrm>
          <a:solidFill>
            <a:schemeClr val="bg2"/>
          </a:solidFill>
        </p:spPr>
        <p:txBody>
          <a:bodyPr/>
          <a:lstStyle/>
          <a:p>
            <a:pPr algn="ctr" eaLnBrk="1" hangingPunct="1"/>
            <a:r>
              <a:rPr lang="en-US" sz="4800" b="1" smtClean="0"/>
              <a:t>Multiple Cash Flows Using a Spreadsheet</a:t>
            </a:r>
          </a:p>
        </p:txBody>
      </p:sp>
      <p:sp>
        <p:nvSpPr>
          <p:cNvPr id="1028" name="Rectangle 3"/>
          <p:cNvSpPr>
            <a:spLocks noGrp="1" noChangeArrowheads="1"/>
          </p:cNvSpPr>
          <p:nvPr>
            <p:ph sz="quarter" idx="1"/>
          </p:nvPr>
        </p:nvSpPr>
        <p:spPr>
          <a:xfrm>
            <a:off x="685800" y="1752600"/>
            <a:ext cx="7464425" cy="4530725"/>
          </a:xfrm>
        </p:spPr>
        <p:txBody>
          <a:bodyPr/>
          <a:lstStyle/>
          <a:p>
            <a:pPr eaLnBrk="1" hangingPunct="1"/>
            <a:r>
              <a:rPr lang="en-US" b="1" smtClean="0">
                <a:cs typeface="Arial" charset="0"/>
              </a:rPr>
              <a:t>You can use the PV or FV functions in Excel to find the present value or future value of a set of cash flows</a:t>
            </a:r>
          </a:p>
          <a:p>
            <a:pPr eaLnBrk="1" hangingPunct="1"/>
            <a:endParaRPr lang="en-US" sz="1600" b="1" smtClean="0">
              <a:cs typeface="Arial" charset="0"/>
            </a:endParaRPr>
          </a:p>
          <a:p>
            <a:pPr eaLnBrk="1" hangingPunct="1"/>
            <a:r>
              <a:rPr lang="en-US" b="1" smtClean="0">
                <a:cs typeface="Arial" charset="0"/>
              </a:rPr>
              <a:t>Setting the data up is half the battle – if it is set up properly, then you can just copy the formulas</a:t>
            </a:r>
          </a:p>
          <a:p>
            <a:pPr eaLnBrk="1" hangingPunct="1"/>
            <a:endParaRPr lang="en-US" sz="1600" b="1" smtClean="0">
              <a:cs typeface="Arial" charset="0"/>
            </a:endParaRPr>
          </a:p>
          <a:p>
            <a:pPr eaLnBrk="1" hangingPunct="1"/>
            <a:r>
              <a:rPr lang="en-US" b="1" smtClean="0">
                <a:solidFill>
                  <a:srgbClr val="0070C0"/>
                </a:solidFill>
                <a:cs typeface="Arial" charset="0"/>
              </a:rPr>
              <a:t>Click on the Excel icon for an example</a:t>
            </a:r>
            <a:endParaRPr lang="en-US" sz="2800" b="1" smtClean="0">
              <a:solidFill>
                <a:srgbClr val="0070C0"/>
              </a:solidFill>
              <a:cs typeface="Arial" charset="0"/>
            </a:endParaRPr>
          </a:p>
        </p:txBody>
      </p:sp>
      <p:graphicFrame>
        <p:nvGraphicFramePr>
          <p:cNvPr id="114692" name="Object 12">
            <a:hlinkClick r:id="" action="ppaction://ole?verb=1"/>
          </p:cNvPr>
          <p:cNvGraphicFramePr>
            <a:graphicFrameLocks noChangeAspect="1"/>
          </p:cNvGraphicFramePr>
          <p:nvPr/>
        </p:nvGraphicFramePr>
        <p:xfrm>
          <a:off x="7005638" y="5257800"/>
          <a:ext cx="1643062" cy="1219200"/>
        </p:xfrm>
        <a:graphic>
          <a:graphicData uri="http://schemas.openxmlformats.org/presentationml/2006/ole">
            <p:oleObj spid="_x0000_s36877" name="Worksheet" showAsIcon="1" r:id="rId4" imgW="381000" imgH="714375"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slide(fromBottom)">
                                      <p:cBhvr>
                                        <p:cTn id="7" dur="500"/>
                                        <p:tgtEl>
                                          <p:spTgt spid="1028">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028">
                                            <p:txEl>
                                              <p:pRg st="2" end="2"/>
                                            </p:txEl>
                                          </p:spTgt>
                                        </p:tgtEl>
                                        <p:attrNameLst>
                                          <p:attrName>style.visibility</p:attrName>
                                        </p:attrNameLst>
                                      </p:cBhvr>
                                      <p:to>
                                        <p:strVal val="visible"/>
                                      </p:to>
                                    </p:set>
                                    <p:animEffect transition="in" filter="slide(fromBottom)">
                                      <p:cBhvr>
                                        <p:cTn id="10" dur="500"/>
                                        <p:tgtEl>
                                          <p:spTgt spid="102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028">
                                            <p:txEl>
                                              <p:pRg st="4" end="4"/>
                                            </p:txEl>
                                          </p:spTgt>
                                        </p:tgtEl>
                                        <p:attrNameLst>
                                          <p:attrName>style.visibility</p:attrName>
                                        </p:attrNameLst>
                                      </p:cBhvr>
                                      <p:to>
                                        <p:strVal val="visible"/>
                                      </p:to>
                                    </p:set>
                                    <p:anim calcmode="lin" valueType="num">
                                      <p:cBhvr>
                                        <p:cTn id="15" dur="1000" fill="hold"/>
                                        <p:tgtEl>
                                          <p:spTgt spid="1028">
                                            <p:txEl>
                                              <p:pRg st="4" end="4"/>
                                            </p:txEl>
                                          </p:spTgt>
                                        </p:tgtEl>
                                        <p:attrNameLst>
                                          <p:attrName>ppt_w</p:attrName>
                                        </p:attrNameLst>
                                      </p:cBhvr>
                                      <p:tavLst>
                                        <p:tav tm="0">
                                          <p:val>
                                            <p:strVal val="#ppt_w*0.70"/>
                                          </p:val>
                                        </p:tav>
                                        <p:tav tm="100000">
                                          <p:val>
                                            <p:strVal val="#ppt_w"/>
                                          </p:val>
                                        </p:tav>
                                      </p:tavLst>
                                    </p:anim>
                                    <p:anim calcmode="lin" valueType="num">
                                      <p:cBhvr>
                                        <p:cTn id="16" dur="1000" fill="hold"/>
                                        <p:tgtEl>
                                          <p:spTgt spid="1028">
                                            <p:txEl>
                                              <p:pRg st="4" end="4"/>
                                            </p:txEl>
                                          </p:spTgt>
                                        </p:tgtEl>
                                        <p:attrNameLst>
                                          <p:attrName>ppt_h</p:attrName>
                                        </p:attrNameLst>
                                      </p:cBhvr>
                                      <p:tavLst>
                                        <p:tav tm="0">
                                          <p:val>
                                            <p:strVal val="#ppt_h"/>
                                          </p:val>
                                        </p:tav>
                                        <p:tav tm="100000">
                                          <p:val>
                                            <p:strVal val="#ppt_h"/>
                                          </p:val>
                                        </p:tav>
                                      </p:tavLst>
                                    </p:anim>
                                    <p:animEffect transition="in" filter="fade">
                                      <p:cBhvr>
                                        <p:cTn id="17" dur="1000"/>
                                        <p:tgtEl>
                                          <p:spTgt spid="1028">
                                            <p:txEl>
                                              <p:pRg st="4" end="4"/>
                                            </p:txEl>
                                          </p:spTgt>
                                        </p:tgtEl>
                                      </p:cBhvr>
                                    </p:animEffec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114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22"/>
          <p:cNvSpPr>
            <a:spLocks noGrp="1"/>
          </p:cNvSpPr>
          <p:nvPr>
            <p:ph type="sldNum" sz="quarter" idx="12"/>
          </p:nvPr>
        </p:nvSpPr>
        <p:spPr bwMode="auto">
          <a:ln>
            <a:round/>
            <a:headEnd/>
            <a:tailEnd/>
          </a:ln>
        </p:spPr>
        <p:txBody>
          <a:bodyPr/>
          <a:lstStyle/>
          <a:p>
            <a:r>
              <a:rPr lang="en-US" smtClean="0"/>
              <a:t>6-</a:t>
            </a:r>
            <a:fld id="{A8F5A78B-041E-4687-864C-7D7A2830DB83}" type="slidenum">
              <a:rPr lang="en-US" smtClean="0"/>
              <a:pPr/>
              <a:t>2</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p:txBody>
      </p:sp>
      <p:sp>
        <p:nvSpPr>
          <p:cNvPr id="5" name="TextBox 4"/>
          <p:cNvSpPr txBox="1">
            <a:spLocks noChangeArrowheads="1"/>
          </p:cNvSpPr>
          <p:nvPr/>
        </p:nvSpPr>
        <p:spPr bwMode="auto">
          <a:xfrm>
            <a:off x="914400" y="2133600"/>
            <a:ext cx="7162800" cy="4295775"/>
          </a:xfrm>
          <a:prstGeom prst="rect">
            <a:avLst/>
          </a:prstGeom>
          <a:noFill/>
          <a:ln w="9525">
            <a:noFill/>
            <a:miter lim="800000"/>
            <a:headEnd/>
            <a:tailEnd/>
          </a:ln>
        </p:spPr>
        <p:txBody>
          <a:bodyPr>
            <a:spAutoFit/>
          </a:bodyPr>
          <a:lstStyle/>
          <a:p>
            <a:pPr marL="292100" indent="-292100">
              <a:buFont typeface="Arial" charset="0"/>
              <a:buChar char="•"/>
            </a:pPr>
            <a:r>
              <a:rPr lang="en-US" sz="3200" b="1">
                <a:latin typeface="Perpetua" pitchFamily="18" charset="0"/>
              </a:rPr>
              <a:t>Multiple Cash Flows: Future and Present Values</a:t>
            </a:r>
          </a:p>
          <a:p>
            <a:pPr marL="292100" indent="-292100">
              <a:buFont typeface="Arial" charset="0"/>
              <a:buChar char="•"/>
            </a:pPr>
            <a:r>
              <a:rPr lang="en-US" sz="3200" b="1">
                <a:latin typeface="Perpetua" pitchFamily="18" charset="0"/>
              </a:rPr>
              <a:t>Multiple Equal Cash Flows: Annuities and Perpetuities</a:t>
            </a:r>
          </a:p>
          <a:p>
            <a:pPr marL="292100" indent="-292100">
              <a:buFont typeface="Arial" charset="0"/>
              <a:buChar char="•"/>
            </a:pPr>
            <a:r>
              <a:rPr lang="en-US" sz="3200" b="1">
                <a:latin typeface="Perpetua" pitchFamily="18" charset="0"/>
              </a:rPr>
              <a:t>Comparing Rates: the Effect of Compounding</a:t>
            </a:r>
          </a:p>
          <a:p>
            <a:pPr marL="292100" indent="-292100">
              <a:buFont typeface="Arial" charset="0"/>
              <a:buChar char="•"/>
            </a:pPr>
            <a:r>
              <a:rPr lang="en-US" sz="3200" b="1">
                <a:latin typeface="Perpetua" pitchFamily="18" charset="0"/>
              </a:rPr>
              <a:t>Loan Types</a:t>
            </a:r>
          </a:p>
          <a:p>
            <a:pPr marL="292100" indent="-292100">
              <a:buFont typeface="Arial" charset="0"/>
              <a:buChar char="•"/>
            </a:pPr>
            <a:r>
              <a:rPr lang="en-US" sz="3200" b="1">
                <a:latin typeface="Perpetua" pitchFamily="18" charset="0"/>
              </a:rPr>
              <a:t>Loan Amortization</a:t>
            </a:r>
          </a:p>
          <a:p>
            <a:pPr marL="292100" indent="-292100">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Number Placeholder 22"/>
          <p:cNvSpPr>
            <a:spLocks noGrp="1"/>
          </p:cNvSpPr>
          <p:nvPr>
            <p:ph type="sldNum" sz="quarter" idx="12"/>
          </p:nvPr>
        </p:nvSpPr>
        <p:spPr bwMode="auto">
          <a:ln>
            <a:round/>
            <a:headEnd/>
            <a:tailEnd/>
          </a:ln>
        </p:spPr>
        <p:txBody>
          <a:bodyPr/>
          <a:lstStyle/>
          <a:p>
            <a:r>
              <a:rPr lang="en-US" smtClean="0"/>
              <a:t>6-</a:t>
            </a:r>
            <a:fld id="{6832CABF-A909-438C-AD43-B8AC44D13E52}" type="slidenum">
              <a:rPr lang="en-US" smtClean="0"/>
              <a:pPr/>
              <a:t>20</a:t>
            </a:fld>
            <a:endParaRPr lang="en-US" smtClean="0"/>
          </a:p>
        </p:txBody>
      </p:sp>
      <p:sp>
        <p:nvSpPr>
          <p:cNvPr id="126978" name="Rectangle 2"/>
          <p:cNvSpPr>
            <a:spLocks noGrp="1" noChangeArrowheads="1"/>
          </p:cNvSpPr>
          <p:nvPr>
            <p:ph type="title"/>
          </p:nvPr>
        </p:nvSpPr>
        <p:spPr>
          <a:xfrm>
            <a:off x="762000" y="152400"/>
            <a:ext cx="7772400" cy="1447800"/>
          </a:xfrm>
          <a:solidFill>
            <a:schemeClr val="bg2"/>
          </a:solidFill>
        </p:spPr>
        <p:txBody>
          <a:bodyPr/>
          <a:lstStyle/>
          <a:p>
            <a:pPr algn="ctr" eaLnBrk="1" hangingPunct="1"/>
            <a:r>
              <a:rPr lang="en-US" sz="4800" b="1" smtClean="0"/>
              <a:t>Multiple Cash Flows </a:t>
            </a:r>
            <a:br>
              <a:rPr lang="en-US" sz="4800" b="1" smtClean="0"/>
            </a:br>
            <a:r>
              <a:rPr lang="en-US" sz="4800" b="1" smtClean="0"/>
              <a:t>Present Value - 2</a:t>
            </a:r>
          </a:p>
        </p:txBody>
      </p:sp>
      <p:sp>
        <p:nvSpPr>
          <p:cNvPr id="26627" name="Rectangle 3"/>
          <p:cNvSpPr>
            <a:spLocks noGrp="1" noChangeArrowheads="1"/>
          </p:cNvSpPr>
          <p:nvPr>
            <p:ph sz="quarter" idx="1"/>
          </p:nvPr>
        </p:nvSpPr>
        <p:spPr>
          <a:xfrm>
            <a:off x="228600" y="1752600"/>
            <a:ext cx="8534400" cy="4953000"/>
          </a:xfrm>
        </p:spPr>
        <p:txBody>
          <a:bodyPr/>
          <a:lstStyle/>
          <a:p>
            <a:pPr eaLnBrk="1" hangingPunct="1">
              <a:buFont typeface="Wingdings 2" pitchFamily="18" charset="2"/>
              <a:buNone/>
            </a:pPr>
            <a:r>
              <a:rPr lang="en-US" b="1" dirty="0" smtClean="0">
                <a:latin typeface="Arial" charset="0"/>
                <a:cs typeface="Arial" charset="0"/>
              </a:rPr>
              <a:t>	</a:t>
            </a:r>
            <a:r>
              <a:rPr lang="en-US" b="1" dirty="0" smtClean="0">
                <a:cs typeface="Arial" charset="0"/>
              </a:rPr>
              <a:t>You are considering an investment that will pay you $1,000 in one year, $2,000 in two years and $3,000 in three years.  If you want to earn 10% on your money, how much would you be willing to pay?</a:t>
            </a:r>
          </a:p>
          <a:p>
            <a:pPr eaLnBrk="1" hangingPunct="1">
              <a:buFont typeface="Wingdings 2" pitchFamily="18" charset="2"/>
              <a:buNone/>
            </a:pPr>
            <a:endParaRPr lang="en-US" sz="1200" b="1" dirty="0" smtClean="0">
              <a:cs typeface="Arial" charset="0"/>
            </a:endParaRPr>
          </a:p>
          <a:p>
            <a:pPr lvl="1" eaLnBrk="1" hangingPunct="1">
              <a:buFont typeface="Wingdings 2" pitchFamily="18" charset="2"/>
              <a:buNone/>
            </a:pPr>
            <a:r>
              <a:rPr lang="en-US" b="1" dirty="0" smtClean="0">
                <a:cs typeface="Arial" charset="0"/>
              </a:rPr>
              <a:t>N = 1; I/Y = 10; FV = 1,000; CPT PV = -909.09</a:t>
            </a:r>
          </a:p>
          <a:p>
            <a:pPr lvl="1" eaLnBrk="1" hangingPunct="1">
              <a:buFont typeface="Wingdings 2" pitchFamily="18" charset="2"/>
              <a:buNone/>
            </a:pPr>
            <a:r>
              <a:rPr lang="en-US" b="1" dirty="0" smtClean="0">
                <a:cs typeface="Arial" charset="0"/>
              </a:rPr>
              <a:t>N = 2; I/Y = 10; FV = 2,000; CPT PV = -1,652.89</a:t>
            </a:r>
          </a:p>
          <a:p>
            <a:pPr lvl="1" eaLnBrk="1" hangingPunct="1">
              <a:buFont typeface="Wingdings 2" pitchFamily="18" charset="2"/>
              <a:buNone/>
            </a:pPr>
            <a:r>
              <a:rPr lang="en-US" b="1" dirty="0" smtClean="0">
                <a:cs typeface="Arial" charset="0"/>
              </a:rPr>
              <a:t>N = 3; I/Y = 10; FV = 3,000; CPT PV = -2,253.94</a:t>
            </a:r>
          </a:p>
          <a:p>
            <a:pPr lvl="1" eaLnBrk="1" hangingPunct="1">
              <a:buFont typeface="Wingdings 2" pitchFamily="18" charset="2"/>
              <a:buNone/>
            </a:pPr>
            <a:r>
              <a:rPr lang="en-US" b="1" dirty="0" smtClean="0">
                <a:cs typeface="Arial" charset="0"/>
              </a:rPr>
              <a:t>PV = 909.09 + 1,652.89 + 2,253.94 = </a:t>
            </a:r>
            <a:r>
              <a:rPr lang="en-US" sz="3600" b="1" dirty="0" smtClean="0">
                <a:solidFill>
                  <a:srgbClr val="C00000"/>
                </a:solidFill>
                <a:cs typeface="Arial" charset="0"/>
              </a:rPr>
              <a:t>4,815.93</a:t>
            </a:r>
            <a:endParaRPr lang="en-US" b="1" dirty="0" smtClean="0">
              <a:solidFill>
                <a:srgbClr val="C0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animEffect transition="in" filter="slide(fromBottom)">
                                      <p:cBhvr>
                                        <p:cTn id="7" dur="1000"/>
                                        <p:tgtEl>
                                          <p:spTgt spid="26627">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6627">
                                            <p:txEl>
                                              <p:pRg st="3" end="3"/>
                                            </p:txEl>
                                          </p:spTgt>
                                        </p:tgtEl>
                                        <p:attrNameLst>
                                          <p:attrName>style.visibility</p:attrName>
                                        </p:attrNameLst>
                                      </p:cBhvr>
                                      <p:to>
                                        <p:strVal val="visible"/>
                                      </p:to>
                                    </p:set>
                                    <p:animEffect transition="in" filter="slide(fromBottom)">
                                      <p:cBhvr>
                                        <p:cTn id="10" dur="1000"/>
                                        <p:tgtEl>
                                          <p:spTgt spid="26627">
                                            <p:txEl>
                                              <p:pRg st="3" end="3"/>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26627">
                                            <p:txEl>
                                              <p:pRg st="4" end="4"/>
                                            </p:txEl>
                                          </p:spTgt>
                                        </p:tgtEl>
                                        <p:attrNameLst>
                                          <p:attrName>style.visibility</p:attrName>
                                        </p:attrNameLst>
                                      </p:cBhvr>
                                      <p:to>
                                        <p:strVal val="visible"/>
                                      </p:to>
                                    </p:set>
                                    <p:animEffect transition="in" filter="slide(fromBottom)">
                                      <p:cBhvr>
                                        <p:cTn id="13" dur="1000"/>
                                        <p:tgtEl>
                                          <p:spTgt spid="26627">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26627">
                                            <p:txEl>
                                              <p:pRg st="5" end="5"/>
                                            </p:txEl>
                                          </p:spTgt>
                                        </p:tgtEl>
                                        <p:attrNameLst>
                                          <p:attrName>style.visibility</p:attrName>
                                        </p:attrNameLst>
                                      </p:cBhvr>
                                      <p:to>
                                        <p:strVal val="visible"/>
                                      </p:to>
                                    </p:set>
                                    <p:anim calcmode="discrete" valueType="clr">
                                      <p:cBhvr override="childStyle">
                                        <p:cTn id="18" dur="80"/>
                                        <p:tgtEl>
                                          <p:spTgt spid="2662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6627">
                                            <p:txEl>
                                              <p:pRg st="5" end="5"/>
                                            </p:txEl>
                                          </p:spTgt>
                                        </p:tgtEl>
                                        <p:attrNameLst>
                                          <p:attrName>fillcolor</p:attrName>
                                        </p:attrNameLst>
                                      </p:cBhvr>
                                      <p:tavLst>
                                        <p:tav tm="0">
                                          <p:val>
                                            <p:clrVal>
                                              <a:schemeClr val="accent2"/>
                                            </p:clrVal>
                                          </p:val>
                                        </p:tav>
                                        <p:tav tm="50000">
                                          <p:val>
                                            <p:clrVal>
                                              <a:schemeClr val="hlink"/>
                                            </p:clrVal>
                                          </p:val>
                                        </p:tav>
                                      </p:tavLst>
                                    </p:anim>
                                    <p:set>
                                      <p:cBhvr>
                                        <p:cTn id="20" dur="80"/>
                                        <p:tgtEl>
                                          <p:spTgt spid="26627">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22"/>
          <p:cNvSpPr>
            <a:spLocks noGrp="1"/>
          </p:cNvSpPr>
          <p:nvPr>
            <p:ph type="sldNum" sz="quarter" idx="12"/>
          </p:nvPr>
        </p:nvSpPr>
        <p:spPr bwMode="auto">
          <a:ln>
            <a:round/>
            <a:headEnd/>
            <a:tailEnd/>
          </a:ln>
        </p:spPr>
        <p:txBody>
          <a:bodyPr/>
          <a:lstStyle/>
          <a:p>
            <a:r>
              <a:rPr lang="en-US" smtClean="0"/>
              <a:t>6-</a:t>
            </a:r>
            <a:fld id="{A668C6B5-73AE-45C4-944A-1A300067BDB3}" type="slidenum">
              <a:rPr lang="en-US" smtClean="0"/>
              <a:pPr/>
              <a:t>21</a:t>
            </a:fld>
            <a:endParaRPr lang="en-US" smtClean="0"/>
          </a:p>
        </p:txBody>
      </p:sp>
      <p:sp>
        <p:nvSpPr>
          <p:cNvPr id="146434" name="Rectangle 2"/>
          <p:cNvSpPr>
            <a:spLocks noGrp="1" noChangeArrowheads="1"/>
          </p:cNvSpPr>
          <p:nvPr>
            <p:ph type="title"/>
          </p:nvPr>
        </p:nvSpPr>
        <p:spPr>
          <a:xfrm>
            <a:off x="457200" y="76200"/>
            <a:ext cx="8229600" cy="1524000"/>
          </a:xfrm>
          <a:solidFill>
            <a:schemeClr val="bg2"/>
          </a:solidFill>
        </p:spPr>
        <p:txBody>
          <a:bodyPr/>
          <a:lstStyle/>
          <a:p>
            <a:pPr algn="ctr" eaLnBrk="1" hangingPunct="1"/>
            <a:r>
              <a:rPr lang="en-US" sz="4800" b="1" smtClean="0"/>
              <a:t>Multiple Uneven Cash Flows Using the </a:t>
            </a:r>
            <a:r>
              <a:rPr lang="en-US" sz="4800" b="1" smtClean="0">
                <a:solidFill>
                  <a:srgbClr val="FF0000"/>
                </a:solidFill>
              </a:rPr>
              <a:t>TI BA II </a:t>
            </a:r>
            <a:r>
              <a:rPr lang="en-US" sz="4800" b="1" smtClean="0"/>
              <a:t>+ Calculator</a:t>
            </a:r>
          </a:p>
        </p:txBody>
      </p:sp>
      <p:sp>
        <p:nvSpPr>
          <p:cNvPr id="146435" name="Rectangle 3"/>
          <p:cNvSpPr>
            <a:spLocks noGrp="1" noChangeArrowheads="1"/>
          </p:cNvSpPr>
          <p:nvPr>
            <p:ph sz="quarter" idx="1"/>
          </p:nvPr>
        </p:nvSpPr>
        <p:spPr>
          <a:xfrm>
            <a:off x="228600" y="1600200"/>
            <a:ext cx="8610600" cy="4876800"/>
          </a:xfrm>
        </p:spPr>
        <p:txBody>
          <a:bodyPr/>
          <a:lstStyle/>
          <a:p>
            <a:pPr eaLnBrk="1" hangingPunct="1">
              <a:buFont typeface="Wingdings 2" pitchFamily="18" charset="2"/>
              <a:buNone/>
            </a:pPr>
            <a:r>
              <a:rPr lang="en-US" sz="2400" b="1" smtClean="0">
                <a:cs typeface="Arial" charset="0"/>
              </a:rPr>
              <a:t>	</a:t>
            </a:r>
            <a:r>
              <a:rPr lang="en-US" sz="2800" b="1" smtClean="0">
                <a:solidFill>
                  <a:srgbClr val="0070C0"/>
                </a:solidFill>
                <a:cs typeface="Arial" charset="0"/>
              </a:rPr>
              <a:t>Another way to use the financial calculator for uneven cash flows is to use the </a:t>
            </a:r>
            <a:r>
              <a:rPr lang="en-US" sz="2800" b="1" smtClean="0">
                <a:solidFill>
                  <a:srgbClr val="FF0000"/>
                </a:solidFill>
                <a:cs typeface="Arial" charset="0"/>
              </a:rPr>
              <a:t>cash flow keys</a:t>
            </a:r>
            <a:endParaRPr lang="en-US" sz="2400" b="1" smtClean="0">
              <a:solidFill>
                <a:srgbClr val="FF0000"/>
              </a:solidFill>
              <a:cs typeface="Arial" charset="0"/>
            </a:endParaRPr>
          </a:p>
          <a:p>
            <a:pPr eaLnBrk="1" hangingPunct="1"/>
            <a:endParaRPr lang="en-US" sz="1600" b="1" smtClean="0">
              <a:cs typeface="Arial" charset="0"/>
            </a:endParaRPr>
          </a:p>
          <a:p>
            <a:pPr marL="914400" lvl="1" indent="-457200" eaLnBrk="1" hangingPunct="1">
              <a:buFont typeface="Franklin Gothic Book" pitchFamily="34" charset="0"/>
              <a:buAutoNum type="arabicPeriod"/>
            </a:pPr>
            <a:r>
              <a:rPr lang="en-US" sz="2000" b="1" smtClean="0">
                <a:cs typeface="Arial" charset="0"/>
              </a:rPr>
              <a:t>Press CF and enter the cash flows beginning with year 0.</a:t>
            </a:r>
          </a:p>
          <a:p>
            <a:pPr marL="914400" lvl="1" indent="-457200" eaLnBrk="1" hangingPunct="1">
              <a:buFont typeface="Franklin Gothic Book" pitchFamily="34" charset="0"/>
              <a:buAutoNum type="arabicPeriod"/>
            </a:pPr>
            <a:r>
              <a:rPr lang="en-US" sz="2000" b="1" smtClean="0">
                <a:cs typeface="Arial" charset="0"/>
              </a:rPr>
              <a:t>You have to press the “Enter” key for each cash flow</a:t>
            </a:r>
          </a:p>
          <a:p>
            <a:pPr marL="914400" lvl="1" indent="-457200" eaLnBrk="1" hangingPunct="1">
              <a:buFont typeface="Franklin Gothic Book" pitchFamily="34" charset="0"/>
              <a:buAutoNum type="arabicPeriod"/>
            </a:pPr>
            <a:r>
              <a:rPr lang="en-US" sz="2000" b="1" smtClean="0">
                <a:cs typeface="Arial" charset="0"/>
              </a:rPr>
              <a:t>Use the down arrow key to move to the next cash flow</a:t>
            </a:r>
          </a:p>
          <a:p>
            <a:pPr marL="914400" lvl="1" indent="-457200" eaLnBrk="1" hangingPunct="1">
              <a:buFont typeface="Franklin Gothic Book" pitchFamily="34" charset="0"/>
              <a:buAutoNum type="arabicPeriod"/>
            </a:pPr>
            <a:r>
              <a:rPr lang="en-US" sz="2000" b="1" smtClean="0">
                <a:cs typeface="Arial" charset="0"/>
              </a:rPr>
              <a:t>The “F” is the number of times a given cash flow occurs in consecutive periods</a:t>
            </a:r>
          </a:p>
          <a:p>
            <a:pPr marL="914400" lvl="1" indent="-457200" eaLnBrk="1" hangingPunct="1">
              <a:buFont typeface="Franklin Gothic Book" pitchFamily="34" charset="0"/>
              <a:buAutoNum type="arabicPeriod"/>
            </a:pPr>
            <a:r>
              <a:rPr lang="en-US" sz="2000" b="1" smtClean="0">
                <a:cs typeface="Arial" charset="0"/>
              </a:rPr>
              <a:t>Use the NPV key to compute the present value by entering the interest rate for I, press “Enter”, then the down arrow, and then “CPT” computing the answer</a:t>
            </a:r>
          </a:p>
          <a:p>
            <a:pPr marL="914400" lvl="1" indent="-457200" eaLnBrk="1" hangingPunct="1">
              <a:buFont typeface="Franklin Gothic Book" pitchFamily="34" charset="0"/>
              <a:buAutoNum type="arabicPeriod"/>
            </a:pPr>
            <a:r>
              <a:rPr lang="en-US" sz="2000" b="1" smtClean="0">
                <a:cs typeface="Arial" charset="0"/>
              </a:rPr>
              <a:t>Clear the cash flow worksheet by pressing CF and then 2</a:t>
            </a:r>
            <a:r>
              <a:rPr lang="en-US" sz="2000" b="1" baseline="30000" smtClean="0">
                <a:cs typeface="Arial" charset="0"/>
              </a:rPr>
              <a:t>nd</a:t>
            </a:r>
            <a:r>
              <a:rPr lang="en-US" sz="2000" b="1" smtClean="0">
                <a:cs typeface="Arial" charset="0"/>
              </a:rPr>
              <a:t> CLR Work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Number Placeholder 22"/>
          <p:cNvSpPr>
            <a:spLocks noGrp="1"/>
          </p:cNvSpPr>
          <p:nvPr>
            <p:ph type="sldNum" sz="quarter" idx="12"/>
          </p:nvPr>
        </p:nvSpPr>
        <p:spPr bwMode="auto">
          <a:ln>
            <a:round/>
            <a:headEnd/>
            <a:tailEnd/>
          </a:ln>
        </p:spPr>
        <p:txBody>
          <a:bodyPr/>
          <a:lstStyle/>
          <a:p>
            <a:r>
              <a:rPr lang="en-US" smtClean="0"/>
              <a:t>6-</a:t>
            </a:r>
            <a:fld id="{D4D958EE-5A68-41A0-9292-6C7AABA190CD}" type="slidenum">
              <a:rPr lang="en-US" smtClean="0"/>
              <a:pPr/>
              <a:t>22</a:t>
            </a:fld>
            <a:endParaRPr lang="en-US" smtClean="0"/>
          </a:p>
        </p:txBody>
      </p:sp>
      <p:sp>
        <p:nvSpPr>
          <p:cNvPr id="155650" name="Rectangle 2"/>
          <p:cNvSpPr>
            <a:spLocks noGrp="1" noChangeArrowheads="1"/>
          </p:cNvSpPr>
          <p:nvPr>
            <p:ph type="title"/>
          </p:nvPr>
        </p:nvSpPr>
        <p:spPr>
          <a:xfrm>
            <a:off x="914400" y="274638"/>
            <a:ext cx="7772400" cy="944562"/>
          </a:xfrm>
          <a:solidFill>
            <a:schemeClr val="bg2"/>
          </a:solidFill>
        </p:spPr>
        <p:txBody>
          <a:bodyPr/>
          <a:lstStyle/>
          <a:p>
            <a:pPr algn="ctr" eaLnBrk="1" hangingPunct="1"/>
            <a:r>
              <a:rPr lang="en-US" sz="4800" b="1" smtClean="0"/>
              <a:t>Decisions, Decisions</a:t>
            </a:r>
          </a:p>
        </p:txBody>
      </p:sp>
      <p:sp>
        <p:nvSpPr>
          <p:cNvPr id="28675" name="Rectangle 3"/>
          <p:cNvSpPr>
            <a:spLocks noGrp="1" noChangeArrowheads="1"/>
          </p:cNvSpPr>
          <p:nvPr>
            <p:ph sz="quarter" idx="1"/>
          </p:nvPr>
        </p:nvSpPr>
        <p:spPr>
          <a:xfrm>
            <a:off x="457200" y="1447800"/>
            <a:ext cx="8382000" cy="5029200"/>
          </a:xfrm>
        </p:spPr>
        <p:txBody>
          <a:bodyPr/>
          <a:lstStyle/>
          <a:p>
            <a:pPr eaLnBrk="1" hangingPunct="1">
              <a:buFont typeface="Wingdings 2" pitchFamily="18" charset="2"/>
              <a:buNone/>
            </a:pPr>
            <a:r>
              <a:rPr lang="en-US" sz="2400" b="1" dirty="0" smtClean="0">
                <a:latin typeface="Arial" charset="0"/>
                <a:cs typeface="Arial" charset="0"/>
              </a:rPr>
              <a:t>	</a:t>
            </a:r>
            <a:r>
              <a:rPr lang="en-US" sz="2400" b="1" dirty="0" smtClean="0">
                <a:solidFill>
                  <a:srgbClr val="0070C0"/>
                </a:solidFill>
                <a:cs typeface="Arial" charset="0"/>
              </a:rPr>
              <a:t>Your broker calls you and tells you that he has this great investment opportunity. If you invest $100 today, you will receive $40 in one year and $75 in two years.  If you require a 15% return on investments of this risk, should you take the investment?</a:t>
            </a:r>
          </a:p>
          <a:p>
            <a:pPr lvl="1" eaLnBrk="1" hangingPunct="1">
              <a:buFont typeface="Wingdings 2" pitchFamily="18" charset="2"/>
              <a:buNone/>
            </a:pPr>
            <a:r>
              <a:rPr lang="en-US" b="1" dirty="0" smtClean="0">
                <a:cs typeface="Arial" charset="0"/>
              </a:rPr>
              <a:t>	Use the CF keys to compute the present value of the proposed investment’s cash flows</a:t>
            </a:r>
          </a:p>
          <a:p>
            <a:pPr lvl="2" eaLnBrk="1" hangingPunct="1">
              <a:buFont typeface="Wingdings 2" pitchFamily="18" charset="2"/>
              <a:buNone/>
            </a:pPr>
            <a:r>
              <a:rPr lang="en-US" sz="2800" b="1" dirty="0" smtClean="0">
                <a:cs typeface="Arial" charset="0"/>
              </a:rPr>
              <a:t>CF; CF</a:t>
            </a:r>
            <a:r>
              <a:rPr lang="en-US" sz="2800" b="1" baseline="-25000" dirty="0" smtClean="0">
                <a:cs typeface="Arial" charset="0"/>
              </a:rPr>
              <a:t>0</a:t>
            </a:r>
            <a:r>
              <a:rPr lang="en-US" sz="2800" b="1" dirty="0" smtClean="0">
                <a:cs typeface="Arial" charset="0"/>
              </a:rPr>
              <a:t> = 0; C01 = 40; F01 = 1; C02 = 75; F02 = 1</a:t>
            </a:r>
          </a:p>
          <a:p>
            <a:pPr lvl="2" eaLnBrk="1" hangingPunct="1">
              <a:buFont typeface="Wingdings 2" pitchFamily="18" charset="2"/>
              <a:buNone/>
            </a:pPr>
            <a:r>
              <a:rPr lang="en-US" sz="2800" b="1" dirty="0" smtClean="0">
                <a:cs typeface="Arial" charset="0"/>
              </a:rPr>
              <a:t>NPV; I = 15; CPT NPV = </a:t>
            </a:r>
            <a:r>
              <a:rPr lang="en-US" sz="2800" b="1" dirty="0" smtClean="0">
                <a:solidFill>
                  <a:srgbClr val="FF0000"/>
                </a:solidFill>
                <a:cs typeface="Arial" charset="0"/>
              </a:rPr>
              <a:t>$91.49</a:t>
            </a:r>
          </a:p>
          <a:p>
            <a:pPr lvl="1" eaLnBrk="1" hangingPunct="1">
              <a:buFont typeface="Wingdings 2" pitchFamily="18" charset="2"/>
              <a:buNone/>
            </a:pPr>
            <a:r>
              <a:rPr lang="en-US" b="1" dirty="0" smtClean="0">
                <a:solidFill>
                  <a:srgbClr val="FF0000"/>
                </a:solidFill>
                <a:cs typeface="Arial" charset="0"/>
              </a:rPr>
              <a:t>No!</a:t>
            </a:r>
            <a:r>
              <a:rPr lang="en-US" b="1" dirty="0" smtClean="0">
                <a:cs typeface="Arial" charset="0"/>
              </a:rPr>
              <a:t> – the broker is charging more than you would be willing to pay </a:t>
            </a:r>
            <a:r>
              <a:rPr lang="en-US" b="1" dirty="0" smtClean="0">
                <a:solidFill>
                  <a:srgbClr val="FF0000"/>
                </a:solidFill>
                <a:cs typeface="Arial" charset="0"/>
              </a:rPr>
              <a:t>($100 versus the PV of $91.49)</a:t>
            </a:r>
          </a:p>
          <a:p>
            <a:pPr lvl="2"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6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86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 calcmode="lin" valueType="num">
                                      <p:cBhvr>
                                        <p:cTn id="14" dur="500" fill="hold"/>
                                        <p:tgtEl>
                                          <p:spTgt spid="2867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867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867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675">
                                            <p:txEl>
                                              <p:pRg st="2" end="2"/>
                                            </p:txEl>
                                          </p:spTgt>
                                        </p:tgtEl>
                                        <p:attrNameLst>
                                          <p:attrName>style.visibility</p:attrName>
                                        </p:attrNameLst>
                                      </p:cBhvr>
                                      <p:to>
                                        <p:strVal val="visible"/>
                                      </p:to>
                                    </p:set>
                                    <p:animEffect transition="in" filter="fade">
                                      <p:cBhvr>
                                        <p:cTn id="21" dur="2000"/>
                                        <p:tgtEl>
                                          <p:spTgt spid="28675">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8675">
                                            <p:txEl>
                                              <p:pRg st="3" end="3"/>
                                            </p:txEl>
                                          </p:spTgt>
                                        </p:tgtEl>
                                        <p:attrNameLst>
                                          <p:attrName>style.visibility</p:attrName>
                                        </p:attrNameLst>
                                      </p:cBhvr>
                                      <p:to>
                                        <p:strVal val="visible"/>
                                      </p:to>
                                    </p:set>
                                    <p:animEffect transition="in" filter="fade">
                                      <p:cBhvr>
                                        <p:cTn id="24" dur="2000"/>
                                        <p:tgtEl>
                                          <p:spTgt spid="2867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28675">
                                            <p:txEl>
                                              <p:pRg st="4" end="4"/>
                                            </p:txEl>
                                          </p:spTgt>
                                        </p:tgtEl>
                                        <p:attrNameLst>
                                          <p:attrName>style.visibility</p:attrName>
                                        </p:attrNameLst>
                                      </p:cBhvr>
                                      <p:to>
                                        <p:strVal val="visible"/>
                                      </p:to>
                                    </p:set>
                                    <p:anim calcmode="lin" valueType="num">
                                      <p:cBhvr>
                                        <p:cTn id="29" dur="500" fill="hold"/>
                                        <p:tgtEl>
                                          <p:spTgt spid="2867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8675">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Number Placeholder 22"/>
          <p:cNvSpPr>
            <a:spLocks noGrp="1"/>
          </p:cNvSpPr>
          <p:nvPr>
            <p:ph type="sldNum" sz="quarter" idx="12"/>
          </p:nvPr>
        </p:nvSpPr>
        <p:spPr bwMode="auto">
          <a:ln>
            <a:round/>
            <a:headEnd/>
            <a:tailEnd/>
          </a:ln>
        </p:spPr>
        <p:txBody>
          <a:bodyPr/>
          <a:lstStyle/>
          <a:p>
            <a:r>
              <a:rPr lang="en-US" smtClean="0"/>
              <a:t>6-</a:t>
            </a:r>
            <a:fld id="{49B8C1AF-366A-4EBB-B74C-3B0325A6C171}" type="slidenum">
              <a:rPr lang="en-US" smtClean="0"/>
              <a:pPr/>
              <a:t>23</a:t>
            </a:fld>
            <a:endParaRPr lang="en-US" smtClean="0"/>
          </a:p>
        </p:txBody>
      </p:sp>
      <p:grpSp>
        <p:nvGrpSpPr>
          <p:cNvPr id="178178" name="Group 21"/>
          <p:cNvGrpSpPr>
            <a:grpSpLocks/>
          </p:cNvGrpSpPr>
          <p:nvPr/>
        </p:nvGrpSpPr>
        <p:grpSpPr bwMode="auto">
          <a:xfrm>
            <a:off x="114300" y="558800"/>
            <a:ext cx="6191250" cy="6191250"/>
            <a:chOff x="-1219200" y="228600"/>
            <a:chExt cx="6191250" cy="6191250"/>
          </a:xfrm>
        </p:grpSpPr>
        <p:pic>
          <p:nvPicPr>
            <p:cNvPr id="178205" name="Picture 2" descr="http://i.ebayimg.com/t/NEW-TEXAS-INSTRUMENTS-BA-II-PLUS-CALCULATOR-SLIDE-CASE-/00/s/NjUwWDY1MA==/$(KGrHqJ,!h4E6GntFnUQBOmKDLCLO!~~60_3.JPG"/>
            <p:cNvPicPr>
              <a:picLocks noChangeAspect="1" noChangeArrowheads="1"/>
            </p:cNvPicPr>
            <p:nvPr/>
          </p:nvPicPr>
          <p:blipFill>
            <a:blip r:embed="rId3" cstate="print"/>
            <a:srcRect/>
            <a:stretch>
              <a:fillRect/>
            </a:stretch>
          </p:blipFill>
          <p:spPr bwMode="auto">
            <a:xfrm>
              <a:off x="-1219200" y="228600"/>
              <a:ext cx="6191250" cy="6191250"/>
            </a:xfrm>
            <a:prstGeom prst="rect">
              <a:avLst/>
            </a:prstGeom>
            <a:noFill/>
            <a:ln w="9525">
              <a:noFill/>
              <a:miter lim="800000"/>
              <a:headEnd/>
              <a:tailEnd/>
            </a:ln>
          </p:spPr>
        </p:pic>
        <p:sp>
          <p:nvSpPr>
            <p:cNvPr id="26" name="Rectangle 25"/>
            <p:cNvSpPr/>
            <p:nvPr/>
          </p:nvSpPr>
          <p:spPr>
            <a:xfrm>
              <a:off x="685800" y="1371600"/>
              <a:ext cx="2286000" cy="609600"/>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TextBox 5"/>
          <p:cNvSpPr txBox="1">
            <a:spLocks noChangeArrowheads="1"/>
          </p:cNvSpPr>
          <p:nvPr/>
        </p:nvSpPr>
        <p:spPr bwMode="auto">
          <a:xfrm>
            <a:off x="6134100" y="2049463"/>
            <a:ext cx="3276600" cy="579437"/>
          </a:xfrm>
          <a:prstGeom prst="rect">
            <a:avLst/>
          </a:prstGeom>
          <a:noFill/>
          <a:ln w="9525">
            <a:noFill/>
            <a:miter lim="800000"/>
            <a:headEnd/>
            <a:tailEnd/>
          </a:ln>
        </p:spPr>
        <p:txBody>
          <a:bodyPr>
            <a:spAutoFit/>
          </a:bodyPr>
          <a:lstStyle/>
          <a:p>
            <a:r>
              <a:rPr lang="en-US" sz="3200">
                <a:latin typeface="Arial Black" pitchFamily="34" charset="0"/>
              </a:rPr>
              <a:t>40 = CO1; ↓</a:t>
            </a:r>
          </a:p>
        </p:txBody>
      </p:sp>
      <p:sp>
        <p:nvSpPr>
          <p:cNvPr id="7" name="TextBox 6"/>
          <p:cNvSpPr txBox="1">
            <a:spLocks noChangeArrowheads="1"/>
          </p:cNvSpPr>
          <p:nvPr/>
        </p:nvSpPr>
        <p:spPr bwMode="auto">
          <a:xfrm>
            <a:off x="6210300" y="4632325"/>
            <a:ext cx="2362200" cy="579438"/>
          </a:xfrm>
          <a:prstGeom prst="rect">
            <a:avLst/>
          </a:prstGeom>
          <a:noFill/>
          <a:ln w="9525">
            <a:noFill/>
            <a:miter lim="800000"/>
            <a:headEnd/>
            <a:tailEnd/>
          </a:ln>
        </p:spPr>
        <p:txBody>
          <a:bodyPr>
            <a:spAutoFit/>
          </a:bodyPr>
          <a:lstStyle/>
          <a:p>
            <a:r>
              <a:rPr lang="en-US" sz="3200">
                <a:latin typeface="Arial Black" pitchFamily="34" charset="0"/>
              </a:rPr>
              <a:t>15 = I/Y</a:t>
            </a:r>
          </a:p>
        </p:txBody>
      </p:sp>
      <p:sp>
        <p:nvSpPr>
          <p:cNvPr id="9" name="TextBox 8"/>
          <p:cNvSpPr txBox="1">
            <a:spLocks noChangeArrowheads="1"/>
          </p:cNvSpPr>
          <p:nvPr/>
        </p:nvSpPr>
        <p:spPr bwMode="auto">
          <a:xfrm>
            <a:off x="6896100" y="5664200"/>
            <a:ext cx="1219200" cy="579438"/>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CPT</a:t>
            </a:r>
          </a:p>
        </p:txBody>
      </p:sp>
      <p:sp>
        <p:nvSpPr>
          <p:cNvPr id="10" name="TextBox 9"/>
          <p:cNvSpPr txBox="1">
            <a:spLocks noChangeArrowheads="1"/>
          </p:cNvSpPr>
          <p:nvPr/>
        </p:nvSpPr>
        <p:spPr bwMode="auto">
          <a:xfrm>
            <a:off x="7200900" y="5148263"/>
            <a:ext cx="1524000" cy="579437"/>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a:t>
            </a:r>
          </a:p>
        </p:txBody>
      </p:sp>
      <p:sp>
        <p:nvSpPr>
          <p:cNvPr id="11" name="TextBox 10"/>
          <p:cNvSpPr txBox="1">
            <a:spLocks noChangeArrowheads="1"/>
          </p:cNvSpPr>
          <p:nvPr/>
        </p:nvSpPr>
        <p:spPr bwMode="auto">
          <a:xfrm>
            <a:off x="2247900" y="1625600"/>
            <a:ext cx="2514600" cy="701675"/>
          </a:xfrm>
          <a:prstGeom prst="rect">
            <a:avLst/>
          </a:prstGeom>
          <a:noFill/>
          <a:ln w="9525">
            <a:noFill/>
            <a:miter lim="800000"/>
            <a:headEnd/>
            <a:tailEnd/>
          </a:ln>
        </p:spPr>
        <p:txBody>
          <a:bodyPr>
            <a:spAutoFit/>
          </a:bodyPr>
          <a:lstStyle/>
          <a:p>
            <a:r>
              <a:rPr lang="en-US" sz="4000">
                <a:solidFill>
                  <a:srgbClr val="FF0000"/>
                </a:solidFill>
                <a:latin typeface="Arial Black" pitchFamily="34" charset="0"/>
              </a:rPr>
              <a:t>91.49</a:t>
            </a:r>
          </a:p>
        </p:txBody>
      </p:sp>
      <p:cxnSp>
        <p:nvCxnSpPr>
          <p:cNvPr id="13" name="Straight Arrow Connector 12"/>
          <p:cNvCxnSpPr>
            <a:stCxn id="28" idx="1"/>
          </p:cNvCxnSpPr>
          <p:nvPr/>
        </p:nvCxnSpPr>
        <p:spPr>
          <a:xfrm flipH="1">
            <a:off x="2781300" y="1822450"/>
            <a:ext cx="3581400" cy="1247775"/>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1"/>
          </p:cNvCxnSpPr>
          <p:nvPr/>
        </p:nvCxnSpPr>
        <p:spPr>
          <a:xfrm flipH="1" flipV="1">
            <a:off x="2781300" y="3833813"/>
            <a:ext cx="3429000" cy="1089025"/>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8" idx="1"/>
          </p:cNvCxnSpPr>
          <p:nvPr/>
        </p:nvCxnSpPr>
        <p:spPr>
          <a:xfrm>
            <a:off x="5295900" y="52705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1"/>
          </p:cNvCxnSpPr>
          <p:nvPr/>
        </p:nvCxnSpPr>
        <p:spPr>
          <a:xfrm flipH="1" flipV="1">
            <a:off x="2247900" y="3148013"/>
            <a:ext cx="4953000" cy="229076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3314700" y="3530600"/>
            <a:ext cx="3276600" cy="2362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5448300" y="5130800"/>
            <a:ext cx="914400" cy="519113"/>
          </a:xfrm>
          <a:prstGeom prst="rect">
            <a:avLst/>
          </a:prstGeom>
          <a:noFill/>
          <a:ln w="9525">
            <a:noFill/>
            <a:miter lim="800000"/>
            <a:headEnd/>
            <a:tailEnd/>
          </a:ln>
        </p:spPr>
        <p:txBody>
          <a:bodyPr>
            <a:spAutoFit/>
          </a:bodyPr>
          <a:lstStyle/>
          <a:p>
            <a:r>
              <a:rPr lang="en-US" sz="2800">
                <a:solidFill>
                  <a:srgbClr val="FF0000"/>
                </a:solidFill>
                <a:latin typeface="Arial Black" pitchFamily="34" charset="0"/>
              </a:rPr>
              <a:t>1st</a:t>
            </a:r>
          </a:p>
        </p:txBody>
      </p:sp>
      <p:sp>
        <p:nvSpPr>
          <p:cNvPr id="31" name="TextBox 30"/>
          <p:cNvSpPr txBox="1">
            <a:spLocks noChangeArrowheads="1"/>
          </p:cNvSpPr>
          <p:nvPr/>
        </p:nvSpPr>
        <p:spPr bwMode="auto">
          <a:xfrm>
            <a:off x="5448300" y="5664200"/>
            <a:ext cx="1143000" cy="519113"/>
          </a:xfrm>
          <a:prstGeom prst="rect">
            <a:avLst/>
          </a:prstGeom>
          <a:noFill/>
          <a:ln w="9525">
            <a:noFill/>
            <a:miter lim="800000"/>
            <a:headEnd/>
            <a:tailEnd/>
          </a:ln>
        </p:spPr>
        <p:txBody>
          <a:bodyPr>
            <a:spAutoFit/>
          </a:bodyPr>
          <a:lstStyle/>
          <a:p>
            <a:r>
              <a:rPr lang="en-US" sz="2800">
                <a:solidFill>
                  <a:srgbClr val="FF0000"/>
                </a:solidFill>
                <a:latin typeface="Arial Black" pitchFamily="34" charset="0"/>
              </a:rPr>
              <a:t>2nd</a:t>
            </a:r>
          </a:p>
        </p:txBody>
      </p:sp>
      <p:sp>
        <p:nvSpPr>
          <p:cNvPr id="5139" name="TextBox 31"/>
          <p:cNvSpPr txBox="1">
            <a:spLocks noChangeArrowheads="1"/>
          </p:cNvSpPr>
          <p:nvPr/>
        </p:nvSpPr>
        <p:spPr bwMode="auto">
          <a:xfrm>
            <a:off x="5067300" y="238125"/>
            <a:ext cx="3886200" cy="823913"/>
          </a:xfrm>
          <a:prstGeom prst="rect">
            <a:avLst/>
          </a:prstGeom>
          <a:solidFill>
            <a:schemeClr val="bg2"/>
          </a:solidFill>
          <a:ln w="9525">
            <a:noFill/>
            <a:miter lim="800000"/>
            <a:headEnd/>
            <a:tailEnd/>
          </a:ln>
        </p:spPr>
        <p:txBody>
          <a:bodyPr>
            <a:spAutoFit/>
          </a:bodyPr>
          <a:lstStyle/>
          <a:p>
            <a:pPr algn="ctr" fontAlgn="auto">
              <a:spcBef>
                <a:spcPts val="0"/>
              </a:spcBef>
              <a:spcAft>
                <a:spcPts val="0"/>
              </a:spcAft>
              <a:defRPr/>
            </a:pPr>
            <a:r>
              <a:rPr lang="en-US" sz="4800" b="1" dirty="0">
                <a:solidFill>
                  <a:schemeClr val="tx2"/>
                </a:solidFill>
                <a:latin typeface="+mj-lt"/>
              </a:rPr>
              <a:t>TI BA II Plus</a:t>
            </a:r>
          </a:p>
        </p:txBody>
      </p:sp>
      <p:sp>
        <p:nvSpPr>
          <p:cNvPr id="22" name="TextBox 21"/>
          <p:cNvSpPr txBox="1">
            <a:spLocks noChangeArrowheads="1"/>
          </p:cNvSpPr>
          <p:nvPr/>
        </p:nvSpPr>
        <p:spPr bwMode="auto">
          <a:xfrm>
            <a:off x="7124700" y="1016000"/>
            <a:ext cx="990600" cy="579438"/>
          </a:xfrm>
          <a:prstGeom prst="rect">
            <a:avLst/>
          </a:prstGeom>
          <a:noFill/>
          <a:ln w="9525">
            <a:noFill/>
            <a:miter lim="800000"/>
            <a:headEnd/>
            <a:tailEnd/>
          </a:ln>
        </p:spPr>
        <p:txBody>
          <a:bodyPr>
            <a:spAutoFit/>
          </a:bodyPr>
          <a:lstStyle/>
          <a:p>
            <a:r>
              <a:rPr lang="en-US" sz="3200">
                <a:latin typeface="Arial Black" pitchFamily="34" charset="0"/>
              </a:rPr>
              <a:t>CF</a:t>
            </a:r>
          </a:p>
        </p:txBody>
      </p:sp>
      <p:cxnSp>
        <p:nvCxnSpPr>
          <p:cNvPr id="24" name="Straight Arrow Connector 23"/>
          <p:cNvCxnSpPr/>
          <p:nvPr/>
        </p:nvCxnSpPr>
        <p:spPr>
          <a:xfrm flipH="1">
            <a:off x="2857500" y="1320800"/>
            <a:ext cx="4267200" cy="19812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6362700" y="1531938"/>
            <a:ext cx="2667000" cy="579437"/>
          </a:xfrm>
          <a:prstGeom prst="rect">
            <a:avLst/>
          </a:prstGeom>
          <a:noFill/>
          <a:ln w="9525">
            <a:noFill/>
            <a:miter lim="800000"/>
            <a:headEnd/>
            <a:tailEnd/>
          </a:ln>
        </p:spPr>
        <p:txBody>
          <a:bodyPr>
            <a:spAutoFit/>
          </a:bodyPr>
          <a:lstStyle/>
          <a:p>
            <a:r>
              <a:rPr lang="en-US" sz="3200">
                <a:latin typeface="Arial Black" pitchFamily="34" charset="0"/>
              </a:rPr>
              <a:t>0 = CF</a:t>
            </a:r>
            <a:r>
              <a:rPr lang="en-US" sz="3200" baseline="-25000">
                <a:latin typeface="Arial Black" pitchFamily="34" charset="0"/>
              </a:rPr>
              <a:t>0 </a:t>
            </a:r>
            <a:r>
              <a:rPr lang="en-US" sz="3200">
                <a:latin typeface="Arial Black" pitchFamily="34" charset="0"/>
              </a:rPr>
              <a:t>;  ↓</a:t>
            </a:r>
            <a:endParaRPr lang="en-US" sz="3200" baseline="-25000">
              <a:latin typeface="Arial Black" pitchFamily="34" charset="0"/>
            </a:endParaRPr>
          </a:p>
        </p:txBody>
      </p:sp>
      <p:cxnSp>
        <p:nvCxnSpPr>
          <p:cNvPr id="33" name="Straight Arrow Connector 32"/>
          <p:cNvCxnSpPr>
            <a:stCxn id="6" idx="1"/>
          </p:cNvCxnSpPr>
          <p:nvPr/>
        </p:nvCxnSpPr>
        <p:spPr>
          <a:xfrm flipH="1">
            <a:off x="2781300" y="2339975"/>
            <a:ext cx="3352800" cy="731838"/>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6362700" y="2565400"/>
            <a:ext cx="2590800" cy="579438"/>
          </a:xfrm>
          <a:prstGeom prst="rect">
            <a:avLst/>
          </a:prstGeom>
          <a:noFill/>
          <a:ln w="9525">
            <a:noFill/>
            <a:miter lim="800000"/>
            <a:headEnd/>
            <a:tailEnd/>
          </a:ln>
        </p:spPr>
        <p:txBody>
          <a:bodyPr>
            <a:spAutoFit/>
          </a:bodyPr>
          <a:lstStyle/>
          <a:p>
            <a:r>
              <a:rPr lang="en-US" sz="3200">
                <a:latin typeface="Arial Black" pitchFamily="34" charset="0"/>
              </a:rPr>
              <a:t>1 = FO1;  ↓</a:t>
            </a:r>
          </a:p>
        </p:txBody>
      </p:sp>
      <p:cxnSp>
        <p:nvCxnSpPr>
          <p:cNvPr id="39" name="Straight Arrow Connector 38"/>
          <p:cNvCxnSpPr/>
          <p:nvPr/>
        </p:nvCxnSpPr>
        <p:spPr>
          <a:xfrm flipH="1">
            <a:off x="2933700" y="2844800"/>
            <a:ext cx="3429000" cy="228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a:spLocks noChangeArrowheads="1"/>
          </p:cNvSpPr>
          <p:nvPr/>
        </p:nvSpPr>
        <p:spPr bwMode="auto">
          <a:xfrm>
            <a:off x="6134100" y="3081338"/>
            <a:ext cx="2743200" cy="579437"/>
          </a:xfrm>
          <a:prstGeom prst="rect">
            <a:avLst/>
          </a:prstGeom>
          <a:noFill/>
          <a:ln w="9525">
            <a:noFill/>
            <a:miter lim="800000"/>
            <a:headEnd/>
            <a:tailEnd/>
          </a:ln>
        </p:spPr>
        <p:txBody>
          <a:bodyPr>
            <a:spAutoFit/>
          </a:bodyPr>
          <a:lstStyle/>
          <a:p>
            <a:r>
              <a:rPr lang="en-US" sz="3200">
                <a:latin typeface="Arial Black" pitchFamily="34" charset="0"/>
              </a:rPr>
              <a:t>75 = CO2; ↓</a:t>
            </a:r>
          </a:p>
        </p:txBody>
      </p:sp>
      <p:cxnSp>
        <p:nvCxnSpPr>
          <p:cNvPr id="44" name="Straight Arrow Connector 43"/>
          <p:cNvCxnSpPr/>
          <p:nvPr/>
        </p:nvCxnSpPr>
        <p:spPr>
          <a:xfrm flipH="1" flipV="1">
            <a:off x="3009900" y="3073400"/>
            <a:ext cx="3124200" cy="3048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a:spLocks noChangeArrowheads="1"/>
          </p:cNvSpPr>
          <p:nvPr/>
        </p:nvSpPr>
        <p:spPr bwMode="auto">
          <a:xfrm>
            <a:off x="6438900" y="3598863"/>
            <a:ext cx="2438400" cy="579437"/>
          </a:xfrm>
          <a:prstGeom prst="rect">
            <a:avLst/>
          </a:prstGeom>
          <a:noFill/>
          <a:ln w="9525">
            <a:noFill/>
            <a:miter lim="800000"/>
            <a:headEnd/>
            <a:tailEnd/>
          </a:ln>
        </p:spPr>
        <p:txBody>
          <a:bodyPr>
            <a:spAutoFit/>
          </a:bodyPr>
          <a:lstStyle/>
          <a:p>
            <a:r>
              <a:rPr lang="en-US" sz="3200">
                <a:latin typeface="Arial Black" pitchFamily="34" charset="0"/>
              </a:rPr>
              <a:t>1 = FO2; ↓</a:t>
            </a:r>
          </a:p>
        </p:txBody>
      </p:sp>
      <p:cxnSp>
        <p:nvCxnSpPr>
          <p:cNvPr id="48" name="Straight Arrow Connector 47"/>
          <p:cNvCxnSpPr>
            <a:stCxn id="47" idx="1"/>
          </p:cNvCxnSpPr>
          <p:nvPr/>
        </p:nvCxnSpPr>
        <p:spPr>
          <a:xfrm flipH="1" flipV="1">
            <a:off x="2781300" y="3071813"/>
            <a:ext cx="3657600" cy="817562"/>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rrowheads="1"/>
          </p:cNvSpPr>
          <p:nvPr/>
        </p:nvSpPr>
        <p:spPr bwMode="auto">
          <a:xfrm>
            <a:off x="7200900" y="4114800"/>
            <a:ext cx="1447800" cy="579438"/>
          </a:xfrm>
          <a:prstGeom prst="rect">
            <a:avLst/>
          </a:prstGeom>
          <a:noFill/>
          <a:ln w="9525">
            <a:noFill/>
            <a:miter lim="800000"/>
            <a:headEnd/>
            <a:tailEnd/>
          </a:ln>
        </p:spPr>
        <p:txBody>
          <a:bodyPr>
            <a:spAutoFit/>
          </a:bodyPr>
          <a:lstStyle/>
          <a:p>
            <a:r>
              <a:rPr lang="en-US" sz="3200">
                <a:latin typeface="Arial Black" pitchFamily="34" charset="0"/>
              </a:rPr>
              <a:t>NPV</a:t>
            </a:r>
          </a:p>
        </p:txBody>
      </p:sp>
      <p:cxnSp>
        <p:nvCxnSpPr>
          <p:cNvPr id="53" name="Straight Arrow Connector 52"/>
          <p:cNvCxnSpPr/>
          <p:nvPr/>
        </p:nvCxnSpPr>
        <p:spPr>
          <a:xfrm flipH="1" flipV="1">
            <a:off x="3314700" y="3454400"/>
            <a:ext cx="3886200" cy="8382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8204" name="Slide Number Placeholder 22"/>
          <p:cNvSpPr>
            <a:spLocks/>
          </p:cNvSpPr>
          <p:nvPr/>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r>
              <a:rPr lang="en-US" sz="1000">
                <a:solidFill>
                  <a:srgbClr val="FFFFFF"/>
                </a:solidFill>
                <a:latin typeface="Times New Roman" pitchFamily="18" charset="0"/>
              </a:rPr>
              <a:t>6-</a:t>
            </a:r>
            <a:fld id="{CDC42D96-0D2C-4800-B5C4-FA2D719CAC6B}" type="slidenum">
              <a:rPr lang="en-US" sz="1000">
                <a:solidFill>
                  <a:srgbClr val="FFFFFF"/>
                </a:solidFill>
                <a:latin typeface="Times New Roman" pitchFamily="18" charset="0"/>
              </a:rPr>
              <a:pPr algn="ctr"/>
              <a:t>23</a:t>
            </a:fld>
            <a:endParaRPr lang="en-US" sz="1000">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24"/>
                                        </p:tgtEl>
                                      </p:cBhvr>
                                    </p:animEffect>
                                    <p:set>
                                      <p:cBhvr>
                                        <p:cTn id="19" dur="1" fill="hold">
                                          <p:stCondLst>
                                            <p:cond delay="999"/>
                                          </p:stCondLst>
                                        </p:cTn>
                                        <p:tgtEl>
                                          <p:spTgt spid="2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 calcmode="lin" valueType="num">
                                      <p:cBhvr>
                                        <p:cTn id="24"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13"/>
                                        </p:tgtEl>
                                      </p:cBhvr>
                                    </p:animEffect>
                                    <p:set>
                                      <p:cBhvr>
                                        <p:cTn id="36" dur="1" fill="hold">
                                          <p:stCondLst>
                                            <p:cond delay="999"/>
                                          </p:stCondLst>
                                        </p:cTn>
                                        <p:tgtEl>
                                          <p:spTgt spid="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Effect transition="in" filter="fade">
                                      <p:cBhvr>
                                        <p:cTn id="43" dur="10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000"/>
                                        <p:tgtEl>
                                          <p:spTgt spid="33"/>
                                        </p:tgtEl>
                                      </p:cBhvr>
                                    </p:animEffect>
                                    <p:set>
                                      <p:cBhvr>
                                        <p:cTn id="53" dur="1" fill="hold">
                                          <p:stCondLst>
                                            <p:cond delay="999"/>
                                          </p:stCondLst>
                                        </p:cTn>
                                        <p:tgtEl>
                                          <p:spTgt spid="3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ppt_w</p:attrName>
                                        </p:attrNameLst>
                                      </p:cBhvr>
                                      <p:tavLst>
                                        <p:tav tm="0">
                                          <p:val>
                                            <p:fltVal val="0"/>
                                          </p:val>
                                        </p:tav>
                                        <p:tav tm="100000">
                                          <p:val>
                                            <p:strVal val="#ppt_w"/>
                                          </p:val>
                                        </p:tav>
                                      </p:tavLst>
                                    </p:anim>
                                    <p:anim calcmode="lin" valueType="num">
                                      <p:cBhvr>
                                        <p:cTn id="59" dur="500" fill="hold"/>
                                        <p:tgtEl>
                                          <p:spTgt spid="38"/>
                                        </p:tgtEl>
                                        <p:attrNameLst>
                                          <p:attrName>ppt_h</p:attrName>
                                        </p:attrNameLst>
                                      </p:cBhvr>
                                      <p:tavLst>
                                        <p:tav tm="0">
                                          <p:val>
                                            <p:fltVal val="0"/>
                                          </p:val>
                                        </p:tav>
                                        <p:tav tm="100000">
                                          <p:val>
                                            <p:strVal val="#ppt_h"/>
                                          </p:val>
                                        </p:tav>
                                      </p:tavLst>
                                    </p:anim>
                                    <p:animEffect transition="in" filter="fade">
                                      <p:cBhvr>
                                        <p:cTn id="60" dur="500"/>
                                        <p:tgtEl>
                                          <p:spTgt spid="3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1000"/>
                                        <p:tgtEl>
                                          <p:spTgt spid="39"/>
                                        </p:tgtEl>
                                      </p:cBhvr>
                                    </p:animEffect>
                                    <p:set>
                                      <p:cBhvr>
                                        <p:cTn id="70" dur="1" fill="hold">
                                          <p:stCondLst>
                                            <p:cond delay="999"/>
                                          </p:stCondLst>
                                        </p:cTn>
                                        <p:tgtEl>
                                          <p:spTgt spid="3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p:cTn id="75" dur="500" fill="hold"/>
                                        <p:tgtEl>
                                          <p:spTgt spid="43"/>
                                        </p:tgtEl>
                                        <p:attrNameLst>
                                          <p:attrName>ppt_w</p:attrName>
                                        </p:attrNameLst>
                                      </p:cBhvr>
                                      <p:tavLst>
                                        <p:tav tm="0">
                                          <p:val>
                                            <p:fltVal val="0"/>
                                          </p:val>
                                        </p:tav>
                                        <p:tav tm="100000">
                                          <p:val>
                                            <p:strVal val="#ppt_w"/>
                                          </p:val>
                                        </p:tav>
                                      </p:tavLst>
                                    </p:anim>
                                    <p:anim calcmode="lin" valueType="num">
                                      <p:cBhvr>
                                        <p:cTn id="76" dur="500" fill="hold"/>
                                        <p:tgtEl>
                                          <p:spTgt spid="43"/>
                                        </p:tgtEl>
                                        <p:attrNameLst>
                                          <p:attrName>ppt_h</p:attrName>
                                        </p:attrNameLst>
                                      </p:cBhvr>
                                      <p:tavLst>
                                        <p:tav tm="0">
                                          <p:val>
                                            <p:fltVal val="0"/>
                                          </p:val>
                                        </p:tav>
                                        <p:tav tm="100000">
                                          <p:val>
                                            <p:strVal val="#ppt_h"/>
                                          </p:val>
                                        </p:tav>
                                      </p:tavLst>
                                    </p:anim>
                                    <p:animEffect transition="in" filter="fade">
                                      <p:cBhvr>
                                        <p:cTn id="77" dur="5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1000"/>
                                        <p:tgtEl>
                                          <p:spTgt spid="4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1000"/>
                                        <p:tgtEl>
                                          <p:spTgt spid="44"/>
                                        </p:tgtEl>
                                      </p:cBhvr>
                                    </p:animEffect>
                                    <p:set>
                                      <p:cBhvr>
                                        <p:cTn id="87" dur="1" fill="hold">
                                          <p:stCondLst>
                                            <p:cond delay="999"/>
                                          </p:stCondLst>
                                        </p:cTn>
                                        <p:tgtEl>
                                          <p:spTgt spid="4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nodeType="clickEffect">
                                  <p:stCondLst>
                                    <p:cond delay="0"/>
                                  </p:stCondLst>
                                  <p:childTnLst>
                                    <p:set>
                                      <p:cBhvr>
                                        <p:cTn id="91" dur="1" fill="hold">
                                          <p:stCondLst>
                                            <p:cond delay="0"/>
                                          </p:stCondLst>
                                        </p:cTn>
                                        <p:tgtEl>
                                          <p:spTgt spid="47">
                                            <p:txEl>
                                              <p:pRg st="0" end="0"/>
                                            </p:txEl>
                                          </p:spTgt>
                                        </p:tgtEl>
                                        <p:attrNameLst>
                                          <p:attrName>style.visibility</p:attrName>
                                        </p:attrNameLst>
                                      </p:cBhvr>
                                      <p:to>
                                        <p:strVal val="visible"/>
                                      </p:to>
                                    </p:set>
                                    <p:anim calcmode="lin" valueType="num">
                                      <p:cBhvr>
                                        <p:cTn id="92"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93" dur="500" fill="hold"/>
                                        <p:tgtEl>
                                          <p:spTgt spid="47">
                                            <p:txEl>
                                              <p:pRg st="0" end="0"/>
                                            </p:txEl>
                                          </p:spTgt>
                                        </p:tgtEl>
                                        <p:attrNameLst>
                                          <p:attrName>ppt_h</p:attrName>
                                        </p:attrNameLst>
                                      </p:cBhvr>
                                      <p:tavLst>
                                        <p:tav tm="0">
                                          <p:val>
                                            <p:fltVal val="0"/>
                                          </p:val>
                                        </p:tav>
                                        <p:tav tm="100000">
                                          <p:val>
                                            <p:strVal val="#ppt_h"/>
                                          </p:val>
                                        </p:tav>
                                      </p:tavLst>
                                    </p:anim>
                                    <p:animEffect transition="in" filter="fade">
                                      <p:cBhvr>
                                        <p:cTn id="94" dur="500"/>
                                        <p:tgtEl>
                                          <p:spTgt spid="47">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1000"/>
                                        <p:tgtEl>
                                          <p:spTgt spid="48"/>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1000"/>
                                        <p:tgtEl>
                                          <p:spTgt spid="48"/>
                                        </p:tgtEl>
                                      </p:cBhvr>
                                    </p:animEffect>
                                    <p:set>
                                      <p:cBhvr>
                                        <p:cTn id="104" dur="1" fill="hold">
                                          <p:stCondLst>
                                            <p:cond delay="999"/>
                                          </p:stCondLst>
                                        </p:cTn>
                                        <p:tgtEl>
                                          <p:spTgt spid="48"/>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53" presetClass="entr" presetSubtype="0" fill="hold" nodeType="clickEffect">
                                  <p:stCondLst>
                                    <p:cond delay="0"/>
                                  </p:stCondLst>
                                  <p:childTnLst>
                                    <p:set>
                                      <p:cBhvr>
                                        <p:cTn id="108" dur="1" fill="hold">
                                          <p:stCondLst>
                                            <p:cond delay="0"/>
                                          </p:stCondLst>
                                        </p:cTn>
                                        <p:tgtEl>
                                          <p:spTgt spid="52">
                                            <p:txEl>
                                              <p:pRg st="0" end="0"/>
                                            </p:txEl>
                                          </p:spTgt>
                                        </p:tgtEl>
                                        <p:attrNameLst>
                                          <p:attrName>style.visibility</p:attrName>
                                        </p:attrNameLst>
                                      </p:cBhvr>
                                      <p:to>
                                        <p:strVal val="visible"/>
                                      </p:to>
                                    </p:set>
                                    <p:anim calcmode="lin" valueType="num">
                                      <p:cBhvr>
                                        <p:cTn id="109"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110" dur="500" fill="hold"/>
                                        <p:tgtEl>
                                          <p:spTgt spid="52">
                                            <p:txEl>
                                              <p:pRg st="0" end="0"/>
                                            </p:txEl>
                                          </p:spTgt>
                                        </p:tgtEl>
                                        <p:attrNameLst>
                                          <p:attrName>ppt_h</p:attrName>
                                        </p:attrNameLst>
                                      </p:cBhvr>
                                      <p:tavLst>
                                        <p:tav tm="0">
                                          <p:val>
                                            <p:fltVal val="0"/>
                                          </p:val>
                                        </p:tav>
                                        <p:tav tm="100000">
                                          <p:val>
                                            <p:strVal val="#ppt_h"/>
                                          </p:val>
                                        </p:tav>
                                      </p:tavLst>
                                    </p:anim>
                                    <p:animEffect transition="in" filter="fade">
                                      <p:cBhvr>
                                        <p:cTn id="111" dur="500"/>
                                        <p:tgtEl>
                                          <p:spTgt spid="52">
                                            <p:txEl>
                                              <p:pRg st="0" end="0"/>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fade">
                                      <p:cBhvr>
                                        <p:cTn id="116" dur="1000"/>
                                        <p:tgtEl>
                                          <p:spTgt spid="53"/>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1000"/>
                                        <p:tgtEl>
                                          <p:spTgt spid="53"/>
                                        </p:tgtEl>
                                      </p:cBhvr>
                                    </p:animEffect>
                                    <p:set>
                                      <p:cBhvr>
                                        <p:cTn id="121" dur="1" fill="hold">
                                          <p:stCondLst>
                                            <p:cond delay="999"/>
                                          </p:stCondLst>
                                        </p:cTn>
                                        <p:tgtEl>
                                          <p:spTgt spid="53"/>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53" presetClass="entr" presetSubtype="0" fill="hold" grpId="0" nodeType="click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Effect transition="in" filter="fade">
                                      <p:cBhvr>
                                        <p:cTn id="128" dur="1000"/>
                                        <p:tgtEl>
                                          <p:spTgt spid="7"/>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0"/>
                                        <p:tgtEl>
                                          <p:spTgt spid="16"/>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1000"/>
                                        <p:tgtEl>
                                          <p:spTgt spid="16"/>
                                        </p:tgtEl>
                                      </p:cBhvr>
                                    </p:animEffect>
                                    <p:set>
                                      <p:cBhvr>
                                        <p:cTn id="138" dur="1" fill="hold">
                                          <p:stCondLst>
                                            <p:cond delay="999"/>
                                          </p:stCondLst>
                                        </p:cTn>
                                        <p:tgtEl>
                                          <p:spTgt spid="16"/>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30"/>
                                        </p:tgtEl>
                                        <p:attrNameLst>
                                          <p:attrName>style.visibility</p:attrName>
                                        </p:attrNameLst>
                                      </p:cBhvr>
                                      <p:to>
                                        <p:strVal val="visible"/>
                                      </p:to>
                                    </p:set>
                                    <p:animEffect transition="in" filter="fade">
                                      <p:cBhvr>
                                        <p:cTn id="143" dur="1000"/>
                                        <p:tgtEl>
                                          <p:spTgt spid="30"/>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0" fill="hold" grpId="0" nodeType="clickEffect">
                                  <p:stCondLst>
                                    <p:cond delay="0"/>
                                  </p:stCondLst>
                                  <p:childTnLst>
                                    <p:set>
                                      <p:cBhvr>
                                        <p:cTn id="147" dur="1" fill="hold">
                                          <p:stCondLst>
                                            <p:cond delay="0"/>
                                          </p:stCondLst>
                                        </p:cTn>
                                        <p:tgtEl>
                                          <p:spTgt spid="10"/>
                                        </p:tgtEl>
                                        <p:attrNameLst>
                                          <p:attrName>style.visibility</p:attrName>
                                        </p:attrNameLst>
                                      </p:cBhvr>
                                      <p:to>
                                        <p:strVal val="visible"/>
                                      </p:to>
                                    </p:set>
                                    <p:anim calcmode="lin" valueType="num">
                                      <p:cBhvr>
                                        <p:cTn id="148" dur="1000" fill="hold"/>
                                        <p:tgtEl>
                                          <p:spTgt spid="10"/>
                                        </p:tgtEl>
                                        <p:attrNameLst>
                                          <p:attrName>ppt_w</p:attrName>
                                        </p:attrNameLst>
                                      </p:cBhvr>
                                      <p:tavLst>
                                        <p:tav tm="0">
                                          <p:val>
                                            <p:fltVal val="0"/>
                                          </p:val>
                                        </p:tav>
                                        <p:tav tm="100000">
                                          <p:val>
                                            <p:strVal val="#ppt_w"/>
                                          </p:val>
                                        </p:tav>
                                      </p:tavLst>
                                    </p:anim>
                                    <p:anim calcmode="lin" valueType="num">
                                      <p:cBhvr>
                                        <p:cTn id="149" dur="1000" fill="hold"/>
                                        <p:tgtEl>
                                          <p:spTgt spid="10"/>
                                        </p:tgtEl>
                                        <p:attrNameLst>
                                          <p:attrName>ppt_h</p:attrName>
                                        </p:attrNameLst>
                                      </p:cBhvr>
                                      <p:tavLst>
                                        <p:tav tm="0">
                                          <p:val>
                                            <p:fltVal val="0"/>
                                          </p:val>
                                        </p:tav>
                                        <p:tav tm="100000">
                                          <p:val>
                                            <p:strVal val="#ppt_h"/>
                                          </p:val>
                                        </p:tav>
                                      </p:tavLst>
                                    </p:anim>
                                    <p:animEffect transition="in" filter="fade">
                                      <p:cBhvr>
                                        <p:cTn id="150" dur="1000"/>
                                        <p:tgtEl>
                                          <p:spTgt spid="10"/>
                                        </p:tgtEl>
                                      </p:cBhvr>
                                    </p:animEffect>
                                  </p:childTnLst>
                                </p:cTn>
                              </p:par>
                              <p:par>
                                <p:cTn id="151" presetID="10" presetClass="entr" presetSubtype="0" fill="hold" nodeType="withEffect">
                                  <p:stCondLst>
                                    <p:cond delay="0"/>
                                  </p:stCondLst>
                                  <p:childTnLst>
                                    <p:set>
                                      <p:cBhvr>
                                        <p:cTn id="152" dur="1" fill="hold">
                                          <p:stCondLst>
                                            <p:cond delay="0"/>
                                          </p:stCondLst>
                                        </p:cTn>
                                        <p:tgtEl>
                                          <p:spTgt spid="27"/>
                                        </p:tgtEl>
                                        <p:attrNameLst>
                                          <p:attrName>style.visibility</p:attrName>
                                        </p:attrNameLst>
                                      </p:cBhvr>
                                      <p:to>
                                        <p:strVal val="visible"/>
                                      </p:to>
                                    </p:set>
                                    <p:animEffect transition="in" filter="fade">
                                      <p:cBhvr>
                                        <p:cTn id="153" dur="1000"/>
                                        <p:tgtEl>
                                          <p:spTgt spid="27"/>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xit" presetSubtype="0" fill="hold" nodeType="clickEffect">
                                  <p:stCondLst>
                                    <p:cond delay="0"/>
                                  </p:stCondLst>
                                  <p:childTnLst>
                                    <p:animEffect transition="out" filter="fade">
                                      <p:cBhvr>
                                        <p:cTn id="157" dur="1000"/>
                                        <p:tgtEl>
                                          <p:spTgt spid="27"/>
                                        </p:tgtEl>
                                      </p:cBhvr>
                                    </p:animEffect>
                                    <p:set>
                                      <p:cBhvr>
                                        <p:cTn id="158" dur="1" fill="hold">
                                          <p:stCondLst>
                                            <p:cond delay="999"/>
                                          </p:stCondLst>
                                        </p:cTn>
                                        <p:tgtEl>
                                          <p:spTgt spid="27"/>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grpId="1" nodeType="clickEffect">
                                  <p:stCondLst>
                                    <p:cond delay="0"/>
                                  </p:stCondLst>
                                  <p:childTnLst>
                                    <p:animEffect transition="out" filter="fade">
                                      <p:cBhvr>
                                        <p:cTn id="162" dur="1000"/>
                                        <p:tgtEl>
                                          <p:spTgt spid="30"/>
                                        </p:tgtEl>
                                      </p:cBhvr>
                                    </p:animEffect>
                                    <p:set>
                                      <p:cBhvr>
                                        <p:cTn id="163" dur="1" fill="hold">
                                          <p:stCondLst>
                                            <p:cond delay="999"/>
                                          </p:stCondLst>
                                        </p:cTn>
                                        <p:tgtEl>
                                          <p:spTgt spid="30"/>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31"/>
                                        </p:tgtEl>
                                        <p:attrNameLst>
                                          <p:attrName>style.visibility</p:attrName>
                                        </p:attrNameLst>
                                      </p:cBhvr>
                                      <p:to>
                                        <p:strVal val="visible"/>
                                      </p:to>
                                    </p:set>
                                    <p:animEffect transition="in" filter="fade">
                                      <p:cBhvr>
                                        <p:cTn id="168" dur="1000"/>
                                        <p:tgtEl>
                                          <p:spTgt spid="31"/>
                                        </p:tgtEl>
                                      </p:cBhvr>
                                    </p:animEffect>
                                  </p:childTnLst>
                                </p:cTn>
                              </p:par>
                            </p:childTnLst>
                          </p:cTn>
                        </p:par>
                      </p:childTnLst>
                    </p:cTn>
                  </p:par>
                  <p:par>
                    <p:cTn id="169" fill="hold">
                      <p:stCondLst>
                        <p:cond delay="indefinite"/>
                      </p:stCondLst>
                      <p:childTnLst>
                        <p:par>
                          <p:cTn id="170" fill="hold">
                            <p:stCondLst>
                              <p:cond delay="0"/>
                            </p:stCondLst>
                            <p:childTnLst>
                              <p:par>
                                <p:cTn id="171" presetID="53" presetClass="entr" presetSubtype="0" fill="hold" grpId="0" nodeType="clickEffect">
                                  <p:stCondLst>
                                    <p:cond delay="0"/>
                                  </p:stCondLst>
                                  <p:childTnLst>
                                    <p:set>
                                      <p:cBhvr>
                                        <p:cTn id="172" dur="1" fill="hold">
                                          <p:stCondLst>
                                            <p:cond delay="0"/>
                                          </p:stCondLst>
                                        </p:cTn>
                                        <p:tgtEl>
                                          <p:spTgt spid="9"/>
                                        </p:tgtEl>
                                        <p:attrNameLst>
                                          <p:attrName>style.visibility</p:attrName>
                                        </p:attrNameLst>
                                      </p:cBhvr>
                                      <p:to>
                                        <p:strVal val="visible"/>
                                      </p:to>
                                    </p:set>
                                    <p:anim calcmode="lin" valueType="num">
                                      <p:cBhvr>
                                        <p:cTn id="173" dur="1000" fill="hold"/>
                                        <p:tgtEl>
                                          <p:spTgt spid="9"/>
                                        </p:tgtEl>
                                        <p:attrNameLst>
                                          <p:attrName>ppt_w</p:attrName>
                                        </p:attrNameLst>
                                      </p:cBhvr>
                                      <p:tavLst>
                                        <p:tav tm="0">
                                          <p:val>
                                            <p:fltVal val="0"/>
                                          </p:val>
                                        </p:tav>
                                        <p:tav tm="100000">
                                          <p:val>
                                            <p:strVal val="#ppt_w"/>
                                          </p:val>
                                        </p:tav>
                                      </p:tavLst>
                                    </p:anim>
                                    <p:anim calcmode="lin" valueType="num">
                                      <p:cBhvr>
                                        <p:cTn id="174" dur="1000" fill="hold"/>
                                        <p:tgtEl>
                                          <p:spTgt spid="9"/>
                                        </p:tgtEl>
                                        <p:attrNameLst>
                                          <p:attrName>ppt_h</p:attrName>
                                        </p:attrNameLst>
                                      </p:cBhvr>
                                      <p:tavLst>
                                        <p:tav tm="0">
                                          <p:val>
                                            <p:fltVal val="0"/>
                                          </p:val>
                                        </p:tav>
                                        <p:tav tm="100000">
                                          <p:val>
                                            <p:strVal val="#ppt_h"/>
                                          </p:val>
                                        </p:tav>
                                      </p:tavLst>
                                    </p:anim>
                                    <p:animEffect transition="in" filter="fade">
                                      <p:cBhvr>
                                        <p:cTn id="175" dur="1000"/>
                                        <p:tgtEl>
                                          <p:spTgt spid="9"/>
                                        </p:tgtEl>
                                      </p:cBhvr>
                                    </p:animEffect>
                                  </p:childTnLst>
                                </p:cTn>
                              </p:par>
                              <p:par>
                                <p:cTn id="176" presetID="10" presetClass="entr" presetSubtype="0" fill="hold" nodeType="with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xit" presetSubtype="0" fill="hold" nodeType="clickEffect">
                                  <p:stCondLst>
                                    <p:cond delay="0"/>
                                  </p:stCondLst>
                                  <p:childTnLst>
                                    <p:animEffect transition="out" filter="fade">
                                      <p:cBhvr>
                                        <p:cTn id="182" dur="1000"/>
                                        <p:tgtEl>
                                          <p:spTgt spid="29"/>
                                        </p:tgtEl>
                                      </p:cBhvr>
                                    </p:animEffect>
                                    <p:set>
                                      <p:cBhvr>
                                        <p:cTn id="183" dur="1" fill="hold">
                                          <p:stCondLst>
                                            <p:cond delay="999"/>
                                          </p:stCondLst>
                                        </p:cTn>
                                        <p:tgtEl>
                                          <p:spTgt spid="29"/>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10" presetClass="exit" presetSubtype="0" fill="hold" grpId="1" nodeType="clickEffect">
                                  <p:stCondLst>
                                    <p:cond delay="0"/>
                                  </p:stCondLst>
                                  <p:childTnLst>
                                    <p:animEffect transition="out" filter="fade">
                                      <p:cBhvr>
                                        <p:cTn id="187" dur="1000"/>
                                        <p:tgtEl>
                                          <p:spTgt spid="31"/>
                                        </p:tgtEl>
                                      </p:cBhvr>
                                    </p:animEffect>
                                    <p:set>
                                      <p:cBhvr>
                                        <p:cTn id="188" dur="1" fill="hold">
                                          <p:stCondLst>
                                            <p:cond delay="999"/>
                                          </p:stCondLst>
                                        </p:cTn>
                                        <p:tgtEl>
                                          <p:spTgt spid="31"/>
                                        </p:tgtEl>
                                        <p:attrNameLst>
                                          <p:attrName>style.visibility</p:attrName>
                                        </p:attrNameLst>
                                      </p:cBhvr>
                                      <p:to>
                                        <p:strVal val="hidden"/>
                                      </p:to>
                                    </p:set>
                                  </p:childTnLst>
                                </p:cTn>
                              </p:par>
                            </p:childTnLst>
                          </p:cTn>
                        </p:par>
                        <p:par>
                          <p:cTn id="189" fill="hold">
                            <p:stCondLst>
                              <p:cond delay="1000"/>
                            </p:stCondLst>
                            <p:childTnLst>
                              <p:par>
                                <p:cTn id="190" presetID="53" presetClass="entr" presetSubtype="0" fill="hold" grpId="0" nodeType="afterEffect">
                                  <p:stCondLst>
                                    <p:cond delay="0"/>
                                  </p:stCondLst>
                                  <p:childTnLst>
                                    <p:set>
                                      <p:cBhvr>
                                        <p:cTn id="191" dur="1" fill="hold">
                                          <p:stCondLst>
                                            <p:cond delay="0"/>
                                          </p:stCondLst>
                                        </p:cTn>
                                        <p:tgtEl>
                                          <p:spTgt spid="11"/>
                                        </p:tgtEl>
                                        <p:attrNameLst>
                                          <p:attrName>style.visibility</p:attrName>
                                        </p:attrNameLst>
                                      </p:cBhvr>
                                      <p:to>
                                        <p:strVal val="visible"/>
                                      </p:to>
                                    </p:set>
                                    <p:anim calcmode="lin" valueType="num">
                                      <p:cBhvr>
                                        <p:cTn id="192" dur="500" fill="hold"/>
                                        <p:tgtEl>
                                          <p:spTgt spid="11"/>
                                        </p:tgtEl>
                                        <p:attrNameLst>
                                          <p:attrName>ppt_w</p:attrName>
                                        </p:attrNameLst>
                                      </p:cBhvr>
                                      <p:tavLst>
                                        <p:tav tm="0">
                                          <p:val>
                                            <p:fltVal val="0"/>
                                          </p:val>
                                        </p:tav>
                                        <p:tav tm="100000">
                                          <p:val>
                                            <p:strVal val="#ppt_w"/>
                                          </p:val>
                                        </p:tav>
                                      </p:tavLst>
                                    </p:anim>
                                    <p:anim calcmode="lin" valueType="num">
                                      <p:cBhvr>
                                        <p:cTn id="193" dur="500" fill="hold"/>
                                        <p:tgtEl>
                                          <p:spTgt spid="11"/>
                                        </p:tgtEl>
                                        <p:attrNameLst>
                                          <p:attrName>ppt_h</p:attrName>
                                        </p:attrNameLst>
                                      </p:cBhvr>
                                      <p:tavLst>
                                        <p:tav tm="0">
                                          <p:val>
                                            <p:fltVal val="0"/>
                                          </p:val>
                                        </p:tav>
                                        <p:tav tm="100000">
                                          <p:val>
                                            <p:strVal val="#ppt_h"/>
                                          </p:val>
                                        </p:tav>
                                      </p:tavLst>
                                    </p:anim>
                                    <p:animEffect transition="in" filter="fade">
                                      <p:cBhvr>
                                        <p:cTn id="19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30" grpId="0"/>
      <p:bldP spid="30" grpId="1"/>
      <p:bldP spid="31" grpId="0"/>
      <p:bldP spid="31" grpId="1"/>
      <p:bldP spid="22" grpId="0"/>
      <p:bldP spid="38"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22"/>
          <p:cNvSpPr>
            <a:spLocks noGrp="1"/>
          </p:cNvSpPr>
          <p:nvPr>
            <p:ph type="sldNum" sz="quarter" idx="12"/>
          </p:nvPr>
        </p:nvSpPr>
        <p:spPr bwMode="auto">
          <a:ln>
            <a:round/>
            <a:headEnd/>
            <a:tailEnd/>
          </a:ln>
        </p:spPr>
        <p:txBody>
          <a:bodyPr/>
          <a:lstStyle/>
          <a:p>
            <a:r>
              <a:rPr lang="en-US" smtClean="0"/>
              <a:t>6-</a:t>
            </a:r>
            <a:fld id="{C78763FF-CF89-4185-8ABA-AD2F2CB34BFD}" type="slidenum">
              <a:rPr lang="en-US" smtClean="0"/>
              <a:pPr/>
              <a:t>24</a:t>
            </a:fld>
            <a:endParaRPr lang="en-US" smtClean="0"/>
          </a:p>
        </p:txBody>
      </p:sp>
      <p:sp>
        <p:nvSpPr>
          <p:cNvPr id="75778" name="Rectangle 2"/>
          <p:cNvSpPr>
            <a:spLocks noGrp="1" noChangeArrowheads="1"/>
          </p:cNvSpPr>
          <p:nvPr>
            <p:ph type="title"/>
          </p:nvPr>
        </p:nvSpPr>
        <p:spPr>
          <a:xfrm>
            <a:off x="457200" y="76200"/>
            <a:ext cx="8229600" cy="1524000"/>
          </a:xfrm>
          <a:solidFill>
            <a:schemeClr val="bg2"/>
          </a:solidFill>
        </p:spPr>
        <p:txBody>
          <a:bodyPr/>
          <a:lstStyle/>
          <a:p>
            <a:pPr algn="ctr" eaLnBrk="1" hangingPunct="1"/>
            <a:r>
              <a:rPr lang="en-US" sz="4800" b="1" smtClean="0"/>
              <a:t>Multiple Uneven Cash Flows Using the </a:t>
            </a:r>
            <a:r>
              <a:rPr lang="en-US" sz="4800" b="1" smtClean="0">
                <a:solidFill>
                  <a:srgbClr val="FF0000"/>
                </a:solidFill>
              </a:rPr>
              <a:t>HP 12c </a:t>
            </a:r>
            <a:r>
              <a:rPr lang="en-US" sz="4800" b="1" smtClean="0"/>
              <a:t>Calculator</a:t>
            </a:r>
          </a:p>
        </p:txBody>
      </p:sp>
      <p:sp>
        <p:nvSpPr>
          <p:cNvPr id="75779" name="Rectangle 3"/>
          <p:cNvSpPr>
            <a:spLocks noGrp="1" noChangeArrowheads="1"/>
          </p:cNvSpPr>
          <p:nvPr>
            <p:ph sz="quarter" idx="1"/>
          </p:nvPr>
        </p:nvSpPr>
        <p:spPr>
          <a:xfrm>
            <a:off x="228600" y="1752600"/>
            <a:ext cx="8610600" cy="4876800"/>
          </a:xfrm>
        </p:spPr>
        <p:txBody>
          <a:bodyPr/>
          <a:lstStyle/>
          <a:p>
            <a:pPr eaLnBrk="1" hangingPunct="1">
              <a:buFont typeface="Wingdings 2" pitchFamily="18" charset="2"/>
              <a:buNone/>
            </a:pPr>
            <a:r>
              <a:rPr lang="en-US" sz="2400" b="1" smtClean="0">
                <a:cs typeface="Arial" charset="0"/>
              </a:rPr>
              <a:t>	</a:t>
            </a:r>
            <a:r>
              <a:rPr lang="en-US" sz="2800" b="1" smtClean="0">
                <a:solidFill>
                  <a:srgbClr val="0070C0"/>
                </a:solidFill>
                <a:cs typeface="Arial" charset="0"/>
              </a:rPr>
              <a:t>Another way to use the financial calculator for uneven cash flows is to use the cash flow keys</a:t>
            </a:r>
            <a:endParaRPr lang="en-US" sz="2400" b="1" smtClean="0">
              <a:solidFill>
                <a:srgbClr val="0070C0"/>
              </a:solidFill>
              <a:cs typeface="Arial" charset="0"/>
            </a:endParaRPr>
          </a:p>
          <a:p>
            <a:pPr eaLnBrk="1" hangingPunct="1"/>
            <a:endParaRPr lang="en-US" sz="1600" b="1" smtClean="0">
              <a:cs typeface="Arial" charset="0"/>
            </a:endParaRPr>
          </a:p>
          <a:p>
            <a:pPr marL="914400" lvl="1" indent="-457200" eaLnBrk="1" hangingPunct="1">
              <a:buFont typeface="Franklin Gothic Book" pitchFamily="34" charset="0"/>
              <a:buAutoNum type="arabicPeriod"/>
            </a:pPr>
            <a:r>
              <a:rPr lang="en-US" b="1" smtClean="0">
                <a:cs typeface="Arial" charset="0"/>
              </a:rPr>
              <a:t>CF = 0 and then press “g” + CF</a:t>
            </a:r>
            <a:r>
              <a:rPr lang="en-US" b="1" baseline="-25000" smtClean="0">
                <a:cs typeface="Arial" charset="0"/>
              </a:rPr>
              <a:t>0</a:t>
            </a:r>
            <a:r>
              <a:rPr lang="en-US" b="1" smtClean="0">
                <a:cs typeface="Arial" charset="0"/>
              </a:rPr>
              <a:t>.</a:t>
            </a:r>
          </a:p>
          <a:p>
            <a:pPr marL="914400" lvl="1" indent="-457200" eaLnBrk="1" hangingPunct="1">
              <a:buFont typeface="Franklin Gothic Book" pitchFamily="34" charset="0"/>
              <a:buAutoNum type="arabicPeriod"/>
            </a:pPr>
            <a:r>
              <a:rPr lang="en-US" b="1" smtClean="0">
                <a:cs typeface="Arial" charset="0"/>
              </a:rPr>
              <a:t>Enter </a:t>
            </a:r>
            <a:r>
              <a:rPr lang="en-US" b="1" u="sng" smtClean="0">
                <a:cs typeface="Arial" charset="0"/>
              </a:rPr>
              <a:t>each</a:t>
            </a:r>
            <a:r>
              <a:rPr lang="en-US" b="1" smtClean="0">
                <a:cs typeface="Arial" charset="0"/>
              </a:rPr>
              <a:t> cash flow </a:t>
            </a:r>
            <a:r>
              <a:rPr lang="en-US" b="1" u="sng" smtClean="0">
                <a:cs typeface="Arial" charset="0"/>
              </a:rPr>
              <a:t>separately</a:t>
            </a:r>
            <a:r>
              <a:rPr lang="en-US" b="1" smtClean="0">
                <a:cs typeface="Arial" charset="0"/>
              </a:rPr>
              <a:t> followed by “g” + CF</a:t>
            </a:r>
            <a:r>
              <a:rPr lang="en-US" b="1" baseline="-25000" smtClean="0">
                <a:cs typeface="Arial" charset="0"/>
              </a:rPr>
              <a:t>j</a:t>
            </a:r>
          </a:p>
          <a:p>
            <a:pPr marL="914400" lvl="1" indent="-457200" eaLnBrk="1" hangingPunct="1">
              <a:buFont typeface="Franklin Gothic Book" pitchFamily="34" charset="0"/>
              <a:buAutoNum type="arabicPeriod"/>
            </a:pPr>
            <a:r>
              <a:rPr lang="en-US" b="1" smtClean="0">
                <a:cs typeface="Arial" charset="0"/>
              </a:rPr>
              <a:t>Enter the interest rate and press the “i” key.</a:t>
            </a:r>
          </a:p>
          <a:p>
            <a:pPr marL="914400" lvl="1" indent="-457200" eaLnBrk="1" hangingPunct="1">
              <a:buFont typeface="Franklin Gothic Book" pitchFamily="34" charset="0"/>
              <a:buAutoNum type="arabicPeriod"/>
            </a:pPr>
            <a:r>
              <a:rPr lang="en-US" b="1" smtClean="0">
                <a:cs typeface="Arial" charset="0"/>
              </a:rPr>
              <a:t>To obtain the NPV, press “f” + NPV keys</a:t>
            </a:r>
          </a:p>
          <a:p>
            <a:pPr marL="914400" lvl="1" indent="-457200" eaLnBrk="1" hangingPunct="1">
              <a:buFont typeface="Franklin Gothic Book" pitchFamily="34" charset="0"/>
              <a:buAutoNum type="arabicPeriod"/>
            </a:pPr>
            <a:r>
              <a:rPr lang="en-US" b="1" smtClean="0">
                <a:cs typeface="Arial" charset="0"/>
              </a:rPr>
              <a:t>Clear the cash flow worksheet by pressing “f” and then CLX</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Number Placeholder 22"/>
          <p:cNvSpPr>
            <a:spLocks noGrp="1"/>
          </p:cNvSpPr>
          <p:nvPr>
            <p:ph type="sldNum" sz="quarter" idx="12"/>
          </p:nvPr>
        </p:nvSpPr>
        <p:spPr bwMode="auto">
          <a:ln>
            <a:round/>
            <a:headEnd/>
            <a:tailEnd/>
          </a:ln>
        </p:spPr>
        <p:txBody>
          <a:bodyPr/>
          <a:lstStyle/>
          <a:p>
            <a:r>
              <a:rPr lang="en-US" smtClean="0"/>
              <a:t>6-</a:t>
            </a:r>
            <a:fld id="{9BDE2981-38BE-4FC4-B763-F2E3EC2EB175}" type="slidenum">
              <a:rPr lang="en-US" smtClean="0"/>
              <a:pPr/>
              <a:t>25</a:t>
            </a:fld>
            <a:endParaRPr lang="en-US" smtClean="0"/>
          </a:p>
        </p:txBody>
      </p:sp>
      <p:sp>
        <p:nvSpPr>
          <p:cNvPr id="199682" name="Rectangle 2"/>
          <p:cNvSpPr>
            <a:spLocks noGrp="1" noChangeArrowheads="1"/>
          </p:cNvSpPr>
          <p:nvPr>
            <p:ph type="title"/>
          </p:nvPr>
        </p:nvSpPr>
        <p:spPr>
          <a:xfrm>
            <a:off x="1219200" y="274638"/>
            <a:ext cx="7086600" cy="1020762"/>
          </a:xfrm>
          <a:solidFill>
            <a:schemeClr val="bg2"/>
          </a:solidFill>
        </p:spPr>
        <p:txBody>
          <a:bodyPr/>
          <a:lstStyle/>
          <a:p>
            <a:pPr algn="ctr" eaLnBrk="1" hangingPunct="1"/>
            <a:r>
              <a:rPr lang="en-US" sz="4800" b="1" smtClean="0"/>
              <a:t>Decisions, Decisions</a:t>
            </a:r>
          </a:p>
        </p:txBody>
      </p:sp>
      <p:sp>
        <p:nvSpPr>
          <p:cNvPr id="28675" name="Rectangle 3"/>
          <p:cNvSpPr>
            <a:spLocks noGrp="1" noChangeArrowheads="1"/>
          </p:cNvSpPr>
          <p:nvPr>
            <p:ph sz="quarter" idx="1"/>
          </p:nvPr>
        </p:nvSpPr>
        <p:spPr>
          <a:xfrm>
            <a:off x="457200" y="1295400"/>
            <a:ext cx="8382000" cy="5029200"/>
          </a:xfrm>
        </p:spPr>
        <p:txBody>
          <a:bodyPr>
            <a:normAutofit/>
          </a:bodyPr>
          <a:lstStyle/>
          <a:p>
            <a:pPr marL="274320" indent="-274320" eaLnBrk="1" fontAlgn="auto" hangingPunct="1">
              <a:spcBef>
                <a:spcPts val="580"/>
              </a:spcBef>
              <a:spcAft>
                <a:spcPts val="0"/>
              </a:spcAft>
              <a:buFont typeface="Wingdings 2"/>
              <a:buNone/>
              <a:defRPr/>
            </a:pPr>
            <a:r>
              <a:rPr lang="en-US" sz="2400" b="1" dirty="0" smtClean="0">
                <a:cs typeface="Arial" pitchFamily="34" charset="0"/>
              </a:rPr>
              <a:t>	</a:t>
            </a:r>
            <a:r>
              <a:rPr lang="en-US" sz="2400" b="1" dirty="0" smtClean="0">
                <a:solidFill>
                  <a:srgbClr val="0070C0"/>
                </a:solidFill>
                <a:cs typeface="Arial" pitchFamily="34" charset="0"/>
              </a:rPr>
              <a:t>Your broker calls you and tells you that he has this great investment opportunity. If you invest $100 today, you will receive $40 in one year and $75 in two years.  If you require a 15% return on investments of this risk, should you take the investment?</a:t>
            </a:r>
          </a:p>
          <a:p>
            <a:pPr marL="548640" lvl="1" eaLnBrk="1" fontAlgn="auto" hangingPunct="1">
              <a:spcBef>
                <a:spcPts val="370"/>
              </a:spcBef>
              <a:spcAft>
                <a:spcPts val="0"/>
              </a:spcAft>
              <a:buFont typeface="Wingdings 2"/>
              <a:buNone/>
              <a:defRPr/>
            </a:pPr>
            <a:r>
              <a:rPr lang="en-US" b="1" dirty="0" smtClean="0">
                <a:cs typeface="Arial" pitchFamily="34" charset="0"/>
              </a:rPr>
              <a:t>	Use the CF keys to compute the present value of the proposed investment’s cash flows</a:t>
            </a:r>
          </a:p>
          <a:p>
            <a:pPr marL="822960" lvl="2" eaLnBrk="1" fontAlgn="auto" hangingPunct="1">
              <a:spcBef>
                <a:spcPts val="370"/>
              </a:spcBef>
              <a:spcAft>
                <a:spcPts val="0"/>
              </a:spcAft>
              <a:buClr>
                <a:schemeClr val="accent1">
                  <a:tint val="60000"/>
                </a:schemeClr>
              </a:buClr>
              <a:buFont typeface="Wingdings 2"/>
              <a:buNone/>
              <a:defRPr/>
            </a:pPr>
            <a:r>
              <a:rPr lang="en-US" sz="2800" b="1" dirty="0" smtClean="0">
                <a:cs typeface="Arial" pitchFamily="34" charset="0"/>
              </a:rPr>
              <a:t>“</a:t>
            </a:r>
            <a:r>
              <a:rPr lang="en-US" sz="2800" b="1" dirty="0" smtClean="0">
                <a:solidFill>
                  <a:srgbClr val="0070C0"/>
                </a:solidFill>
                <a:cs typeface="Arial" pitchFamily="34" charset="0"/>
              </a:rPr>
              <a:t>g</a:t>
            </a:r>
            <a:r>
              <a:rPr lang="en-US" sz="2800" b="1" dirty="0" smtClean="0">
                <a:cs typeface="Arial" pitchFamily="34" charset="0"/>
              </a:rPr>
              <a:t>” CF</a:t>
            </a:r>
            <a:r>
              <a:rPr lang="en-US" sz="2800" b="1" baseline="-25000" dirty="0" smtClean="0">
                <a:cs typeface="Arial" pitchFamily="34" charset="0"/>
              </a:rPr>
              <a:t>0</a:t>
            </a:r>
            <a:r>
              <a:rPr lang="en-US" sz="2800" b="1" dirty="0" smtClean="0">
                <a:cs typeface="Arial" pitchFamily="34" charset="0"/>
              </a:rPr>
              <a:t> = 0; “</a:t>
            </a:r>
            <a:r>
              <a:rPr lang="en-US" sz="2800" b="1" dirty="0" smtClean="0">
                <a:solidFill>
                  <a:srgbClr val="0070C0"/>
                </a:solidFill>
                <a:cs typeface="Arial" pitchFamily="34" charset="0"/>
              </a:rPr>
              <a:t>g</a:t>
            </a:r>
            <a:r>
              <a:rPr lang="en-US" sz="2800" b="1" dirty="0" smtClean="0">
                <a:cs typeface="Arial" pitchFamily="34" charset="0"/>
              </a:rPr>
              <a:t>” </a:t>
            </a:r>
            <a:r>
              <a:rPr lang="en-US" sz="2800" b="1" dirty="0" err="1" smtClean="0">
                <a:cs typeface="Arial" pitchFamily="34" charset="0"/>
              </a:rPr>
              <a:t>CF</a:t>
            </a:r>
            <a:r>
              <a:rPr lang="en-US" sz="2800" b="1" baseline="-25000" dirty="0" err="1" smtClean="0">
                <a:cs typeface="Arial" pitchFamily="34" charset="0"/>
              </a:rPr>
              <a:t>j</a:t>
            </a:r>
            <a:r>
              <a:rPr lang="en-US" sz="2800" b="1" baseline="-25000" dirty="0" smtClean="0">
                <a:cs typeface="Arial" pitchFamily="34" charset="0"/>
              </a:rPr>
              <a:t> </a:t>
            </a:r>
            <a:r>
              <a:rPr lang="en-US" sz="2800" b="1" dirty="0" smtClean="0">
                <a:cs typeface="Arial" pitchFamily="34" charset="0"/>
              </a:rPr>
              <a:t>= 40; “</a:t>
            </a:r>
            <a:r>
              <a:rPr lang="en-US" sz="2800" b="1" dirty="0" smtClean="0">
                <a:solidFill>
                  <a:srgbClr val="0070C0"/>
                </a:solidFill>
                <a:cs typeface="Arial" pitchFamily="34" charset="0"/>
              </a:rPr>
              <a:t>g</a:t>
            </a:r>
            <a:r>
              <a:rPr lang="en-US" sz="2800" b="1" dirty="0" smtClean="0">
                <a:cs typeface="Arial" pitchFamily="34" charset="0"/>
              </a:rPr>
              <a:t>” </a:t>
            </a:r>
            <a:r>
              <a:rPr lang="en-US" sz="2800" b="1" dirty="0" err="1" smtClean="0">
                <a:cs typeface="Arial" pitchFamily="34" charset="0"/>
              </a:rPr>
              <a:t>CF</a:t>
            </a:r>
            <a:r>
              <a:rPr lang="en-US" sz="2800" b="1" baseline="-25000" dirty="0" err="1" smtClean="0">
                <a:cs typeface="Arial" pitchFamily="34" charset="0"/>
              </a:rPr>
              <a:t>j</a:t>
            </a:r>
            <a:r>
              <a:rPr lang="en-US" sz="2800" b="1" baseline="-25000" dirty="0" smtClean="0">
                <a:cs typeface="Arial" pitchFamily="34" charset="0"/>
              </a:rPr>
              <a:t> </a:t>
            </a:r>
            <a:r>
              <a:rPr lang="en-US" sz="2800" b="1" dirty="0" smtClean="0">
                <a:cs typeface="Arial" pitchFamily="34" charset="0"/>
              </a:rPr>
              <a:t>= 75</a:t>
            </a:r>
          </a:p>
          <a:p>
            <a:pPr marL="822960" lvl="2" eaLnBrk="1" fontAlgn="auto" hangingPunct="1">
              <a:spcBef>
                <a:spcPts val="370"/>
              </a:spcBef>
              <a:spcAft>
                <a:spcPts val="0"/>
              </a:spcAft>
              <a:buClr>
                <a:schemeClr val="accent1">
                  <a:tint val="60000"/>
                </a:schemeClr>
              </a:buClr>
              <a:buFont typeface="Wingdings 2"/>
              <a:buNone/>
              <a:defRPr/>
            </a:pPr>
            <a:r>
              <a:rPr lang="en-US" sz="2800" b="1" dirty="0" smtClean="0">
                <a:cs typeface="Arial" pitchFamily="34" charset="0"/>
              </a:rPr>
              <a:t> i = 15; “</a:t>
            </a:r>
            <a:r>
              <a:rPr lang="en-US" sz="2800" b="1" dirty="0" smtClean="0">
                <a:solidFill>
                  <a:schemeClr val="accent6">
                    <a:lumMod val="75000"/>
                  </a:schemeClr>
                </a:solidFill>
                <a:cs typeface="Arial" pitchFamily="34" charset="0"/>
              </a:rPr>
              <a:t>f</a:t>
            </a:r>
            <a:r>
              <a:rPr lang="en-US" sz="2800" b="1" dirty="0" smtClean="0">
                <a:cs typeface="Arial" pitchFamily="34" charset="0"/>
              </a:rPr>
              <a:t>” NPV = 91.49</a:t>
            </a:r>
          </a:p>
          <a:p>
            <a:pPr marL="548640" lvl="1" eaLnBrk="1" fontAlgn="auto" hangingPunct="1">
              <a:spcBef>
                <a:spcPts val="370"/>
              </a:spcBef>
              <a:spcAft>
                <a:spcPts val="0"/>
              </a:spcAft>
              <a:buFont typeface="Wingdings 2"/>
              <a:buNone/>
              <a:defRPr/>
            </a:pPr>
            <a:r>
              <a:rPr lang="en-US" b="1" dirty="0" smtClean="0">
                <a:solidFill>
                  <a:srgbClr val="FF0000"/>
                </a:solidFill>
                <a:cs typeface="Arial" pitchFamily="34" charset="0"/>
              </a:rPr>
              <a:t>No!</a:t>
            </a:r>
            <a:r>
              <a:rPr lang="en-US" b="1" dirty="0" smtClean="0">
                <a:cs typeface="Arial" pitchFamily="34" charset="0"/>
              </a:rPr>
              <a:t> – the broker is charging more than you would be willing to pay ($100 versus the PV of $91.49)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867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86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 calcmode="lin" valueType="num">
                                      <p:cBhvr>
                                        <p:cTn id="14" dur="1000" fill="hold"/>
                                        <p:tgtEl>
                                          <p:spTgt spid="2867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28675">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2867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675">
                                            <p:txEl>
                                              <p:pRg st="2" end="2"/>
                                            </p:txEl>
                                          </p:spTgt>
                                        </p:tgtEl>
                                        <p:attrNameLst>
                                          <p:attrName>style.visibility</p:attrName>
                                        </p:attrNameLst>
                                      </p:cBhvr>
                                      <p:to>
                                        <p:strVal val="visible"/>
                                      </p:to>
                                    </p:set>
                                    <p:animEffect transition="in" filter="fade">
                                      <p:cBhvr>
                                        <p:cTn id="21" dur="2000"/>
                                        <p:tgtEl>
                                          <p:spTgt spid="28675">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8675">
                                            <p:txEl>
                                              <p:pRg st="3" end="3"/>
                                            </p:txEl>
                                          </p:spTgt>
                                        </p:tgtEl>
                                        <p:attrNameLst>
                                          <p:attrName>style.visibility</p:attrName>
                                        </p:attrNameLst>
                                      </p:cBhvr>
                                      <p:to>
                                        <p:strVal val="visible"/>
                                      </p:to>
                                    </p:set>
                                    <p:animEffect transition="in" filter="fade">
                                      <p:cBhvr>
                                        <p:cTn id="24" dur="2000"/>
                                        <p:tgtEl>
                                          <p:spTgt spid="2867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28675">
                                            <p:txEl>
                                              <p:pRg st="4" end="4"/>
                                            </p:txEl>
                                          </p:spTgt>
                                        </p:tgtEl>
                                        <p:attrNameLst>
                                          <p:attrName>style.visibility</p:attrName>
                                        </p:attrNameLst>
                                      </p:cBhvr>
                                      <p:to>
                                        <p:strVal val="visible"/>
                                      </p:to>
                                    </p:set>
                                    <p:anim calcmode="lin" valueType="num">
                                      <p:cBhvr>
                                        <p:cTn id="29" dur="500" fill="hold"/>
                                        <p:tgtEl>
                                          <p:spTgt spid="2867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8675">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22"/>
          <p:cNvSpPr>
            <a:spLocks noGrp="1"/>
          </p:cNvSpPr>
          <p:nvPr>
            <p:ph type="sldNum" sz="quarter" idx="12"/>
          </p:nvPr>
        </p:nvSpPr>
        <p:spPr bwMode="auto">
          <a:ln>
            <a:round/>
            <a:headEnd/>
            <a:tailEnd/>
          </a:ln>
        </p:spPr>
        <p:txBody>
          <a:bodyPr/>
          <a:lstStyle/>
          <a:p>
            <a:r>
              <a:rPr lang="en-US" smtClean="0"/>
              <a:t>6-</a:t>
            </a:r>
            <a:fld id="{E65CA1CE-06E9-4502-BAB8-CABDE7ED3621}" type="slidenum">
              <a:rPr lang="en-US" smtClean="0"/>
              <a:pPr/>
              <a:t>26</a:t>
            </a:fld>
            <a:endParaRPr lang="en-US" smtClean="0"/>
          </a:p>
        </p:txBody>
      </p:sp>
      <p:pic>
        <p:nvPicPr>
          <p:cNvPr id="57346" name="Picture 2" descr="http://a1.mzstatic.com/us/r1000/032/Purple/85/1e/af/mzl.etighpol.320x480-75.jpg"/>
          <p:cNvPicPr>
            <a:picLocks noChangeAspect="1" noChangeArrowheads="1"/>
          </p:cNvPicPr>
          <p:nvPr/>
        </p:nvPicPr>
        <p:blipFill>
          <a:blip r:embed="rId3" cstate="print"/>
          <a:srcRect/>
          <a:stretch>
            <a:fillRect/>
          </a:stretch>
        </p:blipFill>
        <p:spPr bwMode="auto">
          <a:xfrm>
            <a:off x="1355725" y="2419350"/>
            <a:ext cx="6188075" cy="3867150"/>
          </a:xfrm>
          <a:prstGeom prst="rect">
            <a:avLst/>
          </a:prstGeom>
          <a:noFill/>
          <a:ln w="9525">
            <a:noFill/>
            <a:miter lim="800000"/>
            <a:headEnd/>
            <a:tailEnd/>
          </a:ln>
        </p:spPr>
      </p:pic>
      <p:sp>
        <p:nvSpPr>
          <p:cNvPr id="3" name="TextBox 2"/>
          <p:cNvSpPr txBox="1">
            <a:spLocks noChangeArrowheads="1"/>
          </p:cNvSpPr>
          <p:nvPr/>
        </p:nvSpPr>
        <p:spPr bwMode="auto">
          <a:xfrm>
            <a:off x="5791200" y="1752600"/>
            <a:ext cx="2819400" cy="646113"/>
          </a:xfrm>
          <a:prstGeom prst="rect">
            <a:avLst/>
          </a:prstGeom>
          <a:noFill/>
          <a:ln w="9525">
            <a:noFill/>
            <a:miter lim="800000"/>
            <a:headEnd/>
            <a:tailEnd/>
          </a:ln>
        </p:spPr>
        <p:txBody>
          <a:bodyPr>
            <a:spAutoFit/>
          </a:bodyPr>
          <a:lstStyle/>
          <a:p>
            <a:r>
              <a:rPr lang="en-US" sz="3600">
                <a:solidFill>
                  <a:srgbClr val="FF0000"/>
                </a:solidFill>
                <a:latin typeface="Arial Black" pitchFamily="34" charset="0"/>
              </a:rPr>
              <a:t>? = NPV</a:t>
            </a:r>
          </a:p>
        </p:txBody>
      </p:sp>
      <p:sp>
        <p:nvSpPr>
          <p:cNvPr id="4" name="TextBox 3"/>
          <p:cNvSpPr txBox="1">
            <a:spLocks noChangeArrowheads="1"/>
          </p:cNvSpPr>
          <p:nvPr/>
        </p:nvSpPr>
        <p:spPr bwMode="auto">
          <a:xfrm>
            <a:off x="228600" y="228600"/>
            <a:ext cx="2819400" cy="584200"/>
          </a:xfrm>
          <a:prstGeom prst="rect">
            <a:avLst/>
          </a:prstGeom>
          <a:noFill/>
          <a:ln w="9525">
            <a:noFill/>
            <a:miter lim="800000"/>
            <a:headEnd/>
            <a:tailEnd/>
          </a:ln>
        </p:spPr>
        <p:txBody>
          <a:bodyPr>
            <a:spAutoFit/>
          </a:bodyPr>
          <a:lstStyle/>
          <a:p>
            <a:r>
              <a:rPr lang="en-US" sz="3200">
                <a:latin typeface="Arial Black" pitchFamily="34" charset="0"/>
              </a:rPr>
              <a:t>0 = CF</a:t>
            </a:r>
            <a:r>
              <a:rPr lang="en-US" sz="3200" baseline="-25000">
                <a:latin typeface="Arial Black" pitchFamily="34" charset="0"/>
              </a:rPr>
              <a:t>0</a:t>
            </a:r>
          </a:p>
        </p:txBody>
      </p:sp>
      <p:sp>
        <p:nvSpPr>
          <p:cNvPr id="5" name="TextBox 4"/>
          <p:cNvSpPr txBox="1">
            <a:spLocks noChangeArrowheads="1"/>
          </p:cNvSpPr>
          <p:nvPr/>
        </p:nvSpPr>
        <p:spPr bwMode="auto">
          <a:xfrm>
            <a:off x="1905000" y="1219200"/>
            <a:ext cx="2005013" cy="584200"/>
          </a:xfrm>
          <a:prstGeom prst="rect">
            <a:avLst/>
          </a:prstGeom>
          <a:noFill/>
          <a:ln w="9525">
            <a:noFill/>
            <a:miter lim="800000"/>
            <a:headEnd/>
            <a:tailEnd/>
          </a:ln>
        </p:spPr>
        <p:txBody>
          <a:bodyPr wrap="none">
            <a:spAutoFit/>
          </a:bodyPr>
          <a:lstStyle/>
          <a:p>
            <a:r>
              <a:rPr lang="en-US" sz="3200">
                <a:latin typeface="Arial Black" pitchFamily="34" charset="0"/>
              </a:rPr>
              <a:t>75 = CF</a:t>
            </a:r>
            <a:r>
              <a:rPr lang="en-US" sz="3200" baseline="-25000">
                <a:latin typeface="Arial Black" pitchFamily="34" charset="0"/>
              </a:rPr>
              <a:t>j</a:t>
            </a:r>
          </a:p>
        </p:txBody>
      </p:sp>
      <p:sp>
        <p:nvSpPr>
          <p:cNvPr id="6" name="TextBox 5"/>
          <p:cNvSpPr txBox="1">
            <a:spLocks noChangeArrowheads="1"/>
          </p:cNvSpPr>
          <p:nvPr/>
        </p:nvSpPr>
        <p:spPr bwMode="auto">
          <a:xfrm>
            <a:off x="838200" y="685800"/>
            <a:ext cx="2133600" cy="584200"/>
          </a:xfrm>
          <a:prstGeom prst="rect">
            <a:avLst/>
          </a:prstGeom>
          <a:noFill/>
          <a:ln w="9525">
            <a:noFill/>
            <a:miter lim="800000"/>
            <a:headEnd/>
            <a:tailEnd/>
          </a:ln>
        </p:spPr>
        <p:txBody>
          <a:bodyPr>
            <a:spAutoFit/>
          </a:bodyPr>
          <a:lstStyle/>
          <a:p>
            <a:r>
              <a:rPr lang="en-US" sz="3200">
                <a:latin typeface="Arial Black" pitchFamily="34" charset="0"/>
              </a:rPr>
              <a:t>40 = CF</a:t>
            </a:r>
            <a:r>
              <a:rPr lang="en-US" sz="3200" baseline="-25000">
                <a:latin typeface="Arial Black" pitchFamily="34" charset="0"/>
              </a:rPr>
              <a:t>j</a:t>
            </a:r>
          </a:p>
        </p:txBody>
      </p:sp>
      <p:cxnSp>
        <p:nvCxnSpPr>
          <p:cNvPr id="9" name="Straight Arrow Connector 8"/>
          <p:cNvCxnSpPr/>
          <p:nvPr/>
        </p:nvCxnSpPr>
        <p:spPr>
          <a:xfrm flipH="1">
            <a:off x="2362200" y="2286000"/>
            <a:ext cx="4572000" cy="34290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14600" y="1676400"/>
            <a:ext cx="457200" cy="40386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295400" y="1219200"/>
            <a:ext cx="1600200" cy="45720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33400" y="685800"/>
            <a:ext cx="2286000" cy="51054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2819400" y="2667000"/>
            <a:ext cx="2819400" cy="769938"/>
          </a:xfrm>
          <a:prstGeom prst="rect">
            <a:avLst/>
          </a:prstGeom>
          <a:noFill/>
          <a:ln w="9525">
            <a:noFill/>
            <a:miter lim="800000"/>
            <a:headEnd/>
            <a:tailEnd/>
          </a:ln>
        </p:spPr>
        <p:txBody>
          <a:bodyPr>
            <a:spAutoFit/>
          </a:bodyPr>
          <a:lstStyle/>
          <a:p>
            <a:r>
              <a:rPr lang="en-US" sz="4400">
                <a:solidFill>
                  <a:srgbClr val="FF0000"/>
                </a:solidFill>
                <a:latin typeface="Arial Black" pitchFamily="34" charset="0"/>
              </a:rPr>
              <a:t>91.49</a:t>
            </a:r>
          </a:p>
        </p:txBody>
      </p:sp>
      <p:sp>
        <p:nvSpPr>
          <p:cNvPr id="7183" name="TextBox 15"/>
          <p:cNvSpPr txBox="1">
            <a:spLocks noChangeArrowheads="1"/>
          </p:cNvSpPr>
          <p:nvPr/>
        </p:nvSpPr>
        <p:spPr bwMode="auto">
          <a:xfrm>
            <a:off x="4038600" y="152400"/>
            <a:ext cx="3352800" cy="830263"/>
          </a:xfrm>
          <a:prstGeom prst="rect">
            <a:avLst/>
          </a:prstGeom>
          <a:solidFill>
            <a:schemeClr val="bg2"/>
          </a:solidFill>
          <a:ln w="9525">
            <a:noFill/>
            <a:miter lim="800000"/>
            <a:headEnd/>
            <a:tailEnd/>
          </a:ln>
        </p:spPr>
        <p:txBody>
          <a:bodyPr>
            <a:spAutoFit/>
          </a:bodyPr>
          <a:lstStyle/>
          <a:p>
            <a:pPr algn="ctr" fontAlgn="auto">
              <a:spcBef>
                <a:spcPts val="0"/>
              </a:spcBef>
              <a:spcAft>
                <a:spcPts val="0"/>
              </a:spcAft>
              <a:defRPr/>
            </a:pPr>
            <a:r>
              <a:rPr lang="en-US" sz="4800" b="1" dirty="0">
                <a:solidFill>
                  <a:schemeClr val="tx2"/>
                </a:solidFill>
                <a:latin typeface="+mj-lt"/>
              </a:rPr>
              <a:t>HP 12-C</a:t>
            </a:r>
          </a:p>
        </p:txBody>
      </p:sp>
      <p:cxnSp>
        <p:nvCxnSpPr>
          <p:cNvPr id="14" name="Straight Arrow Connector 13"/>
          <p:cNvCxnSpPr/>
          <p:nvPr/>
        </p:nvCxnSpPr>
        <p:spPr>
          <a:xfrm>
            <a:off x="762000" y="762000"/>
            <a:ext cx="2057400" cy="30480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600200" y="1219200"/>
            <a:ext cx="1905000" cy="25908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590800" y="1676400"/>
            <a:ext cx="990600" cy="21336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3657600" y="1600200"/>
            <a:ext cx="2133600" cy="584200"/>
          </a:xfrm>
          <a:prstGeom prst="rect">
            <a:avLst/>
          </a:prstGeom>
          <a:noFill/>
          <a:ln w="9525">
            <a:noFill/>
            <a:miter lim="800000"/>
            <a:headEnd/>
            <a:tailEnd/>
          </a:ln>
        </p:spPr>
        <p:txBody>
          <a:bodyPr>
            <a:spAutoFit/>
          </a:bodyPr>
          <a:lstStyle/>
          <a:p>
            <a:r>
              <a:rPr lang="en-US" sz="3200">
                <a:latin typeface="Arial Black" pitchFamily="34" charset="0"/>
              </a:rPr>
              <a:t>15% = i</a:t>
            </a:r>
          </a:p>
        </p:txBody>
      </p:sp>
      <p:cxnSp>
        <p:nvCxnSpPr>
          <p:cNvPr id="26" name="Straight Arrow Connector 25"/>
          <p:cNvCxnSpPr/>
          <p:nvPr/>
        </p:nvCxnSpPr>
        <p:spPr>
          <a:xfrm flipH="1">
            <a:off x="2438400" y="2057400"/>
            <a:ext cx="1752600" cy="1676400"/>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124200" y="2286000"/>
            <a:ext cx="4038600" cy="14478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childTnLst>
                          </p:cTn>
                        </p:par>
                        <p:par>
                          <p:cTn id="14" fill="hold">
                            <p:stCondLst>
                              <p:cond delay="1500"/>
                            </p:stCondLst>
                            <p:childTnLst>
                              <p:par>
                                <p:cTn id="15" presetID="10" presetClass="exit" presetSubtype="0" fill="hold" nodeType="afterEffect">
                                  <p:stCondLst>
                                    <p:cond delay="0"/>
                                  </p:stCondLst>
                                  <p:childTnLst>
                                    <p:animEffect transition="out" filter="fade">
                                      <p:cBhvr>
                                        <p:cTn id="16" dur="1000"/>
                                        <p:tgtEl>
                                          <p:spTgt spid="13"/>
                                        </p:tgtEl>
                                      </p:cBhvr>
                                    </p:animEffect>
                                    <p:set>
                                      <p:cBhvr>
                                        <p:cTn id="17" dur="1" fill="hold">
                                          <p:stCondLst>
                                            <p:cond delay="999"/>
                                          </p:stCondLst>
                                        </p:cTn>
                                        <p:tgtEl>
                                          <p:spTgt spid="13"/>
                                        </p:tgtEl>
                                        <p:attrNameLst>
                                          <p:attrName>style.visibility</p:attrName>
                                        </p:attrNameLst>
                                      </p:cBhvr>
                                      <p:to>
                                        <p:strVal val="hidden"/>
                                      </p:to>
                                    </p:se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childTnLst>
                          </p:cTn>
                        </p:par>
                        <p:par>
                          <p:cTn id="22" fill="hold">
                            <p:stCondLst>
                              <p:cond delay="3500"/>
                            </p:stCondLst>
                            <p:childTnLst>
                              <p:par>
                                <p:cTn id="23" presetID="10" presetClass="exit" presetSubtype="0" fill="hold" nodeType="afterEffect">
                                  <p:stCondLst>
                                    <p:cond delay="0"/>
                                  </p:stCondLst>
                                  <p:childTnLst>
                                    <p:animEffect transition="out" filter="fade">
                                      <p:cBhvr>
                                        <p:cTn id="24" dur="1000"/>
                                        <p:tgtEl>
                                          <p:spTgt spid="14"/>
                                        </p:tgtEl>
                                      </p:cBhvr>
                                    </p:animEffect>
                                    <p:set>
                                      <p:cBhvr>
                                        <p:cTn id="25" dur="1" fill="hold">
                                          <p:stCondLst>
                                            <p:cond delay="9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Effect transition="in" filter="fade">
                                      <p:cBhvr>
                                        <p:cTn id="32" dur="1000"/>
                                        <p:tgtEl>
                                          <p:spTgt spid="6"/>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par>
                          <p:cTn id="37" fill="hold">
                            <p:stCondLst>
                              <p:cond delay="2000"/>
                            </p:stCondLst>
                            <p:childTnLst>
                              <p:par>
                                <p:cTn id="38" presetID="10" presetClass="exit" presetSubtype="0" fill="hold" nodeType="afterEffect">
                                  <p:stCondLst>
                                    <p:cond delay="0"/>
                                  </p:stCondLst>
                                  <p:childTnLst>
                                    <p:animEffect transition="out" filter="fade">
                                      <p:cBhvr>
                                        <p:cTn id="39" dur="1000"/>
                                        <p:tgtEl>
                                          <p:spTgt spid="11"/>
                                        </p:tgtEl>
                                      </p:cBhvr>
                                    </p:animEffect>
                                    <p:set>
                                      <p:cBhvr>
                                        <p:cTn id="40" dur="1" fill="hold">
                                          <p:stCondLst>
                                            <p:cond delay="999"/>
                                          </p:stCondLst>
                                        </p:cTn>
                                        <p:tgtEl>
                                          <p:spTgt spid="11"/>
                                        </p:tgtEl>
                                        <p:attrNameLst>
                                          <p:attrName>style.visibility</p:attrName>
                                        </p:attrNameLst>
                                      </p:cBhvr>
                                      <p:to>
                                        <p:strVal val="hidden"/>
                                      </p:to>
                                    </p:se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childTnLst>
                                </p:cTn>
                              </p:par>
                            </p:childTnLst>
                          </p:cTn>
                        </p:par>
                        <p:par>
                          <p:cTn id="45" fill="hold">
                            <p:stCondLst>
                              <p:cond delay="4000"/>
                            </p:stCondLst>
                            <p:childTnLst>
                              <p:par>
                                <p:cTn id="46" presetID="10" presetClass="exit" presetSubtype="0" fill="hold" nodeType="afterEffect">
                                  <p:stCondLst>
                                    <p:cond delay="0"/>
                                  </p:stCondLst>
                                  <p:childTnLst>
                                    <p:animEffect transition="out" filter="fade">
                                      <p:cBhvr>
                                        <p:cTn id="47" dur="1000"/>
                                        <p:tgtEl>
                                          <p:spTgt spid="17"/>
                                        </p:tgtEl>
                                      </p:cBhvr>
                                    </p:animEffect>
                                    <p:set>
                                      <p:cBhvr>
                                        <p:cTn id="48" dur="1" fill="hold">
                                          <p:stCondLst>
                                            <p:cond delay="999"/>
                                          </p:stCondLst>
                                        </p:cTn>
                                        <p:tgtEl>
                                          <p:spTgt spid="1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ppt_w</p:attrName>
                                        </p:attrNameLst>
                                      </p:cBhvr>
                                      <p:tavLst>
                                        <p:tav tm="0">
                                          <p:val>
                                            <p:fltVal val="0"/>
                                          </p:val>
                                        </p:tav>
                                        <p:tav tm="100000">
                                          <p:val>
                                            <p:strVal val="#ppt_w"/>
                                          </p:val>
                                        </p:tav>
                                      </p:tavLst>
                                    </p:anim>
                                    <p:anim calcmode="lin" valueType="num">
                                      <p:cBhvr>
                                        <p:cTn id="54" dur="1000" fill="hold"/>
                                        <p:tgtEl>
                                          <p:spTgt spid="5"/>
                                        </p:tgtEl>
                                        <p:attrNameLst>
                                          <p:attrName>ppt_h</p:attrName>
                                        </p:attrNameLst>
                                      </p:cBhvr>
                                      <p:tavLst>
                                        <p:tav tm="0">
                                          <p:val>
                                            <p:fltVal val="0"/>
                                          </p:val>
                                        </p:tav>
                                        <p:tav tm="100000">
                                          <p:val>
                                            <p:strVal val="#ppt_h"/>
                                          </p:val>
                                        </p:tav>
                                      </p:tavLst>
                                    </p:anim>
                                    <p:animEffect transition="in" filter="fade">
                                      <p:cBhvr>
                                        <p:cTn id="55" dur="1000"/>
                                        <p:tgtEl>
                                          <p:spTgt spid="5"/>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childTnLst>
                                </p:cTn>
                              </p:par>
                            </p:childTnLst>
                          </p:cTn>
                        </p:par>
                        <p:par>
                          <p:cTn id="60" fill="hold">
                            <p:stCondLst>
                              <p:cond delay="2000"/>
                            </p:stCondLst>
                            <p:childTnLst>
                              <p:par>
                                <p:cTn id="61" presetID="10" presetClass="exit" presetSubtype="0" fill="hold" nodeType="afterEffect">
                                  <p:stCondLst>
                                    <p:cond delay="0"/>
                                  </p:stCondLst>
                                  <p:childTnLst>
                                    <p:animEffect transition="out" filter="fade">
                                      <p:cBhvr>
                                        <p:cTn id="62" dur="1000"/>
                                        <p:tgtEl>
                                          <p:spTgt spid="10"/>
                                        </p:tgtEl>
                                      </p:cBhvr>
                                    </p:animEffect>
                                    <p:set>
                                      <p:cBhvr>
                                        <p:cTn id="63" dur="1" fill="hold">
                                          <p:stCondLst>
                                            <p:cond delay="999"/>
                                          </p:stCondLst>
                                        </p:cTn>
                                        <p:tgtEl>
                                          <p:spTgt spid="10"/>
                                        </p:tgtEl>
                                        <p:attrNameLst>
                                          <p:attrName>style.visibility</p:attrName>
                                        </p:attrNameLst>
                                      </p:cBhvr>
                                      <p:to>
                                        <p:strVal val="hidden"/>
                                      </p:to>
                                    </p:set>
                                  </p:childTnLst>
                                </p:cTn>
                              </p:par>
                            </p:childTnLst>
                          </p:cTn>
                        </p:par>
                        <p:par>
                          <p:cTn id="64" fill="hold">
                            <p:stCondLst>
                              <p:cond delay="30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childTnLst>
                                </p:cTn>
                              </p:par>
                            </p:childTnLst>
                          </p:cTn>
                        </p:par>
                        <p:par>
                          <p:cTn id="68" fill="hold">
                            <p:stCondLst>
                              <p:cond delay="4000"/>
                            </p:stCondLst>
                            <p:childTnLst>
                              <p:par>
                                <p:cTn id="69" presetID="10" presetClass="exit" presetSubtype="0" fill="hold" nodeType="afterEffect">
                                  <p:stCondLst>
                                    <p:cond delay="0"/>
                                  </p:stCondLst>
                                  <p:childTnLst>
                                    <p:animEffect transition="out" filter="fade">
                                      <p:cBhvr>
                                        <p:cTn id="70" dur="1000"/>
                                        <p:tgtEl>
                                          <p:spTgt spid="21"/>
                                        </p:tgtEl>
                                      </p:cBhvr>
                                    </p:animEffect>
                                    <p:set>
                                      <p:cBhvr>
                                        <p:cTn id="71" dur="1" fill="hold">
                                          <p:stCondLst>
                                            <p:cond delay="999"/>
                                          </p:stCondLst>
                                        </p:cTn>
                                        <p:tgtEl>
                                          <p:spTgt spid="21"/>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1000" fill="hold"/>
                                        <p:tgtEl>
                                          <p:spTgt spid="24"/>
                                        </p:tgtEl>
                                        <p:attrNameLst>
                                          <p:attrName>ppt_w</p:attrName>
                                        </p:attrNameLst>
                                      </p:cBhvr>
                                      <p:tavLst>
                                        <p:tav tm="0">
                                          <p:val>
                                            <p:strVal val="#ppt_w*0.70"/>
                                          </p:val>
                                        </p:tav>
                                        <p:tav tm="100000">
                                          <p:val>
                                            <p:strVal val="#ppt_w"/>
                                          </p:val>
                                        </p:tav>
                                      </p:tavLst>
                                    </p:anim>
                                    <p:anim calcmode="lin" valueType="num">
                                      <p:cBhvr>
                                        <p:cTn id="77" dur="1000" fill="hold"/>
                                        <p:tgtEl>
                                          <p:spTgt spid="24"/>
                                        </p:tgtEl>
                                        <p:attrNameLst>
                                          <p:attrName>ppt_h</p:attrName>
                                        </p:attrNameLst>
                                      </p:cBhvr>
                                      <p:tavLst>
                                        <p:tav tm="0">
                                          <p:val>
                                            <p:strVal val="#ppt_h"/>
                                          </p:val>
                                        </p:tav>
                                        <p:tav tm="100000">
                                          <p:val>
                                            <p:strVal val="#ppt_h"/>
                                          </p:val>
                                        </p:tav>
                                      </p:tavLst>
                                    </p:anim>
                                    <p:animEffect transition="in" filter="fade">
                                      <p:cBhvr>
                                        <p:cTn id="78" dur="1000"/>
                                        <p:tgtEl>
                                          <p:spTgt spid="24"/>
                                        </p:tgtEl>
                                      </p:cBhvr>
                                    </p:animEffect>
                                  </p:childTnLst>
                                </p:cTn>
                              </p:par>
                            </p:childTnLst>
                          </p:cTn>
                        </p:par>
                        <p:par>
                          <p:cTn id="79" fill="hold">
                            <p:stCondLst>
                              <p:cond delay="1000"/>
                            </p:stCondLst>
                            <p:childTnLst>
                              <p:par>
                                <p:cTn id="80" presetID="10" presetClass="entr" presetSubtype="0" fill="hold"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0"/>
                                        <p:tgtEl>
                                          <p:spTgt spid="26"/>
                                        </p:tgtEl>
                                      </p:cBhvr>
                                    </p:animEffect>
                                  </p:childTnLst>
                                </p:cTn>
                              </p:par>
                            </p:childTnLst>
                          </p:cTn>
                        </p:par>
                        <p:par>
                          <p:cTn id="83" fill="hold">
                            <p:stCondLst>
                              <p:cond delay="2000"/>
                            </p:stCondLst>
                            <p:childTnLst>
                              <p:par>
                                <p:cTn id="84" presetID="10" presetClass="exit" presetSubtype="0" fill="hold" nodeType="afterEffect">
                                  <p:stCondLst>
                                    <p:cond delay="0"/>
                                  </p:stCondLst>
                                  <p:childTnLst>
                                    <p:animEffect transition="out" filter="fade">
                                      <p:cBhvr>
                                        <p:cTn id="85" dur="1000"/>
                                        <p:tgtEl>
                                          <p:spTgt spid="26"/>
                                        </p:tgtEl>
                                      </p:cBhvr>
                                    </p:animEffect>
                                    <p:set>
                                      <p:cBhvr>
                                        <p:cTn id="86" dur="1" fill="hold">
                                          <p:stCondLst>
                                            <p:cond delay="999"/>
                                          </p:stCondLst>
                                        </p:cTn>
                                        <p:tgtEl>
                                          <p:spTgt spid="26"/>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p:cTn id="91" dur="1000" fill="hold"/>
                                        <p:tgtEl>
                                          <p:spTgt spid="3"/>
                                        </p:tgtEl>
                                        <p:attrNameLst>
                                          <p:attrName>ppt_w</p:attrName>
                                        </p:attrNameLst>
                                      </p:cBhvr>
                                      <p:tavLst>
                                        <p:tav tm="0">
                                          <p:val>
                                            <p:fltVal val="0"/>
                                          </p:val>
                                        </p:tav>
                                        <p:tav tm="100000">
                                          <p:val>
                                            <p:strVal val="#ppt_w"/>
                                          </p:val>
                                        </p:tav>
                                      </p:tavLst>
                                    </p:anim>
                                    <p:anim calcmode="lin" valueType="num">
                                      <p:cBhvr>
                                        <p:cTn id="92" dur="1000" fill="hold"/>
                                        <p:tgtEl>
                                          <p:spTgt spid="3"/>
                                        </p:tgtEl>
                                        <p:attrNameLst>
                                          <p:attrName>ppt_h</p:attrName>
                                        </p:attrNameLst>
                                      </p:cBhvr>
                                      <p:tavLst>
                                        <p:tav tm="0">
                                          <p:val>
                                            <p:fltVal val="0"/>
                                          </p:val>
                                        </p:tav>
                                        <p:tav tm="100000">
                                          <p:val>
                                            <p:strVal val="#ppt_h"/>
                                          </p:val>
                                        </p:tav>
                                      </p:tavLst>
                                    </p:anim>
                                    <p:animEffect transition="in" filter="fade">
                                      <p:cBhvr>
                                        <p:cTn id="93" dur="1000"/>
                                        <p:tgtEl>
                                          <p:spTgt spid="3"/>
                                        </p:tgtEl>
                                      </p:cBhvr>
                                    </p:animEffect>
                                  </p:childTnLst>
                                </p:cTn>
                              </p:par>
                            </p:childTnLst>
                          </p:cTn>
                        </p:par>
                        <p:par>
                          <p:cTn id="94" fill="hold">
                            <p:stCondLst>
                              <p:cond delay="1000"/>
                            </p:stCondLst>
                            <p:childTnLst>
                              <p:par>
                                <p:cTn id="95" presetID="10" presetClass="entr" presetSubtype="0" fill="hold" nodeType="after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fade">
                                      <p:cBhvr>
                                        <p:cTn id="97" dur="1000"/>
                                        <p:tgtEl>
                                          <p:spTgt spid="9"/>
                                        </p:tgtEl>
                                      </p:cBhvr>
                                    </p:animEffect>
                                  </p:childTnLst>
                                </p:cTn>
                              </p:par>
                            </p:childTnLst>
                          </p:cTn>
                        </p:par>
                        <p:par>
                          <p:cTn id="98" fill="hold">
                            <p:stCondLst>
                              <p:cond delay="2000"/>
                            </p:stCondLst>
                            <p:childTnLst>
                              <p:par>
                                <p:cTn id="99" presetID="10" presetClass="exit" presetSubtype="0" fill="hold" nodeType="afterEffect">
                                  <p:stCondLst>
                                    <p:cond delay="0"/>
                                  </p:stCondLst>
                                  <p:childTnLst>
                                    <p:animEffect transition="out" filter="fade">
                                      <p:cBhvr>
                                        <p:cTn id="100" dur="1000"/>
                                        <p:tgtEl>
                                          <p:spTgt spid="9"/>
                                        </p:tgtEl>
                                      </p:cBhvr>
                                    </p:animEffect>
                                    <p:set>
                                      <p:cBhvr>
                                        <p:cTn id="101" dur="1" fill="hold">
                                          <p:stCondLst>
                                            <p:cond delay="999"/>
                                          </p:stCondLst>
                                        </p:cTn>
                                        <p:tgtEl>
                                          <p:spTgt spid="9"/>
                                        </p:tgtEl>
                                        <p:attrNameLst>
                                          <p:attrName>style.visibility</p:attrName>
                                        </p:attrNameLst>
                                      </p:cBhvr>
                                      <p:to>
                                        <p:strVal val="hidden"/>
                                      </p:to>
                                    </p:set>
                                  </p:childTnLst>
                                </p:cTn>
                              </p:par>
                            </p:childTnLst>
                          </p:cTn>
                        </p:par>
                        <p:par>
                          <p:cTn id="102" fill="hold">
                            <p:stCondLst>
                              <p:cond delay="3000"/>
                            </p:stCondLst>
                            <p:childTnLst>
                              <p:par>
                                <p:cTn id="103" presetID="10" presetClass="entr" presetSubtype="0" fill="hold"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1000"/>
                                        <p:tgtEl>
                                          <p:spTgt spid="28"/>
                                        </p:tgtEl>
                                      </p:cBhvr>
                                    </p:animEffect>
                                  </p:childTnLst>
                                </p:cTn>
                              </p:par>
                            </p:childTnLst>
                          </p:cTn>
                        </p:par>
                        <p:par>
                          <p:cTn id="106" fill="hold">
                            <p:stCondLst>
                              <p:cond delay="4000"/>
                            </p:stCondLst>
                            <p:childTnLst>
                              <p:par>
                                <p:cTn id="107" presetID="10" presetClass="exit" presetSubtype="0" fill="hold" nodeType="afterEffect">
                                  <p:stCondLst>
                                    <p:cond delay="0"/>
                                  </p:stCondLst>
                                  <p:childTnLst>
                                    <p:animEffect transition="out" filter="fade">
                                      <p:cBhvr>
                                        <p:cTn id="108" dur="1000"/>
                                        <p:tgtEl>
                                          <p:spTgt spid="28"/>
                                        </p:tgtEl>
                                      </p:cBhvr>
                                    </p:animEffect>
                                    <p:set>
                                      <p:cBhvr>
                                        <p:cTn id="109" dur="1" fill="hold">
                                          <p:stCondLst>
                                            <p:cond delay="999"/>
                                          </p:stCondLst>
                                        </p:cTn>
                                        <p:tgtEl>
                                          <p:spTgt spid="28"/>
                                        </p:tgtEl>
                                        <p:attrNameLst>
                                          <p:attrName>style.visibility</p:attrName>
                                        </p:attrNameLst>
                                      </p:cBhvr>
                                      <p:to>
                                        <p:strVal val="hidden"/>
                                      </p:to>
                                    </p:set>
                                  </p:childTnLst>
                                </p:cTn>
                              </p:par>
                            </p:childTnLst>
                          </p:cTn>
                        </p:par>
                        <p:par>
                          <p:cTn id="110" fill="hold">
                            <p:stCondLst>
                              <p:cond delay="5000"/>
                            </p:stCondLst>
                            <p:childTnLst>
                              <p:par>
                                <p:cTn id="111" presetID="53" presetClass="entr" presetSubtype="0" fill="hold" grpId="0" nodeType="afterEffect">
                                  <p:stCondLst>
                                    <p:cond delay="0"/>
                                  </p:stCondLst>
                                  <p:childTnLst>
                                    <p:set>
                                      <p:cBhvr>
                                        <p:cTn id="112" dur="1" fill="hold">
                                          <p:stCondLst>
                                            <p:cond delay="0"/>
                                          </p:stCondLst>
                                        </p:cTn>
                                        <p:tgtEl>
                                          <p:spTgt spid="19"/>
                                        </p:tgtEl>
                                        <p:attrNameLst>
                                          <p:attrName>style.visibility</p:attrName>
                                        </p:attrNameLst>
                                      </p:cBhvr>
                                      <p:to>
                                        <p:strVal val="visible"/>
                                      </p:to>
                                    </p:set>
                                    <p:anim calcmode="lin" valueType="num">
                                      <p:cBhvr>
                                        <p:cTn id="113" dur="500" fill="hold"/>
                                        <p:tgtEl>
                                          <p:spTgt spid="19"/>
                                        </p:tgtEl>
                                        <p:attrNameLst>
                                          <p:attrName>ppt_w</p:attrName>
                                        </p:attrNameLst>
                                      </p:cBhvr>
                                      <p:tavLst>
                                        <p:tav tm="0">
                                          <p:val>
                                            <p:fltVal val="0"/>
                                          </p:val>
                                        </p:tav>
                                        <p:tav tm="100000">
                                          <p:val>
                                            <p:strVal val="#ppt_w"/>
                                          </p:val>
                                        </p:tav>
                                      </p:tavLst>
                                    </p:anim>
                                    <p:anim calcmode="lin" valueType="num">
                                      <p:cBhvr>
                                        <p:cTn id="114" dur="500" fill="hold"/>
                                        <p:tgtEl>
                                          <p:spTgt spid="19"/>
                                        </p:tgtEl>
                                        <p:attrNameLst>
                                          <p:attrName>ppt_h</p:attrName>
                                        </p:attrNameLst>
                                      </p:cBhvr>
                                      <p:tavLst>
                                        <p:tav tm="0">
                                          <p:val>
                                            <p:fltVal val="0"/>
                                          </p:val>
                                        </p:tav>
                                        <p:tav tm="100000">
                                          <p:val>
                                            <p:strVal val="#ppt_h"/>
                                          </p:val>
                                        </p:tav>
                                      </p:tavLst>
                                    </p:anim>
                                    <p:animEffect transition="in" filter="fade">
                                      <p:cBhvr>
                                        <p:cTn id="1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9"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22"/>
          <p:cNvSpPr>
            <a:spLocks noGrp="1"/>
          </p:cNvSpPr>
          <p:nvPr>
            <p:ph type="sldNum" sz="quarter" idx="12"/>
          </p:nvPr>
        </p:nvSpPr>
        <p:spPr bwMode="auto">
          <a:ln>
            <a:round/>
            <a:headEnd/>
            <a:tailEnd/>
          </a:ln>
        </p:spPr>
        <p:txBody>
          <a:bodyPr/>
          <a:lstStyle/>
          <a:p>
            <a:r>
              <a:rPr lang="en-US" smtClean="0"/>
              <a:t>6-</a:t>
            </a:r>
            <a:fld id="{6A688901-F81C-4C6D-A690-0BAD51231A67}" type="slidenum">
              <a:rPr lang="en-US" smtClean="0"/>
              <a:pPr/>
              <a:t>27</a:t>
            </a:fld>
            <a:endParaRPr lang="en-US" smtClean="0"/>
          </a:p>
        </p:txBody>
      </p:sp>
      <p:sp>
        <p:nvSpPr>
          <p:cNvPr id="59394" name="Rectangle 2"/>
          <p:cNvSpPr>
            <a:spLocks noGrp="1" noChangeArrowheads="1"/>
          </p:cNvSpPr>
          <p:nvPr>
            <p:ph type="title"/>
          </p:nvPr>
        </p:nvSpPr>
        <p:spPr>
          <a:xfrm>
            <a:off x="1447800" y="304800"/>
            <a:ext cx="6248400" cy="1143000"/>
          </a:xfrm>
          <a:solidFill>
            <a:schemeClr val="bg2"/>
          </a:solidFill>
        </p:spPr>
        <p:txBody>
          <a:bodyPr lIns="91417" tIns="45709" rIns="91417" bIns="45709" anchor="t"/>
          <a:lstStyle/>
          <a:p>
            <a:pPr algn="ctr" eaLnBrk="1" hangingPunct="1"/>
            <a:r>
              <a:rPr lang="en-US" sz="4800" b="1" smtClean="0"/>
              <a:t>Quick Quiz I</a:t>
            </a:r>
          </a:p>
        </p:txBody>
      </p:sp>
      <p:sp>
        <p:nvSpPr>
          <p:cNvPr id="93187" name="Rectangle 3"/>
          <p:cNvSpPr>
            <a:spLocks noGrp="1" noChangeArrowheads="1"/>
          </p:cNvSpPr>
          <p:nvPr>
            <p:ph sz="quarter" idx="1"/>
          </p:nvPr>
        </p:nvSpPr>
        <p:spPr>
          <a:xfrm>
            <a:off x="457200" y="1905000"/>
            <a:ext cx="8229600" cy="4525963"/>
          </a:xfrm>
        </p:spPr>
        <p:txBody>
          <a:bodyPr lIns="91417" tIns="45709" rIns="91417" bIns="45709"/>
          <a:lstStyle/>
          <a:p>
            <a:pPr eaLnBrk="1" hangingPunct="1"/>
            <a:r>
              <a:rPr lang="en-US" b="1" dirty="0" smtClean="0">
                <a:cs typeface="Arial" charset="0"/>
              </a:rPr>
              <a:t>Suppose you are looking at the following possible cash flows: Year 1 CF = $100; Years 2 and 3 CFs = $200; Years 4 and 5 CFs = $300. The required discount rate is 7%.</a:t>
            </a:r>
          </a:p>
          <a:p>
            <a:pPr eaLnBrk="1" hangingPunct="1"/>
            <a:r>
              <a:rPr lang="en-US" b="1" dirty="0" smtClean="0">
                <a:cs typeface="Arial" charset="0"/>
              </a:rPr>
              <a:t>What is the value of the cash flows </a:t>
            </a:r>
          </a:p>
          <a:p>
            <a:pPr eaLnBrk="1" hangingPunct="1">
              <a:buFont typeface="Wingdings 2" pitchFamily="18" charset="2"/>
              <a:buNone/>
            </a:pPr>
            <a:r>
              <a:rPr lang="en-US" b="1" dirty="0" smtClean="0">
                <a:cs typeface="Arial" charset="0"/>
              </a:rPr>
              <a:t>	at year 5?</a:t>
            </a:r>
          </a:p>
          <a:p>
            <a:pPr eaLnBrk="1" hangingPunct="1"/>
            <a:r>
              <a:rPr lang="en-US" b="1" dirty="0" smtClean="0">
                <a:solidFill>
                  <a:srgbClr val="0070C0"/>
                </a:solidFill>
                <a:cs typeface="Arial" charset="0"/>
              </a:rPr>
              <a:t>What is the value of the cash flows today?</a:t>
            </a:r>
          </a:p>
          <a:p>
            <a:pPr eaLnBrk="1" hangingPunct="1"/>
            <a:r>
              <a:rPr lang="en-US" b="1" dirty="0" smtClean="0">
                <a:cs typeface="Arial" charset="0"/>
              </a:rPr>
              <a:t>What is the value of the cash flows </a:t>
            </a:r>
          </a:p>
          <a:p>
            <a:pPr eaLnBrk="1" hangingPunct="1">
              <a:buFont typeface="Wingdings 2" pitchFamily="18" charset="2"/>
              <a:buNone/>
            </a:pPr>
            <a:r>
              <a:rPr lang="en-US" b="1" dirty="0" smtClean="0">
                <a:cs typeface="Arial" charset="0"/>
              </a:rPr>
              <a:t>	at year 3?</a:t>
            </a:r>
          </a:p>
          <a:p>
            <a:pPr eaLnBrk="1" hangingPunct="1"/>
            <a:endParaRPr lang="en-US" sz="2300" dirty="0"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10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318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931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10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93187">
                                            <p:txEl>
                                              <p:pRg st="1" end="1"/>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p:cTn id="19" dur="10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9318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93187">
                                            <p:txEl>
                                              <p:pRg st="3" end="3"/>
                                            </p:txEl>
                                          </p:spTgt>
                                        </p:tgtEl>
                                        <p:attrNameLst>
                                          <p:attrName>style.visibility</p:attrName>
                                        </p:attrNameLst>
                                      </p:cBhvr>
                                      <p:to>
                                        <p:strVal val="visible"/>
                                      </p:to>
                                    </p:set>
                                    <p:anim calcmode="lin" valueType="num">
                                      <p:cBhvr>
                                        <p:cTn id="26" dur="10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28" dur="1000"/>
                                        <p:tgtEl>
                                          <p:spTgt spid="9318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93187">
                                            <p:txEl>
                                              <p:pRg st="4" end="4"/>
                                            </p:txEl>
                                          </p:spTgt>
                                        </p:tgtEl>
                                        <p:attrNameLst>
                                          <p:attrName>style.visibility</p:attrName>
                                        </p:attrNameLst>
                                      </p:cBhvr>
                                      <p:to>
                                        <p:strVal val="visible"/>
                                      </p:to>
                                    </p:set>
                                    <p:anim calcmode="lin" valueType="num">
                                      <p:cBhvr>
                                        <p:cTn id="33" dur="10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35" dur="1000"/>
                                        <p:tgtEl>
                                          <p:spTgt spid="93187">
                                            <p:txEl>
                                              <p:pRg st="4" end="4"/>
                                            </p:txEl>
                                          </p:spTgt>
                                        </p:tgtEl>
                                      </p:cBhvr>
                                    </p:animEffect>
                                  </p:childTnLst>
                                </p:cTn>
                              </p:par>
                              <p:par>
                                <p:cTn id="36" presetID="53" presetClass="entr" presetSubtype="0" fill="hold" nodeType="withEffect">
                                  <p:stCondLst>
                                    <p:cond delay="0"/>
                                  </p:stCondLst>
                                  <p:childTnLst>
                                    <p:set>
                                      <p:cBhvr>
                                        <p:cTn id="37" dur="1" fill="hold">
                                          <p:stCondLst>
                                            <p:cond delay="0"/>
                                          </p:stCondLst>
                                        </p:cTn>
                                        <p:tgtEl>
                                          <p:spTgt spid="93187">
                                            <p:txEl>
                                              <p:pRg st="5" end="5"/>
                                            </p:txEl>
                                          </p:spTgt>
                                        </p:tgtEl>
                                        <p:attrNameLst>
                                          <p:attrName>style.visibility</p:attrName>
                                        </p:attrNameLst>
                                      </p:cBhvr>
                                      <p:to>
                                        <p:strVal val="visible"/>
                                      </p:to>
                                    </p:set>
                                    <p:anim calcmode="lin" valueType="num">
                                      <p:cBhvr>
                                        <p:cTn id="38" dur="1000" fill="hold"/>
                                        <p:tgtEl>
                                          <p:spTgt spid="93187">
                                            <p:txEl>
                                              <p:pRg st="5" end="5"/>
                                            </p:txEl>
                                          </p:spTgt>
                                        </p:tgtEl>
                                        <p:attrNameLst>
                                          <p:attrName>ppt_w</p:attrName>
                                        </p:attrNameLst>
                                      </p:cBhvr>
                                      <p:tavLst>
                                        <p:tav tm="0">
                                          <p:val>
                                            <p:fltVal val="0"/>
                                          </p:val>
                                        </p:tav>
                                        <p:tav tm="100000">
                                          <p:val>
                                            <p:strVal val="#ppt_w"/>
                                          </p:val>
                                        </p:tav>
                                      </p:tavLst>
                                    </p:anim>
                                    <p:anim calcmode="lin" valueType="num">
                                      <p:cBhvr>
                                        <p:cTn id="39" dur="1000" fill="hold"/>
                                        <p:tgtEl>
                                          <p:spTgt spid="93187">
                                            <p:txEl>
                                              <p:pRg st="5" end="5"/>
                                            </p:txEl>
                                          </p:spTgt>
                                        </p:tgtEl>
                                        <p:attrNameLst>
                                          <p:attrName>ppt_h</p:attrName>
                                        </p:attrNameLst>
                                      </p:cBhvr>
                                      <p:tavLst>
                                        <p:tav tm="0">
                                          <p:val>
                                            <p:fltVal val="0"/>
                                          </p:val>
                                        </p:tav>
                                        <p:tav tm="100000">
                                          <p:val>
                                            <p:strVal val="#ppt_h"/>
                                          </p:val>
                                        </p:tav>
                                      </p:tavLst>
                                    </p:anim>
                                    <p:animEffect transition="in" filter="fade">
                                      <p:cBhvr>
                                        <p:cTn id="40" dur="1000"/>
                                        <p:tgtEl>
                                          <p:spTgt spid="931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22"/>
          <p:cNvSpPr>
            <a:spLocks noGrp="1"/>
          </p:cNvSpPr>
          <p:nvPr>
            <p:ph type="sldNum" sz="quarter" idx="12"/>
          </p:nvPr>
        </p:nvSpPr>
        <p:spPr bwMode="auto">
          <a:ln>
            <a:round/>
            <a:headEnd/>
            <a:tailEnd/>
          </a:ln>
        </p:spPr>
        <p:txBody>
          <a:bodyPr/>
          <a:lstStyle/>
          <a:p>
            <a:r>
              <a:rPr lang="en-US" smtClean="0"/>
              <a:t>6-</a:t>
            </a:r>
            <a:fld id="{6146DD8A-334C-46F9-A16F-0B389C5D40E9}" type="slidenum">
              <a:rPr lang="en-US" smtClean="0"/>
              <a:pPr/>
              <a:t>28</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p:txBody>
      </p:sp>
      <p:sp>
        <p:nvSpPr>
          <p:cNvPr id="5" name="TextBox 4"/>
          <p:cNvSpPr txBox="1">
            <a:spLocks noChangeArrowheads="1"/>
          </p:cNvSpPr>
          <p:nvPr/>
        </p:nvSpPr>
        <p:spPr bwMode="auto">
          <a:xfrm>
            <a:off x="914400" y="2133600"/>
            <a:ext cx="7162800" cy="4295775"/>
          </a:xfrm>
          <a:prstGeom prst="rect">
            <a:avLst/>
          </a:prstGeom>
          <a:noFill/>
          <a:ln w="9525">
            <a:noFill/>
            <a:miter lim="800000"/>
            <a:headEnd/>
            <a:tailEnd/>
          </a:ln>
        </p:spPr>
        <p:txBody>
          <a:bodyPr>
            <a:spAutoFit/>
          </a:bodyPr>
          <a:lstStyle/>
          <a:p>
            <a:pPr marL="344488" indent="-344488">
              <a:buFont typeface="Arial" charset="0"/>
              <a:buChar char="•"/>
            </a:pPr>
            <a:r>
              <a:rPr lang="en-US" sz="3200" b="1">
                <a:latin typeface="Perpetua" pitchFamily="18" charset="0"/>
              </a:rPr>
              <a:t>Multiple Cash Flows: Future and Present Values</a:t>
            </a:r>
          </a:p>
          <a:p>
            <a:pPr marL="344488" indent="-344488">
              <a:buFont typeface="Arial" charset="0"/>
              <a:buChar char="•"/>
            </a:pPr>
            <a:r>
              <a:rPr lang="en-US" sz="3200" b="1">
                <a:latin typeface="Perpetua" pitchFamily="18" charset="0"/>
              </a:rPr>
              <a:t>Multiple Equal Cash Flows: Annuities and Perpetuities</a:t>
            </a:r>
          </a:p>
          <a:p>
            <a:pPr marL="344488" indent="-344488">
              <a:buFont typeface="Arial" charset="0"/>
              <a:buChar char="•"/>
            </a:pPr>
            <a:r>
              <a:rPr lang="en-US" sz="3200" b="1">
                <a:latin typeface="Perpetua" pitchFamily="18" charset="0"/>
              </a:rPr>
              <a:t>Comparing Rates: the Effect of Compounding</a:t>
            </a:r>
          </a:p>
          <a:p>
            <a:pPr marL="344488" indent="-344488">
              <a:buFont typeface="Arial" charset="0"/>
              <a:buChar char="•"/>
            </a:pPr>
            <a:r>
              <a:rPr lang="en-US" sz="3200" b="1">
                <a:latin typeface="Perpetua" pitchFamily="18" charset="0"/>
              </a:rPr>
              <a:t>Loan Types</a:t>
            </a:r>
          </a:p>
          <a:p>
            <a:pPr marL="344488" indent="-344488">
              <a:buFont typeface="Arial" charset="0"/>
              <a:buChar char="•"/>
            </a:pPr>
            <a:r>
              <a:rPr lang="en-US" sz="3200" b="1">
                <a:latin typeface="Perpetua" pitchFamily="18" charset="0"/>
              </a:rPr>
              <a:t>Loan Amortization</a:t>
            </a:r>
          </a:p>
          <a:p>
            <a:pPr marL="344488" indent="-344488">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1" end="1"/>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5"/>
                                      </p:to>
                                    </p:set>
                                    <p:animEffect filter="image" prLst="opacity: 0.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2" end="2"/>
                                            </p:txEl>
                                          </p:spTgt>
                                        </p:tgtEl>
                                        <p:attrNameLst>
                                          <p:attrName>style.opacity</p:attrName>
                                        </p:attrNameLst>
                                      </p:cBhvr>
                                      <p:to>
                                        <p:strVal val="0.5"/>
                                      </p:to>
                                    </p:set>
                                    <p:animEffect filter="image" prLst="opacity: 0.5">
                                      <p:cBhvr rctx="IE">
                                        <p:cTn id="12" dur="indefinite"/>
                                        <p:tgtEl>
                                          <p:spTgt spid="5">
                                            <p:txEl>
                                              <p:pRg st="2" end="2"/>
                                            </p:txEl>
                                          </p:spTgt>
                                        </p:tgtEl>
                                      </p:cBhvr>
                                    </p:animEffect>
                                  </p:childTnLst>
                                </p:cTn>
                              </p:par>
                              <p:par>
                                <p:cTn id="13" presetID="9" presetClass="emph" presetSubtype="0" nodeType="withEffect">
                                  <p:stCondLst>
                                    <p:cond delay="0"/>
                                  </p:stCondLst>
                                  <p:childTnLst>
                                    <p:set>
                                      <p:cBhvr rctx="PPT">
                                        <p:cTn id="14" dur="indefinite"/>
                                        <p:tgtEl>
                                          <p:spTgt spid="5">
                                            <p:txEl>
                                              <p:pRg st="3" end="3"/>
                                            </p:txEl>
                                          </p:spTgt>
                                        </p:tgtEl>
                                        <p:attrNameLst>
                                          <p:attrName>style.opacity</p:attrName>
                                        </p:attrNameLst>
                                      </p:cBhvr>
                                      <p:to>
                                        <p:strVal val="0.5"/>
                                      </p:to>
                                    </p:set>
                                    <p:animEffect filter="image" prLst="opacity: 0.5">
                                      <p:cBhvr rctx="IE">
                                        <p:cTn id="15" dur="indefinite"/>
                                        <p:tgtEl>
                                          <p:spTgt spid="5">
                                            <p:txEl>
                                              <p:pRg st="3" end="3"/>
                                            </p:txEl>
                                          </p:spTgt>
                                        </p:tgtEl>
                                      </p:cBhvr>
                                    </p:animEffect>
                                  </p:childTnLst>
                                </p:cTn>
                              </p:par>
                              <p:par>
                                <p:cTn id="16" presetID="9" presetClass="emph" presetSubtype="0" nodeType="withEffect">
                                  <p:stCondLst>
                                    <p:cond delay="0"/>
                                  </p:stCondLst>
                                  <p:childTnLst>
                                    <p:set>
                                      <p:cBhvr rctx="PPT">
                                        <p:cTn id="17" dur="indefinite"/>
                                        <p:tgtEl>
                                          <p:spTgt spid="5">
                                            <p:txEl>
                                              <p:pRg st="4" end="4"/>
                                            </p:txEl>
                                          </p:spTgt>
                                        </p:tgtEl>
                                        <p:attrNameLst>
                                          <p:attrName>style.opacity</p:attrName>
                                        </p:attrNameLst>
                                      </p:cBhvr>
                                      <p:to>
                                        <p:strVal val="0.5"/>
                                      </p:to>
                                    </p:set>
                                    <p:animEffect filter="image" prLst="opacity: 0.5">
                                      <p:cBhvr rctx="IE">
                                        <p:cTn id="18" dur="indefinite"/>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22"/>
          <p:cNvSpPr>
            <a:spLocks noGrp="1"/>
          </p:cNvSpPr>
          <p:nvPr>
            <p:ph type="sldNum" sz="quarter" idx="12"/>
          </p:nvPr>
        </p:nvSpPr>
        <p:spPr bwMode="auto">
          <a:ln>
            <a:round/>
            <a:headEnd/>
            <a:tailEnd/>
          </a:ln>
        </p:spPr>
        <p:txBody>
          <a:bodyPr/>
          <a:lstStyle/>
          <a:p>
            <a:r>
              <a:rPr lang="en-US" smtClean="0"/>
              <a:t>6-</a:t>
            </a:r>
            <a:fld id="{B594CE30-0E7A-41D0-A345-07830ED33079}" type="slidenum">
              <a:rPr lang="en-US" smtClean="0"/>
              <a:pPr/>
              <a:t>29</a:t>
            </a:fld>
            <a:endParaRPr lang="en-US" smtClean="0"/>
          </a:p>
        </p:txBody>
      </p:sp>
      <p:sp>
        <p:nvSpPr>
          <p:cNvPr id="62466" name="Rectangle 2"/>
          <p:cNvSpPr>
            <a:spLocks noGrp="1" noChangeArrowheads="1"/>
          </p:cNvSpPr>
          <p:nvPr>
            <p:ph type="title"/>
          </p:nvPr>
        </p:nvSpPr>
        <p:spPr>
          <a:xfrm>
            <a:off x="685800" y="381000"/>
            <a:ext cx="7772400" cy="1149350"/>
          </a:xfrm>
          <a:solidFill>
            <a:schemeClr val="bg2"/>
          </a:solidFill>
        </p:spPr>
        <p:txBody>
          <a:bodyPr/>
          <a:lstStyle/>
          <a:p>
            <a:pPr algn="ctr" eaLnBrk="1" hangingPunct="1">
              <a:lnSpc>
                <a:spcPct val="90000"/>
              </a:lnSpc>
            </a:pPr>
            <a:r>
              <a:rPr lang="en-US" sz="3800" b="1" smtClean="0"/>
              <a:t>Annuities and Perpetuities Definitions</a:t>
            </a:r>
          </a:p>
        </p:txBody>
      </p:sp>
      <p:sp>
        <p:nvSpPr>
          <p:cNvPr id="32771" name="Rectangle 3"/>
          <p:cNvSpPr>
            <a:spLocks noGrp="1" noChangeArrowheads="1"/>
          </p:cNvSpPr>
          <p:nvPr>
            <p:ph sz="quarter" idx="1"/>
          </p:nvPr>
        </p:nvSpPr>
        <p:spPr>
          <a:xfrm>
            <a:off x="304800" y="2171700"/>
            <a:ext cx="8534400" cy="4371975"/>
          </a:xfrm>
        </p:spPr>
        <p:txBody>
          <a:bodyPr/>
          <a:lstStyle/>
          <a:p>
            <a:pPr eaLnBrk="1" hangingPunct="1">
              <a:buFont typeface="Wingdings 2" pitchFamily="18" charset="2"/>
              <a:buNone/>
            </a:pPr>
            <a:r>
              <a:rPr lang="en-US" sz="3600" b="1" smtClean="0">
                <a:solidFill>
                  <a:srgbClr val="0070C0"/>
                </a:solidFill>
                <a:cs typeface="Arial" charset="0"/>
              </a:rPr>
              <a:t>	Annuity – finite series of equal payments that occur at regular intervals</a:t>
            </a:r>
          </a:p>
          <a:p>
            <a:pPr marL="387350" lvl="1" indent="-68263" eaLnBrk="1" hangingPunct="1">
              <a:buFont typeface="Wingdings 2" pitchFamily="18" charset="2"/>
              <a:buNone/>
            </a:pPr>
            <a:r>
              <a:rPr lang="en-US" b="1" smtClean="0">
                <a:cs typeface="Arial" charset="0"/>
              </a:rPr>
              <a:t>If the first payment occurs at the end of the period, it is called an </a:t>
            </a:r>
            <a:r>
              <a:rPr lang="en-US" b="1" smtClean="0">
                <a:solidFill>
                  <a:srgbClr val="7030A0"/>
                </a:solidFill>
                <a:cs typeface="Arial" charset="0"/>
              </a:rPr>
              <a:t>ordinary annuity</a:t>
            </a:r>
          </a:p>
          <a:p>
            <a:pPr marL="387350" lvl="1" indent="-68263" eaLnBrk="1" hangingPunct="1">
              <a:buFont typeface="Wingdings 2" pitchFamily="18" charset="2"/>
              <a:buNone/>
            </a:pPr>
            <a:r>
              <a:rPr lang="en-US" b="1" smtClean="0">
                <a:cs typeface="Arial" charset="0"/>
              </a:rPr>
              <a:t>If the first payment occurs at the beginning of the period, it is called an </a:t>
            </a:r>
            <a:r>
              <a:rPr lang="en-US" b="1" smtClean="0">
                <a:solidFill>
                  <a:srgbClr val="7030A0"/>
                </a:solidFill>
                <a:cs typeface="Arial" charset="0"/>
              </a:rPr>
              <a:t>annuity due</a:t>
            </a:r>
          </a:p>
          <a:p>
            <a:pPr marL="387350" lvl="1" indent="-68263" eaLnBrk="1" hangingPunct="1">
              <a:buFont typeface="Wingdings 2" pitchFamily="18" charset="2"/>
              <a:buNone/>
            </a:pPr>
            <a:endParaRPr lang="en-US" sz="1200" b="1" smtClean="0">
              <a:solidFill>
                <a:srgbClr val="7030A0"/>
              </a:solidFill>
              <a:cs typeface="Arial" charset="0"/>
            </a:endParaRPr>
          </a:p>
          <a:p>
            <a:pPr eaLnBrk="1" hangingPunct="1">
              <a:buFont typeface="Wingdings 2" pitchFamily="18" charset="2"/>
              <a:buNone/>
            </a:pPr>
            <a:r>
              <a:rPr lang="en-US" sz="3600" b="1" smtClean="0">
                <a:solidFill>
                  <a:srgbClr val="0070C0"/>
                </a:solidFill>
                <a:cs typeface="Arial" charset="0"/>
              </a:rPr>
              <a:t>	Perpetuity – infinite series of equal payments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p:cTn id="7" dur="5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277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Effect transition="in" filter="fade">
                                      <p:cBhvr>
                                        <p:cTn id="14" dur="2000"/>
                                        <p:tgtEl>
                                          <p:spTgt spid="3277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Effect transition="in" filter="fade">
                                      <p:cBhvr>
                                        <p:cTn id="19" dur="2000"/>
                                        <p:tgtEl>
                                          <p:spTgt spid="3277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32771">
                                            <p:txEl>
                                              <p:pRg st="4" end="4"/>
                                            </p:txEl>
                                          </p:spTgt>
                                        </p:tgtEl>
                                        <p:attrNameLst>
                                          <p:attrName>style.visibility</p:attrName>
                                        </p:attrNameLst>
                                      </p:cBhvr>
                                      <p:to>
                                        <p:strVal val="visible"/>
                                      </p:to>
                                    </p:set>
                                    <p:anim calcmode="lin" valueType="num">
                                      <p:cBhvr>
                                        <p:cTn id="24" dur="500" fill="hold"/>
                                        <p:tgtEl>
                                          <p:spTgt spid="32771">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2771">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22"/>
          <p:cNvSpPr>
            <a:spLocks noGrp="1"/>
          </p:cNvSpPr>
          <p:nvPr>
            <p:ph type="sldNum" sz="quarter" idx="12"/>
          </p:nvPr>
        </p:nvSpPr>
        <p:spPr bwMode="auto">
          <a:ln>
            <a:round/>
            <a:headEnd/>
            <a:tailEnd/>
          </a:ln>
        </p:spPr>
        <p:txBody>
          <a:bodyPr/>
          <a:lstStyle/>
          <a:p>
            <a:r>
              <a:rPr lang="en-US" smtClean="0"/>
              <a:t>6-</a:t>
            </a:r>
            <a:fld id="{371CA442-4C57-4E54-A086-8BF35B2CE474}" type="slidenum">
              <a:rPr lang="en-US" smtClean="0"/>
              <a:pPr/>
              <a:t>3</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p:txBody>
      </p:sp>
      <p:sp>
        <p:nvSpPr>
          <p:cNvPr id="5" name="TextBox 4"/>
          <p:cNvSpPr txBox="1">
            <a:spLocks noChangeArrowheads="1"/>
          </p:cNvSpPr>
          <p:nvPr/>
        </p:nvSpPr>
        <p:spPr bwMode="auto">
          <a:xfrm>
            <a:off x="914400" y="2133600"/>
            <a:ext cx="7162800" cy="4295775"/>
          </a:xfrm>
          <a:prstGeom prst="rect">
            <a:avLst/>
          </a:prstGeom>
          <a:noFill/>
          <a:ln w="9525">
            <a:noFill/>
            <a:miter lim="800000"/>
            <a:headEnd/>
            <a:tailEnd/>
          </a:ln>
        </p:spPr>
        <p:txBody>
          <a:bodyPr>
            <a:spAutoFit/>
          </a:bodyPr>
          <a:lstStyle/>
          <a:p>
            <a:pPr marL="225425" indent="-225425">
              <a:buFont typeface="Arial" charset="0"/>
              <a:buChar char="•"/>
            </a:pPr>
            <a:r>
              <a:rPr lang="en-US" sz="3200" b="1">
                <a:latin typeface="Perpetua" pitchFamily="18" charset="0"/>
              </a:rPr>
              <a:t>Multiple Cash Flows: Future and Present Values</a:t>
            </a:r>
          </a:p>
          <a:p>
            <a:pPr marL="225425" indent="-225425">
              <a:buFont typeface="Arial" charset="0"/>
              <a:buChar char="•"/>
            </a:pPr>
            <a:r>
              <a:rPr lang="en-US" sz="3200" b="1">
                <a:latin typeface="Perpetua" pitchFamily="18" charset="0"/>
              </a:rPr>
              <a:t>Multiple Equal Cash Flows: Annuities and Perpetuities</a:t>
            </a:r>
          </a:p>
          <a:p>
            <a:pPr marL="225425" indent="-225425">
              <a:buFont typeface="Arial" charset="0"/>
              <a:buChar char="•"/>
            </a:pPr>
            <a:r>
              <a:rPr lang="en-US" sz="3200" b="1">
                <a:latin typeface="Perpetua" pitchFamily="18" charset="0"/>
              </a:rPr>
              <a:t>Comparing Rates: the Effect of Compounding</a:t>
            </a:r>
          </a:p>
          <a:p>
            <a:pPr marL="225425" indent="-225425">
              <a:buFont typeface="Arial" charset="0"/>
              <a:buChar char="•"/>
            </a:pPr>
            <a:r>
              <a:rPr lang="en-US" sz="3200" b="1">
                <a:latin typeface="Perpetua" pitchFamily="18" charset="0"/>
              </a:rPr>
              <a:t>Loan Types</a:t>
            </a:r>
          </a:p>
          <a:p>
            <a:pPr marL="225425" indent="-225425">
              <a:buFont typeface="Arial" charset="0"/>
              <a:buChar char="•"/>
            </a:pPr>
            <a:r>
              <a:rPr lang="en-US" sz="3200" b="1">
                <a:latin typeface="Perpetua" pitchFamily="18" charset="0"/>
              </a:rPr>
              <a:t>Loan Amortization</a:t>
            </a:r>
          </a:p>
          <a:p>
            <a:pPr marL="225425" indent="-225425">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0" end="0"/>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1" end="1"/>
                                            </p:txEl>
                                          </p:spTgt>
                                        </p:tgtEl>
                                        <p:attrNameLst>
                                          <p:attrName>style.opacity</p:attrName>
                                        </p:attrNameLst>
                                      </p:cBhvr>
                                      <p:to>
                                        <p:strVal val="0.5"/>
                                      </p:to>
                                    </p:set>
                                    <p:animEffect filter="image" prLst="opacity: 0.5">
                                      <p:cBhvr rctx="IE">
                                        <p:cTn id="9" dur="indefinite"/>
                                        <p:tgtEl>
                                          <p:spTgt spid="5">
                                            <p:txEl>
                                              <p:pRg st="1" end="1"/>
                                            </p:txEl>
                                          </p:spTgt>
                                        </p:tgtEl>
                                      </p:cBhvr>
                                    </p:animEffect>
                                  </p:childTnLst>
                                </p:cTn>
                              </p:par>
                              <p:par>
                                <p:cTn id="10" presetID="9" presetClass="emph" presetSubtype="0" nodeType="withEffect">
                                  <p:stCondLst>
                                    <p:cond delay="0"/>
                                  </p:stCondLst>
                                  <p:childTnLst>
                                    <p:set>
                                      <p:cBhvr rctx="PPT">
                                        <p:cTn id="11" dur="indefinite"/>
                                        <p:tgtEl>
                                          <p:spTgt spid="5">
                                            <p:txEl>
                                              <p:pRg st="2" end="2"/>
                                            </p:txEl>
                                          </p:spTgt>
                                        </p:tgtEl>
                                        <p:attrNameLst>
                                          <p:attrName>style.opacity</p:attrName>
                                        </p:attrNameLst>
                                      </p:cBhvr>
                                      <p:to>
                                        <p:strVal val="0.5"/>
                                      </p:to>
                                    </p:set>
                                    <p:animEffect filter="image" prLst="opacity: 0.5">
                                      <p:cBhvr rctx="IE">
                                        <p:cTn id="12" dur="indefinite"/>
                                        <p:tgtEl>
                                          <p:spTgt spid="5">
                                            <p:txEl>
                                              <p:pRg st="2" end="2"/>
                                            </p:txEl>
                                          </p:spTgt>
                                        </p:tgtEl>
                                      </p:cBhvr>
                                    </p:animEffect>
                                  </p:childTnLst>
                                </p:cTn>
                              </p:par>
                              <p:par>
                                <p:cTn id="13" presetID="9" presetClass="emph" presetSubtype="0" nodeType="withEffect">
                                  <p:stCondLst>
                                    <p:cond delay="0"/>
                                  </p:stCondLst>
                                  <p:childTnLst>
                                    <p:set>
                                      <p:cBhvr rctx="PPT">
                                        <p:cTn id="14" dur="indefinite"/>
                                        <p:tgtEl>
                                          <p:spTgt spid="5">
                                            <p:txEl>
                                              <p:pRg st="3" end="3"/>
                                            </p:txEl>
                                          </p:spTgt>
                                        </p:tgtEl>
                                        <p:attrNameLst>
                                          <p:attrName>style.opacity</p:attrName>
                                        </p:attrNameLst>
                                      </p:cBhvr>
                                      <p:to>
                                        <p:strVal val="0.5"/>
                                      </p:to>
                                    </p:set>
                                    <p:animEffect filter="image" prLst="opacity: 0.5">
                                      <p:cBhvr rctx="IE">
                                        <p:cTn id="15" dur="indefinite"/>
                                        <p:tgtEl>
                                          <p:spTgt spid="5">
                                            <p:txEl>
                                              <p:pRg st="3" end="3"/>
                                            </p:txEl>
                                          </p:spTgt>
                                        </p:tgtEl>
                                      </p:cBhvr>
                                    </p:animEffect>
                                  </p:childTnLst>
                                </p:cTn>
                              </p:par>
                              <p:par>
                                <p:cTn id="16" presetID="9" presetClass="emph" presetSubtype="0" nodeType="withEffect">
                                  <p:stCondLst>
                                    <p:cond delay="0"/>
                                  </p:stCondLst>
                                  <p:childTnLst>
                                    <p:set>
                                      <p:cBhvr rctx="PPT">
                                        <p:cTn id="17" dur="indefinite"/>
                                        <p:tgtEl>
                                          <p:spTgt spid="5">
                                            <p:txEl>
                                              <p:pRg st="4" end="4"/>
                                            </p:txEl>
                                          </p:spTgt>
                                        </p:tgtEl>
                                        <p:attrNameLst>
                                          <p:attrName>style.opacity</p:attrName>
                                        </p:attrNameLst>
                                      </p:cBhvr>
                                      <p:to>
                                        <p:strVal val="0.5"/>
                                      </p:to>
                                    </p:set>
                                    <p:animEffect filter="image" prLst="opacity: 0.5">
                                      <p:cBhvr rctx="IE">
                                        <p:cTn id="18" dur="indefinite"/>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1" name="Slide Number Placeholder 22"/>
          <p:cNvSpPr>
            <a:spLocks noGrp="1"/>
          </p:cNvSpPr>
          <p:nvPr>
            <p:ph type="sldNum" sz="quarter" idx="12"/>
          </p:nvPr>
        </p:nvSpPr>
        <p:spPr bwMode="auto">
          <a:ln>
            <a:round/>
            <a:headEnd/>
            <a:tailEnd/>
          </a:ln>
        </p:spPr>
        <p:txBody>
          <a:bodyPr/>
          <a:lstStyle/>
          <a:p>
            <a:r>
              <a:rPr lang="en-US" smtClean="0"/>
              <a:t>6-</a:t>
            </a:r>
            <a:fld id="{B7F1DA41-FD05-46A7-87CE-FC96D83E4770}" type="slidenum">
              <a:rPr lang="en-US" smtClean="0"/>
              <a:pPr/>
              <a:t>30</a:t>
            </a:fld>
            <a:endParaRPr lang="en-US" smtClean="0"/>
          </a:p>
        </p:txBody>
      </p:sp>
      <p:sp>
        <p:nvSpPr>
          <p:cNvPr id="37902" name="Rectangle 2"/>
          <p:cNvSpPr>
            <a:spLocks noGrp="1" noChangeArrowheads="1"/>
          </p:cNvSpPr>
          <p:nvPr>
            <p:ph type="title"/>
          </p:nvPr>
        </p:nvSpPr>
        <p:spPr>
          <a:xfrm>
            <a:off x="381000" y="152400"/>
            <a:ext cx="8534400" cy="1524000"/>
          </a:xfrm>
          <a:solidFill>
            <a:schemeClr val="bg2"/>
          </a:solidFill>
        </p:spPr>
        <p:txBody>
          <a:bodyPr/>
          <a:lstStyle/>
          <a:p>
            <a:pPr algn="ctr" eaLnBrk="1" hangingPunct="1"/>
            <a:r>
              <a:rPr lang="en-US" sz="4800" b="1" smtClean="0"/>
              <a:t>Annuities and Perpetuities  Basic Formulas</a:t>
            </a:r>
          </a:p>
        </p:txBody>
      </p:sp>
      <p:sp>
        <p:nvSpPr>
          <p:cNvPr id="2052" name="Rectangle 3"/>
          <p:cNvSpPr>
            <a:spLocks noGrp="1" noChangeArrowheads="1"/>
          </p:cNvSpPr>
          <p:nvPr>
            <p:ph sz="quarter" idx="1"/>
          </p:nvPr>
        </p:nvSpPr>
        <p:spPr>
          <a:xfrm>
            <a:off x="1524000" y="1870075"/>
            <a:ext cx="6705600" cy="4378325"/>
          </a:xfrm>
        </p:spPr>
        <p:txBody>
          <a:bodyPr/>
          <a:lstStyle/>
          <a:p>
            <a:pPr eaLnBrk="1" hangingPunct="1">
              <a:buFont typeface="Wingdings 2" pitchFamily="18" charset="2"/>
              <a:buNone/>
            </a:pPr>
            <a:r>
              <a:rPr lang="en-US" b="1" smtClean="0">
                <a:latin typeface="Arial" charset="0"/>
                <a:cs typeface="Arial" charset="0"/>
              </a:rPr>
              <a:t>	Perpetuity:      </a:t>
            </a:r>
            <a:r>
              <a:rPr lang="en-US" b="1" smtClean="0">
                <a:solidFill>
                  <a:srgbClr val="0070C0"/>
                </a:solidFill>
                <a:latin typeface="Arial" charset="0"/>
                <a:cs typeface="Arial" charset="0"/>
              </a:rPr>
              <a:t>PV = C / r</a:t>
            </a:r>
          </a:p>
          <a:p>
            <a:pPr eaLnBrk="1" hangingPunct="1">
              <a:buFont typeface="Wingdings 2" pitchFamily="18" charset="2"/>
              <a:buNone/>
            </a:pPr>
            <a:r>
              <a:rPr lang="en-US" b="1" smtClean="0">
                <a:latin typeface="Arial" charset="0"/>
                <a:cs typeface="Arial" charset="0"/>
              </a:rPr>
              <a:t>	Annuity:</a:t>
            </a:r>
          </a:p>
        </p:txBody>
      </p:sp>
      <p:graphicFrame>
        <p:nvGraphicFramePr>
          <p:cNvPr id="2050" name="Object 12"/>
          <p:cNvGraphicFramePr>
            <a:graphicFrameLocks noChangeAspect="1"/>
          </p:cNvGraphicFramePr>
          <p:nvPr/>
        </p:nvGraphicFramePr>
        <p:xfrm>
          <a:off x="2667000" y="3317875"/>
          <a:ext cx="4430713" cy="2625725"/>
        </p:xfrm>
        <a:graphic>
          <a:graphicData uri="http://schemas.openxmlformats.org/presentationml/2006/ole">
            <p:oleObj spid="_x0000_s37901" name="Equation" r:id="rId4" imgW="41463360" imgH="430171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 calcmode="lin" valueType="num">
                                      <p:cBhvr>
                                        <p:cTn id="7" dur="1000" fill="hold"/>
                                        <p:tgtEl>
                                          <p:spTgt spid="205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5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5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52">
                                            <p:txEl>
                                              <p:pRg st="1" end="1"/>
                                            </p:txEl>
                                          </p:spTgt>
                                        </p:tgtEl>
                                        <p:attrNameLst>
                                          <p:attrName>style.visibility</p:attrName>
                                        </p:attrNameLst>
                                      </p:cBhvr>
                                      <p:to>
                                        <p:strVal val="visible"/>
                                      </p:to>
                                    </p:set>
                                    <p:anim calcmode="lin" valueType="num">
                                      <p:cBhvr>
                                        <p:cTn id="14" dur="1000" fill="hold"/>
                                        <p:tgtEl>
                                          <p:spTgt spid="205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5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52">
                                            <p:txEl>
                                              <p:pRg st="1" end="1"/>
                                            </p:txEl>
                                          </p:spTgt>
                                        </p:tgtEl>
                                      </p:cBhvr>
                                    </p:animEffect>
                                  </p:childTnLst>
                                </p:cTn>
                              </p:par>
                            </p:childTnLst>
                          </p:cTn>
                        </p:par>
                        <p:par>
                          <p:cTn id="17" fill="hold">
                            <p:stCondLst>
                              <p:cond delay="1000"/>
                            </p:stCondLst>
                            <p:childTnLst>
                              <p:par>
                                <p:cTn id="18" presetID="55" presetClass="entr" presetSubtype="0" fill="hold" nodeType="after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p:cTn id="20" dur="1000" fill="hold"/>
                                        <p:tgtEl>
                                          <p:spTgt spid="2050"/>
                                        </p:tgtEl>
                                        <p:attrNameLst>
                                          <p:attrName>ppt_w</p:attrName>
                                        </p:attrNameLst>
                                      </p:cBhvr>
                                      <p:tavLst>
                                        <p:tav tm="0">
                                          <p:val>
                                            <p:strVal val="#ppt_w*0.70"/>
                                          </p:val>
                                        </p:tav>
                                        <p:tav tm="100000">
                                          <p:val>
                                            <p:strVal val="#ppt_w"/>
                                          </p:val>
                                        </p:tav>
                                      </p:tavLst>
                                    </p:anim>
                                    <p:anim calcmode="lin" valueType="num">
                                      <p:cBhvr>
                                        <p:cTn id="21" dur="1000" fill="hold"/>
                                        <p:tgtEl>
                                          <p:spTgt spid="2050"/>
                                        </p:tgtEl>
                                        <p:attrNameLst>
                                          <p:attrName>ppt_h</p:attrName>
                                        </p:attrNameLst>
                                      </p:cBhvr>
                                      <p:tavLst>
                                        <p:tav tm="0">
                                          <p:val>
                                            <p:strVal val="#ppt_h"/>
                                          </p:val>
                                        </p:tav>
                                        <p:tav tm="100000">
                                          <p:val>
                                            <p:strVal val="#ppt_h"/>
                                          </p:val>
                                        </p:tav>
                                      </p:tavLst>
                                    </p:anim>
                                    <p:animEffect transition="in" filter="fade">
                                      <p:cBhvr>
                                        <p:cTn id="22"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22"/>
          <p:cNvSpPr>
            <a:spLocks noGrp="1"/>
          </p:cNvSpPr>
          <p:nvPr>
            <p:ph type="sldNum" sz="quarter" idx="12"/>
          </p:nvPr>
        </p:nvSpPr>
        <p:spPr bwMode="auto">
          <a:ln>
            <a:round/>
            <a:headEnd/>
            <a:tailEnd/>
          </a:ln>
        </p:spPr>
        <p:txBody>
          <a:bodyPr/>
          <a:lstStyle/>
          <a:p>
            <a:r>
              <a:rPr lang="en-US" smtClean="0"/>
              <a:t>6-</a:t>
            </a:r>
            <a:fld id="{BD47D0F2-DDFC-4CBA-AC46-CDFB55F02492}" type="slidenum">
              <a:rPr lang="en-US" smtClean="0"/>
              <a:pPr/>
              <a:t>31</a:t>
            </a:fld>
            <a:endParaRPr lang="en-US" smtClean="0"/>
          </a:p>
        </p:txBody>
      </p:sp>
      <p:sp>
        <p:nvSpPr>
          <p:cNvPr id="39950" name="Rectangle 2"/>
          <p:cNvSpPr>
            <a:spLocks noGrp="1" noChangeArrowheads="1"/>
          </p:cNvSpPr>
          <p:nvPr>
            <p:ph type="title"/>
          </p:nvPr>
        </p:nvSpPr>
        <p:spPr>
          <a:xfrm>
            <a:off x="914400" y="274638"/>
            <a:ext cx="7772400" cy="1477962"/>
          </a:xfrm>
          <a:solidFill>
            <a:schemeClr val="bg2"/>
          </a:solidFill>
        </p:spPr>
        <p:txBody>
          <a:bodyPr/>
          <a:lstStyle/>
          <a:p>
            <a:pPr algn="ctr" eaLnBrk="1" hangingPunct="1"/>
            <a:r>
              <a:rPr lang="en-US" sz="4800" b="1" smtClean="0"/>
              <a:t>Annuities on the Spreadsheet - Example</a:t>
            </a:r>
          </a:p>
        </p:txBody>
      </p:sp>
      <p:sp>
        <p:nvSpPr>
          <p:cNvPr id="4100" name="Rectangle 3"/>
          <p:cNvSpPr>
            <a:spLocks noGrp="1" noChangeArrowheads="1"/>
          </p:cNvSpPr>
          <p:nvPr>
            <p:ph sz="quarter" idx="1"/>
          </p:nvPr>
        </p:nvSpPr>
        <p:spPr>
          <a:xfrm>
            <a:off x="381000" y="2057400"/>
            <a:ext cx="7312025" cy="4530725"/>
          </a:xfrm>
        </p:spPr>
        <p:txBody>
          <a:bodyPr/>
          <a:lstStyle/>
          <a:p>
            <a:pPr eaLnBrk="1" hangingPunct="1">
              <a:buFont typeface="Wingdings 2" pitchFamily="18" charset="2"/>
              <a:buNone/>
            </a:pPr>
            <a:r>
              <a:rPr lang="en-US" sz="3600" b="1" smtClean="0">
                <a:latin typeface="Arial" charset="0"/>
                <a:cs typeface="Arial" charset="0"/>
              </a:rPr>
              <a:t>	</a:t>
            </a:r>
            <a:r>
              <a:rPr lang="en-US" sz="3600" b="1" smtClean="0">
                <a:cs typeface="Arial" charset="0"/>
              </a:rPr>
              <a:t>The present value and future value formulas in a spreadsheet include a place for annuity payments</a:t>
            </a:r>
          </a:p>
          <a:p>
            <a:pPr eaLnBrk="1" hangingPunct="1"/>
            <a:endParaRPr lang="en-US" sz="2000" b="1" smtClean="0">
              <a:cs typeface="Arial" charset="0"/>
            </a:endParaRPr>
          </a:p>
          <a:p>
            <a:pPr eaLnBrk="1" hangingPunct="1">
              <a:buFont typeface="Wingdings 2" pitchFamily="18" charset="2"/>
              <a:buNone/>
            </a:pPr>
            <a:r>
              <a:rPr lang="en-US" sz="3600" b="1" smtClean="0">
                <a:solidFill>
                  <a:srgbClr val="0070C0"/>
                </a:solidFill>
                <a:cs typeface="Arial" charset="0"/>
              </a:rPr>
              <a:t>	Click on the Excel icon to see an example</a:t>
            </a:r>
          </a:p>
        </p:txBody>
      </p:sp>
      <p:graphicFrame>
        <p:nvGraphicFramePr>
          <p:cNvPr id="116740" name="Object 12">
            <a:hlinkClick r:id="" action="ppaction://ole?verb=1"/>
          </p:cNvPr>
          <p:cNvGraphicFramePr>
            <a:graphicFrameLocks noChangeAspect="1"/>
          </p:cNvGraphicFramePr>
          <p:nvPr/>
        </p:nvGraphicFramePr>
        <p:xfrm>
          <a:off x="6629400" y="5105400"/>
          <a:ext cx="1752600" cy="1401763"/>
        </p:xfrm>
        <a:graphic>
          <a:graphicData uri="http://schemas.openxmlformats.org/presentationml/2006/ole">
            <p:oleObj spid="_x0000_s39949" name="Worksheet" showAsIcon="1" r:id="rId3" imgW="381000" imgH="714375"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p:cTn id="7" dur="1000" fill="hold"/>
                                        <p:tgtEl>
                                          <p:spTgt spid="410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100">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10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100">
                                            <p:txEl>
                                              <p:pRg st="2" end="2"/>
                                            </p:txEl>
                                          </p:spTgt>
                                        </p:tgtEl>
                                        <p:attrNameLst>
                                          <p:attrName>style.visibility</p:attrName>
                                        </p:attrNameLst>
                                      </p:cBhvr>
                                      <p:to>
                                        <p:strVal val="visible"/>
                                      </p:to>
                                    </p:set>
                                    <p:anim calcmode="lin" valueType="num">
                                      <p:cBhvr>
                                        <p:cTn id="14" dur="1000" fill="hold"/>
                                        <p:tgtEl>
                                          <p:spTgt spid="4100">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4100">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4100">
                                            <p:txEl>
                                              <p:pRg st="2" end="2"/>
                                            </p:txEl>
                                          </p:spTgt>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16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22"/>
          <p:cNvSpPr>
            <a:spLocks noGrp="1"/>
          </p:cNvSpPr>
          <p:nvPr>
            <p:ph type="sldNum" sz="quarter" idx="12"/>
          </p:nvPr>
        </p:nvSpPr>
        <p:spPr bwMode="auto">
          <a:ln>
            <a:round/>
            <a:headEnd/>
            <a:tailEnd/>
          </a:ln>
        </p:spPr>
        <p:txBody>
          <a:bodyPr/>
          <a:lstStyle/>
          <a:p>
            <a:r>
              <a:rPr lang="en-US" smtClean="0"/>
              <a:t>6-</a:t>
            </a:r>
            <a:fld id="{A2331258-09A8-490D-88B1-D67B7BC57D65}" type="slidenum">
              <a:rPr lang="en-US" smtClean="0"/>
              <a:pPr/>
              <a:t>32</a:t>
            </a:fld>
            <a:endParaRPr lang="en-US" smtClean="0"/>
          </a:p>
        </p:txBody>
      </p:sp>
      <p:sp>
        <p:nvSpPr>
          <p:cNvPr id="68610" name="Rectangle 2"/>
          <p:cNvSpPr>
            <a:spLocks noGrp="1" noChangeArrowheads="1"/>
          </p:cNvSpPr>
          <p:nvPr>
            <p:ph type="title"/>
          </p:nvPr>
        </p:nvSpPr>
        <p:spPr>
          <a:xfrm>
            <a:off x="685800" y="228600"/>
            <a:ext cx="7772400" cy="1143000"/>
          </a:xfrm>
          <a:solidFill>
            <a:schemeClr val="bg2"/>
          </a:solidFill>
        </p:spPr>
        <p:txBody>
          <a:bodyPr/>
          <a:lstStyle/>
          <a:p>
            <a:pPr algn="ctr" eaLnBrk="1" hangingPunct="1"/>
            <a:r>
              <a:rPr lang="en-US" sz="4800" b="1" smtClean="0"/>
              <a:t>Annuities and the Calculator</a:t>
            </a:r>
          </a:p>
        </p:txBody>
      </p:sp>
      <p:sp>
        <p:nvSpPr>
          <p:cNvPr id="33795" name="Rectangle 3"/>
          <p:cNvSpPr>
            <a:spLocks noGrp="1" noChangeArrowheads="1"/>
          </p:cNvSpPr>
          <p:nvPr>
            <p:ph sz="quarter" idx="1"/>
          </p:nvPr>
        </p:nvSpPr>
        <p:spPr>
          <a:xfrm>
            <a:off x="685800" y="1371600"/>
            <a:ext cx="7388225" cy="1066800"/>
          </a:xfrm>
        </p:spPr>
        <p:txBody>
          <a:bodyPr/>
          <a:lstStyle/>
          <a:p>
            <a:pPr eaLnBrk="1" hangingPunct="1">
              <a:lnSpc>
                <a:spcPct val="90000"/>
              </a:lnSpc>
              <a:buFont typeface="Wingdings 2" pitchFamily="18" charset="2"/>
              <a:buNone/>
            </a:pPr>
            <a:r>
              <a:rPr lang="en-US" b="1" smtClean="0">
                <a:solidFill>
                  <a:srgbClr val="0070C0"/>
                </a:solidFill>
                <a:cs typeface="Arial" charset="0"/>
              </a:rPr>
              <a:t>	You can use the PMT key on the calculator for equal payments</a:t>
            </a:r>
          </a:p>
        </p:txBody>
      </p:sp>
      <p:pic>
        <p:nvPicPr>
          <p:cNvPr id="5" name="Picture 2" descr="http://i.ebayimg.com/t/NEW-TEXAS-INSTRUMENTS-BA-II-PLUS-CALCULATOR-SLIDE-CASE-/00/s/NjUwWDY1MA==/$(KGrHqJ,!h4E6GntFnUQBOmKDLCLO!~~60_3.JPG"/>
          <p:cNvPicPr>
            <a:picLocks noChangeAspect="1" noChangeArrowheads="1"/>
          </p:cNvPicPr>
          <p:nvPr/>
        </p:nvPicPr>
        <p:blipFill>
          <a:blip r:embed="rId3" cstate="print"/>
          <a:srcRect/>
          <a:stretch>
            <a:fillRect/>
          </a:stretch>
        </p:blipFill>
        <p:spPr bwMode="auto">
          <a:xfrm>
            <a:off x="254000" y="2819400"/>
            <a:ext cx="3143250" cy="3143250"/>
          </a:xfrm>
          <a:prstGeom prst="rect">
            <a:avLst/>
          </a:prstGeom>
          <a:noFill/>
          <a:ln w="9525">
            <a:noFill/>
            <a:miter lim="800000"/>
            <a:headEnd/>
            <a:tailEnd/>
          </a:ln>
        </p:spPr>
      </p:pic>
      <p:pic>
        <p:nvPicPr>
          <p:cNvPr id="6" name="Picture 2" descr="http://a1.mzstatic.com/us/r1000/032/Purple/85/1e/af/mzl.etighpol.320x480-75.jpg"/>
          <p:cNvPicPr>
            <a:picLocks noChangeAspect="1" noChangeArrowheads="1"/>
          </p:cNvPicPr>
          <p:nvPr/>
        </p:nvPicPr>
        <p:blipFill>
          <a:blip r:embed="rId4" cstate="print"/>
          <a:srcRect/>
          <a:stretch>
            <a:fillRect/>
          </a:stretch>
        </p:blipFill>
        <p:spPr bwMode="auto">
          <a:xfrm>
            <a:off x="3810000" y="2590800"/>
            <a:ext cx="5059363" cy="3733800"/>
          </a:xfrm>
          <a:prstGeom prst="rect">
            <a:avLst/>
          </a:prstGeom>
          <a:noFill/>
          <a:ln w="9525">
            <a:noFill/>
            <a:miter lim="800000"/>
            <a:headEnd/>
            <a:tailEnd/>
          </a:ln>
        </p:spPr>
      </p:pic>
      <p:cxnSp>
        <p:nvCxnSpPr>
          <p:cNvPr id="8" name="Straight Arrow Connector 7"/>
          <p:cNvCxnSpPr/>
          <p:nvPr/>
        </p:nvCxnSpPr>
        <p:spPr>
          <a:xfrm flipH="1">
            <a:off x="2235200" y="1828800"/>
            <a:ext cx="2362200" cy="2514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72000" y="1828800"/>
            <a:ext cx="990600" cy="20574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Donut 11"/>
          <p:cNvSpPr/>
          <p:nvPr/>
        </p:nvSpPr>
        <p:spPr>
          <a:xfrm>
            <a:off x="1397000" y="3810000"/>
            <a:ext cx="1524000" cy="1371600"/>
          </a:xfrm>
          <a:prstGeom prst="donut">
            <a:avLst>
              <a:gd name="adj" fmla="val 2756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3" name="Donut 12"/>
          <p:cNvSpPr/>
          <p:nvPr/>
        </p:nvSpPr>
        <p:spPr>
          <a:xfrm>
            <a:off x="4876800" y="3429000"/>
            <a:ext cx="1524000" cy="1371600"/>
          </a:xfrm>
          <a:prstGeom prst="donut">
            <a:avLst>
              <a:gd name="adj" fmla="val 2756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1000" fill="hold"/>
                                        <p:tgtEl>
                                          <p:spTgt spid="337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37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379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1000"/>
                                        <p:tgtEl>
                                          <p:spTgt spid="8"/>
                                        </p:tgtEl>
                                      </p:cBhvr>
                                    </p:animEffect>
                                  </p:childTnLst>
                                </p:cTn>
                              </p:par>
                            </p:childTnLst>
                          </p:cTn>
                        </p:par>
                        <p:par>
                          <p:cTn id="29" fill="hold">
                            <p:stCondLst>
                              <p:cond delay="1000"/>
                            </p:stCondLst>
                            <p:childTnLst>
                              <p:par>
                                <p:cTn id="30" presetID="55"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strVal val="#ppt_w*0.70"/>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1000"/>
                                        <p:tgtEl>
                                          <p:spTgt spid="9"/>
                                        </p:tgtEl>
                                      </p:cBhvr>
                                    </p:animEffect>
                                  </p:childTnLst>
                                </p:cTn>
                              </p:par>
                            </p:childTnLst>
                          </p:cTn>
                        </p:par>
                        <p:par>
                          <p:cTn id="40" fill="hold">
                            <p:stCondLst>
                              <p:cond delay="1000"/>
                            </p:stCondLst>
                            <p:childTnLst>
                              <p:par>
                                <p:cTn id="41" presetID="55"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strVal val="#ppt_w*0.70"/>
                                          </p:val>
                                        </p:tav>
                                        <p:tav tm="100000">
                                          <p:val>
                                            <p:strVal val="#ppt_w"/>
                                          </p:val>
                                        </p:tav>
                                      </p:tavLst>
                                    </p:anim>
                                    <p:anim calcmode="lin" valueType="num">
                                      <p:cBhvr>
                                        <p:cTn id="44" dur="1000" fill="hold"/>
                                        <p:tgtEl>
                                          <p:spTgt spid="13"/>
                                        </p:tgtEl>
                                        <p:attrNameLst>
                                          <p:attrName>ppt_h</p:attrName>
                                        </p:attrNameLst>
                                      </p:cBhvr>
                                      <p:tavLst>
                                        <p:tav tm="0">
                                          <p:val>
                                            <p:strVal val="#ppt_h"/>
                                          </p:val>
                                        </p:tav>
                                        <p:tav tm="100000">
                                          <p:val>
                                            <p:strVal val="#ppt_h"/>
                                          </p:val>
                                        </p:tav>
                                      </p:tavLst>
                                    </p:anim>
                                    <p:animEffect transition="in" filter="fade">
                                      <p:cBhvr>
                                        <p:cTn id="4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22"/>
          <p:cNvSpPr>
            <a:spLocks noGrp="1"/>
          </p:cNvSpPr>
          <p:nvPr>
            <p:ph type="sldNum" sz="quarter" idx="12"/>
          </p:nvPr>
        </p:nvSpPr>
        <p:spPr bwMode="auto">
          <a:ln>
            <a:round/>
            <a:headEnd/>
            <a:tailEnd/>
          </a:ln>
        </p:spPr>
        <p:txBody>
          <a:bodyPr/>
          <a:lstStyle/>
          <a:p>
            <a:r>
              <a:rPr lang="en-US" smtClean="0"/>
              <a:t>6-</a:t>
            </a:r>
            <a:fld id="{F9BF78B4-6A41-4046-B12B-86A044F8D2FB}" type="slidenum">
              <a:rPr lang="en-US" smtClean="0"/>
              <a:pPr/>
              <a:t>33</a:t>
            </a:fld>
            <a:endParaRPr lang="en-US" smtClean="0"/>
          </a:p>
        </p:txBody>
      </p:sp>
      <p:sp>
        <p:nvSpPr>
          <p:cNvPr id="70658" name="Rectangle 2"/>
          <p:cNvSpPr>
            <a:spLocks noGrp="1" noChangeArrowheads="1"/>
          </p:cNvSpPr>
          <p:nvPr>
            <p:ph type="title"/>
          </p:nvPr>
        </p:nvSpPr>
        <p:spPr>
          <a:xfrm>
            <a:off x="762000" y="228600"/>
            <a:ext cx="7772400" cy="1143000"/>
          </a:xfrm>
          <a:solidFill>
            <a:schemeClr val="bg2"/>
          </a:solidFill>
        </p:spPr>
        <p:txBody>
          <a:bodyPr/>
          <a:lstStyle/>
          <a:p>
            <a:pPr algn="ctr" eaLnBrk="1" hangingPunct="1"/>
            <a:r>
              <a:rPr lang="en-US" sz="4800" b="1" smtClean="0"/>
              <a:t>Annuities and the Calculator</a:t>
            </a:r>
          </a:p>
        </p:txBody>
      </p:sp>
      <p:sp>
        <p:nvSpPr>
          <p:cNvPr id="33795" name="Rectangle 3"/>
          <p:cNvSpPr>
            <a:spLocks noGrp="1" noChangeArrowheads="1"/>
          </p:cNvSpPr>
          <p:nvPr>
            <p:ph sz="quarter" idx="1"/>
          </p:nvPr>
        </p:nvSpPr>
        <p:spPr>
          <a:xfrm>
            <a:off x="381000" y="1600200"/>
            <a:ext cx="8305800" cy="4530725"/>
          </a:xfrm>
        </p:spPr>
        <p:txBody>
          <a:bodyPr/>
          <a:lstStyle/>
          <a:p>
            <a:pPr eaLnBrk="1" hangingPunct="1">
              <a:lnSpc>
                <a:spcPct val="90000"/>
              </a:lnSpc>
              <a:buFont typeface="Wingdings 2" pitchFamily="18" charset="2"/>
              <a:buNone/>
            </a:pPr>
            <a:r>
              <a:rPr lang="en-US" sz="3600" b="1" smtClean="0">
                <a:solidFill>
                  <a:srgbClr val="0070C0"/>
                </a:solidFill>
                <a:cs typeface="Arial" charset="0"/>
              </a:rPr>
              <a:t>Ordinary annuity versus annuity due</a:t>
            </a:r>
          </a:p>
          <a:p>
            <a:pPr lvl="1" eaLnBrk="1" hangingPunct="1">
              <a:lnSpc>
                <a:spcPct val="90000"/>
              </a:lnSpc>
            </a:pPr>
            <a:r>
              <a:rPr lang="en-US" b="1" smtClean="0">
                <a:solidFill>
                  <a:srgbClr val="0070C0"/>
                </a:solidFill>
                <a:cs typeface="Arial" charset="0"/>
              </a:rPr>
              <a:t>TI BA II Plus</a:t>
            </a:r>
            <a:r>
              <a:rPr lang="en-US" b="1" smtClean="0">
                <a:cs typeface="Arial" charset="0"/>
              </a:rPr>
              <a:t>: You can switch your calculator between the two types by using the 2</a:t>
            </a:r>
            <a:r>
              <a:rPr lang="en-US" b="1" baseline="30000" smtClean="0">
                <a:cs typeface="Arial" charset="0"/>
              </a:rPr>
              <a:t>nd</a:t>
            </a:r>
            <a:r>
              <a:rPr lang="en-US" b="1" smtClean="0">
                <a:cs typeface="Arial" charset="0"/>
              </a:rPr>
              <a:t> BGN 2</a:t>
            </a:r>
            <a:r>
              <a:rPr lang="en-US" b="1" baseline="30000" smtClean="0">
                <a:cs typeface="Arial" charset="0"/>
              </a:rPr>
              <a:t>nd</a:t>
            </a:r>
            <a:r>
              <a:rPr lang="en-US" b="1" smtClean="0">
                <a:cs typeface="Arial" charset="0"/>
              </a:rPr>
              <a:t> Set on the TI BA-II Plus </a:t>
            </a:r>
          </a:p>
          <a:p>
            <a:pPr lvl="1" eaLnBrk="1" hangingPunct="1">
              <a:lnSpc>
                <a:spcPct val="90000"/>
              </a:lnSpc>
            </a:pPr>
            <a:r>
              <a:rPr lang="en-US" b="1" smtClean="0">
                <a:solidFill>
                  <a:srgbClr val="0070C0"/>
                </a:solidFill>
                <a:cs typeface="Arial" charset="0"/>
              </a:rPr>
              <a:t>HP 12C</a:t>
            </a:r>
            <a:r>
              <a:rPr lang="en-US" b="1" smtClean="0">
                <a:cs typeface="Arial" charset="0"/>
              </a:rPr>
              <a:t>: “g” 7 sets the calculator for Beginning and “g” 8 for End.</a:t>
            </a:r>
          </a:p>
          <a:p>
            <a:pPr lvl="1" eaLnBrk="1" hangingPunct="1">
              <a:lnSpc>
                <a:spcPct val="90000"/>
              </a:lnSpc>
            </a:pPr>
            <a:r>
              <a:rPr lang="en-US" b="1" smtClean="0">
                <a:cs typeface="Arial" charset="0"/>
              </a:rPr>
              <a:t>If you see “BGN” or “Begin” in the display of your calculator, you have it set for an annuity due</a:t>
            </a:r>
          </a:p>
          <a:p>
            <a:pPr lvl="1" eaLnBrk="1" hangingPunct="1">
              <a:lnSpc>
                <a:spcPct val="90000"/>
              </a:lnSpc>
              <a:buFont typeface="Wingdings 2" pitchFamily="18" charset="2"/>
              <a:buNone/>
            </a:pPr>
            <a:endParaRPr lang="en-US" sz="400" b="1" smtClean="0">
              <a:cs typeface="Arial" charset="0"/>
            </a:endParaRPr>
          </a:p>
          <a:p>
            <a:pPr algn="ctr" eaLnBrk="1" hangingPunct="1">
              <a:lnSpc>
                <a:spcPct val="90000"/>
              </a:lnSpc>
              <a:buFont typeface="Wingdings 2" pitchFamily="18" charset="2"/>
              <a:buNone/>
            </a:pPr>
            <a:r>
              <a:rPr lang="en-US" sz="4000" b="1" smtClean="0">
                <a:solidFill>
                  <a:srgbClr val="C00000"/>
                </a:solidFill>
                <a:cs typeface="Arial" charset="0"/>
              </a:rPr>
              <a:t>Most problems are </a:t>
            </a:r>
          </a:p>
          <a:p>
            <a:pPr algn="ctr" eaLnBrk="1" hangingPunct="1">
              <a:lnSpc>
                <a:spcPct val="90000"/>
              </a:lnSpc>
              <a:buFont typeface="Wingdings 2" pitchFamily="18" charset="2"/>
              <a:buNone/>
            </a:pPr>
            <a:r>
              <a:rPr lang="en-US" sz="4000" b="1" u="sng" smtClean="0">
                <a:solidFill>
                  <a:srgbClr val="C00000"/>
                </a:solidFill>
                <a:cs typeface="Arial" charset="0"/>
              </a:rPr>
              <a:t>ordinary</a:t>
            </a:r>
            <a:r>
              <a:rPr lang="en-US" sz="4000" b="1" smtClean="0">
                <a:solidFill>
                  <a:srgbClr val="C00000"/>
                </a:solidFill>
                <a:cs typeface="Arial" charset="0"/>
              </a:rPr>
              <a:t> annuities</a:t>
            </a:r>
            <a:endParaRPr lang="en-US" sz="3600" b="1" smtClean="0">
              <a:solidFill>
                <a:srgbClr val="C0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 calcmode="lin" valueType="num">
                                      <p:cBhvr>
                                        <p:cTn id="7" dur="1000" fill="hold"/>
                                        <p:tgtEl>
                                          <p:spTgt spid="33795">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379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3795">
                                            <p:txEl>
                                              <p:pRg st="1" end="1"/>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 calcmode="lin" valueType="num">
                                      <p:cBhvr>
                                        <p:cTn id="13" dur="1000" fill="hold"/>
                                        <p:tgtEl>
                                          <p:spTgt spid="33795">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33795">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3379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3795">
                                            <p:txEl>
                                              <p:pRg st="3" end="3"/>
                                            </p:txEl>
                                          </p:spTgt>
                                        </p:tgtEl>
                                        <p:attrNameLst>
                                          <p:attrName>style.visibility</p:attrName>
                                        </p:attrNameLst>
                                      </p:cBhvr>
                                      <p:to>
                                        <p:strVal val="visible"/>
                                      </p:to>
                                    </p:set>
                                    <p:anim calcmode="lin" valueType="num">
                                      <p:cBhvr>
                                        <p:cTn id="20" dur="1000" fill="hold"/>
                                        <p:tgtEl>
                                          <p:spTgt spid="33795">
                                            <p:txEl>
                                              <p:pRg st="3" end="3"/>
                                            </p:txEl>
                                          </p:spTgt>
                                        </p:tgtEl>
                                        <p:attrNameLst>
                                          <p:attrName>ppt_w</p:attrName>
                                        </p:attrNameLst>
                                      </p:cBhvr>
                                      <p:tavLst>
                                        <p:tav tm="0">
                                          <p:val>
                                            <p:strVal val="#ppt_w*0.70"/>
                                          </p:val>
                                        </p:tav>
                                        <p:tav tm="100000">
                                          <p:val>
                                            <p:strVal val="#ppt_w"/>
                                          </p:val>
                                        </p:tav>
                                      </p:tavLst>
                                    </p:anim>
                                    <p:anim calcmode="lin" valueType="num">
                                      <p:cBhvr>
                                        <p:cTn id="21" dur="1000" fill="hold"/>
                                        <p:tgtEl>
                                          <p:spTgt spid="33795">
                                            <p:txEl>
                                              <p:pRg st="3" end="3"/>
                                            </p:txEl>
                                          </p:spTgt>
                                        </p:tgtEl>
                                        <p:attrNameLst>
                                          <p:attrName>ppt_h</p:attrName>
                                        </p:attrNameLst>
                                      </p:cBhvr>
                                      <p:tavLst>
                                        <p:tav tm="0">
                                          <p:val>
                                            <p:strVal val="#ppt_h"/>
                                          </p:val>
                                        </p:tav>
                                        <p:tav tm="100000">
                                          <p:val>
                                            <p:strVal val="#ppt_h"/>
                                          </p:val>
                                        </p:tav>
                                      </p:tavLst>
                                    </p:anim>
                                    <p:animEffect transition="in" filter="fade">
                                      <p:cBhvr>
                                        <p:cTn id="22" dur="10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anim calcmode="lin" valueType="num">
                                      <p:cBhvr>
                                        <p:cTn id="27" dur="1000" fill="hold"/>
                                        <p:tgtEl>
                                          <p:spTgt spid="33795">
                                            <p:txEl>
                                              <p:pRg st="5" end="5"/>
                                            </p:txEl>
                                          </p:spTgt>
                                        </p:tgtEl>
                                        <p:attrNameLst>
                                          <p:attrName>ppt_w</p:attrName>
                                        </p:attrNameLst>
                                      </p:cBhvr>
                                      <p:tavLst>
                                        <p:tav tm="0">
                                          <p:val>
                                            <p:strVal val="#ppt_w*0.70"/>
                                          </p:val>
                                        </p:tav>
                                        <p:tav tm="100000">
                                          <p:val>
                                            <p:strVal val="#ppt_w"/>
                                          </p:val>
                                        </p:tav>
                                      </p:tavLst>
                                    </p:anim>
                                    <p:anim calcmode="lin" valueType="num">
                                      <p:cBhvr>
                                        <p:cTn id="28" dur="1000" fill="hold"/>
                                        <p:tgtEl>
                                          <p:spTgt spid="33795">
                                            <p:txEl>
                                              <p:pRg st="5" end="5"/>
                                            </p:txEl>
                                          </p:spTgt>
                                        </p:tgtEl>
                                        <p:attrNameLst>
                                          <p:attrName>ppt_h</p:attrName>
                                        </p:attrNameLst>
                                      </p:cBhvr>
                                      <p:tavLst>
                                        <p:tav tm="0">
                                          <p:val>
                                            <p:strVal val="#ppt_h"/>
                                          </p:val>
                                        </p:tav>
                                        <p:tav tm="100000">
                                          <p:val>
                                            <p:strVal val="#ppt_h"/>
                                          </p:val>
                                        </p:tav>
                                      </p:tavLst>
                                    </p:anim>
                                    <p:animEffect transition="in" filter="fade">
                                      <p:cBhvr>
                                        <p:cTn id="29" dur="1000"/>
                                        <p:tgtEl>
                                          <p:spTgt spid="3379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33795">
                                            <p:txEl>
                                              <p:pRg st="6" end="6"/>
                                            </p:txEl>
                                          </p:spTgt>
                                        </p:tgtEl>
                                        <p:attrNameLst>
                                          <p:attrName>style.visibility</p:attrName>
                                        </p:attrNameLst>
                                      </p:cBhvr>
                                      <p:to>
                                        <p:strVal val="visible"/>
                                      </p:to>
                                    </p:set>
                                    <p:anim calcmode="lin" valueType="num">
                                      <p:cBhvr>
                                        <p:cTn id="34" dur="1000" fill="hold"/>
                                        <p:tgtEl>
                                          <p:spTgt spid="33795">
                                            <p:txEl>
                                              <p:pRg st="6" end="6"/>
                                            </p:txEl>
                                          </p:spTgt>
                                        </p:tgtEl>
                                        <p:attrNameLst>
                                          <p:attrName>ppt_w</p:attrName>
                                        </p:attrNameLst>
                                      </p:cBhvr>
                                      <p:tavLst>
                                        <p:tav tm="0">
                                          <p:val>
                                            <p:strVal val="#ppt_w*0.70"/>
                                          </p:val>
                                        </p:tav>
                                        <p:tav tm="100000">
                                          <p:val>
                                            <p:strVal val="#ppt_w"/>
                                          </p:val>
                                        </p:tav>
                                      </p:tavLst>
                                    </p:anim>
                                    <p:anim calcmode="lin" valueType="num">
                                      <p:cBhvr>
                                        <p:cTn id="35" dur="1000" fill="hold"/>
                                        <p:tgtEl>
                                          <p:spTgt spid="33795">
                                            <p:txEl>
                                              <p:pRg st="6" end="6"/>
                                            </p:txEl>
                                          </p:spTgt>
                                        </p:tgtEl>
                                        <p:attrNameLst>
                                          <p:attrName>ppt_h</p:attrName>
                                        </p:attrNameLst>
                                      </p:cBhvr>
                                      <p:tavLst>
                                        <p:tav tm="0">
                                          <p:val>
                                            <p:strVal val="#ppt_h"/>
                                          </p:val>
                                        </p:tav>
                                        <p:tav tm="100000">
                                          <p:val>
                                            <p:strVal val="#ppt_h"/>
                                          </p:val>
                                        </p:tav>
                                      </p:tavLst>
                                    </p:anim>
                                    <p:animEffect transition="in" filter="fade">
                                      <p:cBhvr>
                                        <p:cTn id="36" dur="1000"/>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22"/>
          <p:cNvSpPr>
            <a:spLocks noGrp="1"/>
          </p:cNvSpPr>
          <p:nvPr>
            <p:ph type="sldNum" sz="quarter" idx="12"/>
          </p:nvPr>
        </p:nvSpPr>
        <p:spPr bwMode="auto">
          <a:ln>
            <a:round/>
            <a:headEnd/>
            <a:tailEnd/>
          </a:ln>
        </p:spPr>
        <p:txBody>
          <a:bodyPr/>
          <a:lstStyle/>
          <a:p>
            <a:r>
              <a:rPr lang="en-US" smtClean="0"/>
              <a:t>6-</a:t>
            </a:r>
            <a:fld id="{2AD36EE8-919C-47CF-8EA2-99A94C13C0A7}" type="slidenum">
              <a:rPr lang="en-US" smtClean="0"/>
              <a:pPr/>
              <a:t>34</a:t>
            </a:fld>
            <a:endParaRPr lang="en-US" smtClean="0"/>
          </a:p>
        </p:txBody>
      </p:sp>
      <p:sp>
        <p:nvSpPr>
          <p:cNvPr id="72706" name="Rectangle 2"/>
          <p:cNvSpPr>
            <a:spLocks noGrp="1" noChangeArrowheads="1"/>
          </p:cNvSpPr>
          <p:nvPr>
            <p:ph type="title"/>
          </p:nvPr>
        </p:nvSpPr>
        <p:spPr>
          <a:xfrm>
            <a:off x="762000" y="304800"/>
            <a:ext cx="7772400" cy="1143000"/>
          </a:xfrm>
          <a:solidFill>
            <a:schemeClr val="bg2"/>
          </a:solidFill>
        </p:spPr>
        <p:txBody>
          <a:bodyPr/>
          <a:lstStyle/>
          <a:p>
            <a:pPr algn="ctr" eaLnBrk="1" hangingPunct="1"/>
            <a:r>
              <a:rPr lang="en-US" sz="4800" smtClean="0"/>
              <a:t>Annuity: Saving for a Car</a:t>
            </a:r>
          </a:p>
        </p:txBody>
      </p:sp>
      <p:sp>
        <p:nvSpPr>
          <p:cNvPr id="72707" name="Rectangle 3"/>
          <p:cNvSpPr>
            <a:spLocks noGrp="1" noChangeArrowheads="1"/>
          </p:cNvSpPr>
          <p:nvPr>
            <p:ph sz="quarter" idx="1"/>
          </p:nvPr>
        </p:nvSpPr>
        <p:spPr/>
        <p:txBody>
          <a:bodyPr/>
          <a:lstStyle/>
          <a:p>
            <a:pPr eaLnBrk="1" hangingPunct="1">
              <a:buFont typeface="Wingdings 2" pitchFamily="18" charset="2"/>
              <a:buNone/>
            </a:pPr>
            <a:r>
              <a:rPr lang="en-US" dirty="0" smtClean="0"/>
              <a:t>	</a:t>
            </a:r>
            <a:r>
              <a:rPr lang="en-US" sz="3600" b="1" dirty="0" smtClean="0">
                <a:solidFill>
                  <a:srgbClr val="0070C0"/>
                </a:solidFill>
                <a:cs typeface="Arial" charset="0"/>
              </a:rPr>
              <a:t>After carefully going over your budget, you have determined you can afford to pay $632 per month towards a new sports car. You call up your local bank and find out that the going rate is 1 percent per month for 48 months. How much can you borrow?</a:t>
            </a:r>
            <a:endParaRPr lang="en-US" b="1" dirty="0" smtClean="0">
              <a:solidFill>
                <a:srgbClr val="0070C0"/>
              </a:solidFill>
              <a:cs typeface="Arial" charset="0"/>
            </a:endParaRPr>
          </a:p>
          <a:p>
            <a:pPr eaLnBrk="1" hangingPunct="1"/>
            <a:endParaRPr lang="en-US" dirty="0" smtClean="0"/>
          </a:p>
          <a:p>
            <a:pPr lvl="1" eaLnBrk="1" hangingPunct="1">
              <a:buFont typeface="Wingdings 2" pitchFamily="18" charset="2"/>
              <a:buNone/>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Slide Number Placeholder 22"/>
          <p:cNvSpPr>
            <a:spLocks noGrp="1"/>
          </p:cNvSpPr>
          <p:nvPr>
            <p:ph type="sldNum" sz="quarter" idx="12"/>
          </p:nvPr>
        </p:nvSpPr>
        <p:spPr bwMode="auto">
          <a:ln>
            <a:round/>
            <a:headEnd/>
            <a:tailEnd/>
          </a:ln>
        </p:spPr>
        <p:txBody>
          <a:bodyPr/>
          <a:lstStyle/>
          <a:p>
            <a:r>
              <a:rPr lang="en-US" smtClean="0"/>
              <a:t>6-</a:t>
            </a:r>
            <a:fld id="{9D3907E4-1E4D-41DF-ABCD-7C5DEE0B5B83}" type="slidenum">
              <a:rPr lang="en-US" smtClean="0"/>
              <a:pPr/>
              <a:t>35</a:t>
            </a:fld>
            <a:endParaRPr lang="en-US" smtClean="0"/>
          </a:p>
        </p:txBody>
      </p:sp>
      <p:sp>
        <p:nvSpPr>
          <p:cNvPr id="53262" name="Rectangle 2"/>
          <p:cNvSpPr>
            <a:spLocks noGrp="1" noChangeArrowheads="1"/>
          </p:cNvSpPr>
          <p:nvPr>
            <p:ph type="title"/>
          </p:nvPr>
        </p:nvSpPr>
        <p:spPr>
          <a:xfrm>
            <a:off x="762000" y="304800"/>
            <a:ext cx="7696200" cy="1143000"/>
          </a:xfrm>
          <a:solidFill>
            <a:schemeClr val="bg2"/>
          </a:solidFill>
        </p:spPr>
        <p:txBody>
          <a:bodyPr/>
          <a:lstStyle/>
          <a:p>
            <a:pPr algn="ctr" eaLnBrk="1" hangingPunct="1"/>
            <a:r>
              <a:rPr lang="en-US" sz="4800" b="1" smtClean="0"/>
              <a:t>Annuity: Saving for a Car</a:t>
            </a:r>
          </a:p>
        </p:txBody>
      </p:sp>
      <p:sp>
        <p:nvSpPr>
          <p:cNvPr id="3076" name="Rectangle 3"/>
          <p:cNvSpPr>
            <a:spLocks noGrp="1" noChangeArrowheads="1"/>
          </p:cNvSpPr>
          <p:nvPr>
            <p:ph sz="quarter" idx="1"/>
          </p:nvPr>
        </p:nvSpPr>
        <p:spPr/>
        <p:txBody>
          <a:bodyPr/>
          <a:lstStyle/>
          <a:p>
            <a:pPr eaLnBrk="1" hangingPunct="1">
              <a:buFont typeface="Wingdings 2" pitchFamily="18" charset="2"/>
              <a:buNone/>
            </a:pPr>
            <a:r>
              <a:rPr lang="en-US" b="1" smtClean="0">
                <a:solidFill>
                  <a:srgbClr val="0070C0"/>
                </a:solidFill>
                <a:latin typeface="Arial" charset="0"/>
                <a:cs typeface="Arial" charset="0"/>
              </a:rPr>
              <a:t>	</a:t>
            </a:r>
            <a:r>
              <a:rPr lang="en-US" sz="3600" b="1" smtClean="0">
                <a:solidFill>
                  <a:srgbClr val="0070C0"/>
                </a:solidFill>
                <a:cs typeface="Arial" charset="0"/>
              </a:rPr>
              <a:t>You borrow money TODAY so you need to compute the present value.</a:t>
            </a:r>
            <a:endParaRPr lang="en-US" b="1" smtClean="0">
              <a:solidFill>
                <a:srgbClr val="0070C0"/>
              </a:solidFill>
              <a:cs typeface="Arial" charset="0"/>
            </a:endParaRPr>
          </a:p>
          <a:p>
            <a:pPr eaLnBrk="1" hangingPunct="1"/>
            <a:endParaRPr lang="en-US" b="1" smtClean="0">
              <a:solidFill>
                <a:srgbClr val="0070C0"/>
              </a:solidFill>
              <a:cs typeface="Arial" charset="0"/>
            </a:endParaRPr>
          </a:p>
          <a:p>
            <a:pPr lvl="1" eaLnBrk="1" hangingPunct="1">
              <a:buFont typeface="Wingdings 2" pitchFamily="18" charset="2"/>
              <a:buNone/>
            </a:pPr>
            <a:r>
              <a:rPr lang="en-US" b="1" smtClean="0">
                <a:cs typeface="Arial" charset="0"/>
              </a:rPr>
              <a:t>48 N; 1 I/Y; -632 PMT; CPT PV = 23,999.54 ($24,000)</a:t>
            </a:r>
          </a:p>
          <a:p>
            <a:pPr lvl="1" eaLnBrk="1" hangingPunct="1">
              <a:buFont typeface="Wingdings 2" pitchFamily="18" charset="2"/>
              <a:buNone/>
            </a:pPr>
            <a:endParaRPr lang="en-US" b="1" smtClean="0">
              <a:latin typeface="Arial" charset="0"/>
              <a:cs typeface="Arial" charset="0"/>
            </a:endParaRPr>
          </a:p>
          <a:p>
            <a:pPr eaLnBrk="1" hangingPunct="1">
              <a:buFont typeface="Wingdings 2" pitchFamily="18" charset="2"/>
              <a:buNone/>
            </a:pPr>
            <a:r>
              <a:rPr lang="en-US" b="1" smtClean="0">
                <a:latin typeface="Arial" charset="0"/>
                <a:cs typeface="Arial" charset="0"/>
              </a:rPr>
              <a:t>		</a:t>
            </a:r>
            <a:r>
              <a:rPr lang="en-US" b="1" smtClean="0">
                <a:cs typeface="Arial" charset="0"/>
              </a:rPr>
              <a:t>Formula:</a:t>
            </a:r>
          </a:p>
          <a:p>
            <a:pPr eaLnBrk="1" hangingPunct="1"/>
            <a:endParaRPr lang="en-US" smtClean="0"/>
          </a:p>
        </p:txBody>
      </p:sp>
      <p:graphicFrame>
        <p:nvGraphicFramePr>
          <p:cNvPr id="40964" name="Object 12"/>
          <p:cNvGraphicFramePr>
            <a:graphicFrameLocks/>
          </p:cNvGraphicFramePr>
          <p:nvPr/>
        </p:nvGraphicFramePr>
        <p:xfrm>
          <a:off x="3505200" y="4200525"/>
          <a:ext cx="4195763" cy="1590675"/>
        </p:xfrm>
        <a:graphic>
          <a:graphicData uri="http://schemas.openxmlformats.org/presentationml/2006/ole">
            <p:oleObj spid="_x0000_s53261" name="Equation" r:id="rId4" imgW="70740720" imgH="267796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6">
                                            <p:txEl>
                                              <p:pRg st="2" end="2"/>
                                            </p:txEl>
                                          </p:spTgt>
                                        </p:tgtEl>
                                        <p:attrNameLst>
                                          <p:attrName>style.visibility</p:attrName>
                                        </p:attrNameLst>
                                      </p:cBhvr>
                                      <p:to>
                                        <p:strVal val="visible"/>
                                      </p:to>
                                    </p:set>
                                    <p:anim calcmode="lin" valueType="num">
                                      <p:cBhvr>
                                        <p:cTn id="7" dur="1000" fill="hold"/>
                                        <p:tgtEl>
                                          <p:spTgt spid="3076">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076">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076">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076">
                                            <p:txEl>
                                              <p:pRg st="4" end="4"/>
                                            </p:txEl>
                                          </p:spTgt>
                                        </p:tgtEl>
                                        <p:attrNameLst>
                                          <p:attrName>style.visibility</p:attrName>
                                        </p:attrNameLst>
                                      </p:cBhvr>
                                      <p:to>
                                        <p:strVal val="visible"/>
                                      </p:to>
                                    </p:set>
                                    <p:anim calcmode="lin" valueType="num">
                                      <p:cBhvr>
                                        <p:cTn id="12" dur="1000" fill="hold"/>
                                        <p:tgtEl>
                                          <p:spTgt spid="3076">
                                            <p:txEl>
                                              <p:pRg st="4" end="4"/>
                                            </p:txEl>
                                          </p:spTgt>
                                        </p:tgtEl>
                                        <p:attrNameLst>
                                          <p:attrName>ppt_w</p:attrName>
                                        </p:attrNameLst>
                                      </p:cBhvr>
                                      <p:tavLst>
                                        <p:tav tm="0">
                                          <p:val>
                                            <p:strVal val="#ppt_w*0.70"/>
                                          </p:val>
                                        </p:tav>
                                        <p:tav tm="100000">
                                          <p:val>
                                            <p:strVal val="#ppt_w"/>
                                          </p:val>
                                        </p:tav>
                                      </p:tavLst>
                                    </p:anim>
                                    <p:anim calcmode="lin" valueType="num">
                                      <p:cBhvr>
                                        <p:cTn id="13" dur="1000" fill="hold"/>
                                        <p:tgtEl>
                                          <p:spTgt spid="3076">
                                            <p:txEl>
                                              <p:pRg st="4" end="4"/>
                                            </p:txEl>
                                          </p:spTgt>
                                        </p:tgtEl>
                                        <p:attrNameLst>
                                          <p:attrName>ppt_h</p:attrName>
                                        </p:attrNameLst>
                                      </p:cBhvr>
                                      <p:tavLst>
                                        <p:tav tm="0">
                                          <p:val>
                                            <p:strVal val="#ppt_h"/>
                                          </p:val>
                                        </p:tav>
                                        <p:tav tm="100000">
                                          <p:val>
                                            <p:strVal val="#ppt_h"/>
                                          </p:val>
                                        </p:tav>
                                      </p:tavLst>
                                    </p:anim>
                                    <p:animEffect transition="in" filter="fade">
                                      <p:cBhvr>
                                        <p:cTn id="14" dur="1000"/>
                                        <p:tgtEl>
                                          <p:spTgt spid="3076">
                                            <p:txEl>
                                              <p:pRg st="4" end="4"/>
                                            </p:txEl>
                                          </p:spTgt>
                                        </p:tgtEl>
                                      </p:cBhvr>
                                    </p:animEffect>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40964"/>
                                        </p:tgtEl>
                                        <p:attrNameLst>
                                          <p:attrName>style.visibility</p:attrName>
                                        </p:attrNameLst>
                                      </p:cBhvr>
                                      <p:to>
                                        <p:strVal val="visible"/>
                                      </p:to>
                                    </p:set>
                                    <p:anim calcmode="lin" valueType="num">
                                      <p:cBhvr>
                                        <p:cTn id="18" dur="1000" fill="hold"/>
                                        <p:tgtEl>
                                          <p:spTgt spid="40964"/>
                                        </p:tgtEl>
                                        <p:attrNameLst>
                                          <p:attrName>ppt_w</p:attrName>
                                        </p:attrNameLst>
                                      </p:cBhvr>
                                      <p:tavLst>
                                        <p:tav tm="0">
                                          <p:val>
                                            <p:strVal val="#ppt_w*0.70"/>
                                          </p:val>
                                        </p:tav>
                                        <p:tav tm="100000">
                                          <p:val>
                                            <p:strVal val="#ppt_w"/>
                                          </p:val>
                                        </p:tav>
                                      </p:tavLst>
                                    </p:anim>
                                    <p:anim calcmode="lin" valueType="num">
                                      <p:cBhvr>
                                        <p:cTn id="19" dur="1000" fill="hold"/>
                                        <p:tgtEl>
                                          <p:spTgt spid="40964"/>
                                        </p:tgtEl>
                                        <p:attrNameLst>
                                          <p:attrName>ppt_h</p:attrName>
                                        </p:attrNameLst>
                                      </p:cBhvr>
                                      <p:tavLst>
                                        <p:tav tm="0">
                                          <p:val>
                                            <p:strVal val="#ppt_h"/>
                                          </p:val>
                                        </p:tav>
                                        <p:tav tm="100000">
                                          <p:val>
                                            <p:strVal val="#ppt_h"/>
                                          </p:val>
                                        </p:tav>
                                      </p:tavLst>
                                    </p:anim>
                                    <p:animEffect transition="in" filter="fade">
                                      <p:cBhvr>
                                        <p:cTn id="20" dur="1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22"/>
          <p:cNvSpPr>
            <a:spLocks noGrp="1"/>
          </p:cNvSpPr>
          <p:nvPr>
            <p:ph type="sldNum" sz="quarter" idx="12"/>
          </p:nvPr>
        </p:nvSpPr>
        <p:spPr bwMode="auto">
          <a:ln>
            <a:round/>
            <a:headEnd/>
            <a:tailEnd/>
          </a:ln>
        </p:spPr>
        <p:txBody>
          <a:bodyPr/>
          <a:lstStyle/>
          <a:p>
            <a:r>
              <a:rPr lang="en-US" smtClean="0"/>
              <a:t>6-</a:t>
            </a:r>
            <a:fld id="{A6E6E67A-5195-4BAC-BDCC-C531CA5731CC}" type="slidenum">
              <a:rPr lang="en-US" smtClean="0"/>
              <a:pPr/>
              <a:t>36</a:t>
            </a:fld>
            <a:endParaRPr lang="en-US" smtClean="0"/>
          </a:p>
        </p:txBody>
      </p:sp>
      <p:sp>
        <p:nvSpPr>
          <p:cNvPr id="77826" name="Rectangle 2"/>
          <p:cNvSpPr>
            <a:spLocks noGrp="1" noChangeArrowheads="1"/>
          </p:cNvSpPr>
          <p:nvPr>
            <p:ph type="title"/>
          </p:nvPr>
        </p:nvSpPr>
        <p:spPr>
          <a:xfrm>
            <a:off x="762000" y="228600"/>
            <a:ext cx="7772400" cy="1143000"/>
          </a:xfrm>
          <a:solidFill>
            <a:schemeClr val="bg2"/>
          </a:solidFill>
        </p:spPr>
        <p:txBody>
          <a:bodyPr/>
          <a:lstStyle/>
          <a:p>
            <a:pPr algn="ctr" eaLnBrk="1" hangingPunct="1"/>
            <a:r>
              <a:rPr lang="en-US" sz="4800" b="1" smtClean="0"/>
              <a:t>Annuity: Sweepstakes Winner</a:t>
            </a:r>
          </a:p>
        </p:txBody>
      </p:sp>
      <p:sp>
        <p:nvSpPr>
          <p:cNvPr id="34819" name="Rectangle 3"/>
          <p:cNvSpPr>
            <a:spLocks noGrp="1" noChangeArrowheads="1"/>
          </p:cNvSpPr>
          <p:nvPr>
            <p:ph sz="quarter" idx="1"/>
          </p:nvPr>
        </p:nvSpPr>
        <p:spPr>
          <a:xfrm>
            <a:off x="533400" y="1524000"/>
            <a:ext cx="8185150" cy="4524375"/>
          </a:xfrm>
        </p:spPr>
        <p:txBody>
          <a:bodyPr/>
          <a:lstStyle/>
          <a:p>
            <a:pPr eaLnBrk="1" hangingPunct="1">
              <a:buFont typeface="Wingdings 2" pitchFamily="18" charset="2"/>
              <a:buNone/>
            </a:pPr>
            <a:r>
              <a:rPr lang="en-US" sz="2800" dirty="0" smtClean="0"/>
              <a:t>	</a:t>
            </a:r>
            <a:r>
              <a:rPr lang="en-US" b="1" dirty="0" smtClean="0">
                <a:cs typeface="Arial" charset="0"/>
              </a:rPr>
              <a:t>Suppose you win the Publishers Clearinghouse $10 million sweepstakes.  The money is paid in equal annual end-of-year installments of $333,333.33 over 30 years.  </a:t>
            </a:r>
          </a:p>
          <a:p>
            <a:pPr eaLnBrk="1" hangingPunct="1">
              <a:buFont typeface="Wingdings 2" pitchFamily="18" charset="2"/>
              <a:buNone/>
            </a:pPr>
            <a:r>
              <a:rPr lang="en-US" b="1" dirty="0" smtClean="0">
                <a:cs typeface="Arial" charset="0"/>
              </a:rPr>
              <a:t>	</a:t>
            </a:r>
            <a:r>
              <a:rPr lang="en-US" sz="3600" b="1" dirty="0" smtClean="0">
                <a:solidFill>
                  <a:srgbClr val="0070C0"/>
                </a:solidFill>
                <a:cs typeface="Arial" charset="0"/>
              </a:rPr>
              <a:t>If the appropriate discount rate is 5%, how much is the sweepstakes actually worth today?</a:t>
            </a:r>
            <a:endParaRPr lang="en-US" b="1" dirty="0" smtClean="0">
              <a:solidFill>
                <a:srgbClr val="0070C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 calcmode="lin" valueType="num">
                                      <p:cBhvr>
                                        <p:cTn id="7" dur="500" fill="hold"/>
                                        <p:tgtEl>
                                          <p:spTgt spid="3481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481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48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22"/>
          <p:cNvSpPr>
            <a:spLocks noGrp="1"/>
          </p:cNvSpPr>
          <p:nvPr>
            <p:ph type="sldNum" sz="quarter" idx="12"/>
          </p:nvPr>
        </p:nvSpPr>
        <p:spPr bwMode="auto">
          <a:ln>
            <a:round/>
            <a:headEnd/>
            <a:tailEnd/>
          </a:ln>
        </p:spPr>
        <p:txBody>
          <a:bodyPr/>
          <a:lstStyle/>
          <a:p>
            <a:r>
              <a:rPr lang="en-US" smtClean="0"/>
              <a:t>6-</a:t>
            </a:r>
            <a:fld id="{320D0677-0841-477D-9B12-224EDCA8B4DA}" type="slidenum">
              <a:rPr lang="en-US" smtClean="0"/>
              <a:pPr/>
              <a:t>37</a:t>
            </a:fld>
            <a:endParaRPr lang="en-US" smtClean="0"/>
          </a:p>
        </p:txBody>
      </p:sp>
      <p:sp>
        <p:nvSpPr>
          <p:cNvPr id="79874" name="Rectangle 2"/>
          <p:cNvSpPr>
            <a:spLocks noGrp="1" noChangeArrowheads="1"/>
          </p:cNvSpPr>
          <p:nvPr>
            <p:ph type="title"/>
          </p:nvPr>
        </p:nvSpPr>
        <p:spPr>
          <a:xfrm>
            <a:off x="1219200" y="152400"/>
            <a:ext cx="7162800" cy="1143000"/>
          </a:xfrm>
          <a:solidFill>
            <a:schemeClr val="bg2"/>
          </a:solidFill>
        </p:spPr>
        <p:txBody>
          <a:bodyPr/>
          <a:lstStyle/>
          <a:p>
            <a:pPr algn="ctr" eaLnBrk="1" hangingPunct="1"/>
            <a:r>
              <a:rPr lang="en-US" sz="4800" b="1" smtClean="0"/>
              <a:t>Saving For Retirement</a:t>
            </a:r>
          </a:p>
        </p:txBody>
      </p:sp>
      <p:sp>
        <p:nvSpPr>
          <p:cNvPr id="29699" name="Rectangle 3"/>
          <p:cNvSpPr>
            <a:spLocks noGrp="1" noChangeArrowheads="1"/>
          </p:cNvSpPr>
          <p:nvPr>
            <p:ph sz="quarter" idx="1"/>
          </p:nvPr>
        </p:nvSpPr>
        <p:spPr>
          <a:xfrm>
            <a:off x="935038" y="1447800"/>
            <a:ext cx="7572375" cy="2667000"/>
          </a:xfrm>
        </p:spPr>
        <p:txBody>
          <a:bodyPr>
            <a:normAutofit fontScale="77500" lnSpcReduction="20000"/>
          </a:bodyPr>
          <a:lstStyle/>
          <a:p>
            <a:pPr marL="274320" indent="-274320" eaLnBrk="1" fontAlgn="auto" hangingPunct="1">
              <a:spcBef>
                <a:spcPts val="580"/>
              </a:spcBef>
              <a:spcAft>
                <a:spcPts val="0"/>
              </a:spcAft>
              <a:buFont typeface="Wingdings 2"/>
              <a:buNone/>
              <a:defRPr/>
            </a:pPr>
            <a:r>
              <a:rPr lang="en-US" sz="2800" dirty="0" smtClean="0"/>
              <a:t>	</a:t>
            </a:r>
            <a:r>
              <a:rPr lang="en-US" sz="4200" b="1" dirty="0" smtClean="0">
                <a:cs typeface="Arial" pitchFamily="34" charset="0"/>
              </a:rPr>
              <a:t>You are offered the opportunity to put some money away for retirement. You will receive five annual payments of $25,000 each, beginning in 40 years. </a:t>
            </a:r>
          </a:p>
          <a:p>
            <a:pPr marL="548640" lvl="1" eaLnBrk="1" fontAlgn="auto" hangingPunct="1">
              <a:spcBef>
                <a:spcPts val="370"/>
              </a:spcBef>
              <a:spcAft>
                <a:spcPts val="0"/>
              </a:spcAft>
              <a:buFont typeface="Wingdings 2"/>
              <a:buNone/>
              <a:defRPr/>
            </a:pPr>
            <a:r>
              <a:rPr lang="en-US" sz="4200" dirty="0" smtClean="0"/>
              <a:t>	</a:t>
            </a:r>
          </a:p>
        </p:txBody>
      </p:sp>
      <p:pic>
        <p:nvPicPr>
          <p:cNvPr id="6" name="Picture 5" descr="http://t2.gstatic.com/images?q=tbn:ANd9GcR-cjuSDSR0EYV08b12FH_ip4g93-rl1nloILbG83bJAEP2qgDehw"/>
          <p:cNvPicPr>
            <a:picLocks noChangeAspect="1" noChangeArrowheads="1"/>
          </p:cNvPicPr>
          <p:nvPr/>
        </p:nvPicPr>
        <p:blipFill>
          <a:blip r:embed="rId2" cstate="print"/>
          <a:srcRect/>
          <a:stretch>
            <a:fillRect/>
          </a:stretch>
        </p:blipFill>
        <p:spPr bwMode="auto">
          <a:xfrm>
            <a:off x="4721225" y="3692525"/>
            <a:ext cx="3765550" cy="2751138"/>
          </a:xfrm>
          <a:prstGeom prst="rect">
            <a:avLst/>
          </a:prstGeom>
          <a:noFill/>
          <a:ln w="9525">
            <a:noFill/>
            <a:miter lim="800000"/>
            <a:headEnd/>
            <a:tailEnd/>
          </a:ln>
        </p:spPr>
      </p:pic>
      <p:sp>
        <p:nvSpPr>
          <p:cNvPr id="7" name="TextBox 6"/>
          <p:cNvSpPr txBox="1">
            <a:spLocks noChangeArrowheads="1"/>
          </p:cNvSpPr>
          <p:nvPr/>
        </p:nvSpPr>
        <p:spPr bwMode="auto">
          <a:xfrm>
            <a:off x="381000" y="3340100"/>
            <a:ext cx="4343400" cy="2838450"/>
          </a:xfrm>
          <a:prstGeom prst="rect">
            <a:avLst/>
          </a:prstGeom>
          <a:noFill/>
          <a:ln w="9525">
            <a:noFill/>
            <a:miter lim="800000"/>
            <a:headEnd/>
            <a:tailEnd/>
          </a:ln>
        </p:spPr>
        <p:txBody>
          <a:bodyPr>
            <a:spAutoFit/>
          </a:bodyPr>
          <a:lstStyle/>
          <a:p>
            <a:r>
              <a:rPr lang="en-US" sz="3600" b="1" dirty="0">
                <a:solidFill>
                  <a:srgbClr val="0070C0"/>
                </a:solidFill>
                <a:latin typeface="Perpetua" pitchFamily="18" charset="0"/>
                <a:cs typeface="Arial" charset="0"/>
              </a:rPr>
              <a:t>How much would you be willing to invest today if you desire an interest rate of 12%?</a:t>
            </a:r>
            <a:endParaRPr lang="en-US" sz="3600" dirty="0">
              <a:solidFill>
                <a:srgbClr val="0070C0"/>
              </a:solidFill>
              <a:latin typeface="Perpet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10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9699">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9699">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strVal val="#ppt_w*0.70"/>
                                          </p:val>
                                        </p:tav>
                                        <p:tav tm="100000">
                                          <p:val>
                                            <p:strVal val="#ppt_w"/>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p:cTn id="20"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22"/>
          <p:cNvSpPr>
            <a:spLocks noGrp="1"/>
          </p:cNvSpPr>
          <p:nvPr>
            <p:ph type="sldNum" sz="quarter" idx="12"/>
          </p:nvPr>
        </p:nvSpPr>
        <p:spPr bwMode="auto">
          <a:ln>
            <a:round/>
            <a:headEnd/>
            <a:tailEnd/>
          </a:ln>
        </p:spPr>
        <p:txBody>
          <a:bodyPr/>
          <a:lstStyle/>
          <a:p>
            <a:r>
              <a:rPr lang="en-US" smtClean="0"/>
              <a:t>6-</a:t>
            </a:r>
            <a:fld id="{318A114A-279A-439D-9442-983317B2F633}" type="slidenum">
              <a:rPr lang="en-US" smtClean="0"/>
              <a:pPr/>
              <a:t>38</a:t>
            </a:fld>
            <a:endParaRPr lang="en-US" smtClean="0"/>
          </a:p>
        </p:txBody>
      </p:sp>
      <p:sp>
        <p:nvSpPr>
          <p:cNvPr id="80898" name="Rectangle 19"/>
          <p:cNvSpPr>
            <a:spLocks noChangeArrowheads="1"/>
          </p:cNvSpPr>
          <p:nvPr/>
        </p:nvSpPr>
        <p:spPr bwMode="auto">
          <a:xfrm>
            <a:off x="914400" y="1447800"/>
            <a:ext cx="7696200" cy="4648200"/>
          </a:xfrm>
          <a:prstGeom prst="rect">
            <a:avLst/>
          </a:prstGeom>
          <a:noFill/>
          <a:ln w="9525">
            <a:noFill/>
            <a:miter lim="800000"/>
            <a:headEnd type="none" w="sm" len="sm"/>
            <a:tailEnd type="none" w="sm" len="sm"/>
          </a:ln>
        </p:spPr>
        <p:txBody>
          <a:bodyPr wrap="none" anchor="ctr"/>
          <a:lstStyle/>
          <a:p>
            <a:endParaRPr lang="en-US">
              <a:latin typeface="Perpetua" pitchFamily="18" charset="0"/>
            </a:endParaRPr>
          </a:p>
        </p:txBody>
      </p:sp>
      <p:sp>
        <p:nvSpPr>
          <p:cNvPr id="80899" name="Rectangle 2"/>
          <p:cNvSpPr>
            <a:spLocks noGrp="1" noChangeArrowheads="1"/>
          </p:cNvSpPr>
          <p:nvPr>
            <p:ph type="title"/>
          </p:nvPr>
        </p:nvSpPr>
        <p:spPr>
          <a:xfrm>
            <a:off x="914400" y="228600"/>
            <a:ext cx="7772400" cy="1447800"/>
          </a:xfrm>
          <a:solidFill>
            <a:schemeClr val="bg2"/>
          </a:solidFill>
        </p:spPr>
        <p:txBody>
          <a:bodyPr/>
          <a:lstStyle/>
          <a:p>
            <a:pPr algn="ctr" eaLnBrk="1" hangingPunct="1"/>
            <a:r>
              <a:rPr lang="en-US" sz="4800" b="1" smtClean="0"/>
              <a:t>Saving For Retirement Timeline</a:t>
            </a:r>
          </a:p>
        </p:txBody>
      </p:sp>
      <p:sp>
        <p:nvSpPr>
          <p:cNvPr id="80900" name="Line 3"/>
          <p:cNvSpPr>
            <a:spLocks noChangeShapeType="1"/>
          </p:cNvSpPr>
          <p:nvPr/>
        </p:nvSpPr>
        <p:spPr bwMode="auto">
          <a:xfrm>
            <a:off x="954088" y="3644900"/>
            <a:ext cx="7402512" cy="0"/>
          </a:xfrm>
          <a:prstGeom prst="line">
            <a:avLst/>
          </a:prstGeom>
          <a:noFill/>
          <a:ln w="12700" cap="sq">
            <a:solidFill>
              <a:schemeClr val="tx1"/>
            </a:solidFill>
            <a:round/>
            <a:headEnd type="none" w="sm" len="sm"/>
            <a:tailEnd type="triangle" w="sm" len="sm"/>
          </a:ln>
        </p:spPr>
        <p:txBody>
          <a:bodyPr wrap="none"/>
          <a:lstStyle/>
          <a:p>
            <a:endParaRPr lang="en-US"/>
          </a:p>
        </p:txBody>
      </p:sp>
      <p:sp>
        <p:nvSpPr>
          <p:cNvPr id="80901" name="Line 4"/>
          <p:cNvSpPr>
            <a:spLocks noChangeShapeType="1"/>
          </p:cNvSpPr>
          <p:nvPr/>
        </p:nvSpPr>
        <p:spPr bwMode="auto">
          <a:xfrm>
            <a:off x="954088" y="2889250"/>
            <a:ext cx="0" cy="1384300"/>
          </a:xfrm>
          <a:prstGeom prst="line">
            <a:avLst/>
          </a:prstGeom>
          <a:noFill/>
          <a:ln w="12700" cap="sq">
            <a:solidFill>
              <a:schemeClr val="tx1"/>
            </a:solidFill>
            <a:round/>
            <a:headEnd type="none" w="sm" len="sm"/>
            <a:tailEnd type="none" w="sm" len="sm"/>
          </a:ln>
        </p:spPr>
        <p:txBody>
          <a:bodyPr wrap="none"/>
          <a:lstStyle/>
          <a:p>
            <a:endParaRPr lang="en-US"/>
          </a:p>
        </p:txBody>
      </p:sp>
      <p:sp>
        <p:nvSpPr>
          <p:cNvPr id="80902" name="Line 5"/>
          <p:cNvSpPr>
            <a:spLocks noChangeShapeType="1"/>
          </p:cNvSpPr>
          <p:nvPr/>
        </p:nvSpPr>
        <p:spPr bwMode="auto">
          <a:xfrm>
            <a:off x="1309688" y="2889250"/>
            <a:ext cx="0" cy="1384300"/>
          </a:xfrm>
          <a:prstGeom prst="line">
            <a:avLst/>
          </a:prstGeom>
          <a:noFill/>
          <a:ln w="12700" cap="sq">
            <a:solidFill>
              <a:schemeClr val="tx1"/>
            </a:solidFill>
            <a:round/>
            <a:headEnd type="none" w="sm" len="sm"/>
            <a:tailEnd type="none" w="sm" len="sm"/>
          </a:ln>
        </p:spPr>
        <p:txBody>
          <a:bodyPr wrap="none"/>
          <a:lstStyle/>
          <a:p>
            <a:endParaRPr lang="en-US"/>
          </a:p>
        </p:txBody>
      </p:sp>
      <p:sp>
        <p:nvSpPr>
          <p:cNvPr id="80903" name="Line 6"/>
          <p:cNvSpPr>
            <a:spLocks noChangeShapeType="1"/>
          </p:cNvSpPr>
          <p:nvPr/>
        </p:nvSpPr>
        <p:spPr bwMode="auto">
          <a:xfrm>
            <a:off x="1666875" y="2889250"/>
            <a:ext cx="0" cy="1384300"/>
          </a:xfrm>
          <a:prstGeom prst="line">
            <a:avLst/>
          </a:prstGeom>
          <a:noFill/>
          <a:ln w="12700" cap="sq">
            <a:solidFill>
              <a:schemeClr val="tx1"/>
            </a:solidFill>
            <a:round/>
            <a:headEnd type="none" w="sm" len="sm"/>
            <a:tailEnd type="none" w="sm" len="sm"/>
          </a:ln>
        </p:spPr>
        <p:txBody>
          <a:bodyPr wrap="none"/>
          <a:lstStyle/>
          <a:p>
            <a:endParaRPr lang="en-US"/>
          </a:p>
        </p:txBody>
      </p:sp>
      <p:sp>
        <p:nvSpPr>
          <p:cNvPr id="80904" name="Line 7"/>
          <p:cNvSpPr>
            <a:spLocks noChangeShapeType="1"/>
          </p:cNvSpPr>
          <p:nvPr/>
        </p:nvSpPr>
        <p:spPr bwMode="auto">
          <a:xfrm>
            <a:off x="3451225" y="2889250"/>
            <a:ext cx="0" cy="1384300"/>
          </a:xfrm>
          <a:prstGeom prst="line">
            <a:avLst/>
          </a:prstGeom>
          <a:noFill/>
          <a:ln w="12700" cap="sq">
            <a:solidFill>
              <a:schemeClr val="tx1"/>
            </a:solidFill>
            <a:round/>
            <a:headEnd type="none" w="sm" len="sm"/>
            <a:tailEnd type="none" w="sm" len="sm"/>
          </a:ln>
        </p:spPr>
        <p:txBody>
          <a:bodyPr wrap="none"/>
          <a:lstStyle/>
          <a:p>
            <a:endParaRPr lang="en-US"/>
          </a:p>
        </p:txBody>
      </p:sp>
      <p:sp>
        <p:nvSpPr>
          <p:cNvPr id="80905" name="Line 8"/>
          <p:cNvSpPr>
            <a:spLocks noChangeShapeType="1"/>
          </p:cNvSpPr>
          <p:nvPr/>
        </p:nvSpPr>
        <p:spPr bwMode="auto">
          <a:xfrm>
            <a:off x="4432300" y="2889250"/>
            <a:ext cx="0" cy="1384300"/>
          </a:xfrm>
          <a:prstGeom prst="line">
            <a:avLst/>
          </a:prstGeom>
          <a:noFill/>
          <a:ln w="12700" cap="sq">
            <a:solidFill>
              <a:schemeClr val="tx1"/>
            </a:solidFill>
            <a:round/>
            <a:headEnd type="none" w="sm" len="sm"/>
            <a:tailEnd type="none" w="sm" len="sm"/>
          </a:ln>
        </p:spPr>
        <p:txBody>
          <a:bodyPr wrap="none"/>
          <a:lstStyle/>
          <a:p>
            <a:endParaRPr lang="en-US"/>
          </a:p>
        </p:txBody>
      </p:sp>
      <p:sp>
        <p:nvSpPr>
          <p:cNvPr id="80906" name="Line 9"/>
          <p:cNvSpPr>
            <a:spLocks noChangeShapeType="1"/>
          </p:cNvSpPr>
          <p:nvPr/>
        </p:nvSpPr>
        <p:spPr bwMode="auto">
          <a:xfrm>
            <a:off x="5233988" y="2889250"/>
            <a:ext cx="0" cy="1384300"/>
          </a:xfrm>
          <a:prstGeom prst="line">
            <a:avLst/>
          </a:prstGeom>
          <a:noFill/>
          <a:ln w="12700" cap="sq">
            <a:solidFill>
              <a:schemeClr val="tx1"/>
            </a:solidFill>
            <a:round/>
            <a:headEnd type="none" w="sm" len="sm"/>
            <a:tailEnd type="none" w="sm" len="sm"/>
          </a:ln>
        </p:spPr>
        <p:txBody>
          <a:bodyPr wrap="none"/>
          <a:lstStyle/>
          <a:p>
            <a:endParaRPr lang="en-US"/>
          </a:p>
        </p:txBody>
      </p:sp>
      <p:sp>
        <p:nvSpPr>
          <p:cNvPr id="80907" name="Line 10"/>
          <p:cNvSpPr>
            <a:spLocks noChangeShapeType="1"/>
          </p:cNvSpPr>
          <p:nvPr/>
        </p:nvSpPr>
        <p:spPr bwMode="auto">
          <a:xfrm>
            <a:off x="6126163" y="2889250"/>
            <a:ext cx="0" cy="1384300"/>
          </a:xfrm>
          <a:prstGeom prst="line">
            <a:avLst/>
          </a:prstGeom>
          <a:noFill/>
          <a:ln w="12700" cap="sq">
            <a:solidFill>
              <a:schemeClr val="tx1"/>
            </a:solidFill>
            <a:round/>
            <a:headEnd type="none" w="sm" len="sm"/>
            <a:tailEnd type="none" w="sm" len="sm"/>
          </a:ln>
        </p:spPr>
        <p:txBody>
          <a:bodyPr wrap="none"/>
          <a:lstStyle/>
          <a:p>
            <a:endParaRPr lang="en-US"/>
          </a:p>
        </p:txBody>
      </p:sp>
      <p:sp>
        <p:nvSpPr>
          <p:cNvPr id="80908" name="Line 11"/>
          <p:cNvSpPr>
            <a:spLocks noChangeShapeType="1"/>
          </p:cNvSpPr>
          <p:nvPr/>
        </p:nvSpPr>
        <p:spPr bwMode="auto">
          <a:xfrm>
            <a:off x="7018338" y="2889250"/>
            <a:ext cx="0" cy="1384300"/>
          </a:xfrm>
          <a:prstGeom prst="line">
            <a:avLst/>
          </a:prstGeom>
          <a:noFill/>
          <a:ln w="12700" cap="sq">
            <a:solidFill>
              <a:schemeClr val="tx1"/>
            </a:solidFill>
            <a:round/>
            <a:headEnd type="none" w="sm" len="sm"/>
            <a:tailEnd type="none" w="sm" len="sm"/>
          </a:ln>
        </p:spPr>
        <p:txBody>
          <a:bodyPr wrap="none"/>
          <a:lstStyle/>
          <a:p>
            <a:endParaRPr lang="en-US"/>
          </a:p>
        </p:txBody>
      </p:sp>
      <p:sp>
        <p:nvSpPr>
          <p:cNvPr id="80909" name="Line 12"/>
          <p:cNvSpPr>
            <a:spLocks noChangeShapeType="1"/>
          </p:cNvSpPr>
          <p:nvPr/>
        </p:nvSpPr>
        <p:spPr bwMode="auto">
          <a:xfrm>
            <a:off x="7999413" y="2889250"/>
            <a:ext cx="0" cy="1384300"/>
          </a:xfrm>
          <a:prstGeom prst="line">
            <a:avLst/>
          </a:prstGeom>
          <a:noFill/>
          <a:ln w="12700" cap="sq">
            <a:solidFill>
              <a:schemeClr val="tx1"/>
            </a:solidFill>
            <a:round/>
            <a:headEnd type="none" w="sm" len="sm"/>
            <a:tailEnd type="none" w="sm" len="sm"/>
          </a:ln>
        </p:spPr>
        <p:txBody>
          <a:bodyPr wrap="none"/>
          <a:lstStyle/>
          <a:p>
            <a:endParaRPr lang="en-US"/>
          </a:p>
        </p:txBody>
      </p:sp>
      <p:sp>
        <p:nvSpPr>
          <p:cNvPr id="80910" name="Text Box 14"/>
          <p:cNvSpPr txBox="1">
            <a:spLocks noChangeArrowheads="1"/>
          </p:cNvSpPr>
          <p:nvPr/>
        </p:nvSpPr>
        <p:spPr bwMode="auto">
          <a:xfrm>
            <a:off x="838200" y="2286000"/>
            <a:ext cx="7670800" cy="523875"/>
          </a:xfrm>
          <a:prstGeom prst="rect">
            <a:avLst/>
          </a:prstGeom>
          <a:noFill/>
          <a:ln w="12700" cap="sq">
            <a:noFill/>
            <a:miter lim="800000"/>
            <a:headEnd type="none" w="sm" len="sm"/>
            <a:tailEnd type="none" w="sm" len="sm"/>
          </a:ln>
        </p:spPr>
        <p:txBody>
          <a:bodyPr>
            <a:spAutoFit/>
          </a:bodyPr>
          <a:lstStyle/>
          <a:p>
            <a:pPr>
              <a:spcBef>
                <a:spcPct val="50000"/>
              </a:spcBef>
            </a:pPr>
            <a:r>
              <a:rPr lang="en-US" sz="2800">
                <a:latin typeface="Arial Black" pitchFamily="34" charset="0"/>
              </a:rPr>
              <a:t>0  1  2    …   39    40   41    42   43    44</a:t>
            </a:r>
          </a:p>
        </p:txBody>
      </p:sp>
      <p:sp>
        <p:nvSpPr>
          <p:cNvPr id="80911" name="Text Box 16"/>
          <p:cNvSpPr txBox="1">
            <a:spLocks noChangeArrowheads="1"/>
          </p:cNvSpPr>
          <p:nvPr/>
        </p:nvSpPr>
        <p:spPr bwMode="auto">
          <a:xfrm>
            <a:off x="685800" y="4273550"/>
            <a:ext cx="7848600" cy="523875"/>
          </a:xfrm>
          <a:prstGeom prst="rect">
            <a:avLst/>
          </a:prstGeom>
          <a:noFill/>
          <a:ln w="12700" cap="sq">
            <a:noFill/>
            <a:miter lim="800000"/>
            <a:headEnd type="none" w="sm" len="sm"/>
            <a:tailEnd type="none" w="sm" len="sm"/>
          </a:ln>
        </p:spPr>
        <p:txBody>
          <a:bodyPr>
            <a:spAutoFit/>
          </a:bodyPr>
          <a:lstStyle/>
          <a:p>
            <a:pPr>
              <a:spcBef>
                <a:spcPct val="50000"/>
              </a:spcBef>
            </a:pPr>
            <a:r>
              <a:rPr lang="en-US" sz="2400">
                <a:latin typeface="Times New Roman" pitchFamily="18" charset="0"/>
              </a:rPr>
              <a:t> </a:t>
            </a:r>
            <a:r>
              <a:rPr lang="en-US" sz="2800">
                <a:latin typeface="Arial Black" pitchFamily="34" charset="0"/>
              </a:rPr>
              <a:t>0  0  0    …    0   25K 25K 25K 25K  25K</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22"/>
          <p:cNvSpPr>
            <a:spLocks noGrp="1"/>
          </p:cNvSpPr>
          <p:nvPr>
            <p:ph type="sldNum" sz="quarter" idx="12"/>
          </p:nvPr>
        </p:nvSpPr>
        <p:spPr bwMode="auto">
          <a:ln>
            <a:round/>
            <a:headEnd/>
            <a:tailEnd/>
          </a:ln>
        </p:spPr>
        <p:txBody>
          <a:bodyPr/>
          <a:lstStyle/>
          <a:p>
            <a:r>
              <a:rPr lang="en-US" smtClean="0"/>
              <a:t>6-</a:t>
            </a:r>
            <a:fld id="{DFE59B9B-78EE-4216-A6C3-0E8CBF3FF72D}" type="slidenum">
              <a:rPr lang="en-US" smtClean="0"/>
              <a:pPr/>
              <a:t>39</a:t>
            </a:fld>
            <a:endParaRPr lang="en-US" smtClean="0"/>
          </a:p>
        </p:txBody>
      </p:sp>
      <p:sp>
        <p:nvSpPr>
          <p:cNvPr id="82946" name="Rectangle 2"/>
          <p:cNvSpPr>
            <a:spLocks noGrp="1" noChangeArrowheads="1"/>
          </p:cNvSpPr>
          <p:nvPr>
            <p:ph type="title"/>
          </p:nvPr>
        </p:nvSpPr>
        <p:spPr>
          <a:solidFill>
            <a:schemeClr val="bg2"/>
          </a:solidFill>
        </p:spPr>
        <p:txBody>
          <a:bodyPr/>
          <a:lstStyle/>
          <a:p>
            <a:pPr algn="ctr" eaLnBrk="1" hangingPunct="1"/>
            <a:r>
              <a:rPr lang="en-US" sz="4800" b="1" smtClean="0"/>
              <a:t>Annuity: Buying a House</a:t>
            </a:r>
          </a:p>
        </p:txBody>
      </p:sp>
      <p:sp>
        <p:nvSpPr>
          <p:cNvPr id="82947" name="Rectangle 3"/>
          <p:cNvSpPr>
            <a:spLocks noGrp="1" noChangeArrowheads="1"/>
          </p:cNvSpPr>
          <p:nvPr>
            <p:ph sz="quarter" idx="1"/>
          </p:nvPr>
        </p:nvSpPr>
        <p:spPr>
          <a:xfrm>
            <a:off x="381000" y="1600200"/>
            <a:ext cx="8077200" cy="4530725"/>
          </a:xfrm>
        </p:spPr>
        <p:txBody>
          <a:bodyPr/>
          <a:lstStyle/>
          <a:p>
            <a:pPr eaLnBrk="1" hangingPunct="1">
              <a:buFont typeface="Wingdings 2" pitchFamily="18" charset="2"/>
              <a:buNone/>
            </a:pPr>
            <a:r>
              <a:rPr lang="en-US" sz="2400" dirty="0" smtClean="0"/>
              <a:t>	</a:t>
            </a:r>
            <a:r>
              <a:rPr lang="en-US" b="1" dirty="0" smtClean="0">
                <a:solidFill>
                  <a:srgbClr val="0070C0"/>
                </a:solidFill>
                <a:cs typeface="Arial" charset="0"/>
              </a:rPr>
              <a:t>You are ready to buy a house, and you have $20,000 for a down payment and closing costs. Closing costs are estimated to be 4% of the loan value. You have an annual salary of $36,000, and the bank is willing to allow your monthly mortgage payment to be equal to 28% of your monthly income.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22"/>
          <p:cNvSpPr>
            <a:spLocks noGrp="1"/>
          </p:cNvSpPr>
          <p:nvPr>
            <p:ph type="sldNum" sz="quarter" idx="12"/>
          </p:nvPr>
        </p:nvSpPr>
        <p:spPr bwMode="auto">
          <a:ln>
            <a:round/>
            <a:headEnd/>
            <a:tailEnd/>
          </a:ln>
        </p:spPr>
        <p:txBody>
          <a:bodyPr/>
          <a:lstStyle/>
          <a:p>
            <a:r>
              <a:rPr lang="en-US" smtClean="0"/>
              <a:t>6-</a:t>
            </a:r>
            <a:fld id="{DF89FFD1-29BA-4293-BFB2-E5997972E909}" type="slidenum">
              <a:rPr lang="en-US" smtClean="0"/>
              <a:pPr/>
              <a:t>4</a:t>
            </a:fld>
            <a:endParaRPr lang="en-US" smtClean="0"/>
          </a:p>
        </p:txBody>
      </p:sp>
      <p:sp>
        <p:nvSpPr>
          <p:cNvPr id="14338" name="Title 1"/>
          <p:cNvSpPr>
            <a:spLocks noGrp="1"/>
          </p:cNvSpPr>
          <p:nvPr>
            <p:ph type="title"/>
          </p:nvPr>
        </p:nvSpPr>
        <p:spPr>
          <a:xfrm>
            <a:off x="876300" y="298450"/>
            <a:ext cx="7772400" cy="884238"/>
          </a:xfrm>
          <a:solidFill>
            <a:schemeClr val="bg2"/>
          </a:solidFill>
        </p:spPr>
        <p:txBody>
          <a:bodyPr/>
          <a:lstStyle/>
          <a:p>
            <a:pPr algn="ctr" eaLnBrk="1" hangingPunct="1"/>
            <a:r>
              <a:rPr lang="en-US" sz="4800" b="1" smtClean="0"/>
              <a:t>Single Cash Flows</a:t>
            </a:r>
          </a:p>
        </p:txBody>
      </p:sp>
      <p:grpSp>
        <p:nvGrpSpPr>
          <p:cNvPr id="5" name="Group 20"/>
          <p:cNvGrpSpPr>
            <a:grpSpLocks/>
          </p:cNvGrpSpPr>
          <p:nvPr/>
        </p:nvGrpSpPr>
        <p:grpSpPr bwMode="auto">
          <a:xfrm>
            <a:off x="457200" y="4648200"/>
            <a:ext cx="7731125" cy="1066800"/>
            <a:chOff x="381000" y="3505200"/>
            <a:chExt cx="7731443" cy="1066800"/>
          </a:xfrm>
        </p:grpSpPr>
        <p:cxnSp>
          <p:nvCxnSpPr>
            <p:cNvPr id="10" name="Straight Connector 9"/>
            <p:cNvCxnSpPr/>
            <p:nvPr/>
          </p:nvCxnSpPr>
          <p:spPr>
            <a:xfrm>
              <a:off x="1066828" y="4572000"/>
              <a:ext cx="685828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66828"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08321"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31212"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4367" name="TextBox 13"/>
            <p:cNvSpPr txBox="1">
              <a:spLocks noChangeArrowheads="1"/>
            </p:cNvSpPr>
            <p:nvPr/>
          </p:nvSpPr>
          <p:spPr bwMode="auto">
            <a:xfrm>
              <a:off x="381000" y="3581400"/>
              <a:ext cx="1600200" cy="584775"/>
            </a:xfrm>
            <a:prstGeom prst="rect">
              <a:avLst/>
            </a:prstGeom>
            <a:noFill/>
            <a:ln w="9525">
              <a:noFill/>
              <a:miter lim="800000"/>
              <a:headEnd/>
              <a:tailEnd/>
            </a:ln>
          </p:spPr>
          <p:txBody>
            <a:bodyPr>
              <a:spAutoFit/>
            </a:bodyPr>
            <a:lstStyle/>
            <a:p>
              <a:r>
                <a:rPr lang="en-US" sz="3200">
                  <a:latin typeface="Arial Black" pitchFamily="34" charset="0"/>
                </a:rPr>
                <a:t>Today</a:t>
              </a:r>
            </a:p>
          </p:txBody>
        </p:sp>
        <p:sp>
          <p:nvSpPr>
            <p:cNvPr id="14368" name="TextBox 14"/>
            <p:cNvSpPr txBox="1">
              <a:spLocks noChangeArrowheads="1"/>
            </p:cNvSpPr>
            <p:nvPr/>
          </p:nvSpPr>
          <p:spPr bwMode="auto">
            <a:xfrm>
              <a:off x="2209800" y="3505200"/>
              <a:ext cx="495300" cy="646331"/>
            </a:xfrm>
            <a:prstGeom prst="rect">
              <a:avLst/>
            </a:prstGeom>
            <a:noFill/>
            <a:ln w="9525">
              <a:noFill/>
              <a:miter lim="800000"/>
              <a:headEnd/>
              <a:tailEnd/>
            </a:ln>
          </p:spPr>
          <p:txBody>
            <a:bodyPr>
              <a:spAutoFit/>
            </a:bodyPr>
            <a:lstStyle/>
            <a:p>
              <a:r>
                <a:rPr lang="en-US" sz="3600">
                  <a:latin typeface="Arial Black" pitchFamily="34" charset="0"/>
                </a:rPr>
                <a:t>1</a:t>
              </a:r>
              <a:r>
                <a:rPr lang="en-US" sz="2800">
                  <a:latin typeface="Arial Black" pitchFamily="34" charset="0"/>
                </a:rPr>
                <a:t> </a:t>
              </a:r>
            </a:p>
          </p:txBody>
        </p:sp>
        <p:sp>
          <p:nvSpPr>
            <p:cNvPr id="14369" name="TextBox 15"/>
            <p:cNvSpPr txBox="1">
              <a:spLocks noChangeArrowheads="1"/>
            </p:cNvSpPr>
            <p:nvPr/>
          </p:nvSpPr>
          <p:spPr bwMode="auto">
            <a:xfrm>
              <a:off x="3505200" y="3505200"/>
              <a:ext cx="533400" cy="646331"/>
            </a:xfrm>
            <a:prstGeom prst="rect">
              <a:avLst/>
            </a:prstGeom>
            <a:noFill/>
            <a:ln w="9525">
              <a:noFill/>
              <a:miter lim="800000"/>
              <a:headEnd/>
              <a:tailEnd/>
            </a:ln>
          </p:spPr>
          <p:txBody>
            <a:bodyPr>
              <a:spAutoFit/>
            </a:bodyPr>
            <a:lstStyle/>
            <a:p>
              <a:r>
                <a:rPr lang="en-US" sz="3600">
                  <a:latin typeface="Arial Black" pitchFamily="34" charset="0"/>
                </a:rPr>
                <a:t>2</a:t>
              </a:r>
              <a:r>
                <a:rPr lang="en-US" sz="2800">
                  <a:latin typeface="Arial Black" pitchFamily="34" charset="0"/>
                </a:rPr>
                <a:t> </a:t>
              </a:r>
            </a:p>
          </p:txBody>
        </p:sp>
        <p:cxnSp>
          <p:nvCxnSpPr>
            <p:cNvPr id="17" name="Straight Connector 16"/>
            <p:cNvCxnSpPr/>
            <p:nvPr/>
          </p:nvCxnSpPr>
          <p:spPr>
            <a:xfrm>
              <a:off x="3749814"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89719"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848907"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4373" name="TextBox 19"/>
            <p:cNvSpPr txBox="1">
              <a:spLocks noChangeArrowheads="1"/>
            </p:cNvSpPr>
            <p:nvPr/>
          </p:nvSpPr>
          <p:spPr bwMode="auto">
            <a:xfrm>
              <a:off x="4800600" y="3505200"/>
              <a:ext cx="609600" cy="646331"/>
            </a:xfrm>
            <a:prstGeom prst="rect">
              <a:avLst/>
            </a:prstGeom>
            <a:noFill/>
            <a:ln w="9525">
              <a:noFill/>
              <a:miter lim="800000"/>
              <a:headEnd/>
              <a:tailEnd/>
            </a:ln>
          </p:spPr>
          <p:txBody>
            <a:bodyPr>
              <a:spAutoFit/>
            </a:bodyPr>
            <a:lstStyle/>
            <a:p>
              <a:r>
                <a:rPr lang="en-US" sz="3600">
                  <a:latin typeface="Arial Black" pitchFamily="34" charset="0"/>
                </a:rPr>
                <a:t>3</a:t>
              </a:r>
            </a:p>
          </p:txBody>
        </p:sp>
        <p:sp>
          <p:nvSpPr>
            <p:cNvPr id="14374" name="TextBox 20"/>
            <p:cNvSpPr txBox="1">
              <a:spLocks noChangeArrowheads="1"/>
            </p:cNvSpPr>
            <p:nvPr/>
          </p:nvSpPr>
          <p:spPr bwMode="auto">
            <a:xfrm>
              <a:off x="6172200" y="3505200"/>
              <a:ext cx="533400" cy="646331"/>
            </a:xfrm>
            <a:prstGeom prst="rect">
              <a:avLst/>
            </a:prstGeom>
            <a:noFill/>
            <a:ln w="9525">
              <a:noFill/>
              <a:miter lim="800000"/>
              <a:headEnd/>
              <a:tailEnd/>
            </a:ln>
          </p:spPr>
          <p:txBody>
            <a:bodyPr>
              <a:spAutoFit/>
            </a:bodyPr>
            <a:lstStyle/>
            <a:p>
              <a:r>
                <a:rPr lang="en-US" sz="3600">
                  <a:latin typeface="Arial Black" pitchFamily="34" charset="0"/>
                </a:rPr>
                <a:t>4</a:t>
              </a:r>
            </a:p>
          </p:txBody>
        </p:sp>
        <p:sp>
          <p:nvSpPr>
            <p:cNvPr id="14375" name="TextBox 21"/>
            <p:cNvSpPr txBox="1">
              <a:spLocks noChangeArrowheads="1"/>
            </p:cNvSpPr>
            <p:nvPr/>
          </p:nvSpPr>
          <p:spPr bwMode="auto">
            <a:xfrm>
              <a:off x="7620000" y="3505200"/>
              <a:ext cx="492443" cy="646331"/>
            </a:xfrm>
            <a:prstGeom prst="rect">
              <a:avLst/>
            </a:prstGeom>
            <a:noFill/>
            <a:ln w="9525">
              <a:noFill/>
              <a:miter lim="800000"/>
              <a:headEnd/>
              <a:tailEnd/>
            </a:ln>
          </p:spPr>
          <p:txBody>
            <a:bodyPr wrap="none">
              <a:spAutoFit/>
            </a:bodyPr>
            <a:lstStyle/>
            <a:p>
              <a:r>
                <a:rPr lang="en-US" sz="3600">
                  <a:latin typeface="Arial Black" pitchFamily="34" charset="0"/>
                </a:rPr>
                <a:t>5</a:t>
              </a:r>
            </a:p>
          </p:txBody>
        </p:sp>
      </p:grpSp>
      <p:sp>
        <p:nvSpPr>
          <p:cNvPr id="7" name="TextBox 6"/>
          <p:cNvSpPr txBox="1">
            <a:spLocks noChangeArrowheads="1"/>
          </p:cNvSpPr>
          <p:nvPr/>
        </p:nvSpPr>
        <p:spPr bwMode="auto">
          <a:xfrm>
            <a:off x="7620000" y="5791200"/>
            <a:ext cx="1219200" cy="923925"/>
          </a:xfrm>
          <a:prstGeom prst="rect">
            <a:avLst/>
          </a:prstGeom>
          <a:noFill/>
          <a:ln w="9525">
            <a:noFill/>
            <a:miter lim="800000"/>
            <a:headEnd/>
            <a:tailEnd/>
          </a:ln>
        </p:spPr>
        <p:txBody>
          <a:bodyPr>
            <a:spAutoFit/>
          </a:bodyPr>
          <a:lstStyle/>
          <a:p>
            <a:r>
              <a:rPr lang="en-US" sz="5400">
                <a:solidFill>
                  <a:srgbClr val="7030A0"/>
                </a:solidFill>
                <a:latin typeface="Arial Black" pitchFamily="34" charset="0"/>
              </a:rPr>
              <a:t>FV</a:t>
            </a:r>
          </a:p>
        </p:txBody>
      </p:sp>
      <p:sp>
        <p:nvSpPr>
          <p:cNvPr id="8" name="TextBox 7"/>
          <p:cNvSpPr txBox="1">
            <a:spLocks noChangeArrowheads="1"/>
          </p:cNvSpPr>
          <p:nvPr/>
        </p:nvSpPr>
        <p:spPr bwMode="auto">
          <a:xfrm>
            <a:off x="685800" y="5791200"/>
            <a:ext cx="1752600" cy="923925"/>
          </a:xfrm>
          <a:prstGeom prst="rect">
            <a:avLst/>
          </a:prstGeom>
          <a:noFill/>
          <a:ln w="9525">
            <a:noFill/>
            <a:miter lim="800000"/>
            <a:headEnd/>
            <a:tailEnd/>
          </a:ln>
        </p:spPr>
        <p:txBody>
          <a:bodyPr>
            <a:spAutoFit/>
          </a:bodyPr>
          <a:lstStyle/>
          <a:p>
            <a:r>
              <a:rPr lang="en-US" sz="5400">
                <a:solidFill>
                  <a:srgbClr val="0070C0"/>
                </a:solidFill>
                <a:latin typeface="Arial Black" pitchFamily="34" charset="0"/>
              </a:rPr>
              <a:t>PV</a:t>
            </a:r>
          </a:p>
        </p:txBody>
      </p:sp>
      <p:cxnSp>
        <p:nvCxnSpPr>
          <p:cNvPr id="9" name="Straight Arrow Connector 8"/>
          <p:cNvCxnSpPr/>
          <p:nvPr/>
        </p:nvCxnSpPr>
        <p:spPr>
          <a:xfrm flipH="1">
            <a:off x="1981200" y="6477000"/>
            <a:ext cx="53340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20"/>
          <p:cNvGrpSpPr>
            <a:grpSpLocks/>
          </p:cNvGrpSpPr>
          <p:nvPr/>
        </p:nvGrpSpPr>
        <p:grpSpPr bwMode="auto">
          <a:xfrm>
            <a:off x="609600" y="2743200"/>
            <a:ext cx="7731125" cy="1066800"/>
            <a:chOff x="381000" y="3505200"/>
            <a:chExt cx="7731443" cy="1066800"/>
          </a:xfrm>
        </p:grpSpPr>
        <p:cxnSp>
          <p:nvCxnSpPr>
            <p:cNvPr id="28" name="Straight Connector 27"/>
            <p:cNvCxnSpPr/>
            <p:nvPr/>
          </p:nvCxnSpPr>
          <p:spPr>
            <a:xfrm>
              <a:off x="1066828" y="4572000"/>
              <a:ext cx="685828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66828"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08321"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31212"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4354" name="TextBox 31"/>
            <p:cNvSpPr txBox="1">
              <a:spLocks noChangeArrowheads="1"/>
            </p:cNvSpPr>
            <p:nvPr/>
          </p:nvSpPr>
          <p:spPr bwMode="auto">
            <a:xfrm>
              <a:off x="381000" y="3581400"/>
              <a:ext cx="1600200" cy="584775"/>
            </a:xfrm>
            <a:prstGeom prst="rect">
              <a:avLst/>
            </a:prstGeom>
            <a:noFill/>
            <a:ln w="9525">
              <a:noFill/>
              <a:miter lim="800000"/>
              <a:headEnd/>
              <a:tailEnd/>
            </a:ln>
          </p:spPr>
          <p:txBody>
            <a:bodyPr>
              <a:spAutoFit/>
            </a:bodyPr>
            <a:lstStyle/>
            <a:p>
              <a:r>
                <a:rPr lang="en-US" sz="3200">
                  <a:latin typeface="Arial Black" pitchFamily="34" charset="0"/>
                </a:rPr>
                <a:t>Today</a:t>
              </a:r>
            </a:p>
          </p:txBody>
        </p:sp>
        <p:sp>
          <p:nvSpPr>
            <p:cNvPr id="14355" name="TextBox 32"/>
            <p:cNvSpPr txBox="1">
              <a:spLocks noChangeArrowheads="1"/>
            </p:cNvSpPr>
            <p:nvPr/>
          </p:nvSpPr>
          <p:spPr bwMode="auto">
            <a:xfrm>
              <a:off x="2209800" y="3505200"/>
              <a:ext cx="495300" cy="646331"/>
            </a:xfrm>
            <a:prstGeom prst="rect">
              <a:avLst/>
            </a:prstGeom>
            <a:noFill/>
            <a:ln w="9525">
              <a:noFill/>
              <a:miter lim="800000"/>
              <a:headEnd/>
              <a:tailEnd/>
            </a:ln>
          </p:spPr>
          <p:txBody>
            <a:bodyPr>
              <a:spAutoFit/>
            </a:bodyPr>
            <a:lstStyle/>
            <a:p>
              <a:r>
                <a:rPr lang="en-US" sz="3600">
                  <a:latin typeface="Arial Black" pitchFamily="34" charset="0"/>
                </a:rPr>
                <a:t>1</a:t>
              </a:r>
              <a:r>
                <a:rPr lang="en-US" sz="2800">
                  <a:latin typeface="Arial Black" pitchFamily="34" charset="0"/>
                </a:rPr>
                <a:t> </a:t>
              </a:r>
            </a:p>
          </p:txBody>
        </p:sp>
        <p:sp>
          <p:nvSpPr>
            <p:cNvPr id="14356" name="TextBox 33"/>
            <p:cNvSpPr txBox="1">
              <a:spLocks noChangeArrowheads="1"/>
            </p:cNvSpPr>
            <p:nvPr/>
          </p:nvSpPr>
          <p:spPr bwMode="auto">
            <a:xfrm>
              <a:off x="3505200" y="3505200"/>
              <a:ext cx="533400" cy="646331"/>
            </a:xfrm>
            <a:prstGeom prst="rect">
              <a:avLst/>
            </a:prstGeom>
            <a:noFill/>
            <a:ln w="9525">
              <a:noFill/>
              <a:miter lim="800000"/>
              <a:headEnd/>
              <a:tailEnd/>
            </a:ln>
          </p:spPr>
          <p:txBody>
            <a:bodyPr>
              <a:spAutoFit/>
            </a:bodyPr>
            <a:lstStyle/>
            <a:p>
              <a:r>
                <a:rPr lang="en-US" sz="3600">
                  <a:latin typeface="Arial Black" pitchFamily="34" charset="0"/>
                </a:rPr>
                <a:t>2</a:t>
              </a:r>
              <a:r>
                <a:rPr lang="en-US" sz="2800">
                  <a:latin typeface="Arial Black" pitchFamily="34" charset="0"/>
                </a:rPr>
                <a:t> </a:t>
              </a:r>
            </a:p>
          </p:txBody>
        </p:sp>
        <p:cxnSp>
          <p:nvCxnSpPr>
            <p:cNvPr id="35" name="Straight Connector 34"/>
            <p:cNvCxnSpPr/>
            <p:nvPr/>
          </p:nvCxnSpPr>
          <p:spPr>
            <a:xfrm>
              <a:off x="3749814"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089719"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848907"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4360" name="TextBox 37"/>
            <p:cNvSpPr txBox="1">
              <a:spLocks noChangeArrowheads="1"/>
            </p:cNvSpPr>
            <p:nvPr/>
          </p:nvSpPr>
          <p:spPr bwMode="auto">
            <a:xfrm>
              <a:off x="4800600" y="3505200"/>
              <a:ext cx="609600" cy="646331"/>
            </a:xfrm>
            <a:prstGeom prst="rect">
              <a:avLst/>
            </a:prstGeom>
            <a:noFill/>
            <a:ln w="9525">
              <a:noFill/>
              <a:miter lim="800000"/>
              <a:headEnd/>
              <a:tailEnd/>
            </a:ln>
          </p:spPr>
          <p:txBody>
            <a:bodyPr>
              <a:spAutoFit/>
            </a:bodyPr>
            <a:lstStyle/>
            <a:p>
              <a:r>
                <a:rPr lang="en-US" sz="3600">
                  <a:latin typeface="Arial Black" pitchFamily="34" charset="0"/>
                </a:rPr>
                <a:t>3</a:t>
              </a:r>
            </a:p>
          </p:txBody>
        </p:sp>
        <p:sp>
          <p:nvSpPr>
            <p:cNvPr id="14361" name="TextBox 38"/>
            <p:cNvSpPr txBox="1">
              <a:spLocks noChangeArrowheads="1"/>
            </p:cNvSpPr>
            <p:nvPr/>
          </p:nvSpPr>
          <p:spPr bwMode="auto">
            <a:xfrm>
              <a:off x="6172200" y="3505200"/>
              <a:ext cx="533400" cy="646331"/>
            </a:xfrm>
            <a:prstGeom prst="rect">
              <a:avLst/>
            </a:prstGeom>
            <a:noFill/>
            <a:ln w="9525">
              <a:noFill/>
              <a:miter lim="800000"/>
              <a:headEnd/>
              <a:tailEnd/>
            </a:ln>
          </p:spPr>
          <p:txBody>
            <a:bodyPr>
              <a:spAutoFit/>
            </a:bodyPr>
            <a:lstStyle/>
            <a:p>
              <a:r>
                <a:rPr lang="en-US" sz="3600">
                  <a:latin typeface="Arial Black" pitchFamily="34" charset="0"/>
                </a:rPr>
                <a:t>4</a:t>
              </a:r>
            </a:p>
          </p:txBody>
        </p:sp>
        <p:sp>
          <p:nvSpPr>
            <p:cNvPr id="14362" name="TextBox 39"/>
            <p:cNvSpPr txBox="1">
              <a:spLocks noChangeArrowheads="1"/>
            </p:cNvSpPr>
            <p:nvPr/>
          </p:nvSpPr>
          <p:spPr bwMode="auto">
            <a:xfrm>
              <a:off x="7620000" y="3505200"/>
              <a:ext cx="492443" cy="646331"/>
            </a:xfrm>
            <a:prstGeom prst="rect">
              <a:avLst/>
            </a:prstGeom>
            <a:noFill/>
            <a:ln w="9525">
              <a:noFill/>
              <a:miter lim="800000"/>
              <a:headEnd/>
              <a:tailEnd/>
            </a:ln>
          </p:spPr>
          <p:txBody>
            <a:bodyPr wrap="none">
              <a:spAutoFit/>
            </a:bodyPr>
            <a:lstStyle/>
            <a:p>
              <a:r>
                <a:rPr lang="en-US" sz="3600">
                  <a:latin typeface="Arial Black" pitchFamily="34" charset="0"/>
                </a:rPr>
                <a:t>5</a:t>
              </a:r>
            </a:p>
          </p:txBody>
        </p:sp>
      </p:grpSp>
      <p:sp>
        <p:nvSpPr>
          <p:cNvPr id="25" name="TextBox 24"/>
          <p:cNvSpPr txBox="1">
            <a:spLocks noChangeArrowheads="1"/>
          </p:cNvSpPr>
          <p:nvPr/>
        </p:nvSpPr>
        <p:spPr bwMode="auto">
          <a:xfrm>
            <a:off x="7543800" y="3886200"/>
            <a:ext cx="1219200" cy="923925"/>
          </a:xfrm>
          <a:prstGeom prst="rect">
            <a:avLst/>
          </a:prstGeom>
          <a:noFill/>
          <a:ln w="9525">
            <a:noFill/>
            <a:miter lim="800000"/>
            <a:headEnd/>
            <a:tailEnd/>
          </a:ln>
        </p:spPr>
        <p:txBody>
          <a:bodyPr>
            <a:spAutoFit/>
          </a:bodyPr>
          <a:lstStyle/>
          <a:p>
            <a:r>
              <a:rPr lang="en-US" sz="5400">
                <a:solidFill>
                  <a:srgbClr val="7030A0"/>
                </a:solidFill>
                <a:latin typeface="Arial Black" pitchFamily="34" charset="0"/>
              </a:rPr>
              <a:t>FV</a:t>
            </a:r>
          </a:p>
        </p:txBody>
      </p:sp>
      <p:sp>
        <p:nvSpPr>
          <p:cNvPr id="26" name="TextBox 25"/>
          <p:cNvSpPr txBox="1">
            <a:spLocks noChangeArrowheads="1"/>
          </p:cNvSpPr>
          <p:nvPr/>
        </p:nvSpPr>
        <p:spPr bwMode="auto">
          <a:xfrm>
            <a:off x="685800" y="3886200"/>
            <a:ext cx="1752600" cy="923925"/>
          </a:xfrm>
          <a:prstGeom prst="rect">
            <a:avLst/>
          </a:prstGeom>
          <a:noFill/>
          <a:ln w="9525">
            <a:noFill/>
            <a:miter lim="800000"/>
            <a:headEnd/>
            <a:tailEnd/>
          </a:ln>
        </p:spPr>
        <p:txBody>
          <a:bodyPr>
            <a:spAutoFit/>
          </a:bodyPr>
          <a:lstStyle/>
          <a:p>
            <a:r>
              <a:rPr lang="en-US" sz="5400">
                <a:solidFill>
                  <a:srgbClr val="0070C0"/>
                </a:solidFill>
                <a:latin typeface="Arial Black" pitchFamily="34" charset="0"/>
              </a:rPr>
              <a:t>PV</a:t>
            </a:r>
          </a:p>
        </p:txBody>
      </p:sp>
      <p:cxnSp>
        <p:nvCxnSpPr>
          <p:cNvPr id="27" name="Straight Arrow Connector 26"/>
          <p:cNvCxnSpPr/>
          <p:nvPr/>
        </p:nvCxnSpPr>
        <p:spPr>
          <a:xfrm>
            <a:off x="2057400" y="4495800"/>
            <a:ext cx="54102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a:spLocks noChangeArrowheads="1"/>
          </p:cNvSpPr>
          <p:nvPr/>
        </p:nvSpPr>
        <p:spPr bwMode="auto">
          <a:xfrm>
            <a:off x="3048000" y="3886200"/>
            <a:ext cx="3962400" cy="584200"/>
          </a:xfrm>
          <a:prstGeom prst="rect">
            <a:avLst/>
          </a:prstGeom>
          <a:noFill/>
          <a:ln w="9525">
            <a:noFill/>
            <a:miter lim="800000"/>
            <a:headEnd/>
            <a:tailEnd/>
          </a:ln>
        </p:spPr>
        <p:txBody>
          <a:bodyPr>
            <a:spAutoFit/>
          </a:bodyPr>
          <a:lstStyle/>
          <a:p>
            <a:r>
              <a:rPr lang="en-US" sz="3200">
                <a:solidFill>
                  <a:srgbClr val="0070C0"/>
                </a:solidFill>
                <a:latin typeface="Arial Black" pitchFamily="34" charset="0"/>
              </a:rPr>
              <a:t>Compounding</a:t>
            </a:r>
          </a:p>
        </p:txBody>
      </p:sp>
      <p:sp>
        <p:nvSpPr>
          <p:cNvPr id="48" name="TextBox 47"/>
          <p:cNvSpPr txBox="1">
            <a:spLocks noChangeArrowheads="1"/>
          </p:cNvSpPr>
          <p:nvPr/>
        </p:nvSpPr>
        <p:spPr bwMode="auto">
          <a:xfrm>
            <a:off x="3124200" y="5791200"/>
            <a:ext cx="3581400" cy="584200"/>
          </a:xfrm>
          <a:prstGeom prst="rect">
            <a:avLst/>
          </a:prstGeom>
          <a:noFill/>
          <a:ln w="9525">
            <a:noFill/>
            <a:miter lim="800000"/>
            <a:headEnd/>
            <a:tailEnd/>
          </a:ln>
        </p:spPr>
        <p:txBody>
          <a:bodyPr>
            <a:spAutoFit/>
          </a:bodyPr>
          <a:lstStyle/>
          <a:p>
            <a:r>
              <a:rPr lang="en-US" sz="3200">
                <a:solidFill>
                  <a:srgbClr val="7030A0"/>
                </a:solidFill>
                <a:latin typeface="Arial Black" pitchFamily="34" charset="0"/>
              </a:rPr>
              <a:t>Discounting</a:t>
            </a:r>
          </a:p>
        </p:txBody>
      </p:sp>
      <p:sp>
        <p:nvSpPr>
          <p:cNvPr id="14349" name="TextBox 40"/>
          <p:cNvSpPr txBox="1">
            <a:spLocks noChangeArrowheads="1"/>
          </p:cNvSpPr>
          <p:nvPr/>
        </p:nvSpPr>
        <p:spPr bwMode="auto">
          <a:xfrm>
            <a:off x="1066800" y="1219200"/>
            <a:ext cx="7391400" cy="1384300"/>
          </a:xfrm>
          <a:prstGeom prst="rect">
            <a:avLst/>
          </a:prstGeom>
          <a:noFill/>
          <a:ln w="9525">
            <a:noFill/>
            <a:miter lim="800000"/>
            <a:headEnd/>
            <a:tailEnd/>
          </a:ln>
        </p:spPr>
        <p:txBody>
          <a:bodyPr>
            <a:spAutoFit/>
          </a:bodyPr>
          <a:lstStyle/>
          <a:p>
            <a:r>
              <a:rPr lang="en-US" sz="2800" b="1">
                <a:latin typeface="Perpetua" pitchFamily="18" charset="0"/>
                <a:cs typeface="Arial" charset="0"/>
              </a:rPr>
              <a:t>In the previous chapter, we used single  cash flows and moved them forward and backward in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 calcmode="lin" valueType="num">
                                      <p:cBhvr>
                                        <p:cTn id="14" dur="1000" fill="hold"/>
                                        <p:tgtEl>
                                          <p:spTgt spid="26">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26">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1000" fill="hold"/>
                                        <p:tgtEl>
                                          <p:spTgt spid="47"/>
                                        </p:tgtEl>
                                        <p:attrNameLst>
                                          <p:attrName>ppt_w</p:attrName>
                                        </p:attrNameLst>
                                      </p:cBhvr>
                                      <p:tavLst>
                                        <p:tav tm="0">
                                          <p:val>
                                            <p:strVal val="#ppt_w*0.70"/>
                                          </p:val>
                                        </p:tav>
                                        <p:tav tm="100000">
                                          <p:val>
                                            <p:strVal val="#ppt_w"/>
                                          </p:val>
                                        </p:tav>
                                      </p:tavLst>
                                    </p:anim>
                                    <p:anim calcmode="lin" valueType="num">
                                      <p:cBhvr>
                                        <p:cTn id="27" dur="1000" fill="hold"/>
                                        <p:tgtEl>
                                          <p:spTgt spid="47"/>
                                        </p:tgtEl>
                                        <p:attrNameLst>
                                          <p:attrName>ppt_h</p:attrName>
                                        </p:attrNameLst>
                                      </p:cBhvr>
                                      <p:tavLst>
                                        <p:tav tm="0">
                                          <p:val>
                                            <p:strVal val="#ppt_h"/>
                                          </p:val>
                                        </p:tav>
                                        <p:tav tm="100000">
                                          <p:val>
                                            <p:strVal val="#ppt_h"/>
                                          </p:val>
                                        </p:tav>
                                      </p:tavLst>
                                    </p:anim>
                                    <p:animEffect transition="in" filter="fade">
                                      <p:cBhvr>
                                        <p:cTn id="28" dur="10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1000" fill="hold"/>
                                        <p:tgtEl>
                                          <p:spTgt spid="25"/>
                                        </p:tgtEl>
                                        <p:attrNameLst>
                                          <p:attrName>ppt_w</p:attrName>
                                        </p:attrNameLst>
                                      </p:cBhvr>
                                      <p:tavLst>
                                        <p:tav tm="0">
                                          <p:val>
                                            <p:strVal val="#ppt_w*0.70"/>
                                          </p:val>
                                        </p:tav>
                                        <p:tav tm="100000">
                                          <p:val>
                                            <p:strVal val="#ppt_w"/>
                                          </p:val>
                                        </p:tav>
                                      </p:tavLst>
                                    </p:anim>
                                    <p:anim calcmode="lin" valueType="num">
                                      <p:cBhvr>
                                        <p:cTn id="34" dur="1000" fill="hold"/>
                                        <p:tgtEl>
                                          <p:spTgt spid="25"/>
                                        </p:tgtEl>
                                        <p:attrNameLst>
                                          <p:attrName>ppt_h</p:attrName>
                                        </p:attrNameLst>
                                      </p:cBhvr>
                                      <p:tavLst>
                                        <p:tav tm="0">
                                          <p:val>
                                            <p:strVal val="#ppt_h"/>
                                          </p:val>
                                        </p:tav>
                                        <p:tav tm="100000">
                                          <p:val>
                                            <p:strVal val="#ppt_h"/>
                                          </p:val>
                                        </p:tav>
                                      </p:tavLst>
                                    </p:anim>
                                    <p:animEffect transition="in" filter="fade">
                                      <p:cBhvr>
                                        <p:cTn id="35" dur="10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strVal val="#ppt_w*0.70"/>
                                          </p:val>
                                        </p:tav>
                                        <p:tav tm="100000">
                                          <p:val>
                                            <p:strVal val="#ppt_w"/>
                                          </p:val>
                                        </p:tav>
                                      </p:tavLst>
                                    </p:anim>
                                    <p:anim calcmode="lin" valueType="num">
                                      <p:cBhvr>
                                        <p:cTn id="41" dur="1000" fill="hold"/>
                                        <p:tgtEl>
                                          <p:spTgt spid="5"/>
                                        </p:tgtEl>
                                        <p:attrNameLst>
                                          <p:attrName>ppt_h</p:attrName>
                                        </p:attrNameLst>
                                      </p:cBhvr>
                                      <p:tavLst>
                                        <p:tav tm="0">
                                          <p:val>
                                            <p:strVal val="#ppt_h"/>
                                          </p:val>
                                        </p:tav>
                                        <p:tav tm="100000">
                                          <p:val>
                                            <p:strVal val="#ppt_h"/>
                                          </p:val>
                                        </p:tav>
                                      </p:tavLst>
                                    </p:anim>
                                    <p:animEffect transition="in" filter="fade">
                                      <p:cBhvr>
                                        <p:cTn id="42" dur="1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strVal val="#ppt_w*0.70"/>
                                          </p:val>
                                        </p:tav>
                                        <p:tav tm="100000">
                                          <p:val>
                                            <p:strVal val="#ppt_w"/>
                                          </p:val>
                                        </p:tav>
                                      </p:tavLst>
                                    </p:anim>
                                    <p:anim calcmode="lin" valueType="num">
                                      <p:cBhvr>
                                        <p:cTn id="48" dur="1000" fill="hold"/>
                                        <p:tgtEl>
                                          <p:spTgt spid="7"/>
                                        </p:tgtEl>
                                        <p:attrNameLst>
                                          <p:attrName>ppt_h</p:attrName>
                                        </p:attrNameLst>
                                      </p:cBhvr>
                                      <p:tavLst>
                                        <p:tav tm="0">
                                          <p:val>
                                            <p:strVal val="#ppt_h"/>
                                          </p:val>
                                        </p:tav>
                                        <p:tav tm="100000">
                                          <p:val>
                                            <p:strVal val="#ppt_h"/>
                                          </p:val>
                                        </p:tav>
                                      </p:tavLst>
                                    </p:anim>
                                    <p:animEffect transition="in" filter="fade">
                                      <p:cBhvr>
                                        <p:cTn id="49" dur="1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righ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nodeType="clickEffect">
                                  <p:stCondLst>
                                    <p:cond delay="0"/>
                                  </p:stCondLst>
                                  <p:childTnLst>
                                    <p:set>
                                      <p:cBhvr>
                                        <p:cTn id="58" dur="1" fill="hold">
                                          <p:stCondLst>
                                            <p:cond delay="0"/>
                                          </p:stCondLst>
                                        </p:cTn>
                                        <p:tgtEl>
                                          <p:spTgt spid="48">
                                            <p:txEl>
                                              <p:pRg st="0" end="0"/>
                                            </p:txEl>
                                          </p:spTgt>
                                        </p:tgtEl>
                                        <p:attrNameLst>
                                          <p:attrName>style.visibility</p:attrName>
                                        </p:attrNameLst>
                                      </p:cBhvr>
                                      <p:to>
                                        <p:strVal val="visible"/>
                                      </p:to>
                                    </p:set>
                                    <p:anim calcmode="lin" valueType="num">
                                      <p:cBhvr>
                                        <p:cTn id="59" dur="1000" fill="hold"/>
                                        <p:tgtEl>
                                          <p:spTgt spid="48">
                                            <p:txEl>
                                              <p:pRg st="0" end="0"/>
                                            </p:txEl>
                                          </p:spTgt>
                                        </p:tgtEl>
                                        <p:attrNameLst>
                                          <p:attrName>ppt_w</p:attrName>
                                        </p:attrNameLst>
                                      </p:cBhvr>
                                      <p:tavLst>
                                        <p:tav tm="0">
                                          <p:val>
                                            <p:strVal val="#ppt_w*0.70"/>
                                          </p:val>
                                        </p:tav>
                                        <p:tav tm="100000">
                                          <p:val>
                                            <p:strVal val="#ppt_w"/>
                                          </p:val>
                                        </p:tav>
                                      </p:tavLst>
                                    </p:anim>
                                    <p:anim calcmode="lin" valueType="num">
                                      <p:cBhvr>
                                        <p:cTn id="60" dur="1000" fill="hold"/>
                                        <p:tgtEl>
                                          <p:spTgt spid="48">
                                            <p:txEl>
                                              <p:pRg st="0" end="0"/>
                                            </p:txEl>
                                          </p:spTgt>
                                        </p:tgtEl>
                                        <p:attrNameLst>
                                          <p:attrName>ppt_h</p:attrName>
                                        </p:attrNameLst>
                                      </p:cBhvr>
                                      <p:tavLst>
                                        <p:tav tm="0">
                                          <p:val>
                                            <p:strVal val="#ppt_h"/>
                                          </p:val>
                                        </p:tav>
                                        <p:tav tm="100000">
                                          <p:val>
                                            <p:strVal val="#ppt_h"/>
                                          </p:val>
                                        </p:tav>
                                      </p:tavLst>
                                    </p:anim>
                                    <p:animEffect transition="in" filter="fade">
                                      <p:cBhvr>
                                        <p:cTn id="61" dur="1000"/>
                                        <p:tgtEl>
                                          <p:spTgt spid="48">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1000" fill="hold"/>
                                        <p:tgtEl>
                                          <p:spTgt spid="8"/>
                                        </p:tgtEl>
                                        <p:attrNameLst>
                                          <p:attrName>ppt_w</p:attrName>
                                        </p:attrNameLst>
                                      </p:cBhvr>
                                      <p:tavLst>
                                        <p:tav tm="0">
                                          <p:val>
                                            <p:strVal val="#ppt_w*0.70"/>
                                          </p:val>
                                        </p:tav>
                                        <p:tav tm="100000">
                                          <p:val>
                                            <p:strVal val="#ppt_w"/>
                                          </p:val>
                                        </p:tav>
                                      </p:tavLst>
                                    </p:anim>
                                    <p:anim calcmode="lin" valueType="num">
                                      <p:cBhvr>
                                        <p:cTn id="67" dur="1000" fill="hold"/>
                                        <p:tgtEl>
                                          <p:spTgt spid="8"/>
                                        </p:tgtEl>
                                        <p:attrNameLst>
                                          <p:attrName>ppt_h</p:attrName>
                                        </p:attrNameLst>
                                      </p:cBhvr>
                                      <p:tavLst>
                                        <p:tav tm="0">
                                          <p:val>
                                            <p:strVal val="#ppt_h"/>
                                          </p:val>
                                        </p:tav>
                                        <p:tav tm="100000">
                                          <p:val>
                                            <p:strVal val="#ppt_h"/>
                                          </p:val>
                                        </p:tav>
                                      </p:tavLst>
                                    </p:anim>
                                    <p:animEffect transition="in" filter="fade">
                                      <p:cBhvr>
                                        <p:cTn id="6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5"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22"/>
          <p:cNvSpPr>
            <a:spLocks noGrp="1"/>
          </p:cNvSpPr>
          <p:nvPr>
            <p:ph type="sldNum" sz="quarter" idx="12"/>
          </p:nvPr>
        </p:nvSpPr>
        <p:spPr bwMode="auto">
          <a:ln>
            <a:round/>
            <a:headEnd/>
            <a:tailEnd/>
          </a:ln>
        </p:spPr>
        <p:txBody>
          <a:bodyPr/>
          <a:lstStyle/>
          <a:p>
            <a:r>
              <a:rPr lang="en-US" smtClean="0"/>
              <a:t>6-</a:t>
            </a:r>
            <a:fld id="{5A2BCB68-564C-4C7E-8537-7D7A9D48C519}" type="slidenum">
              <a:rPr lang="en-US" smtClean="0"/>
              <a:pPr/>
              <a:t>40</a:t>
            </a:fld>
            <a:endParaRPr lang="en-US" smtClean="0"/>
          </a:p>
        </p:txBody>
      </p:sp>
      <p:sp>
        <p:nvSpPr>
          <p:cNvPr id="84994" name="Rectangle 2"/>
          <p:cNvSpPr>
            <a:spLocks noGrp="1" noChangeArrowheads="1"/>
          </p:cNvSpPr>
          <p:nvPr>
            <p:ph type="title"/>
          </p:nvPr>
        </p:nvSpPr>
        <p:spPr>
          <a:xfrm>
            <a:off x="914400" y="228600"/>
            <a:ext cx="7772400" cy="1447800"/>
          </a:xfrm>
          <a:solidFill>
            <a:schemeClr val="bg2"/>
          </a:solidFill>
        </p:spPr>
        <p:txBody>
          <a:bodyPr/>
          <a:lstStyle/>
          <a:p>
            <a:pPr algn="ctr" eaLnBrk="1" hangingPunct="1"/>
            <a:r>
              <a:rPr lang="en-US" sz="4800" b="1" smtClean="0"/>
              <a:t>Annuity: Buying a House (Continued)</a:t>
            </a:r>
          </a:p>
        </p:txBody>
      </p:sp>
      <p:sp>
        <p:nvSpPr>
          <p:cNvPr id="35843" name="Rectangle 3"/>
          <p:cNvSpPr>
            <a:spLocks noGrp="1" noChangeArrowheads="1"/>
          </p:cNvSpPr>
          <p:nvPr>
            <p:ph sz="quarter" idx="1"/>
          </p:nvPr>
        </p:nvSpPr>
        <p:spPr>
          <a:xfrm>
            <a:off x="457200" y="1828800"/>
            <a:ext cx="8077200" cy="4530725"/>
          </a:xfrm>
        </p:spPr>
        <p:txBody>
          <a:bodyPr>
            <a:normAutofit/>
          </a:bodyPr>
          <a:lstStyle/>
          <a:p>
            <a:pPr marL="274320" indent="-274320" eaLnBrk="1" fontAlgn="auto" hangingPunct="1">
              <a:spcBef>
                <a:spcPts val="580"/>
              </a:spcBef>
              <a:spcAft>
                <a:spcPts val="0"/>
              </a:spcAft>
              <a:buFont typeface="Wingdings 2"/>
              <a:buNone/>
              <a:defRPr/>
            </a:pPr>
            <a:r>
              <a:rPr lang="en-US" sz="2400" dirty="0" smtClean="0"/>
              <a:t>	</a:t>
            </a:r>
            <a:r>
              <a:rPr lang="en-US" b="1" dirty="0" smtClean="0">
                <a:solidFill>
                  <a:srgbClr val="0070C0"/>
                </a:solidFill>
                <a:cs typeface="Arial" pitchFamily="34" charset="0"/>
              </a:rPr>
              <a:t>The interest rate on the loan is 6% per year with monthly compounding (.5% per month) for a 30-year fixed rate loan. </a:t>
            </a:r>
          </a:p>
          <a:p>
            <a:pPr marL="514350" indent="-514350" eaLnBrk="1" fontAlgn="auto" hangingPunct="1">
              <a:spcBef>
                <a:spcPts val="580"/>
              </a:spcBef>
              <a:spcAft>
                <a:spcPts val="0"/>
              </a:spcAft>
              <a:buFont typeface="Wingdings 2"/>
              <a:buAutoNum type="arabicPeriod"/>
              <a:defRPr/>
            </a:pPr>
            <a:r>
              <a:rPr lang="en-US" b="1" dirty="0" smtClean="0">
                <a:solidFill>
                  <a:srgbClr val="0070C0"/>
                </a:solidFill>
                <a:cs typeface="Arial" pitchFamily="34" charset="0"/>
              </a:rPr>
              <a:t>How much money will the bank loan you? </a:t>
            </a:r>
          </a:p>
          <a:p>
            <a:pPr marL="514350" indent="-514350" eaLnBrk="1" fontAlgn="auto" hangingPunct="1">
              <a:spcBef>
                <a:spcPts val="580"/>
              </a:spcBef>
              <a:spcAft>
                <a:spcPts val="0"/>
              </a:spcAft>
              <a:buFont typeface="Wingdings 2"/>
              <a:buAutoNum type="arabicPeriod"/>
              <a:defRPr/>
            </a:pPr>
            <a:r>
              <a:rPr lang="en-US" b="1" dirty="0" smtClean="0">
                <a:solidFill>
                  <a:srgbClr val="0070C0"/>
                </a:solidFill>
                <a:cs typeface="Arial" pitchFamily="34" charset="0"/>
              </a:rPr>
              <a:t>How much can you offer for the house?</a:t>
            </a:r>
            <a:endParaRPr lang="en-US" sz="2800" b="1" dirty="0" smtClean="0">
              <a:solidFill>
                <a:srgbClr val="0070C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 calcmode="lin" valueType="num">
                                      <p:cBhvr>
                                        <p:cTn id="7" dur="1000" fill="hold"/>
                                        <p:tgtEl>
                                          <p:spTgt spid="3584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584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584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5843">
                                            <p:txEl>
                                              <p:pRg st="2" end="2"/>
                                            </p:txEl>
                                          </p:spTgt>
                                        </p:tgtEl>
                                        <p:attrNameLst>
                                          <p:attrName>style.visibility</p:attrName>
                                        </p:attrNameLst>
                                      </p:cBhvr>
                                      <p:to>
                                        <p:strVal val="visible"/>
                                      </p:to>
                                    </p:set>
                                    <p:anim calcmode="lin" valueType="num">
                                      <p:cBhvr>
                                        <p:cTn id="14" dur="1000" fill="hold"/>
                                        <p:tgtEl>
                                          <p:spTgt spid="3584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584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22"/>
          <p:cNvSpPr>
            <a:spLocks noGrp="1"/>
          </p:cNvSpPr>
          <p:nvPr>
            <p:ph type="sldNum" sz="quarter" idx="12"/>
          </p:nvPr>
        </p:nvSpPr>
        <p:spPr bwMode="auto">
          <a:ln>
            <a:round/>
            <a:headEnd/>
            <a:tailEnd/>
          </a:ln>
        </p:spPr>
        <p:txBody>
          <a:bodyPr/>
          <a:lstStyle/>
          <a:p>
            <a:r>
              <a:rPr lang="en-US" smtClean="0"/>
              <a:t>6-</a:t>
            </a:r>
            <a:fld id="{3E10480C-0F17-4CC8-9A63-83595DAE6DA2}" type="slidenum">
              <a:rPr lang="en-US" smtClean="0"/>
              <a:pPr/>
              <a:t>41</a:t>
            </a:fld>
            <a:endParaRPr lang="en-US" smtClean="0"/>
          </a:p>
        </p:txBody>
      </p:sp>
      <p:sp>
        <p:nvSpPr>
          <p:cNvPr id="87042" name="Rectangle 2"/>
          <p:cNvSpPr>
            <a:spLocks noGrp="1" noChangeArrowheads="1"/>
          </p:cNvSpPr>
          <p:nvPr>
            <p:ph type="title"/>
          </p:nvPr>
        </p:nvSpPr>
        <p:spPr>
          <a:xfrm>
            <a:off x="914400" y="152400"/>
            <a:ext cx="7772400" cy="1524000"/>
          </a:xfrm>
          <a:solidFill>
            <a:schemeClr val="bg2"/>
          </a:solidFill>
        </p:spPr>
        <p:txBody>
          <a:bodyPr/>
          <a:lstStyle/>
          <a:p>
            <a:pPr algn="ctr" eaLnBrk="1" hangingPunct="1"/>
            <a:r>
              <a:rPr lang="en-US" sz="4800" b="1" smtClean="0"/>
              <a:t>Annuity: Buying a House - Continued</a:t>
            </a:r>
          </a:p>
        </p:txBody>
      </p:sp>
      <p:sp>
        <p:nvSpPr>
          <p:cNvPr id="36867" name="Rectangle 3"/>
          <p:cNvSpPr>
            <a:spLocks noGrp="1" noChangeArrowheads="1"/>
          </p:cNvSpPr>
          <p:nvPr>
            <p:ph sz="quarter" idx="1"/>
          </p:nvPr>
        </p:nvSpPr>
        <p:spPr>
          <a:xfrm>
            <a:off x="533400" y="1752600"/>
            <a:ext cx="8229600" cy="4830763"/>
          </a:xfrm>
        </p:spPr>
        <p:txBody>
          <a:bodyPr/>
          <a:lstStyle/>
          <a:p>
            <a:pPr eaLnBrk="1" hangingPunct="1">
              <a:lnSpc>
                <a:spcPct val="90000"/>
              </a:lnSpc>
            </a:pPr>
            <a:r>
              <a:rPr lang="en-US" b="1" smtClean="0">
                <a:solidFill>
                  <a:srgbClr val="0070C0"/>
                </a:solidFill>
                <a:cs typeface="Arial" charset="0"/>
              </a:rPr>
              <a:t>Bank loan</a:t>
            </a:r>
          </a:p>
          <a:p>
            <a:pPr lvl="1" eaLnBrk="1" hangingPunct="1">
              <a:lnSpc>
                <a:spcPct val="90000"/>
              </a:lnSpc>
            </a:pPr>
            <a:r>
              <a:rPr lang="en-US" b="1" smtClean="0">
                <a:cs typeface="Arial" charset="0"/>
              </a:rPr>
              <a:t>Monthly income = 36,000 / 12 = 3,000</a:t>
            </a:r>
          </a:p>
          <a:p>
            <a:pPr lvl="1" eaLnBrk="1" hangingPunct="1">
              <a:lnSpc>
                <a:spcPct val="90000"/>
              </a:lnSpc>
            </a:pPr>
            <a:r>
              <a:rPr lang="en-US" b="1" smtClean="0">
                <a:cs typeface="Arial" charset="0"/>
              </a:rPr>
              <a:t>Maximum payment = .28(3,000) = 840</a:t>
            </a:r>
          </a:p>
          <a:p>
            <a:pPr lvl="2" eaLnBrk="1" hangingPunct="1">
              <a:lnSpc>
                <a:spcPct val="90000"/>
              </a:lnSpc>
            </a:pPr>
            <a:r>
              <a:rPr lang="en-US" sz="2800" b="1" smtClean="0">
                <a:cs typeface="Arial" charset="0"/>
              </a:rPr>
              <a:t>30*12 = 360 N</a:t>
            </a:r>
          </a:p>
          <a:p>
            <a:pPr lvl="2" eaLnBrk="1" hangingPunct="1">
              <a:lnSpc>
                <a:spcPct val="90000"/>
              </a:lnSpc>
            </a:pPr>
            <a:r>
              <a:rPr lang="en-US" sz="2800" b="1" smtClean="0">
                <a:cs typeface="Arial" charset="0"/>
              </a:rPr>
              <a:t>.5 I/Y</a:t>
            </a:r>
          </a:p>
          <a:p>
            <a:pPr lvl="2" eaLnBrk="1" hangingPunct="1">
              <a:lnSpc>
                <a:spcPct val="90000"/>
              </a:lnSpc>
            </a:pPr>
            <a:r>
              <a:rPr lang="en-US" sz="2800" b="1" smtClean="0">
                <a:cs typeface="Arial" charset="0"/>
              </a:rPr>
              <a:t>-840 PMT</a:t>
            </a:r>
          </a:p>
          <a:p>
            <a:pPr lvl="2" eaLnBrk="1" hangingPunct="1">
              <a:lnSpc>
                <a:spcPct val="90000"/>
              </a:lnSpc>
            </a:pPr>
            <a:r>
              <a:rPr lang="en-US" sz="2800" b="1" smtClean="0">
                <a:cs typeface="Arial" charset="0"/>
              </a:rPr>
              <a:t>CPT PV = </a:t>
            </a:r>
            <a:r>
              <a:rPr lang="en-US" sz="2800" b="1" smtClean="0">
                <a:solidFill>
                  <a:srgbClr val="C00000"/>
                </a:solidFill>
                <a:cs typeface="Arial" charset="0"/>
              </a:rPr>
              <a:t>$140,105</a:t>
            </a:r>
          </a:p>
          <a:p>
            <a:pPr eaLnBrk="1" hangingPunct="1">
              <a:lnSpc>
                <a:spcPct val="90000"/>
              </a:lnSpc>
            </a:pPr>
            <a:r>
              <a:rPr lang="en-US" b="1" smtClean="0">
                <a:solidFill>
                  <a:srgbClr val="0070C0"/>
                </a:solidFill>
                <a:cs typeface="Arial" charset="0"/>
              </a:rPr>
              <a:t>Total Price</a:t>
            </a:r>
          </a:p>
          <a:p>
            <a:pPr lvl="1" eaLnBrk="1" hangingPunct="1">
              <a:lnSpc>
                <a:spcPct val="90000"/>
              </a:lnSpc>
            </a:pPr>
            <a:r>
              <a:rPr lang="en-US" b="1" smtClean="0">
                <a:cs typeface="Arial" charset="0"/>
              </a:rPr>
              <a:t>Closing costs = .04(140,105) = 5,604</a:t>
            </a:r>
          </a:p>
          <a:p>
            <a:pPr lvl="1" eaLnBrk="1" hangingPunct="1">
              <a:lnSpc>
                <a:spcPct val="90000"/>
              </a:lnSpc>
            </a:pPr>
            <a:r>
              <a:rPr lang="en-US" b="1" smtClean="0">
                <a:cs typeface="Arial" charset="0"/>
              </a:rPr>
              <a:t>Down payment = 20,000 – 5,604 = 14,396</a:t>
            </a:r>
          </a:p>
          <a:p>
            <a:pPr lvl="1" eaLnBrk="1" hangingPunct="1">
              <a:lnSpc>
                <a:spcPct val="90000"/>
              </a:lnSpc>
            </a:pPr>
            <a:r>
              <a:rPr lang="en-US" b="1" smtClean="0">
                <a:cs typeface="Arial" charset="0"/>
              </a:rPr>
              <a:t>Total Price = 140,105 + 14,396 = </a:t>
            </a:r>
            <a:r>
              <a:rPr lang="en-US" b="1" smtClean="0">
                <a:solidFill>
                  <a:srgbClr val="C00000"/>
                </a:solidFill>
                <a:cs typeface="Arial" charset="0"/>
              </a:rPr>
              <a:t>$154,501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p:cTn id="7" dur="1000" fill="hold"/>
                                        <p:tgtEl>
                                          <p:spTgt spid="3686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68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6867">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 calcmode="lin" valueType="num">
                                      <p:cBhvr>
                                        <p:cTn id="12" dur="1000" fill="hold"/>
                                        <p:tgtEl>
                                          <p:spTgt spid="36867">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6867">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6867">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 calcmode="lin" valueType="num">
                                      <p:cBhvr>
                                        <p:cTn id="17" dur="1000" fill="hold"/>
                                        <p:tgtEl>
                                          <p:spTgt spid="36867">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6867">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6867">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 calcmode="lin" valueType="num">
                                      <p:cBhvr>
                                        <p:cTn id="22" dur="1000" fill="hold"/>
                                        <p:tgtEl>
                                          <p:spTgt spid="36867">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6867">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6867">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 calcmode="lin" valueType="num">
                                      <p:cBhvr>
                                        <p:cTn id="27" dur="1000" fill="hold"/>
                                        <p:tgtEl>
                                          <p:spTgt spid="36867">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36867">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6867">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36867">
                                            <p:txEl>
                                              <p:pRg st="5" end="5"/>
                                            </p:txEl>
                                          </p:spTgt>
                                        </p:tgtEl>
                                        <p:attrNameLst>
                                          <p:attrName>style.visibility</p:attrName>
                                        </p:attrNameLst>
                                      </p:cBhvr>
                                      <p:to>
                                        <p:strVal val="visible"/>
                                      </p:to>
                                    </p:set>
                                    <p:anim calcmode="lin" valueType="num">
                                      <p:cBhvr>
                                        <p:cTn id="32" dur="1000" fill="hold"/>
                                        <p:tgtEl>
                                          <p:spTgt spid="36867">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36867">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36867">
                                            <p:txEl>
                                              <p:pRg st="5" end="5"/>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36867">
                                            <p:txEl>
                                              <p:pRg st="6" end="6"/>
                                            </p:txEl>
                                          </p:spTgt>
                                        </p:tgtEl>
                                        <p:attrNameLst>
                                          <p:attrName>style.visibility</p:attrName>
                                        </p:attrNameLst>
                                      </p:cBhvr>
                                      <p:to>
                                        <p:strVal val="visible"/>
                                      </p:to>
                                    </p:set>
                                    <p:anim calcmode="lin" valueType="num">
                                      <p:cBhvr>
                                        <p:cTn id="37" dur="1000" fill="hold"/>
                                        <p:tgtEl>
                                          <p:spTgt spid="36867">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36867">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36867">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36867">
                                            <p:txEl>
                                              <p:pRg st="7" end="7"/>
                                            </p:txEl>
                                          </p:spTgt>
                                        </p:tgtEl>
                                        <p:attrNameLst>
                                          <p:attrName>style.visibility</p:attrName>
                                        </p:attrNameLst>
                                      </p:cBhvr>
                                      <p:to>
                                        <p:strVal val="visible"/>
                                      </p:to>
                                    </p:set>
                                    <p:anim calcmode="lin" valueType="num">
                                      <p:cBhvr>
                                        <p:cTn id="44" dur="1000" fill="hold"/>
                                        <p:tgtEl>
                                          <p:spTgt spid="36867">
                                            <p:txEl>
                                              <p:pRg st="7" end="7"/>
                                            </p:txEl>
                                          </p:spTgt>
                                        </p:tgtEl>
                                        <p:attrNameLst>
                                          <p:attrName>ppt_w</p:attrName>
                                        </p:attrNameLst>
                                      </p:cBhvr>
                                      <p:tavLst>
                                        <p:tav tm="0">
                                          <p:val>
                                            <p:strVal val="#ppt_w*0.70"/>
                                          </p:val>
                                        </p:tav>
                                        <p:tav tm="100000">
                                          <p:val>
                                            <p:strVal val="#ppt_w"/>
                                          </p:val>
                                        </p:tav>
                                      </p:tavLst>
                                    </p:anim>
                                    <p:anim calcmode="lin" valueType="num">
                                      <p:cBhvr>
                                        <p:cTn id="45" dur="1000" fill="hold"/>
                                        <p:tgtEl>
                                          <p:spTgt spid="36867">
                                            <p:txEl>
                                              <p:pRg st="7" end="7"/>
                                            </p:txEl>
                                          </p:spTgt>
                                        </p:tgtEl>
                                        <p:attrNameLst>
                                          <p:attrName>ppt_h</p:attrName>
                                        </p:attrNameLst>
                                      </p:cBhvr>
                                      <p:tavLst>
                                        <p:tav tm="0">
                                          <p:val>
                                            <p:strVal val="#ppt_h"/>
                                          </p:val>
                                        </p:tav>
                                        <p:tav tm="100000">
                                          <p:val>
                                            <p:strVal val="#ppt_h"/>
                                          </p:val>
                                        </p:tav>
                                      </p:tavLst>
                                    </p:anim>
                                    <p:animEffect transition="in" filter="fade">
                                      <p:cBhvr>
                                        <p:cTn id="46" dur="1000"/>
                                        <p:tgtEl>
                                          <p:spTgt spid="36867">
                                            <p:txEl>
                                              <p:pRg st="7" end="7"/>
                                            </p:txEl>
                                          </p:spTgt>
                                        </p:tgtEl>
                                      </p:cBhvr>
                                    </p:animEffect>
                                  </p:childTnLst>
                                </p:cTn>
                              </p:par>
                              <p:par>
                                <p:cTn id="47" presetID="55" presetClass="entr" presetSubtype="0" fill="hold" nodeType="withEffect">
                                  <p:stCondLst>
                                    <p:cond delay="0"/>
                                  </p:stCondLst>
                                  <p:childTnLst>
                                    <p:set>
                                      <p:cBhvr>
                                        <p:cTn id="48" dur="1" fill="hold">
                                          <p:stCondLst>
                                            <p:cond delay="0"/>
                                          </p:stCondLst>
                                        </p:cTn>
                                        <p:tgtEl>
                                          <p:spTgt spid="36867">
                                            <p:txEl>
                                              <p:pRg st="8" end="8"/>
                                            </p:txEl>
                                          </p:spTgt>
                                        </p:tgtEl>
                                        <p:attrNameLst>
                                          <p:attrName>style.visibility</p:attrName>
                                        </p:attrNameLst>
                                      </p:cBhvr>
                                      <p:to>
                                        <p:strVal val="visible"/>
                                      </p:to>
                                    </p:set>
                                    <p:anim calcmode="lin" valueType="num">
                                      <p:cBhvr>
                                        <p:cTn id="49" dur="1000" fill="hold"/>
                                        <p:tgtEl>
                                          <p:spTgt spid="36867">
                                            <p:txEl>
                                              <p:pRg st="8" end="8"/>
                                            </p:txEl>
                                          </p:spTgt>
                                        </p:tgtEl>
                                        <p:attrNameLst>
                                          <p:attrName>ppt_w</p:attrName>
                                        </p:attrNameLst>
                                      </p:cBhvr>
                                      <p:tavLst>
                                        <p:tav tm="0">
                                          <p:val>
                                            <p:strVal val="#ppt_w*0.70"/>
                                          </p:val>
                                        </p:tav>
                                        <p:tav tm="100000">
                                          <p:val>
                                            <p:strVal val="#ppt_w"/>
                                          </p:val>
                                        </p:tav>
                                      </p:tavLst>
                                    </p:anim>
                                    <p:anim calcmode="lin" valueType="num">
                                      <p:cBhvr>
                                        <p:cTn id="50" dur="1000" fill="hold"/>
                                        <p:tgtEl>
                                          <p:spTgt spid="36867">
                                            <p:txEl>
                                              <p:pRg st="8" end="8"/>
                                            </p:txEl>
                                          </p:spTgt>
                                        </p:tgtEl>
                                        <p:attrNameLst>
                                          <p:attrName>ppt_h</p:attrName>
                                        </p:attrNameLst>
                                      </p:cBhvr>
                                      <p:tavLst>
                                        <p:tav tm="0">
                                          <p:val>
                                            <p:strVal val="#ppt_h"/>
                                          </p:val>
                                        </p:tav>
                                        <p:tav tm="100000">
                                          <p:val>
                                            <p:strVal val="#ppt_h"/>
                                          </p:val>
                                        </p:tav>
                                      </p:tavLst>
                                    </p:anim>
                                    <p:animEffect transition="in" filter="fade">
                                      <p:cBhvr>
                                        <p:cTn id="51" dur="1000"/>
                                        <p:tgtEl>
                                          <p:spTgt spid="36867">
                                            <p:txEl>
                                              <p:pRg st="8" end="8"/>
                                            </p:txEl>
                                          </p:spTgt>
                                        </p:tgtEl>
                                      </p:cBhvr>
                                    </p:animEffect>
                                  </p:childTnLst>
                                </p:cTn>
                              </p:par>
                              <p:par>
                                <p:cTn id="52" presetID="55" presetClass="entr" presetSubtype="0" fill="hold" nodeType="withEffect">
                                  <p:stCondLst>
                                    <p:cond delay="0"/>
                                  </p:stCondLst>
                                  <p:childTnLst>
                                    <p:set>
                                      <p:cBhvr>
                                        <p:cTn id="53" dur="1" fill="hold">
                                          <p:stCondLst>
                                            <p:cond delay="0"/>
                                          </p:stCondLst>
                                        </p:cTn>
                                        <p:tgtEl>
                                          <p:spTgt spid="36867">
                                            <p:txEl>
                                              <p:pRg st="9" end="9"/>
                                            </p:txEl>
                                          </p:spTgt>
                                        </p:tgtEl>
                                        <p:attrNameLst>
                                          <p:attrName>style.visibility</p:attrName>
                                        </p:attrNameLst>
                                      </p:cBhvr>
                                      <p:to>
                                        <p:strVal val="visible"/>
                                      </p:to>
                                    </p:set>
                                    <p:anim calcmode="lin" valueType="num">
                                      <p:cBhvr>
                                        <p:cTn id="54" dur="1000" fill="hold"/>
                                        <p:tgtEl>
                                          <p:spTgt spid="36867">
                                            <p:txEl>
                                              <p:pRg st="9" end="9"/>
                                            </p:txEl>
                                          </p:spTgt>
                                        </p:tgtEl>
                                        <p:attrNameLst>
                                          <p:attrName>ppt_w</p:attrName>
                                        </p:attrNameLst>
                                      </p:cBhvr>
                                      <p:tavLst>
                                        <p:tav tm="0">
                                          <p:val>
                                            <p:strVal val="#ppt_w*0.70"/>
                                          </p:val>
                                        </p:tav>
                                        <p:tav tm="100000">
                                          <p:val>
                                            <p:strVal val="#ppt_w"/>
                                          </p:val>
                                        </p:tav>
                                      </p:tavLst>
                                    </p:anim>
                                    <p:anim calcmode="lin" valueType="num">
                                      <p:cBhvr>
                                        <p:cTn id="55" dur="1000" fill="hold"/>
                                        <p:tgtEl>
                                          <p:spTgt spid="36867">
                                            <p:txEl>
                                              <p:pRg st="9" end="9"/>
                                            </p:txEl>
                                          </p:spTgt>
                                        </p:tgtEl>
                                        <p:attrNameLst>
                                          <p:attrName>ppt_h</p:attrName>
                                        </p:attrNameLst>
                                      </p:cBhvr>
                                      <p:tavLst>
                                        <p:tav tm="0">
                                          <p:val>
                                            <p:strVal val="#ppt_h"/>
                                          </p:val>
                                        </p:tav>
                                        <p:tav tm="100000">
                                          <p:val>
                                            <p:strVal val="#ppt_h"/>
                                          </p:val>
                                        </p:tav>
                                      </p:tavLst>
                                    </p:anim>
                                    <p:animEffect transition="in" filter="fade">
                                      <p:cBhvr>
                                        <p:cTn id="56" dur="1000"/>
                                        <p:tgtEl>
                                          <p:spTgt spid="36867">
                                            <p:txEl>
                                              <p:pRg st="9" end="9"/>
                                            </p:txEl>
                                          </p:spTgt>
                                        </p:tgtEl>
                                      </p:cBhvr>
                                    </p:animEffect>
                                  </p:childTnLst>
                                </p:cTn>
                              </p:par>
                              <p:par>
                                <p:cTn id="57" presetID="55" presetClass="entr" presetSubtype="0" fill="hold" nodeType="withEffect">
                                  <p:stCondLst>
                                    <p:cond delay="0"/>
                                  </p:stCondLst>
                                  <p:childTnLst>
                                    <p:set>
                                      <p:cBhvr>
                                        <p:cTn id="58" dur="1" fill="hold">
                                          <p:stCondLst>
                                            <p:cond delay="0"/>
                                          </p:stCondLst>
                                        </p:cTn>
                                        <p:tgtEl>
                                          <p:spTgt spid="36867">
                                            <p:txEl>
                                              <p:pRg st="10" end="10"/>
                                            </p:txEl>
                                          </p:spTgt>
                                        </p:tgtEl>
                                        <p:attrNameLst>
                                          <p:attrName>style.visibility</p:attrName>
                                        </p:attrNameLst>
                                      </p:cBhvr>
                                      <p:to>
                                        <p:strVal val="visible"/>
                                      </p:to>
                                    </p:set>
                                    <p:anim calcmode="lin" valueType="num">
                                      <p:cBhvr>
                                        <p:cTn id="59" dur="1000" fill="hold"/>
                                        <p:tgtEl>
                                          <p:spTgt spid="36867">
                                            <p:txEl>
                                              <p:pRg st="10" end="10"/>
                                            </p:txEl>
                                          </p:spTgt>
                                        </p:tgtEl>
                                        <p:attrNameLst>
                                          <p:attrName>ppt_w</p:attrName>
                                        </p:attrNameLst>
                                      </p:cBhvr>
                                      <p:tavLst>
                                        <p:tav tm="0">
                                          <p:val>
                                            <p:strVal val="#ppt_w*0.70"/>
                                          </p:val>
                                        </p:tav>
                                        <p:tav tm="100000">
                                          <p:val>
                                            <p:strVal val="#ppt_w"/>
                                          </p:val>
                                        </p:tav>
                                      </p:tavLst>
                                    </p:anim>
                                    <p:anim calcmode="lin" valueType="num">
                                      <p:cBhvr>
                                        <p:cTn id="60" dur="1000" fill="hold"/>
                                        <p:tgtEl>
                                          <p:spTgt spid="36867">
                                            <p:txEl>
                                              <p:pRg st="10" end="10"/>
                                            </p:txEl>
                                          </p:spTgt>
                                        </p:tgtEl>
                                        <p:attrNameLst>
                                          <p:attrName>ppt_h</p:attrName>
                                        </p:attrNameLst>
                                      </p:cBhvr>
                                      <p:tavLst>
                                        <p:tav tm="0">
                                          <p:val>
                                            <p:strVal val="#ppt_h"/>
                                          </p:val>
                                        </p:tav>
                                        <p:tav tm="100000">
                                          <p:val>
                                            <p:strVal val="#ppt_h"/>
                                          </p:val>
                                        </p:tav>
                                      </p:tavLst>
                                    </p:anim>
                                    <p:animEffect transition="in" filter="fade">
                                      <p:cBhvr>
                                        <p:cTn id="61" dur="1000"/>
                                        <p:tgtEl>
                                          <p:spTgt spid="368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22"/>
          <p:cNvSpPr>
            <a:spLocks noGrp="1"/>
          </p:cNvSpPr>
          <p:nvPr>
            <p:ph type="sldNum" sz="quarter" idx="12"/>
          </p:nvPr>
        </p:nvSpPr>
        <p:spPr bwMode="auto">
          <a:ln>
            <a:round/>
            <a:headEnd/>
            <a:tailEnd/>
          </a:ln>
        </p:spPr>
        <p:txBody>
          <a:bodyPr/>
          <a:lstStyle/>
          <a:p>
            <a:r>
              <a:rPr lang="en-US" smtClean="0"/>
              <a:t>6-</a:t>
            </a:r>
            <a:fld id="{E6FE46F7-7390-4F09-9B9E-2B01D8F0BD48}" type="slidenum">
              <a:rPr lang="en-US" smtClean="0"/>
              <a:pPr/>
              <a:t>42</a:t>
            </a:fld>
            <a:endParaRPr lang="en-US" smtClean="0"/>
          </a:p>
        </p:txBody>
      </p:sp>
      <p:sp>
        <p:nvSpPr>
          <p:cNvPr id="89090" name="Rectangle 2"/>
          <p:cNvSpPr>
            <a:spLocks noGrp="1" noChangeArrowheads="1"/>
          </p:cNvSpPr>
          <p:nvPr>
            <p:ph type="title"/>
          </p:nvPr>
        </p:nvSpPr>
        <p:spPr>
          <a:xfrm>
            <a:off x="1295400" y="274638"/>
            <a:ext cx="6858000" cy="1143000"/>
          </a:xfrm>
          <a:solidFill>
            <a:schemeClr val="bg2"/>
          </a:solidFill>
        </p:spPr>
        <p:txBody>
          <a:bodyPr lIns="91417" tIns="45709" rIns="91417" bIns="45709" anchor="t"/>
          <a:lstStyle/>
          <a:p>
            <a:pPr algn="ctr" eaLnBrk="1" hangingPunct="1"/>
            <a:r>
              <a:rPr lang="en-US" sz="4800" b="1" smtClean="0"/>
              <a:t>Quick Quiz II</a:t>
            </a:r>
          </a:p>
        </p:txBody>
      </p:sp>
      <p:sp>
        <p:nvSpPr>
          <p:cNvPr id="93187" name="Rectangle 3"/>
          <p:cNvSpPr>
            <a:spLocks noGrp="1" noChangeArrowheads="1"/>
          </p:cNvSpPr>
          <p:nvPr>
            <p:ph sz="quarter" idx="1"/>
          </p:nvPr>
        </p:nvSpPr>
        <p:spPr>
          <a:xfrm>
            <a:off x="457200" y="1905000"/>
            <a:ext cx="8229600" cy="4525963"/>
          </a:xfrm>
        </p:spPr>
        <p:txBody>
          <a:bodyPr lIns="91417" tIns="45709" rIns="91417" bIns="45709"/>
          <a:lstStyle/>
          <a:p>
            <a:pPr marL="457200" indent="-457200" eaLnBrk="1" hangingPunct="1">
              <a:buFont typeface="Franklin Gothic Book" pitchFamily="34" charset="0"/>
              <a:buAutoNum type="arabicPeriod"/>
            </a:pPr>
            <a:r>
              <a:rPr lang="en-US" b="1" dirty="0" smtClean="0">
                <a:cs typeface="Arial" charset="0"/>
              </a:rPr>
              <a:t>You know the payment amount for a loan, and you want to know how much was borrowed.  Do you compute a present value or a future value?</a:t>
            </a:r>
          </a:p>
          <a:p>
            <a:pPr marL="457200" indent="-457200" eaLnBrk="1" hangingPunct="1">
              <a:buFont typeface="Franklin Gothic Book" pitchFamily="34" charset="0"/>
              <a:buAutoNum type="arabicPeriod"/>
            </a:pPr>
            <a:endParaRPr lang="en-US" sz="1900" b="1" dirty="0" smtClean="0">
              <a:cs typeface="Arial" charset="0"/>
            </a:endParaRPr>
          </a:p>
          <a:p>
            <a:pPr marL="457200" indent="-457200" eaLnBrk="1" hangingPunct="1">
              <a:buFont typeface="Franklin Gothic Book" pitchFamily="34" charset="0"/>
              <a:buAutoNum type="arabicPeriod"/>
            </a:pPr>
            <a:r>
              <a:rPr lang="en-US" b="1" dirty="0" smtClean="0">
                <a:cs typeface="Arial" charset="0"/>
              </a:rPr>
              <a:t>You want to receive 5,000 per month in retirement.  If you can earn 0.75% per month and you expect to need the income for 25 years, how much do you need to have in your account at retirement?</a:t>
            </a:r>
          </a:p>
          <a:p>
            <a:pPr marL="457200" indent="-457200" eaLnBrk="1" hangingPunct="1">
              <a:buFont typeface="Wingdings 2" pitchFamily="18" charset="2"/>
              <a:buNone/>
            </a:pPr>
            <a:endParaRPr lang="en-US" sz="2300" dirty="0"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5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31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3187">
                                            <p:txEl>
                                              <p:pRg st="2" end="2"/>
                                            </p:txEl>
                                          </p:spTgt>
                                        </p:tgtEl>
                                        <p:attrNameLst>
                                          <p:attrName>style.visibility</p:attrName>
                                        </p:attrNameLst>
                                      </p:cBhvr>
                                      <p:to>
                                        <p:strVal val="visible"/>
                                      </p:to>
                                    </p:set>
                                    <p:anim calcmode="lin" valueType="num">
                                      <p:cBhvr>
                                        <p:cTn id="14"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Number Placeholder 22"/>
          <p:cNvSpPr>
            <a:spLocks noGrp="1"/>
          </p:cNvSpPr>
          <p:nvPr>
            <p:ph type="sldNum" sz="quarter" idx="12"/>
          </p:nvPr>
        </p:nvSpPr>
        <p:spPr bwMode="auto">
          <a:ln>
            <a:round/>
            <a:headEnd/>
            <a:tailEnd/>
          </a:ln>
        </p:spPr>
        <p:txBody>
          <a:bodyPr/>
          <a:lstStyle/>
          <a:p>
            <a:r>
              <a:rPr lang="en-US" smtClean="0"/>
              <a:t>6-</a:t>
            </a:r>
            <a:fld id="{6E5D7D9B-0DF3-4BF8-A851-2AD8D982FB5E}" type="slidenum">
              <a:rPr lang="en-US" smtClean="0"/>
              <a:pPr/>
              <a:t>43</a:t>
            </a:fld>
            <a:endParaRPr lang="en-US" smtClean="0"/>
          </a:p>
        </p:txBody>
      </p:sp>
      <p:sp>
        <p:nvSpPr>
          <p:cNvPr id="91138" name="Rectangle 2"/>
          <p:cNvSpPr>
            <a:spLocks noGrp="1" noChangeArrowheads="1"/>
          </p:cNvSpPr>
          <p:nvPr>
            <p:ph type="title"/>
          </p:nvPr>
        </p:nvSpPr>
        <p:spPr>
          <a:solidFill>
            <a:schemeClr val="bg2"/>
          </a:solidFill>
        </p:spPr>
        <p:txBody>
          <a:bodyPr/>
          <a:lstStyle/>
          <a:p>
            <a:pPr algn="ctr" eaLnBrk="1" hangingPunct="1"/>
            <a:r>
              <a:rPr lang="en-US" sz="4800" b="1" smtClean="0"/>
              <a:t>Finding the Payment</a:t>
            </a:r>
          </a:p>
        </p:txBody>
      </p:sp>
      <p:sp>
        <p:nvSpPr>
          <p:cNvPr id="38915" name="Rectangle 3"/>
          <p:cNvSpPr>
            <a:spLocks noGrp="1" noChangeArrowheads="1"/>
          </p:cNvSpPr>
          <p:nvPr>
            <p:ph sz="quarter" idx="1"/>
          </p:nvPr>
        </p:nvSpPr>
        <p:spPr>
          <a:xfrm>
            <a:off x="609600" y="1524000"/>
            <a:ext cx="8229600" cy="5029200"/>
          </a:xfrm>
        </p:spPr>
        <p:txBody>
          <a:bodyPr/>
          <a:lstStyle/>
          <a:p>
            <a:pPr eaLnBrk="1" hangingPunct="1">
              <a:buFont typeface="Wingdings 2" pitchFamily="18" charset="2"/>
              <a:buNone/>
            </a:pPr>
            <a:r>
              <a:rPr lang="en-US" b="1" dirty="0" smtClean="0">
                <a:cs typeface="Arial" charset="0"/>
              </a:rPr>
              <a:t>	Suppose you want to borrow $20,000 for a new car. You can borrow at 8% per year, compounded monthly </a:t>
            </a:r>
          </a:p>
          <a:p>
            <a:pPr eaLnBrk="1" hangingPunct="1">
              <a:buFont typeface="Wingdings 2" pitchFamily="18" charset="2"/>
              <a:buNone/>
            </a:pPr>
            <a:r>
              <a:rPr lang="en-US" b="1" dirty="0" smtClean="0">
                <a:cs typeface="Arial" charset="0"/>
              </a:rPr>
              <a:t>	(8/12 = .66667% per month). </a:t>
            </a:r>
          </a:p>
          <a:p>
            <a:pPr eaLnBrk="1" hangingPunct="1">
              <a:buFont typeface="Wingdings 2" pitchFamily="18" charset="2"/>
              <a:buNone/>
            </a:pPr>
            <a:r>
              <a:rPr lang="en-US" b="1" dirty="0" smtClean="0">
                <a:cs typeface="Arial" charset="0"/>
              </a:rPr>
              <a:t>	</a:t>
            </a:r>
            <a:r>
              <a:rPr lang="en-US" b="1" dirty="0" smtClean="0">
                <a:solidFill>
                  <a:srgbClr val="0070C0"/>
                </a:solidFill>
                <a:cs typeface="Arial" charset="0"/>
              </a:rPr>
              <a:t>If you take a 4-year loan, what is your monthly payment?</a:t>
            </a:r>
          </a:p>
          <a:p>
            <a:pPr eaLnBrk="1" hangingPunct="1">
              <a:buFont typeface="Wingdings 2" pitchFamily="18" charset="2"/>
              <a:buNone/>
            </a:pPr>
            <a:endParaRPr lang="en-US" b="1" dirty="0" smtClean="0">
              <a:cs typeface="Arial" charset="0"/>
            </a:endParaRPr>
          </a:p>
          <a:p>
            <a:pPr lvl="1" eaLnBrk="1" hangingPunct="1">
              <a:buFont typeface="Wingdings 2" pitchFamily="18" charset="2"/>
              <a:buNone/>
            </a:pPr>
            <a:r>
              <a:rPr lang="en-US" sz="3200" b="1" dirty="0" smtClean="0">
                <a:cs typeface="Arial" charset="0"/>
              </a:rPr>
              <a:t>4(12) = 48 N; 20,000 PV; .66667 I/Y; </a:t>
            </a:r>
          </a:p>
          <a:p>
            <a:pPr lvl="1" eaLnBrk="1" hangingPunct="1">
              <a:buFont typeface="Wingdings 2" pitchFamily="18" charset="2"/>
              <a:buNone/>
            </a:pPr>
            <a:r>
              <a:rPr lang="en-US" sz="3200" b="1" dirty="0" smtClean="0">
                <a:cs typeface="Arial" charset="0"/>
              </a:rPr>
              <a:t>CPT PMT = </a:t>
            </a:r>
            <a:r>
              <a:rPr lang="en-US" sz="3200" b="1" dirty="0" smtClean="0">
                <a:solidFill>
                  <a:srgbClr val="C00000"/>
                </a:solidFill>
                <a:cs typeface="Arial" charset="0"/>
              </a:rPr>
              <a:t>$488.26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fade">
                                      <p:cBhvr>
                                        <p:cTn id="10" dur="1000"/>
                                        <p:tgtEl>
                                          <p:spTgt spid="389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Effect transition="in" filter="fade">
                                      <p:cBhvr>
                                        <p:cTn id="15" dur="1000"/>
                                        <p:tgtEl>
                                          <p:spTgt spid="3891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38915">
                                            <p:txEl>
                                              <p:pRg st="4" end="4"/>
                                            </p:txEl>
                                          </p:spTgt>
                                        </p:tgtEl>
                                        <p:attrNameLst>
                                          <p:attrName>style.visibility</p:attrName>
                                        </p:attrNameLst>
                                      </p:cBhvr>
                                      <p:to>
                                        <p:strVal val="visible"/>
                                      </p:to>
                                    </p:set>
                                    <p:anim calcmode="discrete" valueType="clr">
                                      <p:cBhvr override="childStyle">
                                        <p:cTn id="20" dur="80"/>
                                        <p:tgtEl>
                                          <p:spTgt spid="3891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8915">
                                            <p:txEl>
                                              <p:pRg st="4" end="4"/>
                                            </p:txEl>
                                          </p:spTgt>
                                        </p:tgtEl>
                                        <p:attrNameLst>
                                          <p:attrName>fillcolor</p:attrName>
                                        </p:attrNameLst>
                                      </p:cBhvr>
                                      <p:tavLst>
                                        <p:tav tm="0">
                                          <p:val>
                                            <p:clrVal>
                                              <a:schemeClr val="accent2"/>
                                            </p:clrVal>
                                          </p:val>
                                        </p:tav>
                                        <p:tav tm="50000">
                                          <p:val>
                                            <p:clrVal>
                                              <a:schemeClr val="hlink"/>
                                            </p:clrVal>
                                          </p:val>
                                        </p:tav>
                                      </p:tavLst>
                                    </p:anim>
                                    <p:set>
                                      <p:cBhvr>
                                        <p:cTn id="22" dur="80"/>
                                        <p:tgtEl>
                                          <p:spTgt spid="38915">
                                            <p:txEl>
                                              <p:pRg st="4" end="4"/>
                                            </p:txEl>
                                          </p:spTgt>
                                        </p:tgtEl>
                                        <p:attrNameLst>
                                          <p:attrName>fill.type</p:attrName>
                                        </p:attrNameLst>
                                      </p:cBhvr>
                                      <p:to>
                                        <p:strVal val="solid"/>
                                      </p:to>
                                    </p:set>
                                  </p:childTnLst>
                                </p:cTn>
                              </p:par>
                              <p:par>
                                <p:cTn id="23" presetID="27" presetClass="entr" presetSubtype="0" fill="hold" nodeType="withEffect">
                                  <p:stCondLst>
                                    <p:cond delay="0"/>
                                  </p:stCondLst>
                                  <p:iterate type="lt">
                                    <p:tmPct val="50000"/>
                                  </p:iterate>
                                  <p:childTnLst>
                                    <p:set>
                                      <p:cBhvr>
                                        <p:cTn id="24" dur="1" fill="hold">
                                          <p:stCondLst>
                                            <p:cond delay="0"/>
                                          </p:stCondLst>
                                        </p:cTn>
                                        <p:tgtEl>
                                          <p:spTgt spid="38915">
                                            <p:txEl>
                                              <p:pRg st="5" end="5"/>
                                            </p:txEl>
                                          </p:spTgt>
                                        </p:tgtEl>
                                        <p:attrNameLst>
                                          <p:attrName>style.visibility</p:attrName>
                                        </p:attrNameLst>
                                      </p:cBhvr>
                                      <p:to>
                                        <p:strVal val="visible"/>
                                      </p:to>
                                    </p:set>
                                    <p:anim calcmode="discrete" valueType="clr">
                                      <p:cBhvr override="childStyle">
                                        <p:cTn id="25" dur="80"/>
                                        <p:tgtEl>
                                          <p:spTgt spid="3891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8915">
                                            <p:txEl>
                                              <p:pRg st="5" end="5"/>
                                            </p:txEl>
                                          </p:spTgt>
                                        </p:tgtEl>
                                        <p:attrNameLst>
                                          <p:attrName>fillcolor</p:attrName>
                                        </p:attrNameLst>
                                      </p:cBhvr>
                                      <p:tavLst>
                                        <p:tav tm="0">
                                          <p:val>
                                            <p:clrVal>
                                              <a:schemeClr val="accent2"/>
                                            </p:clrVal>
                                          </p:val>
                                        </p:tav>
                                        <p:tav tm="50000">
                                          <p:val>
                                            <p:clrVal>
                                              <a:schemeClr val="hlink"/>
                                            </p:clrVal>
                                          </p:val>
                                        </p:tav>
                                      </p:tavLst>
                                    </p:anim>
                                    <p:set>
                                      <p:cBhvr>
                                        <p:cTn id="27" dur="80"/>
                                        <p:tgtEl>
                                          <p:spTgt spid="38915">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3" name="Slide Number Placeholder 22"/>
          <p:cNvSpPr>
            <a:spLocks noGrp="1"/>
          </p:cNvSpPr>
          <p:nvPr>
            <p:ph type="sldNum" sz="quarter" idx="12"/>
          </p:nvPr>
        </p:nvSpPr>
        <p:spPr bwMode="auto">
          <a:ln>
            <a:round/>
            <a:headEnd/>
            <a:tailEnd/>
          </a:ln>
        </p:spPr>
        <p:txBody>
          <a:bodyPr/>
          <a:lstStyle/>
          <a:p>
            <a:r>
              <a:rPr lang="en-US" smtClean="0"/>
              <a:t>6-</a:t>
            </a:r>
            <a:fld id="{58B5DCEB-956F-409A-8BDE-A09331A7002A}" type="slidenum">
              <a:rPr lang="en-US" smtClean="0"/>
              <a:pPr/>
              <a:t>44</a:t>
            </a:fld>
            <a:endParaRPr lang="en-US" smtClean="0"/>
          </a:p>
        </p:txBody>
      </p:sp>
      <p:sp>
        <p:nvSpPr>
          <p:cNvPr id="40974" name="Rectangle 2"/>
          <p:cNvSpPr>
            <a:spLocks noGrp="1" noChangeArrowheads="1"/>
          </p:cNvSpPr>
          <p:nvPr>
            <p:ph type="title"/>
          </p:nvPr>
        </p:nvSpPr>
        <p:spPr>
          <a:xfrm>
            <a:off x="914400" y="152400"/>
            <a:ext cx="7772400" cy="1447800"/>
          </a:xfrm>
          <a:solidFill>
            <a:schemeClr val="bg2"/>
          </a:solidFill>
        </p:spPr>
        <p:txBody>
          <a:bodyPr/>
          <a:lstStyle/>
          <a:p>
            <a:pPr algn="ctr" eaLnBrk="1" hangingPunct="1"/>
            <a:r>
              <a:rPr lang="en-US" sz="4800" b="1" smtClean="0"/>
              <a:t>Finding the Payment on a Spreadsheet</a:t>
            </a:r>
          </a:p>
        </p:txBody>
      </p:sp>
      <p:sp>
        <p:nvSpPr>
          <p:cNvPr id="5124" name="Rectangle 3"/>
          <p:cNvSpPr>
            <a:spLocks noGrp="1" noChangeArrowheads="1"/>
          </p:cNvSpPr>
          <p:nvPr>
            <p:ph sz="quarter" idx="1"/>
          </p:nvPr>
        </p:nvSpPr>
        <p:spPr>
          <a:xfrm>
            <a:off x="838200" y="1828800"/>
            <a:ext cx="7924800" cy="4530725"/>
          </a:xfrm>
        </p:spPr>
        <p:txBody>
          <a:bodyPr/>
          <a:lstStyle/>
          <a:p>
            <a:pPr eaLnBrk="1" hangingPunct="1">
              <a:buFont typeface="Wingdings 2" pitchFamily="18" charset="2"/>
              <a:buNone/>
            </a:pPr>
            <a:r>
              <a:rPr lang="en-US" sz="3600" b="1" smtClean="0">
                <a:cs typeface="Arial" charset="0"/>
              </a:rPr>
              <a:t>	</a:t>
            </a:r>
            <a:r>
              <a:rPr lang="en-US" sz="3600" b="1" smtClean="0">
                <a:solidFill>
                  <a:srgbClr val="0070C0"/>
                </a:solidFill>
                <a:cs typeface="Arial" charset="0"/>
              </a:rPr>
              <a:t>Another TVM formula that can be found in a spreadsheet is the payment formula:</a:t>
            </a:r>
          </a:p>
          <a:p>
            <a:pPr lvl="1" eaLnBrk="1" hangingPunct="1">
              <a:buFont typeface="Wingdings 2" pitchFamily="18" charset="2"/>
              <a:buNone/>
            </a:pPr>
            <a:r>
              <a:rPr lang="en-US" sz="3200" b="1" smtClean="0">
                <a:cs typeface="Arial" charset="0"/>
              </a:rPr>
              <a:t>PMT(rate,nper,pv,fv)</a:t>
            </a:r>
          </a:p>
          <a:p>
            <a:pPr lvl="1" eaLnBrk="1" hangingPunct="1">
              <a:buFont typeface="Wingdings 2" pitchFamily="18" charset="2"/>
              <a:buNone/>
            </a:pPr>
            <a:r>
              <a:rPr lang="en-US" sz="3200" b="1" smtClean="0">
                <a:cs typeface="Arial" charset="0"/>
              </a:rPr>
              <a:t>(The same sign convention holds as for the PV and FV formulas)</a:t>
            </a:r>
          </a:p>
          <a:p>
            <a:pPr lvl="1" eaLnBrk="1" hangingPunct="1">
              <a:buFont typeface="Wingdings 2" pitchFamily="18" charset="2"/>
              <a:buNone/>
            </a:pPr>
            <a:endParaRPr lang="en-US" sz="2000" b="1" smtClean="0">
              <a:cs typeface="Arial" charset="0"/>
            </a:endParaRPr>
          </a:p>
          <a:p>
            <a:pPr eaLnBrk="1" hangingPunct="1">
              <a:buFont typeface="Wingdings 2" pitchFamily="18" charset="2"/>
              <a:buNone/>
            </a:pPr>
            <a:r>
              <a:rPr lang="en-US" sz="3600" b="1" smtClean="0">
                <a:solidFill>
                  <a:srgbClr val="0070C0"/>
                </a:solidFill>
                <a:cs typeface="Arial" charset="0"/>
              </a:rPr>
              <a:t>Click on the Excel icon for an </a:t>
            </a:r>
          </a:p>
          <a:p>
            <a:pPr eaLnBrk="1" hangingPunct="1">
              <a:buFont typeface="Wingdings 2" pitchFamily="18" charset="2"/>
              <a:buNone/>
            </a:pPr>
            <a:r>
              <a:rPr lang="en-US" sz="3600" b="1" smtClean="0">
                <a:solidFill>
                  <a:srgbClr val="0070C0"/>
                </a:solidFill>
                <a:cs typeface="Arial" charset="0"/>
              </a:rPr>
              <a:t>example</a:t>
            </a:r>
          </a:p>
        </p:txBody>
      </p:sp>
      <p:graphicFrame>
        <p:nvGraphicFramePr>
          <p:cNvPr id="117764" name="Object 12">
            <a:hlinkClick r:id="" action="ppaction://ole?verb=1"/>
          </p:cNvPr>
          <p:cNvGraphicFramePr>
            <a:graphicFrameLocks noChangeAspect="1"/>
          </p:cNvGraphicFramePr>
          <p:nvPr/>
        </p:nvGraphicFramePr>
        <p:xfrm>
          <a:off x="7086600" y="5181600"/>
          <a:ext cx="1619250" cy="1295400"/>
        </p:xfrm>
        <a:graphic>
          <a:graphicData uri="http://schemas.openxmlformats.org/presentationml/2006/ole">
            <p:oleObj spid="_x0000_s40973" name="Worksheet" showAsIcon="1" r:id="rId3" imgW="381000" imgH="714375"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 calcmode="lin" valueType="num">
                                      <p:cBhvr>
                                        <p:cTn id="7" dur="1000" fill="hold"/>
                                        <p:tgtEl>
                                          <p:spTgt spid="512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12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124">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124">
                                            <p:txEl>
                                              <p:pRg st="1" end="1"/>
                                            </p:txEl>
                                          </p:spTgt>
                                        </p:tgtEl>
                                        <p:attrNameLst>
                                          <p:attrName>style.visibility</p:attrName>
                                        </p:attrNameLst>
                                      </p:cBhvr>
                                      <p:to>
                                        <p:strVal val="visible"/>
                                      </p:to>
                                    </p:set>
                                    <p:anim calcmode="lin" valueType="num">
                                      <p:cBhvr>
                                        <p:cTn id="13" dur="1000" fill="hold"/>
                                        <p:tgtEl>
                                          <p:spTgt spid="5124">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5124">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5124">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5124">
                                            <p:txEl>
                                              <p:pRg st="2" end="2"/>
                                            </p:txEl>
                                          </p:spTgt>
                                        </p:tgtEl>
                                        <p:attrNameLst>
                                          <p:attrName>style.visibility</p:attrName>
                                        </p:attrNameLst>
                                      </p:cBhvr>
                                      <p:to>
                                        <p:strVal val="visible"/>
                                      </p:to>
                                    </p:set>
                                    <p:anim calcmode="lin" valueType="num">
                                      <p:cBhvr>
                                        <p:cTn id="19" dur="1000" fill="hold"/>
                                        <p:tgtEl>
                                          <p:spTgt spid="5124">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5124">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12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5124">
                                            <p:txEl>
                                              <p:pRg st="4" end="4"/>
                                            </p:txEl>
                                          </p:spTgt>
                                        </p:tgtEl>
                                        <p:attrNameLst>
                                          <p:attrName>style.visibility</p:attrName>
                                        </p:attrNameLst>
                                      </p:cBhvr>
                                      <p:to>
                                        <p:strVal val="visible"/>
                                      </p:to>
                                    </p:set>
                                    <p:anim calcmode="lin" valueType="num">
                                      <p:cBhvr>
                                        <p:cTn id="26" dur="1000" fill="hold"/>
                                        <p:tgtEl>
                                          <p:spTgt spid="5124">
                                            <p:txEl>
                                              <p:pRg st="4" end="4"/>
                                            </p:txEl>
                                          </p:spTgt>
                                        </p:tgtEl>
                                        <p:attrNameLst>
                                          <p:attrName>ppt_w</p:attrName>
                                        </p:attrNameLst>
                                      </p:cBhvr>
                                      <p:tavLst>
                                        <p:tav tm="0">
                                          <p:val>
                                            <p:strVal val="#ppt_w*0.70"/>
                                          </p:val>
                                        </p:tav>
                                        <p:tav tm="100000">
                                          <p:val>
                                            <p:strVal val="#ppt_w"/>
                                          </p:val>
                                        </p:tav>
                                      </p:tavLst>
                                    </p:anim>
                                    <p:anim calcmode="lin" valueType="num">
                                      <p:cBhvr>
                                        <p:cTn id="27" dur="1000" fill="hold"/>
                                        <p:tgtEl>
                                          <p:spTgt spid="5124">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512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5124">
                                            <p:txEl>
                                              <p:pRg st="5" end="5"/>
                                            </p:txEl>
                                          </p:spTgt>
                                        </p:tgtEl>
                                        <p:attrNameLst>
                                          <p:attrName>style.visibility</p:attrName>
                                        </p:attrNameLst>
                                      </p:cBhvr>
                                      <p:to>
                                        <p:strVal val="visible"/>
                                      </p:to>
                                    </p:set>
                                    <p:anim calcmode="lin" valueType="num">
                                      <p:cBhvr>
                                        <p:cTn id="33" dur="1000" fill="hold"/>
                                        <p:tgtEl>
                                          <p:spTgt spid="5124">
                                            <p:txEl>
                                              <p:pRg st="5" end="5"/>
                                            </p:txEl>
                                          </p:spTgt>
                                        </p:tgtEl>
                                        <p:attrNameLst>
                                          <p:attrName>ppt_w</p:attrName>
                                        </p:attrNameLst>
                                      </p:cBhvr>
                                      <p:tavLst>
                                        <p:tav tm="0">
                                          <p:val>
                                            <p:strVal val="#ppt_w*0.70"/>
                                          </p:val>
                                        </p:tav>
                                        <p:tav tm="100000">
                                          <p:val>
                                            <p:strVal val="#ppt_w"/>
                                          </p:val>
                                        </p:tav>
                                      </p:tavLst>
                                    </p:anim>
                                    <p:anim calcmode="lin" valueType="num">
                                      <p:cBhvr>
                                        <p:cTn id="34" dur="1000" fill="hold"/>
                                        <p:tgtEl>
                                          <p:spTgt spid="5124">
                                            <p:txEl>
                                              <p:pRg st="5" end="5"/>
                                            </p:txEl>
                                          </p:spTgt>
                                        </p:tgtEl>
                                        <p:attrNameLst>
                                          <p:attrName>ppt_h</p:attrName>
                                        </p:attrNameLst>
                                      </p:cBhvr>
                                      <p:tavLst>
                                        <p:tav tm="0">
                                          <p:val>
                                            <p:strVal val="#ppt_h"/>
                                          </p:val>
                                        </p:tav>
                                        <p:tav tm="100000">
                                          <p:val>
                                            <p:strVal val="#ppt_h"/>
                                          </p:val>
                                        </p:tav>
                                      </p:tavLst>
                                    </p:anim>
                                    <p:animEffect transition="in" filter="fade">
                                      <p:cBhvr>
                                        <p:cTn id="35" dur="1000"/>
                                        <p:tgtEl>
                                          <p:spTgt spid="5124">
                                            <p:txEl>
                                              <p:pRg st="5" end="5"/>
                                            </p:txEl>
                                          </p:spTgt>
                                        </p:tgtEl>
                                      </p:cBhvr>
                                    </p:animEffect>
                                  </p:childTnLst>
                                </p:cTn>
                              </p:par>
                              <p:par>
                                <p:cTn id="36" presetID="1" presetClass="entr" presetSubtype="0" fill="hold" nodeType="withEffect">
                                  <p:stCondLst>
                                    <p:cond delay="0"/>
                                  </p:stCondLst>
                                  <p:childTnLst>
                                    <p:set>
                                      <p:cBhvr>
                                        <p:cTn id="37" dur="1" fill="hold">
                                          <p:stCondLst>
                                            <p:cond delay="0"/>
                                          </p:stCondLst>
                                        </p:cTn>
                                        <p:tgtEl>
                                          <p:spTgt spid="117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22"/>
          <p:cNvSpPr>
            <a:spLocks noGrp="1"/>
          </p:cNvSpPr>
          <p:nvPr>
            <p:ph type="sldNum" sz="quarter" idx="12"/>
          </p:nvPr>
        </p:nvSpPr>
        <p:spPr bwMode="auto">
          <a:ln>
            <a:round/>
            <a:headEnd/>
            <a:tailEnd/>
          </a:ln>
        </p:spPr>
        <p:txBody>
          <a:bodyPr/>
          <a:lstStyle/>
          <a:p>
            <a:r>
              <a:rPr lang="en-US" smtClean="0"/>
              <a:t>6-</a:t>
            </a:r>
            <a:fld id="{239E210F-E3B6-4E07-A5F5-520343F4E68A}" type="slidenum">
              <a:rPr lang="en-US" smtClean="0"/>
              <a:pPr/>
              <a:t>45</a:t>
            </a:fld>
            <a:endParaRPr lang="en-US" smtClean="0"/>
          </a:p>
        </p:txBody>
      </p:sp>
      <p:sp>
        <p:nvSpPr>
          <p:cNvPr id="95234" name="Rectangle 2"/>
          <p:cNvSpPr>
            <a:spLocks noGrp="1" noChangeArrowheads="1"/>
          </p:cNvSpPr>
          <p:nvPr>
            <p:ph type="title"/>
          </p:nvPr>
        </p:nvSpPr>
        <p:spPr>
          <a:xfrm>
            <a:off x="228600" y="228600"/>
            <a:ext cx="8686800" cy="914400"/>
          </a:xfrm>
          <a:solidFill>
            <a:schemeClr val="bg2"/>
          </a:solidFill>
        </p:spPr>
        <p:txBody>
          <a:bodyPr/>
          <a:lstStyle/>
          <a:p>
            <a:pPr algn="ctr" eaLnBrk="1" hangingPunct="1"/>
            <a:r>
              <a:rPr lang="en-US" sz="4400" b="1" smtClean="0"/>
              <a:t>Finding the </a:t>
            </a:r>
            <a:r>
              <a:rPr lang="en-US" sz="4400" b="1" smtClean="0">
                <a:solidFill>
                  <a:srgbClr val="0070C0"/>
                </a:solidFill>
              </a:rPr>
              <a:t>Number</a:t>
            </a:r>
            <a:r>
              <a:rPr lang="en-US" sz="4400" b="1" smtClean="0"/>
              <a:t> of Payments I </a:t>
            </a:r>
          </a:p>
        </p:txBody>
      </p:sp>
      <p:sp>
        <p:nvSpPr>
          <p:cNvPr id="39939" name="Rectangle 3"/>
          <p:cNvSpPr>
            <a:spLocks noGrp="1" noChangeArrowheads="1"/>
          </p:cNvSpPr>
          <p:nvPr>
            <p:ph sz="quarter" idx="1"/>
          </p:nvPr>
        </p:nvSpPr>
        <p:spPr>
          <a:xfrm>
            <a:off x="0" y="1447800"/>
            <a:ext cx="8915400" cy="3921125"/>
          </a:xfrm>
        </p:spPr>
        <p:txBody>
          <a:bodyPr/>
          <a:lstStyle/>
          <a:p>
            <a:pPr lvl="1" eaLnBrk="1" hangingPunct="1">
              <a:buFont typeface="Wingdings 2" pitchFamily="18" charset="2"/>
              <a:buNone/>
            </a:pPr>
            <a:r>
              <a:rPr lang="en-US" sz="3600" b="1" dirty="0" smtClean="0">
                <a:latin typeface="Arial" charset="0"/>
                <a:cs typeface="Arial" charset="0"/>
              </a:rPr>
              <a:t>	</a:t>
            </a:r>
            <a:r>
              <a:rPr lang="en-US" sz="3600" b="1" dirty="0" smtClean="0">
                <a:cs typeface="Arial" charset="0"/>
              </a:rPr>
              <a:t>You ran a little short on your spring break vacation, so you put $1,000 on your credit card. You can only afford to make the minimum payment of $20 per month. The interest rate on the credit card is 1.5 percent per month. </a:t>
            </a:r>
          </a:p>
          <a:p>
            <a:pPr lvl="1" eaLnBrk="1" hangingPunct="1">
              <a:buFont typeface="Wingdings 2" pitchFamily="18" charset="2"/>
              <a:buNone/>
            </a:pPr>
            <a:r>
              <a:rPr lang="en-US" sz="3600" b="1" dirty="0" smtClean="0">
                <a:solidFill>
                  <a:srgbClr val="0070C0"/>
                </a:solidFill>
                <a:cs typeface="Arial" charset="0"/>
              </a:rPr>
              <a:t>	How long will you need to pay off the $1,000?</a:t>
            </a:r>
            <a:endParaRPr lang="en-US" b="1" dirty="0" smtClean="0">
              <a:solidFill>
                <a:srgbClr val="0070C0"/>
              </a:solidFill>
              <a:cs typeface="Arial" charset="0"/>
            </a:endParaRPr>
          </a:p>
          <a:p>
            <a:pPr lvl="1" eaLnBrk="1" hangingPunct="1"/>
            <a:endParaRPr lang="en-US" b="1" dirty="0"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 calcmode="lin" valueType="num">
                                      <p:cBhvr>
                                        <p:cTn id="7" dur="1000" fill="hold"/>
                                        <p:tgtEl>
                                          <p:spTgt spid="39939">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9939">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9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22"/>
          <p:cNvSpPr>
            <a:spLocks noGrp="1"/>
          </p:cNvSpPr>
          <p:nvPr>
            <p:ph type="sldNum" sz="quarter" idx="12"/>
          </p:nvPr>
        </p:nvSpPr>
        <p:spPr bwMode="auto">
          <a:ln>
            <a:round/>
            <a:headEnd/>
            <a:tailEnd/>
          </a:ln>
        </p:spPr>
        <p:txBody>
          <a:bodyPr/>
          <a:lstStyle/>
          <a:p>
            <a:r>
              <a:rPr lang="en-US" smtClean="0"/>
              <a:t>6-</a:t>
            </a:r>
            <a:fld id="{29425639-24BE-461D-9027-56B330B60023}" type="slidenum">
              <a:rPr lang="en-US" smtClean="0"/>
              <a:pPr/>
              <a:t>46</a:t>
            </a:fld>
            <a:endParaRPr lang="en-US" smtClean="0"/>
          </a:p>
        </p:txBody>
      </p:sp>
      <p:sp>
        <p:nvSpPr>
          <p:cNvPr id="97282" name="Rectangle 2"/>
          <p:cNvSpPr>
            <a:spLocks noGrp="1" noChangeArrowheads="1"/>
          </p:cNvSpPr>
          <p:nvPr>
            <p:ph type="title"/>
          </p:nvPr>
        </p:nvSpPr>
        <p:spPr>
          <a:xfrm>
            <a:off x="228600" y="228600"/>
            <a:ext cx="8686800" cy="914400"/>
          </a:xfrm>
          <a:solidFill>
            <a:schemeClr val="bg2"/>
          </a:solidFill>
        </p:spPr>
        <p:txBody>
          <a:bodyPr/>
          <a:lstStyle/>
          <a:p>
            <a:pPr algn="ctr" eaLnBrk="1" hangingPunct="1"/>
            <a:r>
              <a:rPr lang="en-US" sz="4400" b="1" smtClean="0"/>
              <a:t>Finding the </a:t>
            </a:r>
            <a:r>
              <a:rPr lang="en-US" sz="4400" b="1" smtClean="0">
                <a:solidFill>
                  <a:srgbClr val="0070C0"/>
                </a:solidFill>
              </a:rPr>
              <a:t>Number</a:t>
            </a:r>
            <a:r>
              <a:rPr lang="en-US" sz="4400" b="1" smtClean="0"/>
              <a:t> of Payments I </a:t>
            </a:r>
          </a:p>
        </p:txBody>
      </p:sp>
      <p:sp>
        <p:nvSpPr>
          <p:cNvPr id="39939" name="Rectangle 3"/>
          <p:cNvSpPr>
            <a:spLocks noGrp="1" noChangeArrowheads="1"/>
          </p:cNvSpPr>
          <p:nvPr>
            <p:ph sz="quarter" idx="1"/>
          </p:nvPr>
        </p:nvSpPr>
        <p:spPr>
          <a:xfrm>
            <a:off x="304800" y="1447800"/>
            <a:ext cx="9067800" cy="4530725"/>
          </a:xfrm>
        </p:spPr>
        <p:txBody>
          <a:bodyPr/>
          <a:lstStyle/>
          <a:p>
            <a:pPr eaLnBrk="1" hangingPunct="1">
              <a:buFont typeface="Wingdings 2" pitchFamily="18" charset="2"/>
              <a:buNone/>
            </a:pPr>
            <a:r>
              <a:rPr lang="en-US" sz="3600" b="1" smtClean="0">
                <a:latin typeface="Arial" charset="0"/>
                <a:cs typeface="Arial" charset="0"/>
              </a:rPr>
              <a:t>	</a:t>
            </a:r>
            <a:r>
              <a:rPr lang="en-US" sz="3600" b="1" smtClean="0">
                <a:cs typeface="Arial" charset="0"/>
              </a:rPr>
              <a:t>The sign convention matters!</a:t>
            </a:r>
          </a:p>
          <a:p>
            <a:pPr lvl="1" eaLnBrk="1" hangingPunct="1">
              <a:buFont typeface="Wingdings 2" pitchFamily="18" charset="2"/>
              <a:buNone/>
            </a:pPr>
            <a:r>
              <a:rPr lang="en-US" sz="3200" b="1" smtClean="0">
                <a:cs typeface="Arial" charset="0"/>
              </a:rPr>
              <a:t>1.5 I/Y</a:t>
            </a:r>
          </a:p>
          <a:p>
            <a:pPr lvl="1" eaLnBrk="1" hangingPunct="1">
              <a:buFont typeface="Wingdings 2" pitchFamily="18" charset="2"/>
              <a:buNone/>
            </a:pPr>
            <a:r>
              <a:rPr lang="en-US" sz="3200" b="1" smtClean="0">
                <a:cs typeface="Arial" charset="0"/>
              </a:rPr>
              <a:t>1,000 PV</a:t>
            </a:r>
          </a:p>
          <a:p>
            <a:pPr lvl="1" eaLnBrk="1" hangingPunct="1">
              <a:buFont typeface="Wingdings 2" pitchFamily="18" charset="2"/>
              <a:buNone/>
            </a:pPr>
            <a:r>
              <a:rPr lang="en-US" sz="3200" b="1" smtClean="0">
                <a:cs typeface="Arial" charset="0"/>
              </a:rPr>
              <a:t>-20 PMT</a:t>
            </a:r>
          </a:p>
          <a:p>
            <a:pPr lvl="1" eaLnBrk="1" hangingPunct="1">
              <a:buFont typeface="Wingdings 2" pitchFamily="18" charset="2"/>
              <a:buNone/>
            </a:pPr>
            <a:r>
              <a:rPr lang="en-US" sz="3200" b="1" smtClean="0">
                <a:cs typeface="Arial" charset="0"/>
              </a:rPr>
              <a:t>CPT N = 93.111 MONTHS = </a:t>
            </a:r>
            <a:r>
              <a:rPr lang="en-US" sz="3200" b="1" smtClean="0">
                <a:solidFill>
                  <a:srgbClr val="C00000"/>
                </a:solidFill>
                <a:cs typeface="Arial" charset="0"/>
              </a:rPr>
              <a:t>7.75 years</a:t>
            </a:r>
          </a:p>
          <a:p>
            <a:pPr lvl="1" eaLnBrk="1" hangingPunct="1"/>
            <a:endParaRPr lang="en-US" b="1" smtClean="0">
              <a:cs typeface="Arial" charset="0"/>
            </a:endParaRPr>
          </a:p>
          <a:p>
            <a:pPr eaLnBrk="1" hangingPunct="1">
              <a:buFont typeface="Wingdings 2" pitchFamily="18" charset="2"/>
              <a:buNone/>
            </a:pPr>
            <a:r>
              <a:rPr lang="en-US" sz="4000" b="1" smtClean="0">
                <a:cs typeface="Arial" charset="0"/>
              </a:rPr>
              <a:t>	</a:t>
            </a:r>
            <a:r>
              <a:rPr lang="en-US" sz="4000" b="1" smtClean="0">
                <a:solidFill>
                  <a:srgbClr val="0070C0"/>
                </a:solidFill>
                <a:cs typeface="Arial" charset="0"/>
              </a:rPr>
              <a:t>And this is only if you don’t charge anything more on the card!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slide(fromBottom)">
                                      <p:cBhvr>
                                        <p:cTn id="7" dur="500"/>
                                        <p:tgtEl>
                                          <p:spTgt spid="39939">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9939">
                                            <p:txEl>
                                              <p:pRg st="2" end="2"/>
                                            </p:txEl>
                                          </p:spTgt>
                                        </p:tgtEl>
                                        <p:attrNameLst>
                                          <p:attrName>style.visibility</p:attrName>
                                        </p:attrNameLst>
                                      </p:cBhvr>
                                      <p:to>
                                        <p:strVal val="visible"/>
                                      </p:to>
                                    </p:set>
                                    <p:animEffect transition="in" filter="slide(fromBottom)">
                                      <p:cBhvr>
                                        <p:cTn id="10" dur="500"/>
                                        <p:tgtEl>
                                          <p:spTgt spid="39939">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9939">
                                            <p:txEl>
                                              <p:pRg st="3" end="3"/>
                                            </p:txEl>
                                          </p:spTgt>
                                        </p:tgtEl>
                                        <p:attrNameLst>
                                          <p:attrName>style.visibility</p:attrName>
                                        </p:attrNameLst>
                                      </p:cBhvr>
                                      <p:to>
                                        <p:strVal val="visible"/>
                                      </p:to>
                                    </p:set>
                                    <p:animEffect transition="in" filter="slide(fromBottom)">
                                      <p:cBhvr>
                                        <p:cTn id="13" dur="500"/>
                                        <p:tgtEl>
                                          <p:spTgt spid="39939">
                                            <p:txEl>
                                              <p:pRg st="3" end="3"/>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9939">
                                            <p:txEl>
                                              <p:pRg st="4" end="4"/>
                                            </p:txEl>
                                          </p:spTgt>
                                        </p:tgtEl>
                                        <p:attrNameLst>
                                          <p:attrName>style.visibility</p:attrName>
                                        </p:attrNameLst>
                                      </p:cBhvr>
                                      <p:to>
                                        <p:strVal val="visible"/>
                                      </p:to>
                                    </p:set>
                                    <p:animEffect transition="in" filter="slide(fromBottom)">
                                      <p:cBhvr>
                                        <p:cTn id="16" dur="500"/>
                                        <p:tgtEl>
                                          <p:spTgt spid="3993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9939">
                                            <p:txEl>
                                              <p:pRg st="6" end="6"/>
                                            </p:txEl>
                                          </p:spTgt>
                                        </p:tgtEl>
                                        <p:attrNameLst>
                                          <p:attrName>style.visibility</p:attrName>
                                        </p:attrNameLst>
                                      </p:cBhvr>
                                      <p:to>
                                        <p:strVal val="visible"/>
                                      </p:to>
                                    </p:set>
                                    <p:anim calcmode="lin" valueType="num">
                                      <p:cBhvr>
                                        <p:cTn id="21" dur="1000" fill="hold"/>
                                        <p:tgtEl>
                                          <p:spTgt spid="39939">
                                            <p:txEl>
                                              <p:pRg st="6" end="6"/>
                                            </p:txEl>
                                          </p:spTgt>
                                        </p:tgtEl>
                                        <p:attrNameLst>
                                          <p:attrName>ppt_w</p:attrName>
                                        </p:attrNameLst>
                                      </p:cBhvr>
                                      <p:tavLst>
                                        <p:tav tm="0">
                                          <p:val>
                                            <p:strVal val="#ppt_w*0.70"/>
                                          </p:val>
                                        </p:tav>
                                        <p:tav tm="100000">
                                          <p:val>
                                            <p:strVal val="#ppt_w"/>
                                          </p:val>
                                        </p:tav>
                                      </p:tavLst>
                                    </p:anim>
                                    <p:anim calcmode="lin" valueType="num">
                                      <p:cBhvr>
                                        <p:cTn id="22" dur="1000" fill="hold"/>
                                        <p:tgtEl>
                                          <p:spTgt spid="39939">
                                            <p:txEl>
                                              <p:pRg st="6" end="6"/>
                                            </p:txEl>
                                          </p:spTgt>
                                        </p:tgtEl>
                                        <p:attrNameLst>
                                          <p:attrName>ppt_h</p:attrName>
                                        </p:attrNameLst>
                                      </p:cBhvr>
                                      <p:tavLst>
                                        <p:tav tm="0">
                                          <p:val>
                                            <p:strVal val="#ppt_h"/>
                                          </p:val>
                                        </p:tav>
                                        <p:tav tm="100000">
                                          <p:val>
                                            <p:strVal val="#ppt_h"/>
                                          </p:val>
                                        </p:tav>
                                      </p:tavLst>
                                    </p:anim>
                                    <p:animEffect transition="in" filter="fade">
                                      <p:cBhvr>
                                        <p:cTn id="23" dur="1000"/>
                                        <p:tgtEl>
                                          <p:spTgt spid="399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22"/>
          <p:cNvSpPr>
            <a:spLocks noGrp="1"/>
          </p:cNvSpPr>
          <p:nvPr>
            <p:ph type="sldNum" sz="quarter" idx="12"/>
          </p:nvPr>
        </p:nvSpPr>
        <p:spPr bwMode="auto">
          <a:ln>
            <a:round/>
            <a:headEnd/>
            <a:tailEnd/>
          </a:ln>
        </p:spPr>
        <p:txBody>
          <a:bodyPr/>
          <a:lstStyle/>
          <a:p>
            <a:r>
              <a:rPr lang="en-US" smtClean="0"/>
              <a:t>6-</a:t>
            </a:r>
            <a:fld id="{5BEA97E5-4D8C-4326-AB45-0AA524409B24}" type="slidenum">
              <a:rPr lang="en-US" smtClean="0"/>
              <a:pPr/>
              <a:t>47</a:t>
            </a:fld>
            <a:endParaRPr lang="en-US" smtClean="0"/>
          </a:p>
        </p:txBody>
      </p:sp>
      <p:sp>
        <p:nvSpPr>
          <p:cNvPr id="99330" name="Rectangle 2"/>
          <p:cNvSpPr>
            <a:spLocks noGrp="1" noChangeArrowheads="1"/>
          </p:cNvSpPr>
          <p:nvPr>
            <p:ph type="title"/>
          </p:nvPr>
        </p:nvSpPr>
        <p:spPr>
          <a:xfrm>
            <a:off x="457200" y="304800"/>
            <a:ext cx="8382000" cy="914400"/>
          </a:xfrm>
          <a:solidFill>
            <a:schemeClr val="bg2"/>
          </a:solidFill>
        </p:spPr>
        <p:txBody>
          <a:bodyPr/>
          <a:lstStyle/>
          <a:p>
            <a:pPr algn="ctr" eaLnBrk="1" hangingPunct="1"/>
            <a:r>
              <a:rPr lang="en-US" sz="4400" b="1" smtClean="0"/>
              <a:t>Finding the </a:t>
            </a:r>
            <a:r>
              <a:rPr lang="en-US" sz="4400" b="1" smtClean="0">
                <a:solidFill>
                  <a:srgbClr val="0070C0"/>
                </a:solidFill>
              </a:rPr>
              <a:t>Number</a:t>
            </a:r>
            <a:r>
              <a:rPr lang="en-US" sz="4400" b="1" smtClean="0"/>
              <a:t> of Payments II</a:t>
            </a:r>
          </a:p>
        </p:txBody>
      </p:sp>
      <p:sp>
        <p:nvSpPr>
          <p:cNvPr id="40963" name="Rectangle 3"/>
          <p:cNvSpPr>
            <a:spLocks noGrp="1" noChangeArrowheads="1"/>
          </p:cNvSpPr>
          <p:nvPr>
            <p:ph sz="quarter" idx="1"/>
          </p:nvPr>
        </p:nvSpPr>
        <p:spPr>
          <a:xfrm>
            <a:off x="228600" y="1524000"/>
            <a:ext cx="8915400" cy="5105400"/>
          </a:xfrm>
        </p:spPr>
        <p:txBody>
          <a:bodyPr>
            <a:normAutofit lnSpcReduction="10000"/>
          </a:bodyPr>
          <a:lstStyle/>
          <a:p>
            <a:pPr marL="274320" indent="-274320" eaLnBrk="1" fontAlgn="auto" hangingPunct="1">
              <a:spcBef>
                <a:spcPts val="580"/>
              </a:spcBef>
              <a:spcAft>
                <a:spcPts val="0"/>
              </a:spcAft>
              <a:buFont typeface="Wingdings 2"/>
              <a:buNone/>
              <a:defRPr/>
            </a:pPr>
            <a:r>
              <a:rPr lang="en-US" sz="2800" dirty="0" smtClean="0"/>
              <a:t>	</a:t>
            </a:r>
            <a:r>
              <a:rPr lang="en-US" sz="3500" b="1" dirty="0" smtClean="0">
                <a:cs typeface="Arial" pitchFamily="34" charset="0"/>
              </a:rPr>
              <a:t>Suppose you borrow $2,000 at 5%, and you are going to make annual payments of $734.42. </a:t>
            </a:r>
            <a:endParaRPr lang="en-US" b="1" dirty="0" smtClean="0">
              <a:cs typeface="Arial" pitchFamily="34" charset="0"/>
            </a:endParaRPr>
          </a:p>
          <a:p>
            <a:pPr marL="274320" indent="-274320" eaLnBrk="1" fontAlgn="auto" hangingPunct="1">
              <a:spcBef>
                <a:spcPts val="580"/>
              </a:spcBef>
              <a:spcAft>
                <a:spcPts val="0"/>
              </a:spcAft>
              <a:buFont typeface="Wingdings 2"/>
              <a:buNone/>
              <a:defRPr/>
            </a:pPr>
            <a:endParaRPr lang="en-US" sz="1000" b="1" dirty="0" smtClean="0">
              <a:cs typeface="Arial" pitchFamily="34" charset="0"/>
            </a:endParaRPr>
          </a:p>
          <a:p>
            <a:pPr marL="274320" indent="-274320" eaLnBrk="1" fontAlgn="auto" hangingPunct="1">
              <a:spcBef>
                <a:spcPts val="580"/>
              </a:spcBef>
              <a:spcAft>
                <a:spcPts val="0"/>
              </a:spcAft>
              <a:buFont typeface="Wingdings 2"/>
              <a:buNone/>
              <a:defRPr/>
            </a:pPr>
            <a:r>
              <a:rPr lang="en-US" b="1" dirty="0" smtClean="0">
                <a:cs typeface="Arial" pitchFamily="34" charset="0"/>
              </a:rPr>
              <a:t>	</a:t>
            </a:r>
            <a:r>
              <a:rPr lang="en-US" sz="3900" b="1" dirty="0" smtClean="0">
                <a:solidFill>
                  <a:srgbClr val="0070C0"/>
                </a:solidFill>
                <a:cs typeface="Arial" pitchFamily="34" charset="0"/>
              </a:rPr>
              <a:t>How long before you pay off the loan?</a:t>
            </a:r>
            <a:endParaRPr lang="en-US" sz="2800" b="1" dirty="0" smtClean="0">
              <a:solidFill>
                <a:srgbClr val="0070C0"/>
              </a:solidFill>
              <a:cs typeface="Arial" pitchFamily="34" charset="0"/>
            </a:endParaRPr>
          </a:p>
          <a:p>
            <a:pPr marL="548640" lvl="1" algn="ctr" eaLnBrk="1" fontAlgn="auto" hangingPunct="1">
              <a:spcBef>
                <a:spcPts val="370"/>
              </a:spcBef>
              <a:spcAft>
                <a:spcPts val="0"/>
              </a:spcAft>
              <a:buFont typeface="Wingdings 2"/>
              <a:buNone/>
              <a:defRPr/>
            </a:pPr>
            <a:r>
              <a:rPr lang="en-US" sz="3000" b="1" dirty="0" smtClean="0">
                <a:cs typeface="Arial" pitchFamily="34" charset="0"/>
              </a:rPr>
              <a:t>(the sign convention matters!)</a:t>
            </a:r>
          </a:p>
          <a:p>
            <a:pPr marL="548640" lvl="1" algn="ctr" eaLnBrk="1" fontAlgn="auto" hangingPunct="1">
              <a:spcBef>
                <a:spcPts val="370"/>
              </a:spcBef>
              <a:spcAft>
                <a:spcPts val="0"/>
              </a:spcAft>
              <a:buFont typeface="Wingdings 2"/>
              <a:buNone/>
              <a:defRPr/>
            </a:pPr>
            <a:r>
              <a:rPr lang="en-US" sz="3000" b="1" dirty="0" smtClean="0">
                <a:cs typeface="Arial" pitchFamily="34" charset="0"/>
              </a:rPr>
              <a:t>5 I/Y</a:t>
            </a:r>
          </a:p>
          <a:p>
            <a:pPr marL="548640" lvl="1" algn="ctr" eaLnBrk="1" fontAlgn="auto" hangingPunct="1">
              <a:spcBef>
                <a:spcPts val="370"/>
              </a:spcBef>
              <a:spcAft>
                <a:spcPts val="0"/>
              </a:spcAft>
              <a:buFont typeface="Wingdings 2"/>
              <a:buNone/>
              <a:defRPr/>
            </a:pPr>
            <a:r>
              <a:rPr lang="en-US" sz="3000" b="1" dirty="0" smtClean="0">
                <a:cs typeface="Arial" pitchFamily="34" charset="0"/>
              </a:rPr>
              <a:t>2,000 PV</a:t>
            </a:r>
          </a:p>
          <a:p>
            <a:pPr marL="548640" lvl="1" algn="ctr" eaLnBrk="1" fontAlgn="auto" hangingPunct="1">
              <a:spcBef>
                <a:spcPts val="370"/>
              </a:spcBef>
              <a:spcAft>
                <a:spcPts val="0"/>
              </a:spcAft>
              <a:buFont typeface="Wingdings 2"/>
              <a:buNone/>
              <a:defRPr/>
            </a:pPr>
            <a:r>
              <a:rPr lang="en-US" sz="3000" b="1" dirty="0" smtClean="0">
                <a:cs typeface="Arial" pitchFamily="34" charset="0"/>
              </a:rPr>
              <a:t>-734.42 PMT </a:t>
            </a:r>
          </a:p>
          <a:p>
            <a:pPr marL="548640" lvl="1" algn="ctr" eaLnBrk="1" fontAlgn="auto" hangingPunct="1">
              <a:spcBef>
                <a:spcPts val="370"/>
              </a:spcBef>
              <a:spcAft>
                <a:spcPts val="0"/>
              </a:spcAft>
              <a:buFont typeface="Wingdings 2"/>
              <a:buNone/>
              <a:defRPr/>
            </a:pPr>
            <a:r>
              <a:rPr lang="en-US" sz="3000" b="1" dirty="0" smtClean="0">
                <a:cs typeface="Arial" pitchFamily="34" charset="0"/>
              </a:rPr>
              <a:t>CPT N = </a:t>
            </a:r>
            <a:r>
              <a:rPr lang="en-US" sz="3000" b="1" dirty="0" smtClean="0">
                <a:solidFill>
                  <a:srgbClr val="C00000"/>
                </a:solidFill>
                <a:cs typeface="Arial" pitchFamily="34" charset="0"/>
              </a:rPr>
              <a:t>3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0963">
                                            <p:txEl>
                                              <p:pRg st="2" end="2"/>
                                            </p:txEl>
                                          </p:spTgt>
                                        </p:tgtEl>
                                        <p:attrNameLst>
                                          <p:attrName>style.visibility</p:attrName>
                                        </p:attrNameLst>
                                      </p:cBhvr>
                                      <p:to>
                                        <p:strVal val="visible"/>
                                      </p:to>
                                    </p:set>
                                    <p:anim calcmode="lin" valueType="num">
                                      <p:cBhvr>
                                        <p:cTn id="7" dur="1000" fill="hold"/>
                                        <p:tgtEl>
                                          <p:spTgt spid="4096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4096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4096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40963">
                                            <p:txEl>
                                              <p:pRg st="3" end="3"/>
                                            </p:txEl>
                                          </p:spTgt>
                                        </p:tgtEl>
                                        <p:attrNameLst>
                                          <p:attrName>style.visibility</p:attrName>
                                        </p:attrNameLst>
                                      </p:cBhvr>
                                      <p:to>
                                        <p:strVal val="visible"/>
                                      </p:to>
                                    </p:set>
                                    <p:animEffect transition="in" filter="slide(fromBottom)">
                                      <p:cBhvr>
                                        <p:cTn id="14" dur="1000"/>
                                        <p:tgtEl>
                                          <p:spTgt spid="40963">
                                            <p:txEl>
                                              <p:pRg st="3" end="3"/>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40963">
                                            <p:txEl>
                                              <p:pRg st="4" end="4"/>
                                            </p:txEl>
                                          </p:spTgt>
                                        </p:tgtEl>
                                        <p:attrNameLst>
                                          <p:attrName>style.visibility</p:attrName>
                                        </p:attrNameLst>
                                      </p:cBhvr>
                                      <p:to>
                                        <p:strVal val="visible"/>
                                      </p:to>
                                    </p:set>
                                    <p:animEffect transition="in" filter="slide(fromBottom)">
                                      <p:cBhvr>
                                        <p:cTn id="17" dur="500"/>
                                        <p:tgtEl>
                                          <p:spTgt spid="40963">
                                            <p:txEl>
                                              <p:pRg st="4" end="4"/>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40963">
                                            <p:txEl>
                                              <p:pRg st="5" end="5"/>
                                            </p:txEl>
                                          </p:spTgt>
                                        </p:tgtEl>
                                        <p:attrNameLst>
                                          <p:attrName>style.visibility</p:attrName>
                                        </p:attrNameLst>
                                      </p:cBhvr>
                                      <p:to>
                                        <p:strVal val="visible"/>
                                      </p:to>
                                    </p:set>
                                    <p:animEffect transition="in" filter="slide(fromBottom)">
                                      <p:cBhvr>
                                        <p:cTn id="20" dur="500"/>
                                        <p:tgtEl>
                                          <p:spTgt spid="40963">
                                            <p:txEl>
                                              <p:pRg st="5" end="5"/>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40963">
                                            <p:txEl>
                                              <p:pRg st="6" end="6"/>
                                            </p:txEl>
                                          </p:spTgt>
                                        </p:tgtEl>
                                        <p:attrNameLst>
                                          <p:attrName>style.visibility</p:attrName>
                                        </p:attrNameLst>
                                      </p:cBhvr>
                                      <p:to>
                                        <p:strVal val="visible"/>
                                      </p:to>
                                    </p:set>
                                    <p:animEffect transition="in" filter="slide(fromBottom)">
                                      <p:cBhvr>
                                        <p:cTn id="23" dur="500"/>
                                        <p:tgtEl>
                                          <p:spTgt spid="40963">
                                            <p:txEl>
                                              <p:pRg st="6" end="6"/>
                                            </p:txEl>
                                          </p:spTgt>
                                        </p:tgtEl>
                                      </p:cBhvr>
                                    </p:animEffect>
                                  </p:childTnLst>
                                </p:cTn>
                              </p:par>
                            </p:childTnLst>
                          </p:cTn>
                        </p:par>
                        <p:par>
                          <p:cTn id="24" fill="hold">
                            <p:stCondLst>
                              <p:cond delay="1000"/>
                            </p:stCondLst>
                            <p:childTnLst>
                              <p:par>
                                <p:cTn id="25" presetID="27" presetClass="entr" presetSubtype="0" fill="hold" nodeType="afterEffect">
                                  <p:stCondLst>
                                    <p:cond delay="0"/>
                                  </p:stCondLst>
                                  <p:iterate type="lt">
                                    <p:tmPct val="50000"/>
                                  </p:iterate>
                                  <p:childTnLst>
                                    <p:set>
                                      <p:cBhvr>
                                        <p:cTn id="26" dur="1" fill="hold">
                                          <p:stCondLst>
                                            <p:cond delay="0"/>
                                          </p:stCondLst>
                                        </p:cTn>
                                        <p:tgtEl>
                                          <p:spTgt spid="40963">
                                            <p:txEl>
                                              <p:pRg st="7" end="7"/>
                                            </p:txEl>
                                          </p:spTgt>
                                        </p:tgtEl>
                                        <p:attrNameLst>
                                          <p:attrName>style.visibility</p:attrName>
                                        </p:attrNameLst>
                                      </p:cBhvr>
                                      <p:to>
                                        <p:strVal val="visible"/>
                                      </p:to>
                                    </p:set>
                                    <p:anim calcmode="discrete" valueType="clr">
                                      <p:cBhvr override="childStyle">
                                        <p:cTn id="27" dur="80"/>
                                        <p:tgtEl>
                                          <p:spTgt spid="4096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40963">
                                            <p:txEl>
                                              <p:pRg st="7" end="7"/>
                                            </p:txEl>
                                          </p:spTgt>
                                        </p:tgtEl>
                                        <p:attrNameLst>
                                          <p:attrName>fillcolor</p:attrName>
                                        </p:attrNameLst>
                                      </p:cBhvr>
                                      <p:tavLst>
                                        <p:tav tm="0">
                                          <p:val>
                                            <p:clrVal>
                                              <a:schemeClr val="accent2"/>
                                            </p:clrVal>
                                          </p:val>
                                        </p:tav>
                                        <p:tav tm="50000">
                                          <p:val>
                                            <p:clrVal>
                                              <a:schemeClr val="hlink"/>
                                            </p:clrVal>
                                          </p:val>
                                        </p:tav>
                                      </p:tavLst>
                                    </p:anim>
                                    <p:set>
                                      <p:cBhvr>
                                        <p:cTn id="29" dur="80"/>
                                        <p:tgtEl>
                                          <p:spTgt spid="4096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22"/>
          <p:cNvSpPr>
            <a:spLocks noGrp="1"/>
          </p:cNvSpPr>
          <p:nvPr>
            <p:ph type="sldNum" sz="quarter" idx="12"/>
          </p:nvPr>
        </p:nvSpPr>
        <p:spPr bwMode="auto">
          <a:ln>
            <a:round/>
            <a:headEnd/>
            <a:tailEnd/>
          </a:ln>
        </p:spPr>
        <p:txBody>
          <a:bodyPr/>
          <a:lstStyle/>
          <a:p>
            <a:r>
              <a:rPr lang="en-US" smtClean="0"/>
              <a:t>6-</a:t>
            </a:r>
            <a:fld id="{DFDC46BC-1D25-44C0-A51F-875C75AF2483}" type="slidenum">
              <a:rPr lang="en-US" smtClean="0"/>
              <a:pPr/>
              <a:t>48</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dirty="0">
                <a:solidFill>
                  <a:srgbClr val="0070C0"/>
                </a:solidFill>
                <a:latin typeface="+mj-lt"/>
              </a:rPr>
              <a:t>Chapter Outline</a:t>
            </a:r>
          </a:p>
        </p:txBody>
      </p:sp>
      <p:sp>
        <p:nvSpPr>
          <p:cNvPr id="5" name="TextBox 4"/>
          <p:cNvSpPr txBox="1">
            <a:spLocks noChangeArrowheads="1"/>
          </p:cNvSpPr>
          <p:nvPr/>
        </p:nvSpPr>
        <p:spPr bwMode="auto">
          <a:xfrm>
            <a:off x="914400" y="2133600"/>
            <a:ext cx="7162800" cy="4295775"/>
          </a:xfrm>
          <a:prstGeom prst="rect">
            <a:avLst/>
          </a:prstGeom>
          <a:noFill/>
          <a:ln w="9525">
            <a:noFill/>
            <a:miter lim="800000"/>
            <a:headEnd/>
            <a:tailEnd/>
          </a:ln>
        </p:spPr>
        <p:txBody>
          <a:bodyPr>
            <a:spAutoFit/>
          </a:bodyPr>
          <a:lstStyle/>
          <a:p>
            <a:pPr marL="292100" indent="-292100">
              <a:buFont typeface="Arial" charset="0"/>
              <a:buChar char="•"/>
            </a:pPr>
            <a:r>
              <a:rPr lang="en-US" sz="3200" b="1">
                <a:latin typeface="Perpetua" pitchFamily="18" charset="0"/>
              </a:rPr>
              <a:t>Multiple Cash Flows: Future and Present Values</a:t>
            </a:r>
          </a:p>
          <a:p>
            <a:pPr marL="292100" indent="-292100">
              <a:buFont typeface="Arial" charset="0"/>
              <a:buChar char="•"/>
            </a:pPr>
            <a:r>
              <a:rPr lang="en-US" sz="3200" b="1">
                <a:latin typeface="Perpetua" pitchFamily="18" charset="0"/>
              </a:rPr>
              <a:t>Multiple Equal Cash Flows: Annuities and Perpetuities</a:t>
            </a:r>
          </a:p>
          <a:p>
            <a:pPr marL="292100" indent="-292100">
              <a:buFont typeface="Arial" charset="0"/>
              <a:buChar char="•"/>
            </a:pPr>
            <a:r>
              <a:rPr lang="en-US" sz="3200" b="1">
                <a:latin typeface="Perpetua" pitchFamily="18" charset="0"/>
              </a:rPr>
              <a:t>Comparing Rates: the Effect of Compounding</a:t>
            </a:r>
          </a:p>
          <a:p>
            <a:pPr marL="292100" indent="-292100">
              <a:buFont typeface="Arial" charset="0"/>
              <a:buChar char="•"/>
            </a:pPr>
            <a:r>
              <a:rPr lang="en-US" sz="3200" b="1">
                <a:latin typeface="Perpetua" pitchFamily="18" charset="0"/>
              </a:rPr>
              <a:t>Loan Types</a:t>
            </a:r>
          </a:p>
          <a:p>
            <a:pPr marL="292100" indent="-292100">
              <a:buFont typeface="Arial" charset="0"/>
              <a:buChar char="•"/>
            </a:pPr>
            <a:r>
              <a:rPr lang="en-US" sz="3200" b="1">
                <a:latin typeface="Perpetua" pitchFamily="18" charset="0"/>
              </a:rPr>
              <a:t>Loan Amortization</a:t>
            </a:r>
          </a:p>
          <a:p>
            <a:pPr marL="292100" indent="-292100">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2" end="2"/>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5"/>
                                      </p:to>
                                    </p:set>
                                    <p:animEffect filter="image" prLst="opacity: 0.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1" end="1"/>
                                            </p:txEl>
                                          </p:spTgt>
                                        </p:tgtEl>
                                        <p:attrNameLst>
                                          <p:attrName>style.opacity</p:attrName>
                                        </p:attrNameLst>
                                      </p:cBhvr>
                                      <p:to>
                                        <p:strVal val="0.5"/>
                                      </p:to>
                                    </p:set>
                                    <p:animEffect filter="image" prLst="opacity: 0.5">
                                      <p:cBhvr rctx="IE">
                                        <p:cTn id="12" dur="indefinite"/>
                                        <p:tgtEl>
                                          <p:spTgt spid="5">
                                            <p:txEl>
                                              <p:pRg st="1" end="1"/>
                                            </p:txEl>
                                          </p:spTgt>
                                        </p:tgtEl>
                                      </p:cBhvr>
                                    </p:animEffect>
                                  </p:childTnLst>
                                </p:cTn>
                              </p:par>
                              <p:par>
                                <p:cTn id="13" presetID="9" presetClass="emph" presetSubtype="0" nodeType="withEffect">
                                  <p:stCondLst>
                                    <p:cond delay="0"/>
                                  </p:stCondLst>
                                  <p:childTnLst>
                                    <p:set>
                                      <p:cBhvr rctx="PPT">
                                        <p:cTn id="14" dur="indefinite"/>
                                        <p:tgtEl>
                                          <p:spTgt spid="5">
                                            <p:txEl>
                                              <p:pRg st="3" end="3"/>
                                            </p:txEl>
                                          </p:spTgt>
                                        </p:tgtEl>
                                        <p:attrNameLst>
                                          <p:attrName>style.opacity</p:attrName>
                                        </p:attrNameLst>
                                      </p:cBhvr>
                                      <p:to>
                                        <p:strVal val="0.5"/>
                                      </p:to>
                                    </p:set>
                                    <p:animEffect filter="image" prLst="opacity: 0.5">
                                      <p:cBhvr rctx="IE">
                                        <p:cTn id="15" dur="indefinite"/>
                                        <p:tgtEl>
                                          <p:spTgt spid="5">
                                            <p:txEl>
                                              <p:pRg st="3" end="3"/>
                                            </p:txEl>
                                          </p:spTgt>
                                        </p:tgtEl>
                                      </p:cBhvr>
                                    </p:animEffect>
                                  </p:childTnLst>
                                </p:cTn>
                              </p:par>
                              <p:par>
                                <p:cTn id="16" presetID="9" presetClass="emph" presetSubtype="0" nodeType="withEffect">
                                  <p:stCondLst>
                                    <p:cond delay="0"/>
                                  </p:stCondLst>
                                  <p:childTnLst>
                                    <p:set>
                                      <p:cBhvr rctx="PPT">
                                        <p:cTn id="17" dur="indefinite"/>
                                        <p:tgtEl>
                                          <p:spTgt spid="5">
                                            <p:txEl>
                                              <p:pRg st="4" end="4"/>
                                            </p:txEl>
                                          </p:spTgt>
                                        </p:tgtEl>
                                        <p:attrNameLst>
                                          <p:attrName>style.opacity</p:attrName>
                                        </p:attrNameLst>
                                      </p:cBhvr>
                                      <p:to>
                                        <p:strVal val="0.5"/>
                                      </p:to>
                                    </p:set>
                                    <p:animEffect filter="image" prLst="opacity: 0.5">
                                      <p:cBhvr rctx="IE">
                                        <p:cTn id="18" dur="indefinite"/>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22"/>
          <p:cNvSpPr>
            <a:spLocks noGrp="1"/>
          </p:cNvSpPr>
          <p:nvPr>
            <p:ph type="sldNum" sz="quarter" idx="12"/>
          </p:nvPr>
        </p:nvSpPr>
        <p:spPr bwMode="auto">
          <a:ln>
            <a:round/>
            <a:headEnd/>
            <a:tailEnd/>
          </a:ln>
        </p:spPr>
        <p:txBody>
          <a:bodyPr/>
          <a:lstStyle/>
          <a:p>
            <a:r>
              <a:rPr lang="en-US" smtClean="0"/>
              <a:t>6-</a:t>
            </a:r>
            <a:fld id="{819A1ED9-C482-47EF-B1E6-23DE50AF7D50}" type="slidenum">
              <a:rPr lang="en-US" smtClean="0"/>
              <a:pPr/>
              <a:t>49</a:t>
            </a:fld>
            <a:endParaRPr lang="en-US" smtClean="0"/>
          </a:p>
        </p:txBody>
      </p:sp>
      <p:sp>
        <p:nvSpPr>
          <p:cNvPr id="102402" name="Rectangle 2"/>
          <p:cNvSpPr>
            <a:spLocks noGrp="1" noChangeArrowheads="1"/>
          </p:cNvSpPr>
          <p:nvPr>
            <p:ph type="title"/>
          </p:nvPr>
        </p:nvSpPr>
        <p:spPr>
          <a:solidFill>
            <a:schemeClr val="bg2"/>
          </a:solidFill>
        </p:spPr>
        <p:txBody>
          <a:bodyPr/>
          <a:lstStyle/>
          <a:p>
            <a:pPr algn="ctr" eaLnBrk="1" hangingPunct="1"/>
            <a:r>
              <a:rPr lang="en-US" sz="4800" b="1" smtClean="0">
                <a:solidFill>
                  <a:srgbClr val="0070C0"/>
                </a:solidFill>
              </a:rPr>
              <a:t>Finding the Rate</a:t>
            </a:r>
          </a:p>
        </p:txBody>
      </p:sp>
      <p:sp>
        <p:nvSpPr>
          <p:cNvPr id="41987" name="Rectangle 3"/>
          <p:cNvSpPr>
            <a:spLocks noGrp="1" noChangeArrowheads="1"/>
          </p:cNvSpPr>
          <p:nvPr>
            <p:ph sz="quarter" idx="1"/>
          </p:nvPr>
        </p:nvSpPr>
        <p:spPr>
          <a:xfrm>
            <a:off x="457200" y="1600200"/>
            <a:ext cx="8229600" cy="5029200"/>
          </a:xfrm>
        </p:spPr>
        <p:txBody>
          <a:bodyPr>
            <a:normAutofit/>
          </a:bodyPr>
          <a:lstStyle/>
          <a:p>
            <a:pPr marL="274320" indent="-274320" eaLnBrk="1" fontAlgn="auto" hangingPunct="1">
              <a:spcBef>
                <a:spcPts val="580"/>
              </a:spcBef>
              <a:spcAft>
                <a:spcPts val="0"/>
              </a:spcAft>
              <a:buFont typeface="Wingdings 2"/>
              <a:buNone/>
              <a:defRPr/>
            </a:pPr>
            <a:r>
              <a:rPr lang="en-US" sz="2800" dirty="0" smtClean="0"/>
              <a:t>	</a:t>
            </a:r>
            <a:r>
              <a:rPr lang="en-US" b="1" dirty="0" smtClean="0">
                <a:cs typeface="Arial" pitchFamily="34" charset="0"/>
              </a:rPr>
              <a:t>Suppose you borrow $25,000 from your parents to buy a car.  You agree to pay $207.58 per month for 60 months.  </a:t>
            </a:r>
          </a:p>
          <a:p>
            <a:pPr marL="274320" indent="-274320" eaLnBrk="1" fontAlgn="auto" hangingPunct="1">
              <a:spcBef>
                <a:spcPts val="580"/>
              </a:spcBef>
              <a:spcAft>
                <a:spcPts val="0"/>
              </a:spcAft>
              <a:buFont typeface="Wingdings 2"/>
              <a:buNone/>
              <a:defRPr/>
            </a:pPr>
            <a:endParaRPr lang="en-US" sz="1050" dirty="0" smtClean="0"/>
          </a:p>
          <a:p>
            <a:pPr marL="274320" indent="-274320" eaLnBrk="1" fontAlgn="auto" hangingPunct="1">
              <a:spcBef>
                <a:spcPts val="580"/>
              </a:spcBef>
              <a:spcAft>
                <a:spcPts val="0"/>
              </a:spcAft>
              <a:buFont typeface="Wingdings 2"/>
              <a:buNone/>
              <a:defRPr/>
            </a:pPr>
            <a:r>
              <a:rPr lang="en-US" sz="2800" dirty="0" smtClean="0"/>
              <a:t>	</a:t>
            </a:r>
            <a:r>
              <a:rPr lang="en-US" sz="3600" b="1" dirty="0" smtClean="0">
                <a:solidFill>
                  <a:srgbClr val="0070C0"/>
                </a:solidFill>
                <a:cs typeface="Arial" pitchFamily="34" charset="0"/>
              </a:rPr>
              <a:t>What is the monthly interest rate?</a:t>
            </a:r>
            <a:endParaRPr lang="en-US" sz="2800" b="1" dirty="0" smtClean="0">
              <a:solidFill>
                <a:srgbClr val="0070C0"/>
              </a:solidFill>
              <a:cs typeface="Arial" pitchFamily="34" charset="0"/>
            </a:endParaRPr>
          </a:p>
          <a:p>
            <a:pPr marL="548640" lvl="1" algn="ctr" eaLnBrk="1" fontAlgn="auto" hangingPunct="1">
              <a:spcBef>
                <a:spcPts val="370"/>
              </a:spcBef>
              <a:spcAft>
                <a:spcPts val="0"/>
              </a:spcAft>
              <a:buFont typeface="Wingdings 2"/>
              <a:buNone/>
              <a:defRPr/>
            </a:pPr>
            <a:r>
              <a:rPr lang="en-US" b="1" dirty="0" smtClean="0">
                <a:cs typeface="Arial" pitchFamily="34" charset="0"/>
              </a:rPr>
              <a:t>(The sign convention matters!)</a:t>
            </a:r>
          </a:p>
          <a:p>
            <a:pPr marL="548640" lvl="1" algn="ctr" eaLnBrk="1" fontAlgn="auto" hangingPunct="1">
              <a:spcBef>
                <a:spcPts val="370"/>
              </a:spcBef>
              <a:spcAft>
                <a:spcPts val="0"/>
              </a:spcAft>
              <a:buFont typeface="Wingdings 2"/>
              <a:buNone/>
              <a:defRPr/>
            </a:pPr>
            <a:r>
              <a:rPr lang="en-US" b="1" dirty="0" smtClean="0">
                <a:cs typeface="Arial" pitchFamily="34" charset="0"/>
              </a:rPr>
              <a:t>60 N</a:t>
            </a:r>
          </a:p>
          <a:p>
            <a:pPr marL="548640" lvl="1" algn="ctr" eaLnBrk="1" fontAlgn="auto" hangingPunct="1">
              <a:spcBef>
                <a:spcPts val="370"/>
              </a:spcBef>
              <a:spcAft>
                <a:spcPts val="0"/>
              </a:spcAft>
              <a:buFont typeface="Wingdings 2"/>
              <a:buNone/>
              <a:defRPr/>
            </a:pPr>
            <a:r>
              <a:rPr lang="en-US" b="1" dirty="0" smtClean="0">
                <a:cs typeface="Arial" pitchFamily="34" charset="0"/>
              </a:rPr>
              <a:t>25,000 PV</a:t>
            </a:r>
          </a:p>
          <a:p>
            <a:pPr marL="548640" lvl="1" algn="ctr" eaLnBrk="1" fontAlgn="auto" hangingPunct="1">
              <a:spcBef>
                <a:spcPts val="370"/>
              </a:spcBef>
              <a:spcAft>
                <a:spcPts val="0"/>
              </a:spcAft>
              <a:buFont typeface="Wingdings 2"/>
              <a:buNone/>
              <a:defRPr/>
            </a:pPr>
            <a:r>
              <a:rPr lang="en-US" b="1" dirty="0" smtClean="0">
                <a:cs typeface="Arial" pitchFamily="34" charset="0"/>
              </a:rPr>
              <a:t>-207.58 PMT</a:t>
            </a:r>
          </a:p>
          <a:p>
            <a:pPr marL="548640" lvl="1" algn="ctr" eaLnBrk="1" fontAlgn="auto" hangingPunct="1">
              <a:spcBef>
                <a:spcPts val="370"/>
              </a:spcBef>
              <a:spcAft>
                <a:spcPts val="0"/>
              </a:spcAft>
              <a:buFont typeface="Wingdings 2"/>
              <a:buNone/>
              <a:defRPr/>
            </a:pPr>
            <a:r>
              <a:rPr lang="en-US" b="1" dirty="0" smtClean="0">
                <a:cs typeface="Arial" pitchFamily="34" charset="0"/>
              </a:rPr>
              <a:t>CPT I/Y = </a:t>
            </a:r>
            <a:r>
              <a:rPr lang="en-US" b="1" dirty="0" smtClean="0">
                <a:solidFill>
                  <a:srgbClr val="C00000"/>
                </a:solidFill>
                <a:cs typeface="Arial" pitchFamily="34" charset="0"/>
              </a:rPr>
              <a:t>2.05%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anim calcmode="lin" valueType="num">
                                      <p:cBhvr>
                                        <p:cTn id="7" dur="1000" fill="hold"/>
                                        <p:tgtEl>
                                          <p:spTgt spid="41987">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41987">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41987">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41987">
                                            <p:txEl>
                                              <p:pRg st="3" end="3"/>
                                            </p:txEl>
                                          </p:spTgt>
                                        </p:tgtEl>
                                        <p:attrNameLst>
                                          <p:attrName>style.visibility</p:attrName>
                                        </p:attrNameLst>
                                      </p:cBhvr>
                                      <p:to>
                                        <p:strVal val="visible"/>
                                      </p:to>
                                    </p:set>
                                    <p:animEffect transition="in" filter="slide(fromBottom)">
                                      <p:cBhvr>
                                        <p:cTn id="14" dur="1000"/>
                                        <p:tgtEl>
                                          <p:spTgt spid="41987">
                                            <p:txEl>
                                              <p:pRg st="3" end="3"/>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animEffect transition="in" filter="slide(fromBottom)">
                                      <p:cBhvr>
                                        <p:cTn id="17" dur="1000"/>
                                        <p:tgtEl>
                                          <p:spTgt spid="41987">
                                            <p:txEl>
                                              <p:pRg st="4" end="4"/>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41987">
                                            <p:txEl>
                                              <p:pRg st="5" end="5"/>
                                            </p:txEl>
                                          </p:spTgt>
                                        </p:tgtEl>
                                        <p:attrNameLst>
                                          <p:attrName>style.visibility</p:attrName>
                                        </p:attrNameLst>
                                      </p:cBhvr>
                                      <p:to>
                                        <p:strVal val="visible"/>
                                      </p:to>
                                    </p:set>
                                    <p:animEffect transition="in" filter="slide(fromBottom)">
                                      <p:cBhvr>
                                        <p:cTn id="20" dur="1000"/>
                                        <p:tgtEl>
                                          <p:spTgt spid="41987">
                                            <p:txEl>
                                              <p:pRg st="5" end="5"/>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41987">
                                            <p:txEl>
                                              <p:pRg st="6" end="6"/>
                                            </p:txEl>
                                          </p:spTgt>
                                        </p:tgtEl>
                                        <p:attrNameLst>
                                          <p:attrName>style.visibility</p:attrName>
                                        </p:attrNameLst>
                                      </p:cBhvr>
                                      <p:to>
                                        <p:strVal val="visible"/>
                                      </p:to>
                                    </p:set>
                                    <p:animEffect transition="in" filter="slide(fromBottom)">
                                      <p:cBhvr>
                                        <p:cTn id="23" dur="1000"/>
                                        <p:tgtEl>
                                          <p:spTgt spid="41987">
                                            <p:txEl>
                                              <p:pRg st="6" end="6"/>
                                            </p:txEl>
                                          </p:spTgt>
                                        </p:tgtEl>
                                      </p:cBhvr>
                                    </p:animEffect>
                                  </p:childTnLst>
                                </p:cTn>
                              </p:par>
                            </p:childTnLst>
                          </p:cTn>
                        </p:par>
                        <p:par>
                          <p:cTn id="24" fill="hold">
                            <p:stCondLst>
                              <p:cond delay="1000"/>
                            </p:stCondLst>
                            <p:childTnLst>
                              <p:par>
                                <p:cTn id="25" presetID="27" presetClass="entr" presetSubtype="0" fill="hold" nodeType="afterEffect">
                                  <p:stCondLst>
                                    <p:cond delay="0"/>
                                  </p:stCondLst>
                                  <p:iterate type="lt">
                                    <p:tmPct val="50000"/>
                                  </p:iterate>
                                  <p:childTnLst>
                                    <p:set>
                                      <p:cBhvr>
                                        <p:cTn id="26" dur="1" fill="hold">
                                          <p:stCondLst>
                                            <p:cond delay="0"/>
                                          </p:stCondLst>
                                        </p:cTn>
                                        <p:tgtEl>
                                          <p:spTgt spid="41987">
                                            <p:txEl>
                                              <p:pRg st="7" end="7"/>
                                            </p:txEl>
                                          </p:spTgt>
                                        </p:tgtEl>
                                        <p:attrNameLst>
                                          <p:attrName>style.visibility</p:attrName>
                                        </p:attrNameLst>
                                      </p:cBhvr>
                                      <p:to>
                                        <p:strVal val="visible"/>
                                      </p:to>
                                    </p:set>
                                    <p:anim calcmode="discrete" valueType="clr">
                                      <p:cBhvr override="childStyle">
                                        <p:cTn id="27" dur="80"/>
                                        <p:tgtEl>
                                          <p:spTgt spid="41987">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41987">
                                            <p:txEl>
                                              <p:pRg st="7" end="7"/>
                                            </p:txEl>
                                          </p:spTgt>
                                        </p:tgtEl>
                                        <p:attrNameLst>
                                          <p:attrName>fillcolor</p:attrName>
                                        </p:attrNameLst>
                                      </p:cBhvr>
                                      <p:tavLst>
                                        <p:tav tm="0">
                                          <p:val>
                                            <p:clrVal>
                                              <a:schemeClr val="accent2"/>
                                            </p:clrVal>
                                          </p:val>
                                        </p:tav>
                                        <p:tav tm="50000">
                                          <p:val>
                                            <p:clrVal>
                                              <a:schemeClr val="hlink"/>
                                            </p:clrVal>
                                          </p:val>
                                        </p:tav>
                                      </p:tavLst>
                                    </p:anim>
                                    <p:set>
                                      <p:cBhvr>
                                        <p:cTn id="29" dur="80"/>
                                        <p:tgtEl>
                                          <p:spTgt spid="41987">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22"/>
          <p:cNvSpPr>
            <a:spLocks noGrp="1"/>
          </p:cNvSpPr>
          <p:nvPr>
            <p:ph type="sldNum" sz="quarter" idx="12"/>
          </p:nvPr>
        </p:nvSpPr>
        <p:spPr bwMode="auto">
          <a:ln>
            <a:round/>
            <a:headEnd/>
            <a:tailEnd/>
          </a:ln>
        </p:spPr>
        <p:txBody>
          <a:bodyPr/>
          <a:lstStyle/>
          <a:p>
            <a:r>
              <a:rPr lang="en-US" smtClean="0"/>
              <a:t>6-</a:t>
            </a:r>
            <a:fld id="{452EFB64-F447-45A3-85ED-A5CE9D0DF79E}" type="slidenum">
              <a:rPr lang="en-US" smtClean="0"/>
              <a:pPr/>
              <a:t>5</a:t>
            </a:fld>
            <a:endParaRPr lang="en-US" smtClean="0"/>
          </a:p>
        </p:txBody>
      </p:sp>
      <p:pic>
        <p:nvPicPr>
          <p:cNvPr id="6" name="Picture 5" descr="http://www.datingadvice4christiansingles.com/image-files/askaquestion.jpg"/>
          <p:cNvPicPr>
            <a:picLocks noChangeAspect="1" noChangeArrowheads="1"/>
          </p:cNvPicPr>
          <p:nvPr/>
        </p:nvPicPr>
        <p:blipFill>
          <a:blip r:embed="rId2" cstate="print"/>
          <a:srcRect/>
          <a:stretch>
            <a:fillRect/>
          </a:stretch>
        </p:blipFill>
        <p:spPr bwMode="auto">
          <a:xfrm>
            <a:off x="6621463" y="2062163"/>
            <a:ext cx="1998662" cy="3771900"/>
          </a:xfrm>
          <a:prstGeom prst="rect">
            <a:avLst/>
          </a:prstGeom>
          <a:noFill/>
          <a:ln w="9525">
            <a:noFill/>
            <a:miter lim="800000"/>
            <a:headEnd/>
            <a:tailEnd/>
          </a:ln>
        </p:spPr>
      </p:pic>
      <p:sp>
        <p:nvSpPr>
          <p:cNvPr id="16387" name="Title 1"/>
          <p:cNvSpPr>
            <a:spLocks noGrp="1"/>
          </p:cNvSpPr>
          <p:nvPr>
            <p:ph type="title"/>
          </p:nvPr>
        </p:nvSpPr>
        <p:spPr>
          <a:solidFill>
            <a:schemeClr val="bg2"/>
          </a:solidFill>
        </p:spPr>
        <p:txBody>
          <a:bodyPr/>
          <a:lstStyle/>
          <a:p>
            <a:pPr algn="ctr" eaLnBrk="1" hangingPunct="1"/>
            <a:r>
              <a:rPr lang="en-US" sz="4800" b="1" smtClean="0"/>
              <a:t>Multiple Cash Flows</a:t>
            </a:r>
          </a:p>
        </p:txBody>
      </p:sp>
      <p:sp>
        <p:nvSpPr>
          <p:cNvPr id="5" name="TextBox 4"/>
          <p:cNvSpPr txBox="1">
            <a:spLocks noChangeArrowheads="1"/>
          </p:cNvSpPr>
          <p:nvPr/>
        </p:nvSpPr>
        <p:spPr bwMode="auto">
          <a:xfrm>
            <a:off x="1371600" y="1600200"/>
            <a:ext cx="5638800" cy="1200150"/>
          </a:xfrm>
          <a:prstGeom prst="rect">
            <a:avLst/>
          </a:prstGeom>
          <a:noFill/>
          <a:ln w="9525">
            <a:noFill/>
            <a:miter lim="800000"/>
            <a:headEnd/>
            <a:tailEnd/>
          </a:ln>
        </p:spPr>
        <p:txBody>
          <a:bodyPr>
            <a:spAutoFit/>
          </a:bodyPr>
          <a:lstStyle/>
          <a:p>
            <a:r>
              <a:rPr lang="en-US" sz="3600" b="1">
                <a:latin typeface="Perpetua" pitchFamily="18" charset="0"/>
                <a:cs typeface="Arial" charset="0"/>
              </a:rPr>
              <a:t>What if we have </a:t>
            </a:r>
            <a:r>
              <a:rPr lang="en-US" sz="3600" b="1">
                <a:solidFill>
                  <a:srgbClr val="0070C0"/>
                </a:solidFill>
                <a:latin typeface="Perpetua" pitchFamily="18" charset="0"/>
                <a:cs typeface="Arial" charset="0"/>
              </a:rPr>
              <a:t>more than </a:t>
            </a:r>
            <a:r>
              <a:rPr lang="en-US" sz="3600" b="1" u="sng">
                <a:solidFill>
                  <a:srgbClr val="0070C0"/>
                </a:solidFill>
                <a:latin typeface="Perpetua" pitchFamily="18" charset="0"/>
                <a:cs typeface="Arial" charset="0"/>
              </a:rPr>
              <a:t>one</a:t>
            </a:r>
            <a:r>
              <a:rPr lang="en-US" sz="3600" b="1">
                <a:latin typeface="Perpetua" pitchFamily="18" charset="0"/>
                <a:cs typeface="Arial" charset="0"/>
              </a:rPr>
              <a:t> cash flow?</a:t>
            </a:r>
          </a:p>
        </p:txBody>
      </p:sp>
      <p:sp>
        <p:nvSpPr>
          <p:cNvPr id="7" name="TextBox 6"/>
          <p:cNvSpPr txBox="1">
            <a:spLocks noChangeArrowheads="1"/>
          </p:cNvSpPr>
          <p:nvPr/>
        </p:nvSpPr>
        <p:spPr bwMode="auto">
          <a:xfrm>
            <a:off x="1371600" y="2971800"/>
            <a:ext cx="4800600" cy="2862263"/>
          </a:xfrm>
          <a:prstGeom prst="rect">
            <a:avLst/>
          </a:prstGeom>
          <a:noFill/>
          <a:ln w="9525">
            <a:noFill/>
            <a:miter lim="800000"/>
            <a:headEnd/>
            <a:tailEnd/>
          </a:ln>
        </p:spPr>
        <p:txBody>
          <a:bodyPr>
            <a:spAutoFit/>
          </a:bodyPr>
          <a:lstStyle/>
          <a:p>
            <a:r>
              <a:rPr lang="en-US" sz="3600" b="1">
                <a:latin typeface="Perpetua" pitchFamily="18" charset="0"/>
                <a:cs typeface="Arial" charset="0"/>
              </a:rPr>
              <a:t>The concept (and formula) are identical if we simply look at the problem as a series of single payments.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22"/>
          <p:cNvSpPr>
            <a:spLocks noGrp="1"/>
          </p:cNvSpPr>
          <p:nvPr>
            <p:ph type="sldNum" sz="quarter" idx="12"/>
          </p:nvPr>
        </p:nvSpPr>
        <p:spPr bwMode="auto">
          <a:ln>
            <a:round/>
            <a:headEnd/>
            <a:tailEnd/>
          </a:ln>
        </p:spPr>
        <p:txBody>
          <a:bodyPr/>
          <a:lstStyle/>
          <a:p>
            <a:r>
              <a:rPr lang="en-US" smtClean="0"/>
              <a:t>6-</a:t>
            </a:r>
            <a:fld id="{4DC28958-6736-4C2C-9B9B-0CFAEB683063}" type="slidenum">
              <a:rPr lang="en-US" smtClean="0"/>
              <a:pPr/>
              <a:t>50</a:t>
            </a:fld>
            <a:endParaRPr lang="en-US" smtClean="0"/>
          </a:p>
        </p:txBody>
      </p:sp>
      <p:sp>
        <p:nvSpPr>
          <p:cNvPr id="104450" name="Rectangle 2"/>
          <p:cNvSpPr>
            <a:spLocks noGrp="1" noChangeArrowheads="1"/>
          </p:cNvSpPr>
          <p:nvPr>
            <p:ph type="title"/>
          </p:nvPr>
        </p:nvSpPr>
        <p:spPr>
          <a:xfrm>
            <a:off x="533400" y="228600"/>
            <a:ext cx="8077200" cy="1524000"/>
          </a:xfrm>
          <a:solidFill>
            <a:schemeClr val="bg2"/>
          </a:solidFill>
        </p:spPr>
        <p:txBody>
          <a:bodyPr/>
          <a:lstStyle/>
          <a:p>
            <a:pPr eaLnBrk="1" hangingPunct="1"/>
            <a:r>
              <a:rPr lang="en-US" sz="4800" smtClean="0"/>
              <a:t>Annuity – Finding the Rate Without a Financial Calculator</a:t>
            </a:r>
          </a:p>
        </p:txBody>
      </p:sp>
      <p:sp>
        <p:nvSpPr>
          <p:cNvPr id="43011" name="Rectangle 3"/>
          <p:cNvSpPr>
            <a:spLocks noGrp="1" noChangeArrowheads="1"/>
          </p:cNvSpPr>
          <p:nvPr>
            <p:ph sz="quarter" idx="1"/>
          </p:nvPr>
        </p:nvSpPr>
        <p:spPr>
          <a:xfrm>
            <a:off x="304800" y="1905000"/>
            <a:ext cx="8077200" cy="4800600"/>
          </a:xfrm>
        </p:spPr>
        <p:txBody>
          <a:bodyPr>
            <a:normAutofit/>
          </a:bodyPr>
          <a:lstStyle/>
          <a:p>
            <a:pPr marL="274320" indent="-274320" eaLnBrk="1" fontAlgn="auto" hangingPunct="1">
              <a:spcBef>
                <a:spcPts val="580"/>
              </a:spcBef>
              <a:spcAft>
                <a:spcPts val="0"/>
              </a:spcAft>
              <a:buFont typeface="Wingdings 2"/>
              <a:buNone/>
              <a:defRPr/>
            </a:pPr>
            <a:r>
              <a:rPr lang="en-US" sz="2400" dirty="0" smtClean="0"/>
              <a:t>	</a:t>
            </a:r>
            <a:r>
              <a:rPr lang="en-US" sz="2800" b="1" dirty="0" smtClean="0">
                <a:cs typeface="Arial" pitchFamily="34" charset="0"/>
              </a:rPr>
              <a:t>Trial and Error Process (</a:t>
            </a:r>
            <a:r>
              <a:rPr lang="en-US" sz="2800" b="1" dirty="0" smtClean="0">
                <a:solidFill>
                  <a:schemeClr val="accent6">
                    <a:lumMod val="50000"/>
                  </a:schemeClr>
                </a:solidFill>
                <a:cs typeface="Arial" pitchFamily="34" charset="0"/>
              </a:rPr>
              <a:t>ugh!</a:t>
            </a:r>
            <a:r>
              <a:rPr lang="en-US" sz="2800" b="1" dirty="0" smtClean="0">
                <a:cs typeface="Arial" pitchFamily="34" charset="0"/>
              </a:rPr>
              <a:t>)</a:t>
            </a:r>
          </a:p>
          <a:p>
            <a:pPr marL="914400" lvl="1" indent="-457200" eaLnBrk="1" fontAlgn="auto" hangingPunct="1">
              <a:spcBef>
                <a:spcPts val="370"/>
              </a:spcBef>
              <a:spcAft>
                <a:spcPts val="0"/>
              </a:spcAft>
              <a:buFont typeface="+mj-lt"/>
              <a:buAutoNum type="arabicPeriod"/>
              <a:defRPr/>
            </a:pPr>
            <a:r>
              <a:rPr lang="en-US" b="1" dirty="0" smtClean="0">
                <a:cs typeface="Arial" pitchFamily="34" charset="0"/>
              </a:rPr>
              <a:t>Choose an interest rate and compute the PV of the payments based on this rate</a:t>
            </a:r>
          </a:p>
          <a:p>
            <a:pPr marL="914400" lvl="1" indent="-457200" eaLnBrk="1" fontAlgn="auto" hangingPunct="1">
              <a:spcBef>
                <a:spcPts val="370"/>
              </a:spcBef>
              <a:spcAft>
                <a:spcPts val="0"/>
              </a:spcAft>
              <a:buFont typeface="+mj-lt"/>
              <a:buAutoNum type="arabicPeriod"/>
              <a:defRPr/>
            </a:pPr>
            <a:r>
              <a:rPr lang="en-US" b="1" dirty="0" smtClean="0">
                <a:cs typeface="Arial" pitchFamily="34" charset="0"/>
              </a:rPr>
              <a:t>Compare the computed PV with the actual loan amount</a:t>
            </a:r>
          </a:p>
          <a:p>
            <a:pPr marL="914400" lvl="1" indent="-457200" eaLnBrk="1" fontAlgn="auto" hangingPunct="1">
              <a:spcBef>
                <a:spcPts val="370"/>
              </a:spcBef>
              <a:spcAft>
                <a:spcPts val="0"/>
              </a:spcAft>
              <a:buFont typeface="+mj-lt"/>
              <a:buAutoNum type="arabicPeriod"/>
              <a:defRPr/>
            </a:pPr>
            <a:r>
              <a:rPr lang="en-US" b="1" dirty="0" smtClean="0">
                <a:cs typeface="Arial" pitchFamily="34" charset="0"/>
              </a:rPr>
              <a:t>If the computed PV &gt; loan amount, then the interest rate is too low</a:t>
            </a:r>
          </a:p>
          <a:p>
            <a:pPr marL="914400" lvl="1" indent="-457200" eaLnBrk="1" fontAlgn="auto" hangingPunct="1">
              <a:spcBef>
                <a:spcPts val="370"/>
              </a:spcBef>
              <a:spcAft>
                <a:spcPts val="0"/>
              </a:spcAft>
              <a:buFont typeface="+mj-lt"/>
              <a:buAutoNum type="arabicPeriod"/>
              <a:defRPr/>
            </a:pPr>
            <a:r>
              <a:rPr lang="en-US" b="1" dirty="0" smtClean="0">
                <a:cs typeface="Arial" pitchFamily="34" charset="0"/>
              </a:rPr>
              <a:t>If the computed PV &lt; loan amount, then the interest rate is too high</a:t>
            </a:r>
          </a:p>
          <a:p>
            <a:pPr marL="914400" lvl="1" indent="-457200" eaLnBrk="1" fontAlgn="auto" hangingPunct="1">
              <a:spcBef>
                <a:spcPts val="370"/>
              </a:spcBef>
              <a:spcAft>
                <a:spcPts val="0"/>
              </a:spcAft>
              <a:buFont typeface="+mj-lt"/>
              <a:buAutoNum type="arabicPeriod"/>
              <a:defRPr/>
            </a:pPr>
            <a:r>
              <a:rPr lang="en-US" b="1" dirty="0" smtClean="0">
                <a:cs typeface="Arial" pitchFamily="34" charset="0"/>
              </a:rPr>
              <a:t>Adjust the rate and </a:t>
            </a:r>
            <a:r>
              <a:rPr lang="en-US" b="1" dirty="0" smtClean="0">
                <a:solidFill>
                  <a:schemeClr val="accent6">
                    <a:lumMod val="50000"/>
                  </a:schemeClr>
                </a:solidFill>
                <a:cs typeface="Arial" pitchFamily="34" charset="0"/>
              </a:rPr>
              <a:t>repeat the process </a:t>
            </a:r>
            <a:r>
              <a:rPr lang="en-US" b="1" dirty="0" smtClean="0">
                <a:cs typeface="Arial" pitchFamily="34" charset="0"/>
              </a:rPr>
              <a:t>until the computed PV and the loan amount are equal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3011">
                                            <p:txEl>
                                              <p:pRg st="0" end="0"/>
                                            </p:txEl>
                                          </p:spTgt>
                                        </p:tgtEl>
                                        <p:attrNameLst>
                                          <p:attrName>ppt_x</p:attrName>
                                        </p:attrNameLst>
                                      </p:cBhvr>
                                    </p:anim>
                                    <p:anim from="0" to="-1.0" calcmode="lin" valueType="num">
                                      <p:cBhvr>
                                        <p:cTn id="8" dur="200" decel="50000" autoRev="1" fill="hold">
                                          <p:stCondLst>
                                            <p:cond delay="600"/>
                                          </p:stCondLst>
                                        </p:cTn>
                                        <p:tgtEl>
                                          <p:spTgt spid="43011">
                                            <p:txEl>
                                              <p:pRg st="0" end="0"/>
                                            </p:txEl>
                                          </p:spTgt>
                                        </p:tgtEl>
                                        <p:attrNameLst>
                                          <p:attrName>xshear</p:attrName>
                                        </p:attrNameLst>
                                      </p:cBhvr>
                                    </p:anim>
                                    <p:animScale>
                                      <p:cBhvr>
                                        <p:cTn id="9" dur="200" decel="100000" autoRev="1" fill="hold">
                                          <p:stCondLst>
                                            <p:cond delay="600"/>
                                          </p:stCondLst>
                                        </p:cTn>
                                        <p:tgtEl>
                                          <p:spTgt spid="43011">
                                            <p:txEl>
                                              <p:pRg st="0" end="0"/>
                                            </p:txEl>
                                          </p:spTgt>
                                        </p:tgtEl>
                                      </p:cBhvr>
                                      <p:from x="100000" y="100000"/>
                                      <p:to x="80000" y="100000"/>
                                    </p:animScale>
                                    <p:anim by="(#ppt_h/3+#ppt_w*0.1)" calcmode="lin" valueType="num">
                                      <p:cBhvr additive="sum">
                                        <p:cTn id="10" dur="200" decel="100000" autoRev="1" fill="hold">
                                          <p:stCondLst>
                                            <p:cond delay="600"/>
                                          </p:stCondLst>
                                        </p:cTn>
                                        <p:tgtEl>
                                          <p:spTgt spid="43011">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43011">
                                            <p:txEl>
                                              <p:pRg st="1" end="1"/>
                                            </p:txEl>
                                          </p:spTgt>
                                        </p:tgtEl>
                                        <p:attrNameLst>
                                          <p:attrName>style.visibility</p:attrName>
                                        </p:attrNameLst>
                                      </p:cBhvr>
                                      <p:to>
                                        <p:strVal val="visible"/>
                                      </p:to>
                                    </p:set>
                                    <p:anim calcmode="lin" valueType="num">
                                      <p:cBhvr additive="base">
                                        <p:cTn id="15" dur="10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3011">
                                            <p:txEl>
                                              <p:pRg st="2" end="2"/>
                                            </p:txEl>
                                          </p:spTgt>
                                        </p:tgtEl>
                                        <p:attrNameLst>
                                          <p:attrName>style.visibility</p:attrName>
                                        </p:attrNameLst>
                                      </p:cBhvr>
                                      <p:to>
                                        <p:strVal val="visible"/>
                                      </p:to>
                                    </p:set>
                                    <p:anim calcmode="lin" valueType="num">
                                      <p:cBhvr additive="base">
                                        <p:cTn id="21" dur="10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3011">
                                            <p:txEl>
                                              <p:pRg st="3" end="3"/>
                                            </p:txEl>
                                          </p:spTgt>
                                        </p:tgtEl>
                                        <p:attrNameLst>
                                          <p:attrName>style.visibility</p:attrName>
                                        </p:attrNameLst>
                                      </p:cBhvr>
                                      <p:to>
                                        <p:strVal val="visible"/>
                                      </p:to>
                                    </p:set>
                                    <p:anim calcmode="lin" valueType="num">
                                      <p:cBhvr additive="base">
                                        <p:cTn id="27" dur="1000" fill="hold"/>
                                        <p:tgtEl>
                                          <p:spTgt spid="43011">
                                            <p:txEl>
                                              <p:pRg st="3" end="3"/>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430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43011">
                                            <p:txEl>
                                              <p:pRg st="4" end="4"/>
                                            </p:txEl>
                                          </p:spTgt>
                                        </p:tgtEl>
                                        <p:attrNameLst>
                                          <p:attrName>style.visibility</p:attrName>
                                        </p:attrNameLst>
                                      </p:cBhvr>
                                      <p:to>
                                        <p:strVal val="visible"/>
                                      </p:to>
                                    </p:set>
                                    <p:anim calcmode="lin" valueType="num">
                                      <p:cBhvr additive="base">
                                        <p:cTn id="33" dur="1000" fill="hold"/>
                                        <p:tgtEl>
                                          <p:spTgt spid="43011">
                                            <p:txEl>
                                              <p:pRg st="4" end="4"/>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430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43011">
                                            <p:txEl>
                                              <p:pRg st="5" end="5"/>
                                            </p:txEl>
                                          </p:spTgt>
                                        </p:tgtEl>
                                        <p:attrNameLst>
                                          <p:attrName>style.visibility</p:attrName>
                                        </p:attrNameLst>
                                      </p:cBhvr>
                                      <p:to>
                                        <p:strVal val="visible"/>
                                      </p:to>
                                    </p:set>
                                    <p:anim calcmode="lin" valueType="num">
                                      <p:cBhvr additive="base">
                                        <p:cTn id="39" dur="1000" fill="hold"/>
                                        <p:tgtEl>
                                          <p:spTgt spid="43011">
                                            <p:txEl>
                                              <p:pRg st="5" end="5"/>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430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Number Placeholder 22"/>
          <p:cNvSpPr>
            <a:spLocks noGrp="1"/>
          </p:cNvSpPr>
          <p:nvPr>
            <p:ph type="sldNum" sz="quarter" idx="12"/>
          </p:nvPr>
        </p:nvSpPr>
        <p:spPr bwMode="auto">
          <a:ln>
            <a:round/>
            <a:headEnd/>
            <a:tailEnd/>
          </a:ln>
        </p:spPr>
        <p:txBody>
          <a:bodyPr/>
          <a:lstStyle/>
          <a:p>
            <a:r>
              <a:rPr lang="en-US" smtClean="0"/>
              <a:t>6-</a:t>
            </a:r>
            <a:fld id="{7CA83962-CA24-40FA-B05B-6F25B27C0898}" type="slidenum">
              <a:rPr lang="en-US" smtClean="0"/>
              <a:pPr/>
              <a:t>51</a:t>
            </a:fld>
            <a:endParaRPr lang="en-US" smtClean="0"/>
          </a:p>
        </p:txBody>
      </p:sp>
      <p:sp>
        <p:nvSpPr>
          <p:cNvPr id="105474" name="Rectangle 2"/>
          <p:cNvSpPr>
            <a:spLocks noGrp="1" noChangeArrowheads="1"/>
          </p:cNvSpPr>
          <p:nvPr>
            <p:ph type="title"/>
          </p:nvPr>
        </p:nvSpPr>
        <p:spPr>
          <a:xfrm>
            <a:off x="1143000" y="274638"/>
            <a:ext cx="7162800" cy="1143000"/>
          </a:xfrm>
          <a:solidFill>
            <a:schemeClr val="bg2"/>
          </a:solidFill>
        </p:spPr>
        <p:txBody>
          <a:bodyPr lIns="91417" tIns="45709" rIns="91417" bIns="45709" anchor="t"/>
          <a:lstStyle/>
          <a:p>
            <a:pPr algn="ctr" eaLnBrk="1" hangingPunct="1"/>
            <a:r>
              <a:rPr lang="en-US" sz="4800" b="1" smtClean="0"/>
              <a:t>Quick Quiz III</a:t>
            </a:r>
          </a:p>
        </p:txBody>
      </p:sp>
      <p:sp>
        <p:nvSpPr>
          <p:cNvPr id="93187" name="Rectangle 3"/>
          <p:cNvSpPr>
            <a:spLocks noGrp="1" noChangeArrowheads="1"/>
          </p:cNvSpPr>
          <p:nvPr>
            <p:ph sz="quarter" idx="1"/>
          </p:nvPr>
        </p:nvSpPr>
        <p:spPr>
          <a:xfrm>
            <a:off x="381000" y="1828800"/>
            <a:ext cx="8534400" cy="4525963"/>
          </a:xfrm>
        </p:spPr>
        <p:txBody>
          <a:bodyPr lIns="91417" tIns="45709" rIns="91417" bIns="45709"/>
          <a:lstStyle/>
          <a:p>
            <a:pPr marL="457200" indent="-457200" eaLnBrk="1" hangingPunct="1">
              <a:buFont typeface="Franklin Gothic Book" pitchFamily="34" charset="0"/>
              <a:buAutoNum type="arabicPeriod"/>
            </a:pPr>
            <a:r>
              <a:rPr lang="en-US" sz="2400" b="1" dirty="0" smtClean="0">
                <a:cs typeface="Arial" charset="0"/>
              </a:rPr>
              <a:t>You want to receive $5,000 per month for the next 5 years.  How much would you need to deposit today if you can earn 0.75% per month?</a:t>
            </a:r>
          </a:p>
          <a:p>
            <a:pPr marL="457200" indent="-457200" eaLnBrk="1" hangingPunct="1">
              <a:buFont typeface="Franklin Gothic Book" pitchFamily="34" charset="0"/>
              <a:buAutoNum type="arabicPeriod"/>
            </a:pPr>
            <a:r>
              <a:rPr lang="en-US" sz="2400" b="1" dirty="0" smtClean="0">
                <a:cs typeface="Arial" charset="0"/>
              </a:rPr>
              <a:t>What monthly rate would you need to earn if you only have $200,000 to deposit?</a:t>
            </a:r>
          </a:p>
          <a:p>
            <a:pPr marL="457200" indent="-457200" eaLnBrk="1" hangingPunct="1">
              <a:buFont typeface="Wingdings 2" pitchFamily="18" charset="2"/>
              <a:buNone/>
            </a:pPr>
            <a:r>
              <a:rPr lang="en-US" sz="2400" b="1" dirty="0" smtClean="0">
                <a:solidFill>
                  <a:srgbClr val="0070C0"/>
                </a:solidFill>
                <a:cs typeface="Arial" charset="0"/>
              </a:rPr>
              <a:t>	Suppose you have $200,000 to deposit and can earn 0.75% per month.</a:t>
            </a:r>
          </a:p>
          <a:p>
            <a:pPr marL="914400" lvl="1" indent="-457200" eaLnBrk="1" hangingPunct="1">
              <a:spcBef>
                <a:spcPts val="575"/>
              </a:spcBef>
              <a:buClr>
                <a:schemeClr val="accent1"/>
              </a:buClr>
              <a:buFont typeface="Franklin Gothic Book" pitchFamily="34" charset="0"/>
              <a:buAutoNum type="arabicPeriod"/>
            </a:pPr>
            <a:r>
              <a:rPr lang="en-US" b="1" dirty="0" smtClean="0">
                <a:cs typeface="Arial" charset="0"/>
              </a:rPr>
              <a:t>How many months could you receive the $5,000 payment?</a:t>
            </a:r>
          </a:p>
          <a:p>
            <a:pPr marL="914400" lvl="1" indent="-457200" eaLnBrk="1" hangingPunct="1">
              <a:spcBef>
                <a:spcPts val="575"/>
              </a:spcBef>
              <a:buClr>
                <a:schemeClr val="accent1"/>
              </a:buClr>
              <a:buFont typeface="Franklin Gothic Book" pitchFamily="34" charset="0"/>
              <a:buAutoNum type="arabicPeriod"/>
            </a:pPr>
            <a:r>
              <a:rPr lang="en-US" b="1" dirty="0" smtClean="0">
                <a:cs typeface="Arial" charset="0"/>
              </a:rPr>
              <a:t>How much could you receive every month for 5 years?</a:t>
            </a:r>
          </a:p>
          <a:p>
            <a:pPr marL="457200" indent="-457200" eaLnBrk="1" hangingPunct="1">
              <a:buFont typeface="Franklin Gothic Book" pitchFamily="34" charset="0"/>
              <a:buAutoNum type="arabicPeriod"/>
            </a:pPr>
            <a:endParaRPr lang="en-US" sz="2400" b="1" dirty="0"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5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31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p:cTn id="21"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 calcmode="lin" valueType="num">
                                      <p:cBhvr>
                                        <p:cTn id="28"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318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 calcmode="lin" valueType="num">
                                      <p:cBhvr>
                                        <p:cTn id="35" dur="5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Number Placeholder 22"/>
          <p:cNvSpPr>
            <a:spLocks noGrp="1"/>
          </p:cNvSpPr>
          <p:nvPr>
            <p:ph type="sldNum" sz="quarter" idx="12"/>
          </p:nvPr>
        </p:nvSpPr>
        <p:spPr bwMode="auto">
          <a:ln>
            <a:round/>
            <a:headEnd/>
            <a:tailEnd/>
          </a:ln>
        </p:spPr>
        <p:txBody>
          <a:bodyPr/>
          <a:lstStyle/>
          <a:p>
            <a:r>
              <a:rPr lang="en-US" smtClean="0"/>
              <a:t>6-</a:t>
            </a:r>
            <a:fld id="{5879C2C4-BBFD-4BBC-A073-A52AF8FF35AB}" type="slidenum">
              <a:rPr lang="en-US" smtClean="0"/>
              <a:pPr/>
              <a:t>52</a:t>
            </a:fld>
            <a:endParaRPr lang="en-US" smtClean="0"/>
          </a:p>
        </p:txBody>
      </p:sp>
      <p:sp>
        <p:nvSpPr>
          <p:cNvPr id="107522" name="Rectangle 2"/>
          <p:cNvSpPr>
            <a:spLocks noGrp="1" noChangeArrowheads="1"/>
          </p:cNvSpPr>
          <p:nvPr>
            <p:ph type="title"/>
          </p:nvPr>
        </p:nvSpPr>
        <p:spPr>
          <a:solidFill>
            <a:schemeClr val="bg2"/>
          </a:solidFill>
        </p:spPr>
        <p:txBody>
          <a:bodyPr/>
          <a:lstStyle/>
          <a:p>
            <a:pPr algn="ctr" eaLnBrk="1" hangingPunct="1"/>
            <a:r>
              <a:rPr lang="en-US" sz="4800" b="1" smtClean="0"/>
              <a:t>Future Values for Annuities</a:t>
            </a:r>
          </a:p>
        </p:txBody>
      </p:sp>
      <p:sp>
        <p:nvSpPr>
          <p:cNvPr id="45059" name="Rectangle 3"/>
          <p:cNvSpPr>
            <a:spLocks noGrp="1" noChangeArrowheads="1"/>
          </p:cNvSpPr>
          <p:nvPr>
            <p:ph sz="quarter" idx="1"/>
          </p:nvPr>
        </p:nvSpPr>
        <p:spPr>
          <a:xfrm>
            <a:off x="457200" y="1600200"/>
            <a:ext cx="8229600" cy="4953000"/>
          </a:xfrm>
        </p:spPr>
        <p:txBody>
          <a:bodyPr/>
          <a:lstStyle/>
          <a:p>
            <a:pPr eaLnBrk="1" hangingPunct="1">
              <a:buFont typeface="Wingdings 2" pitchFamily="18" charset="2"/>
              <a:buNone/>
            </a:pPr>
            <a:r>
              <a:rPr lang="en-US" sz="2800" dirty="0" smtClean="0"/>
              <a:t>	</a:t>
            </a:r>
            <a:r>
              <a:rPr lang="en-US" b="1" dirty="0" smtClean="0">
                <a:solidFill>
                  <a:srgbClr val="0070C0"/>
                </a:solidFill>
                <a:cs typeface="Arial" charset="0"/>
              </a:rPr>
              <a:t>Suppose you begin saving for your retirement by depositing $2,000 per year in an IRA. If the interest rate is 7.5%, how much will you have in 40 years?</a:t>
            </a:r>
            <a:endParaRPr lang="en-US" sz="2800" b="1" dirty="0" smtClean="0">
              <a:solidFill>
                <a:srgbClr val="0070C0"/>
              </a:solidFill>
              <a:cs typeface="Arial" charset="0"/>
            </a:endParaRPr>
          </a:p>
          <a:p>
            <a:pPr lvl="1" eaLnBrk="1" hangingPunct="1">
              <a:buFont typeface="Wingdings 2" pitchFamily="18" charset="2"/>
              <a:buNone/>
            </a:pPr>
            <a:r>
              <a:rPr lang="en-US" b="1" dirty="0" smtClean="0">
                <a:cs typeface="Arial" charset="0"/>
              </a:rPr>
              <a:t>(Remember the sign convention!)</a:t>
            </a:r>
          </a:p>
          <a:p>
            <a:pPr lvl="1" eaLnBrk="1" hangingPunct="1">
              <a:buFont typeface="Wingdings 2" pitchFamily="18" charset="2"/>
              <a:buNone/>
            </a:pPr>
            <a:r>
              <a:rPr lang="en-US" b="1" dirty="0" smtClean="0">
                <a:cs typeface="Arial" charset="0"/>
              </a:rPr>
              <a:t>40 N</a:t>
            </a:r>
          </a:p>
          <a:p>
            <a:pPr lvl="1" eaLnBrk="1" hangingPunct="1">
              <a:buFont typeface="Wingdings 2" pitchFamily="18" charset="2"/>
              <a:buNone/>
            </a:pPr>
            <a:r>
              <a:rPr lang="en-US" b="1" dirty="0" smtClean="0">
                <a:cs typeface="Arial" charset="0"/>
              </a:rPr>
              <a:t>7.5 I/Y</a:t>
            </a:r>
          </a:p>
          <a:p>
            <a:pPr lvl="1" eaLnBrk="1" hangingPunct="1">
              <a:buFont typeface="Wingdings 2" pitchFamily="18" charset="2"/>
              <a:buNone/>
            </a:pPr>
            <a:r>
              <a:rPr lang="en-US" b="1" dirty="0" smtClean="0">
                <a:cs typeface="Arial" charset="0"/>
              </a:rPr>
              <a:t>-2,000 PMT</a:t>
            </a:r>
          </a:p>
          <a:p>
            <a:pPr lvl="1" eaLnBrk="1" hangingPunct="1">
              <a:buFont typeface="Wingdings 2" pitchFamily="18" charset="2"/>
              <a:buNone/>
            </a:pPr>
            <a:r>
              <a:rPr lang="en-US" b="1" dirty="0" smtClean="0">
                <a:cs typeface="Arial" charset="0"/>
              </a:rPr>
              <a:t>CPT FV = </a:t>
            </a:r>
            <a:r>
              <a:rPr lang="en-US" b="1" dirty="0" smtClean="0">
                <a:solidFill>
                  <a:srgbClr val="C00000"/>
                </a:solidFill>
                <a:cs typeface="Arial" charset="0"/>
              </a:rPr>
              <a:t>$454,513.04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Effect transition="in" filter="slide(fromBottom)">
                                      <p:cBhvr>
                                        <p:cTn id="7" dur="1000"/>
                                        <p:tgtEl>
                                          <p:spTgt spid="45059">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5059">
                                            <p:txEl>
                                              <p:pRg st="2" end="2"/>
                                            </p:txEl>
                                          </p:spTgt>
                                        </p:tgtEl>
                                        <p:attrNameLst>
                                          <p:attrName>style.visibility</p:attrName>
                                        </p:attrNameLst>
                                      </p:cBhvr>
                                      <p:to>
                                        <p:strVal val="visible"/>
                                      </p:to>
                                    </p:set>
                                    <p:animEffect transition="in" filter="slide(fromBottom)">
                                      <p:cBhvr>
                                        <p:cTn id="10" dur="1000"/>
                                        <p:tgtEl>
                                          <p:spTgt spid="45059">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animEffect transition="in" filter="slide(fromBottom)">
                                      <p:cBhvr>
                                        <p:cTn id="13" dur="1000"/>
                                        <p:tgtEl>
                                          <p:spTgt spid="45059">
                                            <p:txEl>
                                              <p:pRg st="3" end="3"/>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45059">
                                            <p:txEl>
                                              <p:pRg st="4" end="4"/>
                                            </p:txEl>
                                          </p:spTgt>
                                        </p:tgtEl>
                                        <p:attrNameLst>
                                          <p:attrName>style.visibility</p:attrName>
                                        </p:attrNameLst>
                                      </p:cBhvr>
                                      <p:to>
                                        <p:strVal val="visible"/>
                                      </p:to>
                                    </p:set>
                                    <p:animEffect transition="in" filter="slide(fromBottom)">
                                      <p:cBhvr>
                                        <p:cTn id="16" dur="1000"/>
                                        <p:tgtEl>
                                          <p:spTgt spid="4505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5059">
                                            <p:txEl>
                                              <p:pRg st="5" end="5"/>
                                            </p:txEl>
                                          </p:spTgt>
                                        </p:tgtEl>
                                        <p:attrNameLst>
                                          <p:attrName>style.visibility</p:attrName>
                                        </p:attrNameLst>
                                      </p:cBhvr>
                                      <p:to>
                                        <p:strVal val="visible"/>
                                      </p:to>
                                    </p:set>
                                    <p:anim calcmode="discrete" valueType="clr">
                                      <p:cBhvr override="childStyle">
                                        <p:cTn id="21" dur="80"/>
                                        <p:tgtEl>
                                          <p:spTgt spid="4505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5059">
                                            <p:txEl>
                                              <p:pRg st="5" end="5"/>
                                            </p:txEl>
                                          </p:spTgt>
                                        </p:tgtEl>
                                        <p:attrNameLst>
                                          <p:attrName>fillcolor</p:attrName>
                                        </p:attrNameLst>
                                      </p:cBhvr>
                                      <p:tavLst>
                                        <p:tav tm="0">
                                          <p:val>
                                            <p:clrVal>
                                              <a:schemeClr val="accent2"/>
                                            </p:clrVal>
                                          </p:val>
                                        </p:tav>
                                        <p:tav tm="50000">
                                          <p:val>
                                            <p:clrVal>
                                              <a:schemeClr val="hlink"/>
                                            </p:clrVal>
                                          </p:val>
                                        </p:tav>
                                      </p:tavLst>
                                    </p:anim>
                                    <p:set>
                                      <p:cBhvr>
                                        <p:cTn id="23" dur="80"/>
                                        <p:tgtEl>
                                          <p:spTgt spid="45059">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Number Placeholder 22"/>
          <p:cNvSpPr>
            <a:spLocks noGrp="1"/>
          </p:cNvSpPr>
          <p:nvPr>
            <p:ph type="sldNum" sz="quarter" idx="12"/>
          </p:nvPr>
        </p:nvSpPr>
        <p:spPr bwMode="auto">
          <a:ln>
            <a:round/>
            <a:headEnd/>
            <a:tailEnd/>
          </a:ln>
        </p:spPr>
        <p:txBody>
          <a:bodyPr/>
          <a:lstStyle/>
          <a:p>
            <a:r>
              <a:rPr lang="en-US" smtClean="0"/>
              <a:t>6-</a:t>
            </a:r>
            <a:fld id="{CC612CC7-32AA-42D0-9CEA-FCB8659DFAD8}" type="slidenum">
              <a:rPr lang="en-US" smtClean="0"/>
              <a:pPr/>
              <a:t>53</a:t>
            </a:fld>
            <a:endParaRPr lang="en-US" smtClean="0"/>
          </a:p>
        </p:txBody>
      </p:sp>
      <p:sp>
        <p:nvSpPr>
          <p:cNvPr id="109570" name="Rectangle 2"/>
          <p:cNvSpPr>
            <a:spLocks noGrp="1" noChangeArrowheads="1"/>
          </p:cNvSpPr>
          <p:nvPr>
            <p:ph type="title"/>
          </p:nvPr>
        </p:nvSpPr>
        <p:spPr>
          <a:xfrm>
            <a:off x="1295400" y="152400"/>
            <a:ext cx="6553200" cy="1143000"/>
          </a:xfrm>
          <a:solidFill>
            <a:schemeClr val="bg2"/>
          </a:solidFill>
        </p:spPr>
        <p:txBody>
          <a:bodyPr/>
          <a:lstStyle/>
          <a:p>
            <a:pPr algn="ctr" eaLnBrk="1" hangingPunct="1"/>
            <a:r>
              <a:rPr lang="en-US" sz="4800" b="1" smtClean="0"/>
              <a:t>Annuity Due</a:t>
            </a:r>
          </a:p>
        </p:txBody>
      </p:sp>
      <p:sp>
        <p:nvSpPr>
          <p:cNvPr id="46083" name="Rectangle 3"/>
          <p:cNvSpPr>
            <a:spLocks noGrp="1" noChangeArrowheads="1"/>
          </p:cNvSpPr>
          <p:nvPr>
            <p:ph sz="quarter" idx="1"/>
          </p:nvPr>
        </p:nvSpPr>
        <p:spPr>
          <a:xfrm>
            <a:off x="228600" y="1304925"/>
            <a:ext cx="8763000" cy="5562600"/>
          </a:xfrm>
        </p:spPr>
        <p:txBody>
          <a:bodyPr/>
          <a:lstStyle/>
          <a:p>
            <a:pPr eaLnBrk="1" hangingPunct="1">
              <a:lnSpc>
                <a:spcPct val="90000"/>
              </a:lnSpc>
              <a:buFont typeface="Wingdings 2" pitchFamily="18" charset="2"/>
              <a:buNone/>
            </a:pPr>
            <a:r>
              <a:rPr lang="en-US" sz="2400" dirty="0" smtClean="0"/>
              <a:t>	</a:t>
            </a:r>
            <a:r>
              <a:rPr lang="en-US" sz="2800" b="1" dirty="0" smtClean="0">
                <a:cs typeface="Arial" charset="0"/>
              </a:rPr>
              <a:t>You are saving for a new house and you need 20% down to get a loan.  You put $10,000 per year in an account paying 8%.  The first payment is made today.  </a:t>
            </a:r>
            <a:endParaRPr lang="en-US" sz="2400" b="1" dirty="0" smtClean="0">
              <a:cs typeface="Arial" charset="0"/>
            </a:endParaRPr>
          </a:p>
          <a:p>
            <a:pPr eaLnBrk="1" hangingPunct="1">
              <a:lnSpc>
                <a:spcPct val="90000"/>
              </a:lnSpc>
              <a:buFont typeface="Wingdings 2" pitchFamily="18" charset="2"/>
              <a:buNone/>
            </a:pPr>
            <a:endParaRPr lang="en-US" sz="1300" dirty="0" smtClean="0"/>
          </a:p>
          <a:p>
            <a:pPr eaLnBrk="1" hangingPunct="1">
              <a:lnSpc>
                <a:spcPct val="90000"/>
              </a:lnSpc>
              <a:buFont typeface="Wingdings 2" pitchFamily="18" charset="2"/>
              <a:buNone/>
            </a:pPr>
            <a:r>
              <a:rPr lang="en-US" sz="2400" dirty="0" smtClean="0"/>
              <a:t>	</a:t>
            </a:r>
            <a:r>
              <a:rPr lang="en-US" sz="2800" b="1" dirty="0" smtClean="0">
                <a:solidFill>
                  <a:srgbClr val="0070C0"/>
                </a:solidFill>
                <a:cs typeface="Arial" charset="0"/>
              </a:rPr>
              <a:t>How much will you have at the end of 3 years </a:t>
            </a:r>
          </a:p>
          <a:p>
            <a:pPr eaLnBrk="1" hangingPunct="1">
              <a:lnSpc>
                <a:spcPct val="90000"/>
              </a:lnSpc>
              <a:buFont typeface="Wingdings 2" pitchFamily="18" charset="2"/>
              <a:buNone/>
            </a:pPr>
            <a:r>
              <a:rPr lang="en-US" sz="2800" b="1" dirty="0" smtClean="0">
                <a:solidFill>
                  <a:srgbClr val="0070C0"/>
                </a:solidFill>
                <a:cs typeface="Arial" charset="0"/>
              </a:rPr>
              <a:t>	(you make a total of three $10,000 payments)?</a:t>
            </a:r>
            <a:endParaRPr lang="en-US" sz="2400" b="1" dirty="0" smtClean="0">
              <a:solidFill>
                <a:srgbClr val="0070C0"/>
              </a:solidFill>
              <a:cs typeface="Arial" charset="0"/>
            </a:endParaRPr>
          </a:p>
          <a:p>
            <a:pPr lvl="1" eaLnBrk="1" hangingPunct="1">
              <a:lnSpc>
                <a:spcPct val="90000"/>
              </a:lnSpc>
              <a:buFont typeface="Wingdings 2" pitchFamily="18" charset="2"/>
              <a:buNone/>
            </a:pPr>
            <a:r>
              <a:rPr lang="en-US" sz="2600" b="1" dirty="0" smtClean="0">
                <a:cs typeface="Arial" charset="0"/>
              </a:rPr>
              <a:t>2</a:t>
            </a:r>
            <a:r>
              <a:rPr lang="en-US" sz="2600" b="1" baseline="30000" dirty="0" smtClean="0">
                <a:cs typeface="Arial" charset="0"/>
              </a:rPr>
              <a:t>nd</a:t>
            </a:r>
            <a:r>
              <a:rPr lang="en-US" sz="2600" b="1" dirty="0" smtClean="0">
                <a:cs typeface="Arial" charset="0"/>
              </a:rPr>
              <a:t> BGN 2</a:t>
            </a:r>
            <a:r>
              <a:rPr lang="en-US" sz="2600" b="1" baseline="30000" dirty="0" smtClean="0">
                <a:cs typeface="Arial" charset="0"/>
              </a:rPr>
              <a:t>nd</a:t>
            </a:r>
            <a:r>
              <a:rPr lang="en-US" sz="2600" b="1" dirty="0" smtClean="0">
                <a:cs typeface="Arial" charset="0"/>
              </a:rPr>
              <a:t> Set (you should see BGN in the display)</a:t>
            </a:r>
          </a:p>
          <a:p>
            <a:pPr lvl="1" eaLnBrk="1" hangingPunct="1">
              <a:lnSpc>
                <a:spcPct val="90000"/>
              </a:lnSpc>
              <a:buFont typeface="Wingdings 2" pitchFamily="18" charset="2"/>
              <a:buNone/>
            </a:pPr>
            <a:r>
              <a:rPr lang="en-US" sz="2600" b="1" dirty="0" smtClean="0">
                <a:cs typeface="Arial" charset="0"/>
              </a:rPr>
              <a:t>3 N</a:t>
            </a:r>
          </a:p>
          <a:p>
            <a:pPr lvl="1" eaLnBrk="1" hangingPunct="1">
              <a:lnSpc>
                <a:spcPct val="90000"/>
              </a:lnSpc>
              <a:buFont typeface="Wingdings 2" pitchFamily="18" charset="2"/>
              <a:buNone/>
            </a:pPr>
            <a:r>
              <a:rPr lang="en-US" sz="2600" b="1" dirty="0" smtClean="0">
                <a:cs typeface="Arial" charset="0"/>
              </a:rPr>
              <a:t>-10,000 PMT</a:t>
            </a:r>
          </a:p>
          <a:p>
            <a:pPr lvl="1" eaLnBrk="1" hangingPunct="1">
              <a:lnSpc>
                <a:spcPct val="90000"/>
              </a:lnSpc>
              <a:buFont typeface="Wingdings 2" pitchFamily="18" charset="2"/>
              <a:buNone/>
            </a:pPr>
            <a:r>
              <a:rPr lang="en-US" sz="2600" b="1" dirty="0" smtClean="0">
                <a:cs typeface="Arial" charset="0"/>
              </a:rPr>
              <a:t>8 I/Y</a:t>
            </a:r>
          </a:p>
          <a:p>
            <a:pPr lvl="1" eaLnBrk="1" hangingPunct="1">
              <a:lnSpc>
                <a:spcPct val="90000"/>
              </a:lnSpc>
              <a:buFont typeface="Wingdings 2" pitchFamily="18" charset="2"/>
              <a:buNone/>
            </a:pPr>
            <a:r>
              <a:rPr lang="en-US" sz="2600" b="1" dirty="0" smtClean="0">
                <a:cs typeface="Arial" charset="0"/>
              </a:rPr>
              <a:t>CPT FV = </a:t>
            </a:r>
            <a:r>
              <a:rPr lang="en-US" sz="2600" b="1" dirty="0" smtClean="0">
                <a:solidFill>
                  <a:srgbClr val="C00000"/>
                </a:solidFill>
                <a:cs typeface="Arial" charset="0"/>
              </a:rPr>
              <a:t>$35,061.12</a:t>
            </a:r>
          </a:p>
          <a:p>
            <a:pPr lvl="1" eaLnBrk="1" hangingPunct="1">
              <a:lnSpc>
                <a:spcPct val="90000"/>
              </a:lnSpc>
              <a:buFont typeface="Wingdings 2" pitchFamily="18" charset="2"/>
              <a:buNone/>
            </a:pPr>
            <a:r>
              <a:rPr lang="en-US" sz="2600" b="1" dirty="0" smtClean="0">
                <a:cs typeface="Arial" charset="0"/>
              </a:rPr>
              <a:t>	(“</a:t>
            </a:r>
            <a:r>
              <a:rPr lang="en-US" sz="2600" b="1" dirty="0" smtClean="0">
                <a:solidFill>
                  <a:srgbClr val="0070C0"/>
                </a:solidFill>
                <a:cs typeface="Arial" charset="0"/>
              </a:rPr>
              <a:t>2</a:t>
            </a:r>
            <a:r>
              <a:rPr lang="en-US" sz="2600" b="1" baseline="30000" dirty="0" smtClean="0">
                <a:solidFill>
                  <a:srgbClr val="0070C0"/>
                </a:solidFill>
                <a:cs typeface="Arial" charset="0"/>
              </a:rPr>
              <a:t>nd</a:t>
            </a:r>
            <a:r>
              <a:rPr lang="en-US" sz="2600" b="1" dirty="0" smtClean="0">
                <a:solidFill>
                  <a:srgbClr val="0070C0"/>
                </a:solidFill>
                <a:cs typeface="Arial" charset="0"/>
              </a:rPr>
              <a:t> BGN 2</a:t>
            </a:r>
            <a:r>
              <a:rPr lang="en-US" sz="2600" b="1" baseline="30000" dirty="0" smtClean="0">
                <a:solidFill>
                  <a:srgbClr val="0070C0"/>
                </a:solidFill>
                <a:cs typeface="Arial" charset="0"/>
              </a:rPr>
              <a:t>nd</a:t>
            </a:r>
            <a:r>
              <a:rPr lang="en-US" sz="2600" b="1" dirty="0" smtClean="0">
                <a:solidFill>
                  <a:srgbClr val="0070C0"/>
                </a:solidFill>
                <a:cs typeface="Arial" charset="0"/>
              </a:rPr>
              <a:t> Set</a:t>
            </a:r>
            <a:r>
              <a:rPr lang="en-US" sz="2600" b="1" dirty="0" smtClean="0">
                <a:cs typeface="Arial" charset="0"/>
              </a:rPr>
              <a:t>” needs to be changed back to an ordinary annuity when you are finished)</a:t>
            </a:r>
          </a:p>
          <a:p>
            <a:pPr lvl="1" eaLnBrk="1" hangingPunct="1">
              <a:lnSpc>
                <a:spcPct val="90000"/>
              </a:lnSpc>
            </a:pPr>
            <a:endParaRPr lang="en-US"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anim calcmode="lin" valueType="num">
                                      <p:cBhvr>
                                        <p:cTn id="7" dur="1000" fill="hold"/>
                                        <p:tgtEl>
                                          <p:spTgt spid="4608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4608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4608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6083">
                                            <p:txEl>
                                              <p:pRg st="3" end="3"/>
                                            </p:txEl>
                                          </p:spTgt>
                                        </p:tgtEl>
                                        <p:attrNameLst>
                                          <p:attrName>style.visibility</p:attrName>
                                        </p:attrNameLst>
                                      </p:cBhvr>
                                      <p:to>
                                        <p:strVal val="visible"/>
                                      </p:to>
                                    </p:set>
                                    <p:anim calcmode="lin" valueType="num">
                                      <p:cBhvr>
                                        <p:cTn id="14" dur="1000" fill="hold"/>
                                        <p:tgtEl>
                                          <p:spTgt spid="46083">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4608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4608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46083">
                                            <p:txEl>
                                              <p:pRg st="4" end="4"/>
                                            </p:txEl>
                                          </p:spTgt>
                                        </p:tgtEl>
                                        <p:attrNameLst>
                                          <p:attrName>style.visibility</p:attrName>
                                        </p:attrNameLst>
                                      </p:cBhvr>
                                      <p:to>
                                        <p:strVal val="visible"/>
                                      </p:to>
                                    </p:set>
                                    <p:animEffect transition="in" filter="slide(fromBottom)">
                                      <p:cBhvr>
                                        <p:cTn id="21" dur="1000"/>
                                        <p:tgtEl>
                                          <p:spTgt spid="46083">
                                            <p:txEl>
                                              <p:pRg st="4" end="4"/>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46083">
                                            <p:txEl>
                                              <p:pRg st="5" end="5"/>
                                            </p:txEl>
                                          </p:spTgt>
                                        </p:tgtEl>
                                        <p:attrNameLst>
                                          <p:attrName>style.visibility</p:attrName>
                                        </p:attrNameLst>
                                      </p:cBhvr>
                                      <p:to>
                                        <p:strVal val="visible"/>
                                      </p:to>
                                    </p:set>
                                    <p:animEffect transition="in" filter="slide(fromBottom)">
                                      <p:cBhvr>
                                        <p:cTn id="24" dur="1000"/>
                                        <p:tgtEl>
                                          <p:spTgt spid="46083">
                                            <p:txEl>
                                              <p:pRg st="5" end="5"/>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46083">
                                            <p:txEl>
                                              <p:pRg st="6" end="6"/>
                                            </p:txEl>
                                          </p:spTgt>
                                        </p:tgtEl>
                                        <p:attrNameLst>
                                          <p:attrName>style.visibility</p:attrName>
                                        </p:attrNameLst>
                                      </p:cBhvr>
                                      <p:to>
                                        <p:strVal val="visible"/>
                                      </p:to>
                                    </p:set>
                                    <p:animEffect transition="in" filter="slide(fromBottom)">
                                      <p:cBhvr>
                                        <p:cTn id="27" dur="1000"/>
                                        <p:tgtEl>
                                          <p:spTgt spid="46083">
                                            <p:txEl>
                                              <p:pRg st="6" end="6"/>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46083">
                                            <p:txEl>
                                              <p:pRg st="7" end="7"/>
                                            </p:txEl>
                                          </p:spTgt>
                                        </p:tgtEl>
                                        <p:attrNameLst>
                                          <p:attrName>style.visibility</p:attrName>
                                        </p:attrNameLst>
                                      </p:cBhvr>
                                      <p:to>
                                        <p:strVal val="visible"/>
                                      </p:to>
                                    </p:set>
                                    <p:animEffect transition="in" filter="slide(fromBottom)">
                                      <p:cBhvr>
                                        <p:cTn id="30" dur="1000"/>
                                        <p:tgtEl>
                                          <p:spTgt spid="46083">
                                            <p:txEl>
                                              <p:pRg st="7" end="7"/>
                                            </p:txEl>
                                          </p:spTgt>
                                        </p:tgtEl>
                                      </p:cBhvr>
                                    </p:animEffect>
                                  </p:childTnLst>
                                </p:cTn>
                              </p:par>
                            </p:childTnLst>
                          </p:cTn>
                        </p:par>
                        <p:par>
                          <p:cTn id="31" fill="hold">
                            <p:stCondLst>
                              <p:cond delay="1000"/>
                            </p:stCondLst>
                            <p:childTnLst>
                              <p:par>
                                <p:cTn id="32" presetID="27" presetClass="entr" presetSubtype="0" fill="hold" nodeType="afterEffect">
                                  <p:stCondLst>
                                    <p:cond delay="0"/>
                                  </p:stCondLst>
                                  <p:iterate type="lt">
                                    <p:tmPct val="50000"/>
                                  </p:iterate>
                                  <p:childTnLst>
                                    <p:set>
                                      <p:cBhvr>
                                        <p:cTn id="33" dur="1" fill="hold">
                                          <p:stCondLst>
                                            <p:cond delay="0"/>
                                          </p:stCondLst>
                                        </p:cTn>
                                        <p:tgtEl>
                                          <p:spTgt spid="46083">
                                            <p:txEl>
                                              <p:pRg st="8" end="8"/>
                                            </p:txEl>
                                          </p:spTgt>
                                        </p:tgtEl>
                                        <p:attrNameLst>
                                          <p:attrName>style.visibility</p:attrName>
                                        </p:attrNameLst>
                                      </p:cBhvr>
                                      <p:to>
                                        <p:strVal val="visible"/>
                                      </p:to>
                                    </p:set>
                                    <p:anim calcmode="discrete" valueType="clr">
                                      <p:cBhvr override="childStyle">
                                        <p:cTn id="34" dur="80"/>
                                        <p:tgtEl>
                                          <p:spTgt spid="4608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46083">
                                            <p:txEl>
                                              <p:pRg st="8" end="8"/>
                                            </p:txEl>
                                          </p:spTgt>
                                        </p:tgtEl>
                                        <p:attrNameLst>
                                          <p:attrName>fillcolor</p:attrName>
                                        </p:attrNameLst>
                                      </p:cBhvr>
                                      <p:tavLst>
                                        <p:tav tm="0">
                                          <p:val>
                                            <p:clrVal>
                                              <a:schemeClr val="accent2"/>
                                            </p:clrVal>
                                          </p:val>
                                        </p:tav>
                                        <p:tav tm="50000">
                                          <p:val>
                                            <p:clrVal>
                                              <a:schemeClr val="hlink"/>
                                            </p:clrVal>
                                          </p:val>
                                        </p:tav>
                                      </p:tavLst>
                                    </p:anim>
                                    <p:set>
                                      <p:cBhvr>
                                        <p:cTn id="36" dur="80"/>
                                        <p:tgtEl>
                                          <p:spTgt spid="46083">
                                            <p:txEl>
                                              <p:pRg st="8" end="8"/>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46083">
                                            <p:txEl>
                                              <p:pRg st="9" end="9"/>
                                            </p:txEl>
                                          </p:spTgt>
                                        </p:tgtEl>
                                        <p:attrNameLst>
                                          <p:attrName>style.visibility</p:attrName>
                                        </p:attrNameLst>
                                      </p:cBhvr>
                                      <p:to>
                                        <p:strVal val="visible"/>
                                      </p:to>
                                    </p:set>
                                    <p:anim calcmode="lin" valueType="num">
                                      <p:cBhvr>
                                        <p:cTn id="41" dur="500" fill="hold"/>
                                        <p:tgtEl>
                                          <p:spTgt spid="46083">
                                            <p:txEl>
                                              <p:pRg st="9" end="9"/>
                                            </p:txEl>
                                          </p:spTgt>
                                        </p:tgtEl>
                                        <p:attrNameLst>
                                          <p:attrName>ppt_w</p:attrName>
                                        </p:attrNameLst>
                                      </p:cBhvr>
                                      <p:tavLst>
                                        <p:tav tm="0">
                                          <p:val>
                                            <p:fltVal val="0"/>
                                          </p:val>
                                        </p:tav>
                                        <p:tav tm="100000">
                                          <p:val>
                                            <p:strVal val="#ppt_w"/>
                                          </p:val>
                                        </p:tav>
                                      </p:tavLst>
                                    </p:anim>
                                    <p:anim calcmode="lin" valueType="num">
                                      <p:cBhvr>
                                        <p:cTn id="42" dur="500" fill="hold"/>
                                        <p:tgtEl>
                                          <p:spTgt spid="46083">
                                            <p:txEl>
                                              <p:pRg st="9" end="9"/>
                                            </p:txEl>
                                          </p:spTgt>
                                        </p:tgtEl>
                                        <p:attrNameLst>
                                          <p:attrName>ppt_h</p:attrName>
                                        </p:attrNameLst>
                                      </p:cBhvr>
                                      <p:tavLst>
                                        <p:tav tm="0">
                                          <p:val>
                                            <p:fltVal val="0"/>
                                          </p:val>
                                        </p:tav>
                                        <p:tav tm="100000">
                                          <p:val>
                                            <p:strVal val="#ppt_h"/>
                                          </p:val>
                                        </p:tav>
                                      </p:tavLst>
                                    </p:anim>
                                    <p:animEffect transition="in" filter="fade">
                                      <p:cBhvr>
                                        <p:cTn id="43" dur="500"/>
                                        <p:tgtEl>
                                          <p:spTgt spid="460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Number Placeholder 22"/>
          <p:cNvSpPr>
            <a:spLocks noGrp="1"/>
          </p:cNvSpPr>
          <p:nvPr>
            <p:ph type="sldNum" sz="quarter" idx="12"/>
          </p:nvPr>
        </p:nvSpPr>
        <p:spPr bwMode="auto">
          <a:ln>
            <a:round/>
            <a:headEnd/>
            <a:tailEnd/>
          </a:ln>
        </p:spPr>
        <p:txBody>
          <a:bodyPr/>
          <a:lstStyle/>
          <a:p>
            <a:r>
              <a:rPr lang="en-US" smtClean="0"/>
              <a:t>6-</a:t>
            </a:r>
            <a:fld id="{BB5B314C-6937-41DC-9DC4-E68FD74C0287}" type="slidenum">
              <a:rPr lang="en-US" smtClean="0"/>
              <a:pPr/>
              <a:t>54</a:t>
            </a:fld>
            <a:endParaRPr lang="en-US" smtClean="0"/>
          </a:p>
        </p:txBody>
      </p:sp>
      <p:sp>
        <p:nvSpPr>
          <p:cNvPr id="111618" name="Rectangle 20"/>
          <p:cNvSpPr>
            <a:spLocks noChangeArrowheads="1"/>
          </p:cNvSpPr>
          <p:nvPr/>
        </p:nvSpPr>
        <p:spPr bwMode="auto">
          <a:xfrm>
            <a:off x="1905000" y="1447800"/>
            <a:ext cx="5791200" cy="4648200"/>
          </a:xfrm>
          <a:prstGeom prst="rect">
            <a:avLst/>
          </a:prstGeom>
          <a:solidFill>
            <a:schemeClr val="bg1"/>
          </a:solidFill>
          <a:ln w="9525">
            <a:solidFill>
              <a:schemeClr val="tx1"/>
            </a:solidFill>
            <a:miter lim="800000"/>
            <a:headEnd type="none" w="sm" len="sm"/>
            <a:tailEnd type="none" w="sm" len="sm"/>
          </a:ln>
        </p:spPr>
        <p:txBody>
          <a:bodyPr wrap="none" anchor="ctr"/>
          <a:lstStyle/>
          <a:p>
            <a:endParaRPr lang="en-US">
              <a:latin typeface="Perpetua" pitchFamily="18" charset="0"/>
            </a:endParaRPr>
          </a:p>
        </p:txBody>
      </p:sp>
      <p:sp>
        <p:nvSpPr>
          <p:cNvPr id="111619" name="Rectangle 2"/>
          <p:cNvSpPr>
            <a:spLocks noGrp="1" noChangeArrowheads="1"/>
          </p:cNvSpPr>
          <p:nvPr>
            <p:ph type="title"/>
          </p:nvPr>
        </p:nvSpPr>
        <p:spPr>
          <a:xfrm>
            <a:off x="762000" y="152400"/>
            <a:ext cx="7772400" cy="1143000"/>
          </a:xfrm>
          <a:solidFill>
            <a:schemeClr val="bg2"/>
          </a:solidFill>
        </p:spPr>
        <p:txBody>
          <a:bodyPr/>
          <a:lstStyle/>
          <a:p>
            <a:pPr algn="ctr" eaLnBrk="1" hangingPunct="1"/>
            <a:r>
              <a:rPr lang="en-US" sz="4800" b="1" smtClean="0"/>
              <a:t>Annuity Due Timeline</a:t>
            </a:r>
          </a:p>
        </p:txBody>
      </p:sp>
      <p:grpSp>
        <p:nvGrpSpPr>
          <p:cNvPr id="111620" name="Group 19"/>
          <p:cNvGrpSpPr>
            <a:grpSpLocks/>
          </p:cNvGrpSpPr>
          <p:nvPr/>
        </p:nvGrpSpPr>
        <p:grpSpPr bwMode="auto">
          <a:xfrm>
            <a:off x="2209800" y="1676400"/>
            <a:ext cx="5181600" cy="3810000"/>
            <a:chOff x="864" y="1248"/>
            <a:chExt cx="3264" cy="2400"/>
          </a:xfrm>
        </p:grpSpPr>
        <p:sp>
          <p:nvSpPr>
            <p:cNvPr id="111622" name="Line 4"/>
            <p:cNvSpPr>
              <a:spLocks noChangeShapeType="1"/>
            </p:cNvSpPr>
            <p:nvPr/>
          </p:nvSpPr>
          <p:spPr bwMode="auto">
            <a:xfrm>
              <a:off x="1104" y="2016"/>
              <a:ext cx="3024" cy="0"/>
            </a:xfrm>
            <a:prstGeom prst="line">
              <a:avLst/>
            </a:prstGeom>
            <a:noFill/>
            <a:ln w="12700" cap="sq">
              <a:solidFill>
                <a:schemeClr val="tx1"/>
              </a:solidFill>
              <a:round/>
              <a:headEnd type="none" w="sm" len="sm"/>
              <a:tailEnd type="triangle" w="sm" len="sm"/>
            </a:ln>
          </p:spPr>
          <p:txBody>
            <a:bodyPr wrap="none"/>
            <a:lstStyle/>
            <a:p>
              <a:endParaRPr lang="en-US"/>
            </a:p>
          </p:txBody>
        </p:sp>
        <p:sp>
          <p:nvSpPr>
            <p:cNvPr id="111623" name="Line 5"/>
            <p:cNvSpPr>
              <a:spLocks noChangeShapeType="1"/>
            </p:cNvSpPr>
            <p:nvPr/>
          </p:nvSpPr>
          <p:spPr bwMode="auto">
            <a:xfrm>
              <a:off x="1104" y="1632"/>
              <a:ext cx="0" cy="816"/>
            </a:xfrm>
            <a:prstGeom prst="line">
              <a:avLst/>
            </a:prstGeom>
            <a:noFill/>
            <a:ln w="12700" cap="sq">
              <a:solidFill>
                <a:schemeClr val="tx1"/>
              </a:solidFill>
              <a:round/>
              <a:headEnd type="none" w="sm" len="sm"/>
              <a:tailEnd type="none" w="sm" len="sm"/>
            </a:ln>
          </p:spPr>
          <p:txBody>
            <a:bodyPr wrap="none"/>
            <a:lstStyle/>
            <a:p>
              <a:endParaRPr lang="en-US"/>
            </a:p>
          </p:txBody>
        </p:sp>
        <p:sp>
          <p:nvSpPr>
            <p:cNvPr id="111624" name="Line 6"/>
            <p:cNvSpPr>
              <a:spLocks noChangeShapeType="1"/>
            </p:cNvSpPr>
            <p:nvPr/>
          </p:nvSpPr>
          <p:spPr bwMode="auto">
            <a:xfrm>
              <a:off x="1824" y="1632"/>
              <a:ext cx="0" cy="816"/>
            </a:xfrm>
            <a:prstGeom prst="line">
              <a:avLst/>
            </a:prstGeom>
            <a:noFill/>
            <a:ln w="12700" cap="sq">
              <a:solidFill>
                <a:schemeClr val="tx1"/>
              </a:solidFill>
              <a:round/>
              <a:headEnd type="none" w="sm" len="sm"/>
              <a:tailEnd type="none" w="sm" len="sm"/>
            </a:ln>
          </p:spPr>
          <p:txBody>
            <a:bodyPr wrap="none"/>
            <a:lstStyle/>
            <a:p>
              <a:endParaRPr lang="en-US"/>
            </a:p>
          </p:txBody>
        </p:sp>
        <p:sp>
          <p:nvSpPr>
            <p:cNvPr id="111625" name="Line 7"/>
            <p:cNvSpPr>
              <a:spLocks noChangeShapeType="1"/>
            </p:cNvSpPr>
            <p:nvPr/>
          </p:nvSpPr>
          <p:spPr bwMode="auto">
            <a:xfrm>
              <a:off x="2592" y="1632"/>
              <a:ext cx="0" cy="816"/>
            </a:xfrm>
            <a:prstGeom prst="line">
              <a:avLst/>
            </a:prstGeom>
            <a:noFill/>
            <a:ln w="12700" cap="sq">
              <a:solidFill>
                <a:schemeClr val="tx1"/>
              </a:solidFill>
              <a:round/>
              <a:headEnd type="none" w="sm" len="sm"/>
              <a:tailEnd type="none" w="sm" len="sm"/>
            </a:ln>
          </p:spPr>
          <p:txBody>
            <a:bodyPr wrap="none"/>
            <a:lstStyle/>
            <a:p>
              <a:endParaRPr lang="en-US"/>
            </a:p>
          </p:txBody>
        </p:sp>
        <p:sp>
          <p:nvSpPr>
            <p:cNvPr id="111626" name="Line 8"/>
            <p:cNvSpPr>
              <a:spLocks noChangeShapeType="1"/>
            </p:cNvSpPr>
            <p:nvPr/>
          </p:nvSpPr>
          <p:spPr bwMode="auto">
            <a:xfrm>
              <a:off x="3408" y="1632"/>
              <a:ext cx="0" cy="816"/>
            </a:xfrm>
            <a:prstGeom prst="line">
              <a:avLst/>
            </a:prstGeom>
            <a:noFill/>
            <a:ln w="12700" cap="sq">
              <a:solidFill>
                <a:schemeClr val="tx1"/>
              </a:solidFill>
              <a:round/>
              <a:headEnd type="none" w="sm" len="sm"/>
              <a:tailEnd type="none" w="sm" len="sm"/>
            </a:ln>
          </p:spPr>
          <p:txBody>
            <a:bodyPr wrap="none"/>
            <a:lstStyle/>
            <a:p>
              <a:endParaRPr lang="en-US"/>
            </a:p>
          </p:txBody>
        </p:sp>
        <p:sp>
          <p:nvSpPr>
            <p:cNvPr id="111627" name="Text Box 9"/>
            <p:cNvSpPr txBox="1">
              <a:spLocks noChangeArrowheads="1"/>
            </p:cNvSpPr>
            <p:nvPr/>
          </p:nvSpPr>
          <p:spPr bwMode="auto">
            <a:xfrm>
              <a:off x="864" y="1248"/>
              <a:ext cx="2880" cy="288"/>
            </a:xfrm>
            <a:prstGeom prst="rect">
              <a:avLst/>
            </a:prstGeom>
            <a:noFill/>
            <a:ln w="12700" cap="sq">
              <a:noFill/>
              <a:miter lim="800000"/>
              <a:headEnd type="none" w="sm" len="sm"/>
              <a:tailEnd type="none" w="sm" len="sm"/>
            </a:ln>
          </p:spPr>
          <p:txBody>
            <a:bodyPr>
              <a:spAutoFit/>
            </a:bodyPr>
            <a:lstStyle/>
            <a:p>
              <a:pPr>
                <a:spcBef>
                  <a:spcPct val="50000"/>
                </a:spcBef>
              </a:pPr>
              <a:r>
                <a:rPr lang="en-US" sz="2400">
                  <a:latin typeface="Times New Roman" pitchFamily="18" charset="0"/>
                </a:rPr>
                <a:t>  0             1              2                3</a:t>
              </a:r>
            </a:p>
          </p:txBody>
        </p:sp>
        <p:sp>
          <p:nvSpPr>
            <p:cNvPr id="111628" name="Text Box 10"/>
            <p:cNvSpPr txBox="1">
              <a:spLocks noChangeArrowheads="1"/>
            </p:cNvSpPr>
            <p:nvPr/>
          </p:nvSpPr>
          <p:spPr bwMode="auto">
            <a:xfrm>
              <a:off x="864" y="2448"/>
              <a:ext cx="2928" cy="288"/>
            </a:xfrm>
            <a:prstGeom prst="rect">
              <a:avLst/>
            </a:prstGeom>
            <a:noFill/>
            <a:ln w="12700" cap="sq">
              <a:noFill/>
              <a:miter lim="800000"/>
              <a:headEnd type="none" w="sm" len="sm"/>
              <a:tailEnd type="none" w="sm" len="sm"/>
            </a:ln>
          </p:spPr>
          <p:txBody>
            <a:bodyPr>
              <a:spAutoFit/>
            </a:bodyPr>
            <a:lstStyle/>
            <a:p>
              <a:pPr>
                <a:spcBef>
                  <a:spcPct val="50000"/>
                </a:spcBef>
              </a:pPr>
              <a:r>
                <a:rPr lang="en-US" sz="2400">
                  <a:latin typeface="Times New Roman" pitchFamily="18" charset="0"/>
                </a:rPr>
                <a:t>10000      10000     10000</a:t>
              </a:r>
            </a:p>
          </p:txBody>
        </p:sp>
        <p:sp>
          <p:nvSpPr>
            <p:cNvPr id="111629" name="Line 11"/>
            <p:cNvSpPr>
              <a:spLocks noChangeShapeType="1"/>
            </p:cNvSpPr>
            <p:nvPr/>
          </p:nvSpPr>
          <p:spPr bwMode="auto">
            <a:xfrm>
              <a:off x="1056" y="2784"/>
              <a:ext cx="0" cy="528"/>
            </a:xfrm>
            <a:prstGeom prst="line">
              <a:avLst/>
            </a:prstGeom>
            <a:noFill/>
            <a:ln w="12700" cap="sq">
              <a:solidFill>
                <a:schemeClr val="tx1"/>
              </a:solidFill>
              <a:round/>
              <a:headEnd type="none" w="sm" len="sm"/>
              <a:tailEnd type="none" w="sm" len="sm"/>
            </a:ln>
          </p:spPr>
          <p:txBody>
            <a:bodyPr wrap="none"/>
            <a:lstStyle/>
            <a:p>
              <a:endParaRPr lang="en-US"/>
            </a:p>
          </p:txBody>
        </p:sp>
        <p:sp>
          <p:nvSpPr>
            <p:cNvPr id="111630" name="Line 12"/>
            <p:cNvSpPr>
              <a:spLocks noChangeShapeType="1"/>
            </p:cNvSpPr>
            <p:nvPr/>
          </p:nvSpPr>
          <p:spPr bwMode="auto">
            <a:xfrm>
              <a:off x="1056" y="3312"/>
              <a:ext cx="1488" cy="0"/>
            </a:xfrm>
            <a:prstGeom prst="line">
              <a:avLst/>
            </a:prstGeom>
            <a:noFill/>
            <a:ln w="12700" cap="sq">
              <a:solidFill>
                <a:schemeClr val="tx1"/>
              </a:solidFill>
              <a:round/>
              <a:headEnd type="none" w="sm" len="sm"/>
              <a:tailEnd type="none" w="sm" len="sm"/>
            </a:ln>
          </p:spPr>
          <p:txBody>
            <a:bodyPr wrap="none"/>
            <a:lstStyle/>
            <a:p>
              <a:endParaRPr lang="en-US"/>
            </a:p>
          </p:txBody>
        </p:sp>
        <p:sp>
          <p:nvSpPr>
            <p:cNvPr id="111631" name="Text Box 14"/>
            <p:cNvSpPr txBox="1">
              <a:spLocks noChangeArrowheads="1"/>
            </p:cNvSpPr>
            <p:nvPr/>
          </p:nvSpPr>
          <p:spPr bwMode="auto">
            <a:xfrm>
              <a:off x="2208" y="2976"/>
              <a:ext cx="864" cy="288"/>
            </a:xfrm>
            <a:prstGeom prst="rect">
              <a:avLst/>
            </a:prstGeom>
            <a:noFill/>
            <a:ln w="12700" cap="sq">
              <a:noFill/>
              <a:miter lim="800000"/>
              <a:headEnd type="none" w="sm" len="sm"/>
              <a:tailEnd type="none" w="sm" len="sm"/>
            </a:ln>
          </p:spPr>
          <p:txBody>
            <a:bodyPr>
              <a:spAutoFit/>
            </a:bodyPr>
            <a:lstStyle/>
            <a:p>
              <a:pPr>
                <a:spcBef>
                  <a:spcPct val="50000"/>
                </a:spcBef>
              </a:pPr>
              <a:r>
                <a:rPr lang="en-US" sz="2400">
                  <a:latin typeface="Times New Roman" pitchFamily="18" charset="0"/>
                </a:rPr>
                <a:t>32,464</a:t>
              </a:r>
            </a:p>
          </p:txBody>
        </p:sp>
        <p:sp>
          <p:nvSpPr>
            <p:cNvPr id="111632" name="Line 15"/>
            <p:cNvSpPr>
              <a:spLocks noChangeShapeType="1"/>
            </p:cNvSpPr>
            <p:nvPr/>
          </p:nvSpPr>
          <p:spPr bwMode="auto">
            <a:xfrm>
              <a:off x="2544" y="3312"/>
              <a:ext cx="0" cy="336"/>
            </a:xfrm>
            <a:prstGeom prst="line">
              <a:avLst/>
            </a:prstGeom>
            <a:noFill/>
            <a:ln w="12700" cap="sq">
              <a:solidFill>
                <a:schemeClr val="tx1"/>
              </a:solidFill>
              <a:round/>
              <a:headEnd type="none" w="sm" len="sm"/>
              <a:tailEnd type="none" w="sm" len="sm"/>
            </a:ln>
          </p:spPr>
          <p:txBody>
            <a:bodyPr wrap="none"/>
            <a:lstStyle/>
            <a:p>
              <a:endParaRPr lang="en-US"/>
            </a:p>
          </p:txBody>
        </p:sp>
        <p:sp>
          <p:nvSpPr>
            <p:cNvPr id="111633" name="Line 16"/>
            <p:cNvSpPr>
              <a:spLocks noChangeShapeType="1"/>
            </p:cNvSpPr>
            <p:nvPr/>
          </p:nvSpPr>
          <p:spPr bwMode="auto">
            <a:xfrm>
              <a:off x="2544" y="3648"/>
              <a:ext cx="912" cy="0"/>
            </a:xfrm>
            <a:prstGeom prst="line">
              <a:avLst/>
            </a:prstGeom>
            <a:noFill/>
            <a:ln w="12700" cap="sq">
              <a:solidFill>
                <a:schemeClr val="tx1"/>
              </a:solidFill>
              <a:round/>
              <a:headEnd type="none" w="sm" len="sm"/>
              <a:tailEnd type="none" w="sm" len="sm"/>
            </a:ln>
          </p:spPr>
          <p:txBody>
            <a:bodyPr wrap="none"/>
            <a:lstStyle/>
            <a:p>
              <a:endParaRPr lang="en-US"/>
            </a:p>
          </p:txBody>
        </p:sp>
      </p:grpSp>
      <p:sp>
        <p:nvSpPr>
          <p:cNvPr id="111621" name="Text Box 17"/>
          <p:cNvSpPr txBox="1">
            <a:spLocks noChangeArrowheads="1"/>
          </p:cNvSpPr>
          <p:nvPr/>
        </p:nvSpPr>
        <p:spPr bwMode="auto">
          <a:xfrm>
            <a:off x="5181600" y="5486400"/>
            <a:ext cx="1752600" cy="457200"/>
          </a:xfrm>
          <a:prstGeom prst="rect">
            <a:avLst/>
          </a:prstGeom>
          <a:noFill/>
          <a:ln w="12700" cap="sq">
            <a:noFill/>
            <a:miter lim="800000"/>
            <a:headEnd type="none" w="sm" len="sm"/>
            <a:tailEnd type="none" w="sm" len="sm"/>
          </a:ln>
        </p:spPr>
        <p:txBody>
          <a:bodyPr>
            <a:spAutoFit/>
          </a:bodyPr>
          <a:lstStyle/>
          <a:p>
            <a:pPr>
              <a:spcBef>
                <a:spcPct val="50000"/>
              </a:spcBef>
            </a:pPr>
            <a:r>
              <a:rPr lang="en-US" sz="2400">
                <a:latin typeface="Times New Roman" pitchFamily="18" charset="0"/>
              </a:rPr>
              <a:t>35,016.12</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Number Placeholder 22"/>
          <p:cNvSpPr>
            <a:spLocks noGrp="1"/>
          </p:cNvSpPr>
          <p:nvPr>
            <p:ph type="sldNum" sz="quarter" idx="12"/>
          </p:nvPr>
        </p:nvSpPr>
        <p:spPr bwMode="auto">
          <a:ln>
            <a:round/>
            <a:headEnd/>
            <a:tailEnd/>
          </a:ln>
        </p:spPr>
        <p:txBody>
          <a:bodyPr/>
          <a:lstStyle/>
          <a:p>
            <a:r>
              <a:rPr lang="en-US" smtClean="0"/>
              <a:t>6-</a:t>
            </a:r>
            <a:fld id="{E3DBACF8-FB25-4FA4-8940-AA4EEBFB4AD5}" type="slidenum">
              <a:rPr lang="en-US" smtClean="0"/>
              <a:pPr/>
              <a:t>55</a:t>
            </a:fld>
            <a:endParaRPr lang="en-US" smtClean="0"/>
          </a:p>
        </p:txBody>
      </p:sp>
      <p:sp>
        <p:nvSpPr>
          <p:cNvPr id="113666" name="Rectangle 2"/>
          <p:cNvSpPr>
            <a:spLocks noGrp="1" noChangeArrowheads="1"/>
          </p:cNvSpPr>
          <p:nvPr>
            <p:ph type="title"/>
          </p:nvPr>
        </p:nvSpPr>
        <p:spPr>
          <a:solidFill>
            <a:schemeClr val="bg2"/>
          </a:solidFill>
        </p:spPr>
        <p:txBody>
          <a:bodyPr/>
          <a:lstStyle/>
          <a:p>
            <a:pPr algn="ctr" eaLnBrk="1" hangingPunct="1"/>
            <a:r>
              <a:rPr lang="en-US" sz="4800" b="1" smtClean="0"/>
              <a:t>Perpetuity </a:t>
            </a:r>
          </a:p>
        </p:txBody>
      </p:sp>
      <p:sp>
        <p:nvSpPr>
          <p:cNvPr id="113667" name="Rectangle 3"/>
          <p:cNvSpPr>
            <a:spLocks noGrp="1" noChangeArrowheads="1"/>
          </p:cNvSpPr>
          <p:nvPr>
            <p:ph sz="quarter" idx="1"/>
          </p:nvPr>
        </p:nvSpPr>
        <p:spPr>
          <a:xfrm>
            <a:off x="533400" y="1524000"/>
            <a:ext cx="8229600" cy="4525963"/>
          </a:xfrm>
        </p:spPr>
        <p:txBody>
          <a:bodyPr/>
          <a:lstStyle/>
          <a:p>
            <a:pPr eaLnBrk="1" hangingPunct="1">
              <a:buFont typeface="Wingdings 2" pitchFamily="18" charset="2"/>
              <a:buNone/>
            </a:pPr>
            <a:r>
              <a:rPr lang="en-US" sz="4000" b="1" smtClean="0">
                <a:solidFill>
                  <a:srgbClr val="0070C0"/>
                </a:solidFill>
                <a:cs typeface="Arial" charset="0"/>
              </a:rPr>
              <a:t>Perpetuity formula</a:t>
            </a:r>
            <a:r>
              <a:rPr lang="en-US" sz="4000" b="1" smtClean="0">
                <a:cs typeface="Arial" charset="0"/>
              </a:rPr>
              <a:t>: PV = C / r</a:t>
            </a:r>
          </a:p>
          <a:p>
            <a:pPr eaLnBrk="1" hangingPunct="1">
              <a:buFont typeface="Wingdings 2" pitchFamily="18" charset="2"/>
              <a:buNone/>
            </a:pPr>
            <a:r>
              <a:rPr lang="en-US" sz="4000" b="1" smtClean="0">
                <a:solidFill>
                  <a:srgbClr val="0070C0"/>
                </a:solidFill>
                <a:cs typeface="Arial" charset="0"/>
              </a:rPr>
              <a:t>Current required return</a:t>
            </a:r>
            <a:r>
              <a:rPr lang="en-US" sz="4000" b="1" smtClean="0">
                <a:cs typeface="Arial" charset="0"/>
              </a:rPr>
              <a:t>:</a:t>
            </a:r>
          </a:p>
          <a:p>
            <a:pPr lvl="1" eaLnBrk="1" hangingPunct="1">
              <a:buFont typeface="Wingdings 2" pitchFamily="18" charset="2"/>
              <a:buNone/>
            </a:pPr>
            <a:r>
              <a:rPr lang="en-US" sz="3600" b="1" smtClean="0">
                <a:cs typeface="Arial" charset="0"/>
              </a:rPr>
              <a:t>40 = 1 / r</a:t>
            </a:r>
          </a:p>
          <a:p>
            <a:pPr lvl="1" eaLnBrk="1" hangingPunct="1">
              <a:buFont typeface="Wingdings 2" pitchFamily="18" charset="2"/>
              <a:buNone/>
            </a:pPr>
            <a:r>
              <a:rPr lang="en-US" sz="3600" b="1" smtClean="0">
                <a:cs typeface="Arial" charset="0"/>
              </a:rPr>
              <a:t>r = .025 or 2.5% per quarter</a:t>
            </a:r>
          </a:p>
          <a:p>
            <a:pPr eaLnBrk="1" hangingPunct="1">
              <a:buFont typeface="Wingdings 2" pitchFamily="18" charset="2"/>
              <a:buNone/>
            </a:pPr>
            <a:r>
              <a:rPr lang="en-US" sz="4000" b="1" smtClean="0">
                <a:solidFill>
                  <a:srgbClr val="0070C0"/>
                </a:solidFill>
                <a:cs typeface="Arial" charset="0"/>
              </a:rPr>
              <a:t>Dividend for new preferred</a:t>
            </a:r>
            <a:r>
              <a:rPr lang="en-US" sz="4000" b="1" smtClean="0">
                <a:cs typeface="Arial" charset="0"/>
              </a:rPr>
              <a:t>:</a:t>
            </a:r>
          </a:p>
          <a:p>
            <a:pPr lvl="1" eaLnBrk="1" hangingPunct="1">
              <a:buFont typeface="Wingdings 2" pitchFamily="18" charset="2"/>
              <a:buNone/>
            </a:pPr>
            <a:r>
              <a:rPr lang="en-US" sz="3600" b="1" smtClean="0">
                <a:cs typeface="Arial" charset="0"/>
              </a:rPr>
              <a:t>100 = C / .025</a:t>
            </a:r>
          </a:p>
          <a:p>
            <a:pPr lvl="1" eaLnBrk="1" hangingPunct="1">
              <a:buFont typeface="Wingdings 2" pitchFamily="18" charset="2"/>
              <a:buNone/>
            </a:pPr>
            <a:r>
              <a:rPr lang="en-US" sz="3600" b="1" smtClean="0">
                <a:cs typeface="Arial" charset="0"/>
              </a:rPr>
              <a:t>C = 2.50 per quarter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Number Placeholder 22"/>
          <p:cNvSpPr>
            <a:spLocks noGrp="1"/>
          </p:cNvSpPr>
          <p:nvPr>
            <p:ph type="sldNum" sz="quarter" idx="12"/>
          </p:nvPr>
        </p:nvSpPr>
        <p:spPr bwMode="auto">
          <a:ln>
            <a:round/>
            <a:headEnd/>
            <a:tailEnd/>
          </a:ln>
        </p:spPr>
        <p:txBody>
          <a:bodyPr/>
          <a:lstStyle/>
          <a:p>
            <a:r>
              <a:rPr lang="en-US" smtClean="0"/>
              <a:t>6-</a:t>
            </a:r>
            <a:fld id="{C7FCCD5C-BB19-432E-BC72-51B0E2F0BADF}" type="slidenum">
              <a:rPr lang="en-US" smtClean="0"/>
              <a:pPr/>
              <a:t>56</a:t>
            </a:fld>
            <a:endParaRPr lang="en-US" smtClean="0"/>
          </a:p>
        </p:txBody>
      </p:sp>
      <p:sp>
        <p:nvSpPr>
          <p:cNvPr id="115714" name="Title 1"/>
          <p:cNvSpPr>
            <a:spLocks noGrp="1"/>
          </p:cNvSpPr>
          <p:nvPr>
            <p:ph type="title"/>
          </p:nvPr>
        </p:nvSpPr>
        <p:spPr>
          <a:solidFill>
            <a:schemeClr val="bg2"/>
          </a:solidFill>
        </p:spPr>
        <p:txBody>
          <a:bodyPr/>
          <a:lstStyle/>
          <a:p>
            <a:pPr algn="ctr" eaLnBrk="1" hangingPunct="1"/>
            <a:r>
              <a:rPr lang="en-US" sz="4800" b="1" smtClean="0"/>
              <a:t>Perpetuity Example</a:t>
            </a:r>
          </a:p>
        </p:txBody>
      </p:sp>
      <p:sp>
        <p:nvSpPr>
          <p:cNvPr id="4" name="TextBox 3"/>
          <p:cNvSpPr txBox="1">
            <a:spLocks noChangeArrowheads="1"/>
          </p:cNvSpPr>
          <p:nvPr/>
        </p:nvSpPr>
        <p:spPr bwMode="auto">
          <a:xfrm>
            <a:off x="457200" y="1524000"/>
            <a:ext cx="8077200" cy="4032250"/>
          </a:xfrm>
          <a:prstGeom prst="rect">
            <a:avLst/>
          </a:prstGeom>
          <a:noFill/>
          <a:ln w="9525">
            <a:noFill/>
            <a:miter lim="800000"/>
            <a:headEnd/>
            <a:tailEnd/>
          </a:ln>
        </p:spPr>
        <p:txBody>
          <a:bodyPr>
            <a:spAutoFit/>
          </a:bodyPr>
          <a:lstStyle/>
          <a:p>
            <a:r>
              <a:rPr lang="en-US" sz="3200" b="1" dirty="0">
                <a:latin typeface="Perpetua" pitchFamily="18" charset="0"/>
                <a:cs typeface="Arial" charset="0"/>
              </a:rPr>
              <a:t>Suppose the Fellini Company wants to sell preferred stock at $100 per share.  A similar issue of preferred stock already outstanding has a price of $40 per share and offers a dividend of $1 every quarter.   </a:t>
            </a:r>
          </a:p>
          <a:p>
            <a:endParaRPr lang="en-US" sz="3200" b="1" dirty="0">
              <a:latin typeface="Perpetua" pitchFamily="18" charset="0"/>
              <a:cs typeface="Arial" charset="0"/>
            </a:endParaRPr>
          </a:p>
          <a:p>
            <a:r>
              <a:rPr lang="en-US" sz="3200" b="1" dirty="0">
                <a:solidFill>
                  <a:srgbClr val="0070C0"/>
                </a:solidFill>
                <a:latin typeface="Perpetua" pitchFamily="18" charset="0"/>
                <a:cs typeface="Arial" charset="0"/>
              </a:rPr>
              <a:t>What dividend will Fellini have to offer if the preferred stock is going to sell?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22"/>
          <p:cNvSpPr>
            <a:spLocks noGrp="1"/>
          </p:cNvSpPr>
          <p:nvPr>
            <p:ph type="sldNum" sz="quarter" idx="12"/>
          </p:nvPr>
        </p:nvSpPr>
        <p:spPr bwMode="auto">
          <a:ln>
            <a:round/>
            <a:headEnd/>
            <a:tailEnd/>
          </a:ln>
        </p:spPr>
        <p:txBody>
          <a:bodyPr/>
          <a:lstStyle/>
          <a:p>
            <a:r>
              <a:rPr lang="en-US" smtClean="0"/>
              <a:t>6-</a:t>
            </a:r>
            <a:fld id="{7C21776A-BF8F-4C02-9115-E25C18DF6B16}" type="slidenum">
              <a:rPr lang="en-US" smtClean="0"/>
              <a:pPr/>
              <a:t>57</a:t>
            </a:fld>
            <a:endParaRPr lang="en-US" smtClean="0"/>
          </a:p>
        </p:txBody>
      </p:sp>
      <p:sp>
        <p:nvSpPr>
          <p:cNvPr id="116738" name="Rectangle 2"/>
          <p:cNvSpPr>
            <a:spLocks noGrp="1" noChangeArrowheads="1"/>
          </p:cNvSpPr>
          <p:nvPr>
            <p:ph type="title"/>
          </p:nvPr>
        </p:nvSpPr>
        <p:spPr>
          <a:xfrm>
            <a:off x="914400" y="274638"/>
            <a:ext cx="7772400" cy="944562"/>
          </a:xfrm>
          <a:solidFill>
            <a:schemeClr val="bg2"/>
          </a:solidFill>
        </p:spPr>
        <p:txBody>
          <a:bodyPr lIns="91417" tIns="45709" rIns="91417" bIns="45709" anchor="t"/>
          <a:lstStyle/>
          <a:p>
            <a:pPr algn="ctr" eaLnBrk="1" hangingPunct="1"/>
            <a:r>
              <a:rPr lang="en-US" sz="4800" b="1" smtClean="0"/>
              <a:t>Quick Quiz IV</a:t>
            </a:r>
          </a:p>
        </p:txBody>
      </p:sp>
      <p:sp>
        <p:nvSpPr>
          <p:cNvPr id="93187" name="Rectangle 3"/>
          <p:cNvSpPr>
            <a:spLocks noGrp="1" noChangeArrowheads="1"/>
          </p:cNvSpPr>
          <p:nvPr>
            <p:ph sz="quarter" idx="1"/>
          </p:nvPr>
        </p:nvSpPr>
        <p:spPr>
          <a:xfrm>
            <a:off x="304800" y="1295400"/>
            <a:ext cx="8534400" cy="5410200"/>
          </a:xfrm>
        </p:spPr>
        <p:txBody>
          <a:bodyPr lIns="91417" tIns="45709" rIns="91417" bIns="45709">
            <a:normAutofit fontScale="70000" lnSpcReduction="20000"/>
          </a:bodyPr>
          <a:lstStyle/>
          <a:p>
            <a:pPr marL="742950" indent="-742950" eaLnBrk="1" fontAlgn="auto" hangingPunct="1">
              <a:lnSpc>
                <a:spcPct val="90000"/>
              </a:lnSpc>
              <a:spcBef>
                <a:spcPts val="580"/>
              </a:spcBef>
              <a:spcAft>
                <a:spcPts val="0"/>
              </a:spcAft>
              <a:buFont typeface="+mj-lt"/>
              <a:buAutoNum type="arabicPeriod"/>
              <a:defRPr/>
            </a:pPr>
            <a:r>
              <a:rPr lang="en-US" sz="5100" b="1" dirty="0" smtClean="0">
                <a:cs typeface="Arial" pitchFamily="34" charset="0"/>
              </a:rPr>
              <a:t>You want to have $1 million to use for retirement in 35 years.  If you can earn 1% per month, how much do you need to deposit on a monthly basis if the first payment is made in one month?</a:t>
            </a:r>
          </a:p>
          <a:p>
            <a:pPr marL="457200" indent="-457200" eaLnBrk="1" fontAlgn="auto" hangingPunct="1">
              <a:lnSpc>
                <a:spcPct val="90000"/>
              </a:lnSpc>
              <a:spcBef>
                <a:spcPts val="580"/>
              </a:spcBef>
              <a:spcAft>
                <a:spcPts val="0"/>
              </a:spcAft>
              <a:buFont typeface="+mj-lt"/>
              <a:buAutoNum type="arabicPeriod"/>
              <a:defRPr/>
            </a:pPr>
            <a:endParaRPr lang="en-US" sz="1800" b="1" dirty="0" smtClean="0">
              <a:cs typeface="Arial" pitchFamily="34" charset="0"/>
            </a:endParaRPr>
          </a:p>
          <a:p>
            <a:pPr marL="742950" indent="-742950" eaLnBrk="1" fontAlgn="auto" hangingPunct="1">
              <a:lnSpc>
                <a:spcPct val="90000"/>
              </a:lnSpc>
              <a:spcBef>
                <a:spcPts val="580"/>
              </a:spcBef>
              <a:spcAft>
                <a:spcPts val="0"/>
              </a:spcAft>
              <a:buFont typeface="+mj-lt"/>
              <a:buAutoNum type="arabicPeriod"/>
              <a:defRPr/>
            </a:pPr>
            <a:r>
              <a:rPr lang="en-US" sz="5100" b="1" dirty="0" smtClean="0">
                <a:cs typeface="Arial" pitchFamily="34" charset="0"/>
              </a:rPr>
              <a:t>What if the first payment is made today?</a:t>
            </a:r>
          </a:p>
          <a:p>
            <a:pPr marL="457200" indent="-457200" eaLnBrk="1" fontAlgn="auto" hangingPunct="1">
              <a:lnSpc>
                <a:spcPct val="90000"/>
              </a:lnSpc>
              <a:spcBef>
                <a:spcPts val="580"/>
              </a:spcBef>
              <a:spcAft>
                <a:spcPts val="0"/>
              </a:spcAft>
              <a:buFont typeface="+mj-lt"/>
              <a:buAutoNum type="arabicPeriod"/>
              <a:defRPr/>
            </a:pPr>
            <a:endParaRPr lang="en-US" sz="1600" b="1" dirty="0" smtClean="0">
              <a:cs typeface="Arial" pitchFamily="34" charset="0"/>
            </a:endParaRPr>
          </a:p>
          <a:p>
            <a:pPr marL="742950" indent="-742950" eaLnBrk="1" fontAlgn="auto" hangingPunct="1">
              <a:lnSpc>
                <a:spcPct val="90000"/>
              </a:lnSpc>
              <a:spcBef>
                <a:spcPts val="580"/>
              </a:spcBef>
              <a:spcAft>
                <a:spcPts val="0"/>
              </a:spcAft>
              <a:buFont typeface="+mj-lt"/>
              <a:buAutoNum type="arabicPeriod"/>
              <a:defRPr/>
            </a:pPr>
            <a:r>
              <a:rPr lang="en-US" sz="5100" b="1" dirty="0" smtClean="0">
                <a:cs typeface="Arial" pitchFamily="34" charset="0"/>
              </a:rPr>
              <a:t>You are considering preferred stock that pays a quarterly dividend of $1.50. If your desired return is 3% per quarter, how much would you be willing to pay?</a:t>
            </a:r>
          </a:p>
          <a:p>
            <a:pPr marL="457200" indent="-457200" eaLnBrk="1" fontAlgn="auto" hangingPunct="1">
              <a:spcBef>
                <a:spcPts val="580"/>
              </a:spcBef>
              <a:spcAft>
                <a:spcPts val="0"/>
              </a:spcAft>
              <a:buFont typeface="+mj-lt"/>
              <a:buAutoNum type="arabicPeriod"/>
              <a:defRPr/>
            </a:pPr>
            <a:endParaRPr lang="en-US" sz="23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5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31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3187">
                                            <p:txEl>
                                              <p:pRg st="2" end="2"/>
                                            </p:txEl>
                                          </p:spTgt>
                                        </p:tgtEl>
                                        <p:attrNameLst>
                                          <p:attrName>style.visibility</p:attrName>
                                        </p:attrNameLst>
                                      </p:cBhvr>
                                      <p:to>
                                        <p:strVal val="visible"/>
                                      </p:to>
                                    </p:set>
                                    <p:anim calcmode="lin" valueType="num">
                                      <p:cBhvr>
                                        <p:cTn id="14"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3187">
                                            <p:txEl>
                                              <p:pRg st="4" end="4"/>
                                            </p:txEl>
                                          </p:spTgt>
                                        </p:tgtEl>
                                        <p:attrNameLst>
                                          <p:attrName>style.visibility</p:attrName>
                                        </p:attrNameLst>
                                      </p:cBhvr>
                                      <p:to>
                                        <p:strVal val="visible"/>
                                      </p:to>
                                    </p:set>
                                    <p:anim calcmode="lin" valueType="num">
                                      <p:cBhvr>
                                        <p:cTn id="21" dur="5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Number Placeholder 22"/>
          <p:cNvSpPr>
            <a:spLocks noGrp="1"/>
          </p:cNvSpPr>
          <p:nvPr>
            <p:ph type="sldNum" sz="quarter" idx="12"/>
          </p:nvPr>
        </p:nvSpPr>
        <p:spPr bwMode="auto">
          <a:ln>
            <a:round/>
            <a:headEnd/>
            <a:tailEnd/>
          </a:ln>
        </p:spPr>
        <p:txBody>
          <a:bodyPr/>
          <a:lstStyle/>
          <a:p>
            <a:r>
              <a:rPr lang="en-US" smtClean="0"/>
              <a:t>6-</a:t>
            </a:r>
            <a:fld id="{7593E2E5-23E2-4932-A172-A8860F7CA8E1}" type="slidenum">
              <a:rPr lang="en-US" smtClean="0"/>
              <a:pPr/>
              <a:t>58</a:t>
            </a:fld>
            <a:endParaRPr lang="en-US" smtClean="0"/>
          </a:p>
        </p:txBody>
      </p:sp>
      <p:sp>
        <p:nvSpPr>
          <p:cNvPr id="120834" name="Rectangle 2"/>
          <p:cNvSpPr>
            <a:spLocks noGrp="1" noChangeArrowheads="1"/>
          </p:cNvSpPr>
          <p:nvPr>
            <p:ph type="title"/>
          </p:nvPr>
        </p:nvSpPr>
        <p:spPr>
          <a:solidFill>
            <a:schemeClr val="bg2"/>
          </a:solidFill>
        </p:spPr>
        <p:txBody>
          <a:bodyPr/>
          <a:lstStyle/>
          <a:p>
            <a:pPr algn="ctr" eaLnBrk="1" hangingPunct="1"/>
            <a:r>
              <a:rPr lang="en-US" sz="4800" b="1" smtClean="0"/>
              <a:t>Terms and Formulas</a:t>
            </a:r>
          </a:p>
        </p:txBody>
      </p:sp>
      <p:sp>
        <p:nvSpPr>
          <p:cNvPr id="120835" name="Content Placeholder 1"/>
          <p:cNvSpPr>
            <a:spLocks noGrp="1"/>
          </p:cNvSpPr>
          <p:nvPr>
            <p:ph sz="quarter" idx="1"/>
          </p:nvPr>
        </p:nvSpPr>
        <p:spPr/>
        <p:txBody>
          <a:bodyPr/>
          <a:lstStyle/>
          <a:p>
            <a:pPr eaLnBrk="1" hangingPunct="1"/>
            <a:endParaRPr lang="en-US" smtClean="0"/>
          </a:p>
        </p:txBody>
      </p:sp>
      <p:pic>
        <p:nvPicPr>
          <p:cNvPr id="120836" name="Picture 8"/>
          <p:cNvPicPr>
            <a:picLocks noChangeAspect="1" noChangeArrowheads="1"/>
          </p:cNvPicPr>
          <p:nvPr/>
        </p:nvPicPr>
        <p:blipFill>
          <a:blip r:embed="rId2" cstate="print"/>
          <a:srcRect/>
          <a:stretch>
            <a:fillRect/>
          </a:stretch>
        </p:blipFill>
        <p:spPr bwMode="auto">
          <a:xfrm>
            <a:off x="1371600" y="1524000"/>
            <a:ext cx="6889750" cy="428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Number Placeholder 22"/>
          <p:cNvSpPr>
            <a:spLocks noGrp="1"/>
          </p:cNvSpPr>
          <p:nvPr>
            <p:ph type="sldNum" sz="quarter" idx="12"/>
          </p:nvPr>
        </p:nvSpPr>
        <p:spPr bwMode="auto">
          <a:ln>
            <a:round/>
            <a:headEnd/>
            <a:tailEnd/>
          </a:ln>
        </p:spPr>
        <p:txBody>
          <a:bodyPr/>
          <a:lstStyle/>
          <a:p>
            <a:r>
              <a:rPr lang="en-US" smtClean="0"/>
              <a:t>6-</a:t>
            </a:r>
            <a:fld id="{518D8AA7-028A-4A39-AE53-6052BABBCFA6}" type="slidenum">
              <a:rPr lang="en-US" smtClean="0"/>
              <a:pPr/>
              <a:t>59</a:t>
            </a:fld>
            <a:endParaRPr lang="en-US" smtClean="0"/>
          </a:p>
        </p:txBody>
      </p:sp>
      <p:sp>
        <p:nvSpPr>
          <p:cNvPr id="132098" name="Rectangle 2"/>
          <p:cNvSpPr>
            <a:spLocks noGrp="1" noChangeArrowheads="1"/>
          </p:cNvSpPr>
          <p:nvPr>
            <p:ph type="title"/>
          </p:nvPr>
        </p:nvSpPr>
        <p:spPr>
          <a:solidFill>
            <a:schemeClr val="bg2"/>
          </a:solidFill>
        </p:spPr>
        <p:txBody>
          <a:bodyPr/>
          <a:lstStyle/>
          <a:p>
            <a:pPr algn="ctr" eaLnBrk="1" hangingPunct="1"/>
            <a:r>
              <a:rPr lang="en-US" sz="4800" b="1" smtClean="0"/>
              <a:t>Effective Annual Rate (EAR)</a:t>
            </a:r>
          </a:p>
        </p:txBody>
      </p:sp>
      <p:sp>
        <p:nvSpPr>
          <p:cNvPr id="51203" name="Rectangle 3"/>
          <p:cNvSpPr>
            <a:spLocks noGrp="1" noChangeArrowheads="1"/>
          </p:cNvSpPr>
          <p:nvPr>
            <p:ph sz="quarter" idx="1"/>
          </p:nvPr>
        </p:nvSpPr>
        <p:spPr>
          <a:xfrm>
            <a:off x="838200" y="1676400"/>
            <a:ext cx="7772400" cy="4572000"/>
          </a:xfrm>
        </p:spPr>
        <p:txBody>
          <a:bodyPr/>
          <a:lstStyle/>
          <a:p>
            <a:pPr eaLnBrk="1" hangingPunct="1"/>
            <a:r>
              <a:rPr lang="en-US" b="1" smtClean="0">
                <a:solidFill>
                  <a:srgbClr val="0070C0"/>
                </a:solidFill>
                <a:cs typeface="Arial" charset="0"/>
              </a:rPr>
              <a:t>This is the actual rate paid (or received) after accounting for compounding that occurs during the year</a:t>
            </a:r>
          </a:p>
          <a:p>
            <a:pPr eaLnBrk="1" hangingPunct="1"/>
            <a:endParaRPr lang="en-US" sz="1800" b="1" smtClean="0">
              <a:solidFill>
                <a:srgbClr val="0070C0"/>
              </a:solidFill>
              <a:cs typeface="Arial" charset="0"/>
            </a:endParaRPr>
          </a:p>
          <a:p>
            <a:pPr eaLnBrk="1" hangingPunct="1"/>
            <a:r>
              <a:rPr lang="en-US" b="1" smtClean="0">
                <a:solidFill>
                  <a:srgbClr val="0070C0"/>
                </a:solidFill>
                <a:cs typeface="Arial" charset="0"/>
              </a:rPr>
              <a:t>If you want to compare two alternative investments with different compounding periods, you need to compute the EAR and use that for comparison.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p:cTn id="7" dur="1000" fill="hold"/>
                                        <p:tgtEl>
                                          <p:spTgt spid="5120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120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120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1203">
                                            <p:txEl>
                                              <p:pRg st="2" end="2"/>
                                            </p:txEl>
                                          </p:spTgt>
                                        </p:tgtEl>
                                        <p:attrNameLst>
                                          <p:attrName>style.visibility</p:attrName>
                                        </p:attrNameLst>
                                      </p:cBhvr>
                                      <p:to>
                                        <p:strVal val="visible"/>
                                      </p:to>
                                    </p:set>
                                    <p:anim calcmode="lin" valueType="num">
                                      <p:cBhvr>
                                        <p:cTn id="14" dur="1000" fill="hold"/>
                                        <p:tgtEl>
                                          <p:spTgt spid="5120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5120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2"/>
          </p:nvPr>
        </p:nvSpPr>
        <p:spPr bwMode="auto">
          <a:ln>
            <a:round/>
            <a:headEnd/>
            <a:tailEnd/>
          </a:ln>
        </p:spPr>
        <p:txBody>
          <a:bodyPr/>
          <a:lstStyle/>
          <a:p>
            <a:r>
              <a:rPr lang="en-US" smtClean="0"/>
              <a:t>6-</a:t>
            </a:r>
            <a:fld id="{78BDFCEC-893F-48BB-A56B-1DFC1F5149A6}" type="slidenum">
              <a:rPr lang="en-US" smtClean="0"/>
              <a:pPr/>
              <a:t>6</a:t>
            </a:fld>
            <a:endParaRPr lang="en-US" smtClean="0"/>
          </a:p>
        </p:txBody>
      </p:sp>
      <p:sp>
        <p:nvSpPr>
          <p:cNvPr id="17410" name="Rectangle 2"/>
          <p:cNvSpPr>
            <a:spLocks noGrp="1" noChangeArrowheads="1"/>
          </p:cNvSpPr>
          <p:nvPr>
            <p:ph type="title"/>
          </p:nvPr>
        </p:nvSpPr>
        <p:spPr>
          <a:xfrm>
            <a:off x="903288" y="76200"/>
            <a:ext cx="7772400" cy="1371600"/>
          </a:xfrm>
          <a:solidFill>
            <a:schemeClr val="bg2"/>
          </a:solidFill>
        </p:spPr>
        <p:txBody>
          <a:bodyPr/>
          <a:lstStyle/>
          <a:p>
            <a:pPr algn="ctr" eaLnBrk="1" hangingPunct="1"/>
            <a:r>
              <a:rPr lang="en-US" sz="3800" b="1" smtClean="0"/>
              <a:t>Multiple Cash Flows</a:t>
            </a:r>
            <a:br>
              <a:rPr lang="en-US" sz="3800" b="1" smtClean="0"/>
            </a:br>
            <a:r>
              <a:rPr lang="en-US" sz="3800" b="1" smtClean="0"/>
              <a:t>Future Value 1</a:t>
            </a:r>
          </a:p>
        </p:txBody>
      </p:sp>
      <p:sp>
        <p:nvSpPr>
          <p:cNvPr id="8195" name="Rectangle 3"/>
          <p:cNvSpPr>
            <a:spLocks noGrp="1" noChangeArrowheads="1"/>
          </p:cNvSpPr>
          <p:nvPr>
            <p:ph sz="quarter" idx="1"/>
          </p:nvPr>
        </p:nvSpPr>
        <p:spPr>
          <a:xfrm>
            <a:off x="533400" y="1485900"/>
            <a:ext cx="8458200" cy="4525963"/>
          </a:xfrm>
        </p:spPr>
        <p:txBody>
          <a:bodyPr/>
          <a:lstStyle/>
          <a:p>
            <a:pPr eaLnBrk="1" hangingPunct="1">
              <a:lnSpc>
                <a:spcPct val="90000"/>
              </a:lnSpc>
              <a:buFont typeface="Wingdings 2" pitchFamily="18" charset="2"/>
              <a:buNone/>
            </a:pPr>
            <a:r>
              <a:rPr lang="en-US" sz="2800" b="1" dirty="0" smtClean="0">
                <a:latin typeface="Arial" charset="0"/>
                <a:cs typeface="Arial" charset="0"/>
              </a:rPr>
              <a:t>	</a:t>
            </a:r>
            <a:r>
              <a:rPr lang="en-US" sz="2800" b="1" dirty="0" smtClean="0">
                <a:solidFill>
                  <a:srgbClr val="0070C0"/>
                </a:solidFill>
                <a:cs typeface="Arial" charset="0"/>
              </a:rPr>
              <a:t>Suppose you have $1,000 now in a savings account that is earning 6%. You want to add $500 one year from now and $700 two years from now. </a:t>
            </a:r>
            <a:r>
              <a:rPr lang="en-US" sz="2800" b="1" dirty="0" smtClean="0">
                <a:solidFill>
                  <a:srgbClr val="0070C0"/>
                </a:solidFill>
                <a:cs typeface="Arial" charset="0"/>
              </a:rPr>
              <a:t> </a:t>
            </a:r>
            <a:endParaRPr lang="en-US" sz="2800" b="1" dirty="0" smtClean="0">
              <a:solidFill>
                <a:srgbClr val="0070C0"/>
              </a:solidFill>
              <a:cs typeface="Arial" charset="0"/>
            </a:endParaRPr>
          </a:p>
          <a:p>
            <a:pPr eaLnBrk="1" hangingPunct="1">
              <a:lnSpc>
                <a:spcPct val="90000"/>
              </a:lnSpc>
            </a:pPr>
            <a:endParaRPr lang="en-US" sz="2800" b="1" dirty="0" smtClean="0">
              <a:latin typeface="Arial" charset="0"/>
              <a:cs typeface="Arial" charset="0"/>
            </a:endParaRPr>
          </a:p>
          <a:p>
            <a:pPr eaLnBrk="1" hangingPunct="1">
              <a:lnSpc>
                <a:spcPct val="90000"/>
              </a:lnSpc>
            </a:pPr>
            <a:endParaRPr lang="en-US" sz="2800" b="1" dirty="0" smtClean="0">
              <a:latin typeface="Arial" charset="0"/>
              <a:cs typeface="Arial" charset="0"/>
            </a:endParaRPr>
          </a:p>
          <a:p>
            <a:pPr eaLnBrk="1" hangingPunct="1">
              <a:lnSpc>
                <a:spcPct val="90000"/>
              </a:lnSpc>
              <a:buFont typeface="Wingdings 2" pitchFamily="18" charset="2"/>
              <a:buNone/>
            </a:pPr>
            <a:endParaRPr lang="en-US" sz="2800" b="1" dirty="0" smtClean="0">
              <a:latin typeface="Arial" charset="0"/>
              <a:cs typeface="Arial" charset="0"/>
            </a:endParaRPr>
          </a:p>
          <a:p>
            <a:pPr eaLnBrk="1" hangingPunct="1">
              <a:lnSpc>
                <a:spcPct val="90000"/>
              </a:lnSpc>
              <a:buFont typeface="Wingdings 2" pitchFamily="18" charset="2"/>
              <a:buNone/>
            </a:pPr>
            <a:endParaRPr lang="en-US" sz="2800" b="1" dirty="0" smtClean="0">
              <a:latin typeface="Arial" charset="0"/>
              <a:cs typeface="Arial" charset="0"/>
            </a:endParaRPr>
          </a:p>
          <a:p>
            <a:pPr eaLnBrk="1" hangingPunct="1">
              <a:lnSpc>
                <a:spcPct val="90000"/>
              </a:lnSpc>
              <a:buFont typeface="Wingdings 2" pitchFamily="18" charset="2"/>
              <a:buNone/>
            </a:pPr>
            <a:endParaRPr lang="en-US" sz="2000" b="1" dirty="0" smtClean="0">
              <a:latin typeface="Arial" charset="0"/>
              <a:cs typeface="Arial" charset="0"/>
            </a:endParaRPr>
          </a:p>
          <a:p>
            <a:pPr eaLnBrk="1" hangingPunct="1">
              <a:lnSpc>
                <a:spcPct val="90000"/>
              </a:lnSpc>
              <a:buFont typeface="Wingdings 2" pitchFamily="18" charset="2"/>
              <a:buNone/>
            </a:pPr>
            <a:r>
              <a:rPr lang="en-US" sz="2800" b="1" dirty="0" smtClean="0">
                <a:latin typeface="Arial" charset="0"/>
                <a:cs typeface="Arial" charset="0"/>
              </a:rPr>
              <a:t>	</a:t>
            </a:r>
            <a:r>
              <a:rPr lang="en-US" sz="2800" b="1" dirty="0" smtClean="0">
                <a:cs typeface="Arial" charset="0"/>
              </a:rPr>
              <a:t>How much will you have </a:t>
            </a:r>
            <a:r>
              <a:rPr lang="en-US" sz="2800" b="1" dirty="0" smtClean="0">
                <a:solidFill>
                  <a:srgbClr val="0070C0"/>
                </a:solidFill>
                <a:cs typeface="Arial" charset="0"/>
              </a:rPr>
              <a:t>two</a:t>
            </a:r>
            <a:r>
              <a:rPr lang="en-US" sz="2800" b="1" dirty="0" smtClean="0">
                <a:cs typeface="Arial" charset="0"/>
              </a:rPr>
              <a:t> years from now in your savings account (after you make your $700 deposit)?</a:t>
            </a:r>
            <a:endParaRPr lang="en-US" sz="2800" b="1" dirty="0" smtClean="0">
              <a:cs typeface="Arial" charset="0"/>
            </a:endParaRPr>
          </a:p>
          <a:p>
            <a:pPr eaLnBrk="1" hangingPunct="1">
              <a:lnSpc>
                <a:spcPct val="90000"/>
              </a:lnSpc>
              <a:buFont typeface="Wingdings 2" pitchFamily="18" charset="2"/>
              <a:buNone/>
            </a:pPr>
            <a:endParaRPr lang="en-US" sz="1200" b="1" dirty="0" smtClean="0">
              <a:latin typeface="Arial" charset="0"/>
              <a:cs typeface="Arial" charset="0"/>
            </a:endParaRPr>
          </a:p>
        </p:txBody>
      </p:sp>
      <p:grpSp>
        <p:nvGrpSpPr>
          <p:cNvPr id="16" name="Group 15"/>
          <p:cNvGrpSpPr>
            <a:grpSpLocks/>
          </p:cNvGrpSpPr>
          <p:nvPr/>
        </p:nvGrpSpPr>
        <p:grpSpPr bwMode="auto">
          <a:xfrm>
            <a:off x="903288" y="2757488"/>
            <a:ext cx="7239000" cy="1941512"/>
            <a:chOff x="723900" y="2362200"/>
            <a:chExt cx="7239000" cy="1941731"/>
          </a:xfrm>
        </p:grpSpPr>
        <p:cxnSp>
          <p:nvCxnSpPr>
            <p:cNvPr id="5" name="Straight Connector 4"/>
            <p:cNvCxnSpPr/>
            <p:nvPr/>
          </p:nvCxnSpPr>
          <p:spPr>
            <a:xfrm>
              <a:off x="1524000" y="3352912"/>
              <a:ext cx="5410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24000" y="2895660"/>
              <a:ext cx="0" cy="45725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29100" y="2895660"/>
              <a:ext cx="0" cy="45725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34200" y="2895660"/>
              <a:ext cx="0" cy="457252"/>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418" name="TextBox 8"/>
            <p:cNvSpPr txBox="1">
              <a:spLocks noChangeArrowheads="1"/>
            </p:cNvSpPr>
            <p:nvPr/>
          </p:nvSpPr>
          <p:spPr bwMode="auto">
            <a:xfrm>
              <a:off x="914400" y="2400300"/>
              <a:ext cx="1371600" cy="523220"/>
            </a:xfrm>
            <a:prstGeom prst="rect">
              <a:avLst/>
            </a:prstGeom>
            <a:noFill/>
            <a:ln w="9525">
              <a:noFill/>
              <a:miter lim="800000"/>
              <a:headEnd/>
              <a:tailEnd/>
            </a:ln>
          </p:spPr>
          <p:txBody>
            <a:bodyPr>
              <a:spAutoFit/>
            </a:bodyPr>
            <a:lstStyle/>
            <a:p>
              <a:r>
                <a:rPr lang="en-US" sz="2800">
                  <a:latin typeface="Arial Black" pitchFamily="34" charset="0"/>
                </a:rPr>
                <a:t>Today</a:t>
              </a:r>
            </a:p>
          </p:txBody>
        </p:sp>
        <p:sp>
          <p:nvSpPr>
            <p:cNvPr id="17419" name="TextBox 9"/>
            <p:cNvSpPr txBox="1">
              <a:spLocks noChangeArrowheads="1"/>
            </p:cNvSpPr>
            <p:nvPr/>
          </p:nvSpPr>
          <p:spPr bwMode="auto">
            <a:xfrm>
              <a:off x="3467100" y="2362200"/>
              <a:ext cx="1600200" cy="523220"/>
            </a:xfrm>
            <a:prstGeom prst="rect">
              <a:avLst/>
            </a:prstGeom>
            <a:noFill/>
            <a:ln w="9525">
              <a:noFill/>
              <a:miter lim="800000"/>
              <a:headEnd/>
              <a:tailEnd/>
            </a:ln>
          </p:spPr>
          <p:txBody>
            <a:bodyPr>
              <a:spAutoFit/>
            </a:bodyPr>
            <a:lstStyle/>
            <a:p>
              <a:r>
                <a:rPr lang="en-US" sz="2800">
                  <a:latin typeface="Arial Black" pitchFamily="34" charset="0"/>
                </a:rPr>
                <a:t>1 Year</a:t>
              </a:r>
            </a:p>
          </p:txBody>
        </p:sp>
        <p:sp>
          <p:nvSpPr>
            <p:cNvPr id="17420" name="TextBox 10"/>
            <p:cNvSpPr txBox="1">
              <a:spLocks noChangeArrowheads="1"/>
            </p:cNvSpPr>
            <p:nvPr/>
          </p:nvSpPr>
          <p:spPr bwMode="auto">
            <a:xfrm>
              <a:off x="6210300" y="2362201"/>
              <a:ext cx="1752600" cy="523220"/>
            </a:xfrm>
            <a:prstGeom prst="rect">
              <a:avLst/>
            </a:prstGeom>
            <a:noFill/>
            <a:ln w="9525">
              <a:noFill/>
              <a:miter lim="800000"/>
              <a:headEnd/>
              <a:tailEnd/>
            </a:ln>
          </p:spPr>
          <p:txBody>
            <a:bodyPr>
              <a:spAutoFit/>
            </a:bodyPr>
            <a:lstStyle/>
            <a:p>
              <a:r>
                <a:rPr lang="en-US" sz="2800">
                  <a:latin typeface="Arial Black" pitchFamily="34" charset="0"/>
                </a:rPr>
                <a:t>2 Years</a:t>
              </a:r>
            </a:p>
          </p:txBody>
        </p:sp>
        <p:sp>
          <p:nvSpPr>
            <p:cNvPr id="17421" name="TextBox 11"/>
            <p:cNvSpPr txBox="1">
              <a:spLocks noChangeArrowheads="1"/>
            </p:cNvSpPr>
            <p:nvPr/>
          </p:nvSpPr>
          <p:spPr bwMode="auto">
            <a:xfrm>
              <a:off x="723900" y="3619500"/>
              <a:ext cx="2019300" cy="646331"/>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$1,000</a:t>
              </a:r>
            </a:p>
          </p:txBody>
        </p:sp>
        <p:sp>
          <p:nvSpPr>
            <p:cNvPr id="17422" name="TextBox 12"/>
            <p:cNvSpPr txBox="1">
              <a:spLocks noChangeArrowheads="1"/>
            </p:cNvSpPr>
            <p:nvPr/>
          </p:nvSpPr>
          <p:spPr bwMode="auto">
            <a:xfrm>
              <a:off x="3581400" y="3657600"/>
              <a:ext cx="1752600" cy="646331"/>
            </a:xfrm>
            <a:prstGeom prst="rect">
              <a:avLst/>
            </a:prstGeom>
            <a:noFill/>
            <a:ln w="9525">
              <a:noFill/>
              <a:miter lim="800000"/>
              <a:headEnd/>
              <a:tailEnd/>
            </a:ln>
          </p:spPr>
          <p:txBody>
            <a:bodyPr>
              <a:spAutoFit/>
            </a:bodyPr>
            <a:lstStyle/>
            <a:p>
              <a:r>
                <a:rPr lang="en-US" sz="3600" dirty="0">
                  <a:solidFill>
                    <a:srgbClr val="008000"/>
                  </a:solidFill>
                  <a:latin typeface="Arial Black" pitchFamily="34" charset="0"/>
                </a:rPr>
                <a:t>$500</a:t>
              </a:r>
            </a:p>
          </p:txBody>
        </p:sp>
        <p:sp>
          <p:nvSpPr>
            <p:cNvPr id="17423" name="TextBox 13"/>
            <p:cNvSpPr txBox="1">
              <a:spLocks noChangeArrowheads="1"/>
            </p:cNvSpPr>
            <p:nvPr/>
          </p:nvSpPr>
          <p:spPr bwMode="auto">
            <a:xfrm>
              <a:off x="6324600" y="3657600"/>
              <a:ext cx="1562100" cy="646331"/>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$700</a:t>
              </a:r>
            </a:p>
          </p:txBody>
        </p:sp>
      </p:grpSp>
      <p:sp>
        <p:nvSpPr>
          <p:cNvPr id="18" name="Rectangle 17"/>
          <p:cNvSpPr/>
          <p:nvPr/>
        </p:nvSpPr>
        <p:spPr>
          <a:xfrm>
            <a:off x="6629400" y="3886200"/>
            <a:ext cx="707245" cy="144655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10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19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819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195">
                                            <p:txEl>
                                              <p:pRg st="6" end="6"/>
                                            </p:txEl>
                                          </p:spTgt>
                                        </p:tgtEl>
                                        <p:attrNameLst>
                                          <p:attrName>style.visibility</p:attrName>
                                        </p:attrNameLst>
                                      </p:cBhvr>
                                      <p:to>
                                        <p:strVal val="visible"/>
                                      </p:to>
                                    </p:set>
                                    <p:anim calcmode="lin" valueType="num">
                                      <p:cBhvr>
                                        <p:cTn id="21" dur="1000" fill="hold"/>
                                        <p:tgtEl>
                                          <p:spTgt spid="8195">
                                            <p:txEl>
                                              <p:pRg st="6" end="6"/>
                                            </p:txEl>
                                          </p:spTgt>
                                        </p:tgtEl>
                                        <p:attrNameLst>
                                          <p:attrName>ppt_w</p:attrName>
                                        </p:attrNameLst>
                                      </p:cBhvr>
                                      <p:tavLst>
                                        <p:tav tm="0">
                                          <p:val>
                                            <p:fltVal val="0"/>
                                          </p:val>
                                        </p:tav>
                                        <p:tav tm="100000">
                                          <p:val>
                                            <p:strVal val="#ppt_w"/>
                                          </p:val>
                                        </p:tav>
                                      </p:tavLst>
                                    </p:anim>
                                    <p:anim calcmode="lin" valueType="num">
                                      <p:cBhvr>
                                        <p:cTn id="22" dur="1000" fill="hold"/>
                                        <p:tgtEl>
                                          <p:spTgt spid="8195">
                                            <p:txEl>
                                              <p:pRg st="6" end="6"/>
                                            </p:txEl>
                                          </p:spTgt>
                                        </p:tgtEl>
                                        <p:attrNameLst>
                                          <p:attrName>ppt_h</p:attrName>
                                        </p:attrNameLst>
                                      </p:cBhvr>
                                      <p:tavLst>
                                        <p:tav tm="0">
                                          <p:val>
                                            <p:fltVal val="0"/>
                                          </p:val>
                                        </p:tav>
                                        <p:tav tm="100000">
                                          <p:val>
                                            <p:strVal val="#ppt_h"/>
                                          </p:val>
                                        </p:tav>
                                      </p:tavLst>
                                    </p:anim>
                                    <p:animEffect transition="in" filter="fade">
                                      <p:cBhvr>
                                        <p:cTn id="23" dur="1000"/>
                                        <p:tgtEl>
                                          <p:spTgt spid="8195">
                                            <p:txEl>
                                              <p:pRg st="6" end="6"/>
                                            </p:txEl>
                                          </p:spTgt>
                                        </p:tgtEl>
                                      </p:cBhvr>
                                    </p:animEffect>
                                  </p:childTnLst>
                                </p:cTn>
                              </p:par>
                            </p:childTnLst>
                          </p:cTn>
                        </p:par>
                        <p:par>
                          <p:cTn id="24" fill="hold">
                            <p:stCondLst>
                              <p:cond delay="1000"/>
                            </p:stCondLst>
                            <p:childTnLst>
                              <p:par>
                                <p:cTn id="25" presetID="55"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ppt_w</p:attrName>
                                        </p:attrNameLst>
                                      </p:cBhvr>
                                      <p:tavLst>
                                        <p:tav tm="0">
                                          <p:val>
                                            <p:strVal val="#ppt_w*0.70"/>
                                          </p:val>
                                        </p:tav>
                                        <p:tav tm="100000">
                                          <p:val>
                                            <p:strVal val="#ppt_w"/>
                                          </p:val>
                                        </p:tav>
                                      </p:tavLst>
                                    </p:anim>
                                    <p:anim calcmode="lin" valueType="num">
                                      <p:cBhvr>
                                        <p:cTn id="28" dur="1000" fill="hold"/>
                                        <p:tgtEl>
                                          <p:spTgt spid="18"/>
                                        </p:tgtEl>
                                        <p:attrNameLst>
                                          <p:attrName>ppt_h</p:attrName>
                                        </p:attrNameLst>
                                      </p:cBhvr>
                                      <p:tavLst>
                                        <p:tav tm="0">
                                          <p:val>
                                            <p:strVal val="#ppt_h"/>
                                          </p:val>
                                        </p:tav>
                                        <p:tav tm="100000">
                                          <p:val>
                                            <p:strVal val="#ppt_h"/>
                                          </p:val>
                                        </p:tav>
                                      </p:tavLst>
                                    </p:anim>
                                    <p:animEffect transition="in" filter="fade">
                                      <p:cBhvr>
                                        <p:cTn id="2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Number Placeholder 22"/>
          <p:cNvSpPr>
            <a:spLocks noGrp="1"/>
          </p:cNvSpPr>
          <p:nvPr>
            <p:ph type="sldNum" sz="quarter" idx="12"/>
          </p:nvPr>
        </p:nvSpPr>
        <p:spPr bwMode="auto">
          <a:ln>
            <a:round/>
            <a:headEnd/>
            <a:tailEnd/>
          </a:ln>
        </p:spPr>
        <p:txBody>
          <a:bodyPr/>
          <a:lstStyle/>
          <a:p>
            <a:r>
              <a:rPr lang="en-US" smtClean="0"/>
              <a:t>6-</a:t>
            </a:r>
            <a:fld id="{AABE9472-2EB9-447C-BCFB-EAF91D45B59B}" type="slidenum">
              <a:rPr lang="en-US" smtClean="0"/>
              <a:pPr/>
              <a:t>60</a:t>
            </a:fld>
            <a:endParaRPr lang="en-US" smtClean="0"/>
          </a:p>
        </p:txBody>
      </p:sp>
      <p:sp>
        <p:nvSpPr>
          <p:cNvPr id="134146" name="Rectangle 2"/>
          <p:cNvSpPr>
            <a:spLocks noGrp="1" noChangeArrowheads="1"/>
          </p:cNvSpPr>
          <p:nvPr>
            <p:ph type="title"/>
          </p:nvPr>
        </p:nvSpPr>
        <p:spPr>
          <a:xfrm>
            <a:off x="685800" y="298450"/>
            <a:ext cx="7924800" cy="960438"/>
          </a:xfrm>
          <a:solidFill>
            <a:schemeClr val="bg2"/>
          </a:solidFill>
        </p:spPr>
        <p:txBody>
          <a:bodyPr/>
          <a:lstStyle/>
          <a:p>
            <a:pPr algn="ctr" eaLnBrk="1" hangingPunct="1"/>
            <a:r>
              <a:rPr lang="en-US" sz="3800" b="1" smtClean="0"/>
              <a:t>Annual Percentage Rate (APR)</a:t>
            </a:r>
          </a:p>
        </p:txBody>
      </p:sp>
      <p:sp>
        <p:nvSpPr>
          <p:cNvPr id="52227" name="Rectangle 3"/>
          <p:cNvSpPr>
            <a:spLocks noGrp="1" noChangeArrowheads="1"/>
          </p:cNvSpPr>
          <p:nvPr>
            <p:ph sz="quarter" idx="1"/>
          </p:nvPr>
        </p:nvSpPr>
        <p:spPr>
          <a:xfrm>
            <a:off x="304800" y="1524000"/>
            <a:ext cx="5257800" cy="2514600"/>
          </a:xfrm>
        </p:spPr>
        <p:txBody>
          <a:bodyPr/>
          <a:lstStyle/>
          <a:p>
            <a:pPr eaLnBrk="1" hangingPunct="1">
              <a:lnSpc>
                <a:spcPct val="90000"/>
              </a:lnSpc>
            </a:pPr>
            <a:r>
              <a:rPr lang="en-US" b="1" smtClean="0">
                <a:solidFill>
                  <a:srgbClr val="0070C0"/>
                </a:solidFill>
                <a:cs typeface="Arial" charset="0"/>
              </a:rPr>
              <a:t>This is the annual rate that is quoted by law on all loans.</a:t>
            </a:r>
          </a:p>
          <a:p>
            <a:pPr eaLnBrk="1" hangingPunct="1">
              <a:lnSpc>
                <a:spcPct val="90000"/>
              </a:lnSpc>
            </a:pPr>
            <a:endParaRPr lang="en-US" b="1" smtClean="0">
              <a:solidFill>
                <a:srgbClr val="0070C0"/>
              </a:solidFill>
              <a:cs typeface="Arial" charset="0"/>
            </a:endParaRPr>
          </a:p>
          <a:p>
            <a:pPr eaLnBrk="1" hangingPunct="1">
              <a:lnSpc>
                <a:spcPct val="90000"/>
              </a:lnSpc>
            </a:pPr>
            <a:r>
              <a:rPr lang="en-US" b="1" smtClean="0">
                <a:solidFill>
                  <a:srgbClr val="0070C0"/>
                </a:solidFill>
                <a:cs typeface="Arial" charset="0"/>
              </a:rPr>
              <a:t>By definition: </a:t>
            </a:r>
            <a:r>
              <a:rPr lang="en-US" b="1" smtClean="0">
                <a:solidFill>
                  <a:srgbClr val="7030A0"/>
                </a:solidFill>
                <a:cs typeface="Arial" charset="0"/>
              </a:rPr>
              <a:t>APR = period rate times the number of periods per year</a:t>
            </a:r>
          </a:p>
        </p:txBody>
      </p:sp>
      <p:pic>
        <p:nvPicPr>
          <p:cNvPr id="6" name="Picture 5" descr="http://t1.gstatic.com/images?q=tbn:ANd9GcQU_xbPOpnoy_kGfH0GDQ16_JZOLY5oLMA3DcLe0f9nif64kc_l"/>
          <p:cNvPicPr>
            <a:picLocks noChangeAspect="1" noChangeArrowheads="1"/>
          </p:cNvPicPr>
          <p:nvPr/>
        </p:nvPicPr>
        <p:blipFill>
          <a:blip r:embed="rId3" cstate="print"/>
          <a:srcRect/>
          <a:stretch>
            <a:fillRect/>
          </a:stretch>
        </p:blipFill>
        <p:spPr bwMode="auto">
          <a:xfrm>
            <a:off x="5486400" y="1854200"/>
            <a:ext cx="2895600" cy="4424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1000" fill="hold"/>
                                        <p:tgtEl>
                                          <p:spTgt spid="5222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222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2227">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52227">
                                            <p:txEl>
                                              <p:pRg st="2" end="2"/>
                                            </p:txEl>
                                          </p:spTgt>
                                        </p:tgtEl>
                                        <p:attrNameLst>
                                          <p:attrName>style.visibility</p:attrName>
                                        </p:attrNameLst>
                                      </p:cBhvr>
                                      <p:to>
                                        <p:strVal val="visible"/>
                                      </p:to>
                                    </p:set>
                                    <p:anim calcmode="lin" valueType="num">
                                      <p:cBhvr>
                                        <p:cTn id="20" dur="1000" fill="hold"/>
                                        <p:tgtEl>
                                          <p:spTgt spid="52227">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52227">
                                            <p:txEl>
                                              <p:pRg st="2" end="2"/>
                                            </p:txEl>
                                          </p:spTgt>
                                        </p:tgtEl>
                                        <p:attrNameLst>
                                          <p:attrName>ppt_h</p:attrName>
                                        </p:attrNameLst>
                                      </p:cBhvr>
                                      <p:tavLst>
                                        <p:tav tm="0">
                                          <p:val>
                                            <p:fltVal val="0"/>
                                          </p:val>
                                        </p:tav>
                                        <p:tav tm="100000">
                                          <p:val>
                                            <p:strVal val="#ppt_h"/>
                                          </p:val>
                                        </p:tav>
                                      </p:tavLst>
                                    </p:anim>
                                    <p:animEffect transition="in" filter="fade">
                                      <p:cBhvr>
                                        <p:cTn id="22" dur="10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Number Placeholder 22"/>
          <p:cNvSpPr>
            <a:spLocks noGrp="1"/>
          </p:cNvSpPr>
          <p:nvPr>
            <p:ph type="sldNum" sz="quarter" idx="12"/>
          </p:nvPr>
        </p:nvSpPr>
        <p:spPr bwMode="auto">
          <a:ln>
            <a:round/>
            <a:headEnd/>
            <a:tailEnd/>
          </a:ln>
        </p:spPr>
        <p:txBody>
          <a:bodyPr/>
          <a:lstStyle/>
          <a:p>
            <a:r>
              <a:rPr lang="en-US" smtClean="0"/>
              <a:t>6-</a:t>
            </a:r>
            <a:fld id="{4253C718-CC10-4941-BA66-EB1AB2ACB5F9}" type="slidenum">
              <a:rPr lang="en-US" smtClean="0"/>
              <a:pPr/>
              <a:t>61</a:t>
            </a:fld>
            <a:endParaRPr lang="en-US" smtClean="0"/>
          </a:p>
        </p:txBody>
      </p:sp>
      <p:sp>
        <p:nvSpPr>
          <p:cNvPr id="136194" name="Rectangle 2"/>
          <p:cNvSpPr>
            <a:spLocks noGrp="1" noChangeArrowheads="1"/>
          </p:cNvSpPr>
          <p:nvPr>
            <p:ph type="title"/>
          </p:nvPr>
        </p:nvSpPr>
        <p:spPr>
          <a:xfrm>
            <a:off x="533400" y="274638"/>
            <a:ext cx="8153400" cy="1143000"/>
          </a:xfrm>
          <a:solidFill>
            <a:schemeClr val="bg2"/>
          </a:solidFill>
        </p:spPr>
        <p:txBody>
          <a:bodyPr/>
          <a:lstStyle/>
          <a:p>
            <a:pPr algn="ctr" eaLnBrk="1" hangingPunct="1"/>
            <a:r>
              <a:rPr lang="en-US" sz="4800" b="1" smtClean="0"/>
              <a:t>Annual Percentage Rate (APR)</a:t>
            </a:r>
          </a:p>
        </p:txBody>
      </p:sp>
      <p:sp>
        <p:nvSpPr>
          <p:cNvPr id="52227" name="Rectangle 3"/>
          <p:cNvSpPr>
            <a:spLocks noGrp="1" noChangeArrowheads="1"/>
          </p:cNvSpPr>
          <p:nvPr>
            <p:ph sz="quarter" idx="1"/>
          </p:nvPr>
        </p:nvSpPr>
        <p:spPr>
          <a:xfrm>
            <a:off x="304800" y="1524000"/>
            <a:ext cx="8534400" cy="4530725"/>
          </a:xfrm>
        </p:spPr>
        <p:txBody>
          <a:bodyPr/>
          <a:lstStyle/>
          <a:p>
            <a:pPr eaLnBrk="1" hangingPunct="1">
              <a:lnSpc>
                <a:spcPct val="90000"/>
              </a:lnSpc>
            </a:pPr>
            <a:r>
              <a:rPr lang="en-US" b="1" smtClean="0">
                <a:solidFill>
                  <a:srgbClr val="0070C0"/>
                </a:solidFill>
                <a:cs typeface="Arial" charset="0"/>
              </a:rPr>
              <a:t>Consequently, to get the period rate we rearrange the APR equation:</a:t>
            </a:r>
          </a:p>
          <a:p>
            <a:pPr eaLnBrk="1" hangingPunct="1">
              <a:lnSpc>
                <a:spcPct val="90000"/>
              </a:lnSpc>
            </a:pPr>
            <a:endParaRPr lang="en-US" sz="1000" b="1" smtClean="0">
              <a:solidFill>
                <a:srgbClr val="0070C0"/>
              </a:solidFill>
              <a:cs typeface="Arial" charset="0"/>
            </a:endParaRPr>
          </a:p>
          <a:p>
            <a:pPr lvl="2" eaLnBrk="1" hangingPunct="1">
              <a:lnSpc>
                <a:spcPct val="90000"/>
              </a:lnSpc>
              <a:buFont typeface="Wingdings 2" pitchFamily="18" charset="2"/>
              <a:buNone/>
            </a:pPr>
            <a:r>
              <a:rPr lang="en-US" sz="3600" b="1" smtClean="0">
                <a:solidFill>
                  <a:srgbClr val="7030A0"/>
                </a:solidFill>
                <a:cs typeface="Arial" charset="0"/>
              </a:rPr>
              <a:t>	Period rate = APR / number of periods per year</a:t>
            </a:r>
          </a:p>
          <a:p>
            <a:pPr eaLnBrk="1" hangingPunct="1">
              <a:lnSpc>
                <a:spcPct val="90000"/>
              </a:lnSpc>
            </a:pPr>
            <a:endParaRPr lang="en-US" sz="1000" b="1" smtClean="0">
              <a:solidFill>
                <a:srgbClr val="0070C0"/>
              </a:solidFill>
              <a:cs typeface="Arial" charset="0"/>
            </a:endParaRPr>
          </a:p>
          <a:p>
            <a:pPr eaLnBrk="1" hangingPunct="1">
              <a:lnSpc>
                <a:spcPct val="90000"/>
              </a:lnSpc>
            </a:pPr>
            <a:r>
              <a:rPr lang="en-US" b="1" smtClean="0">
                <a:solidFill>
                  <a:srgbClr val="0070C0"/>
                </a:solidFill>
                <a:cs typeface="Arial" charset="0"/>
              </a:rPr>
              <a:t>You should </a:t>
            </a:r>
            <a:r>
              <a:rPr lang="en-US" b="1" smtClean="0">
                <a:solidFill>
                  <a:srgbClr val="FF0000"/>
                </a:solidFill>
                <a:cs typeface="Arial" charset="0"/>
              </a:rPr>
              <a:t>NEVER</a:t>
            </a:r>
            <a:r>
              <a:rPr lang="en-US" b="1" smtClean="0">
                <a:solidFill>
                  <a:srgbClr val="0070C0"/>
                </a:solidFill>
                <a:cs typeface="Arial" charset="0"/>
              </a:rPr>
              <a:t> divide the effective rate by the number of periods per year – it will </a:t>
            </a:r>
            <a:r>
              <a:rPr lang="en-US" b="1" smtClean="0">
                <a:solidFill>
                  <a:srgbClr val="FF0000"/>
                </a:solidFill>
                <a:cs typeface="Arial" charset="0"/>
              </a:rPr>
              <a:t>NOT</a:t>
            </a:r>
            <a:r>
              <a:rPr lang="en-US" b="1" smtClean="0">
                <a:solidFill>
                  <a:srgbClr val="0070C0"/>
                </a:solidFill>
                <a:cs typeface="Arial" charset="0"/>
              </a:rPr>
              <a:t> give you the period 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500" fill="hold"/>
                                        <p:tgtEl>
                                          <p:spTgt spid="522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22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2227">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52227">
                                            <p:txEl>
                                              <p:pRg st="2" end="2"/>
                                            </p:txEl>
                                          </p:spTgt>
                                        </p:tgtEl>
                                        <p:attrNameLst>
                                          <p:attrName>style.visibility</p:attrName>
                                        </p:attrNameLst>
                                      </p:cBhvr>
                                      <p:to>
                                        <p:strVal val="visible"/>
                                      </p:to>
                                    </p:set>
                                    <p:anim calcmode="lin" valueType="num">
                                      <p:cBhvr>
                                        <p:cTn id="12" dur="500" fill="hold"/>
                                        <p:tgtEl>
                                          <p:spTgt spid="52227">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2227">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5222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anim calcmode="lin" valueType="num">
                                      <p:cBhvr>
                                        <p:cTn id="19" dur="500" fill="hold"/>
                                        <p:tgtEl>
                                          <p:spTgt spid="52227">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2227">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52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Number Placeholder 22"/>
          <p:cNvSpPr>
            <a:spLocks noGrp="1"/>
          </p:cNvSpPr>
          <p:nvPr>
            <p:ph type="sldNum" sz="quarter" idx="12"/>
          </p:nvPr>
        </p:nvSpPr>
        <p:spPr bwMode="auto">
          <a:ln>
            <a:round/>
            <a:headEnd/>
            <a:tailEnd/>
          </a:ln>
        </p:spPr>
        <p:txBody>
          <a:bodyPr/>
          <a:lstStyle/>
          <a:p>
            <a:r>
              <a:rPr lang="en-US" smtClean="0"/>
              <a:t>6-</a:t>
            </a:r>
            <a:fld id="{74D861E3-40B7-481D-890B-70D51654E2B4}" type="slidenum">
              <a:rPr lang="en-US" smtClean="0"/>
              <a:pPr/>
              <a:t>62</a:t>
            </a:fld>
            <a:endParaRPr lang="en-US" smtClean="0"/>
          </a:p>
        </p:txBody>
      </p:sp>
      <p:sp>
        <p:nvSpPr>
          <p:cNvPr id="138242" name="Rectangle 2"/>
          <p:cNvSpPr>
            <a:spLocks noGrp="1" noChangeArrowheads="1"/>
          </p:cNvSpPr>
          <p:nvPr>
            <p:ph type="title"/>
          </p:nvPr>
        </p:nvSpPr>
        <p:spPr>
          <a:xfrm>
            <a:off x="838200" y="228600"/>
            <a:ext cx="7772400" cy="1143000"/>
          </a:xfrm>
          <a:solidFill>
            <a:schemeClr val="bg2"/>
          </a:solidFill>
        </p:spPr>
        <p:txBody>
          <a:bodyPr/>
          <a:lstStyle/>
          <a:p>
            <a:pPr algn="ctr" eaLnBrk="1" hangingPunct="1"/>
            <a:r>
              <a:rPr lang="en-US" sz="4800" b="1" smtClean="0"/>
              <a:t>Computing APRs</a:t>
            </a:r>
          </a:p>
        </p:txBody>
      </p:sp>
      <p:sp>
        <p:nvSpPr>
          <p:cNvPr id="53251" name="Rectangle 3"/>
          <p:cNvSpPr>
            <a:spLocks noGrp="1" noChangeArrowheads="1"/>
          </p:cNvSpPr>
          <p:nvPr>
            <p:ph sz="quarter" idx="1"/>
          </p:nvPr>
        </p:nvSpPr>
        <p:spPr>
          <a:xfrm>
            <a:off x="1066800" y="1600200"/>
            <a:ext cx="7391400" cy="5257800"/>
          </a:xfrm>
        </p:spPr>
        <p:txBody>
          <a:bodyPr/>
          <a:lstStyle/>
          <a:p>
            <a:pPr marL="514350" indent="-514350" eaLnBrk="1" hangingPunct="1">
              <a:buFont typeface="Franklin Gothic Book" pitchFamily="34" charset="0"/>
              <a:buAutoNum type="arabicPeriod"/>
            </a:pPr>
            <a:r>
              <a:rPr lang="en-US" b="1" dirty="0" smtClean="0">
                <a:solidFill>
                  <a:srgbClr val="0070C0"/>
                </a:solidFill>
                <a:cs typeface="Arial" charset="0"/>
              </a:rPr>
              <a:t>What is the APR if the monthly rate is .5%?</a:t>
            </a:r>
          </a:p>
          <a:p>
            <a:pPr marL="971550" lvl="1" indent="-514350" algn="ctr" eaLnBrk="1" hangingPunct="1">
              <a:buFont typeface="Wingdings 2" pitchFamily="18" charset="2"/>
              <a:buNone/>
            </a:pPr>
            <a:r>
              <a:rPr lang="en-US" sz="3200" b="1" dirty="0" smtClean="0">
                <a:cs typeface="Arial" charset="0"/>
              </a:rPr>
              <a:t>.5(12) = </a:t>
            </a:r>
            <a:r>
              <a:rPr lang="en-US" sz="3200" b="1" dirty="0" smtClean="0">
                <a:solidFill>
                  <a:srgbClr val="C00000"/>
                </a:solidFill>
                <a:cs typeface="Arial" charset="0"/>
              </a:rPr>
              <a:t>6%</a:t>
            </a:r>
          </a:p>
          <a:p>
            <a:pPr marL="514350" indent="-514350" eaLnBrk="1" hangingPunct="1">
              <a:buFont typeface="Franklin Gothic Book" pitchFamily="34" charset="0"/>
              <a:buAutoNum type="arabicPeriod"/>
            </a:pPr>
            <a:r>
              <a:rPr lang="en-US" b="1" dirty="0" smtClean="0">
                <a:cs typeface="Arial" charset="0"/>
              </a:rPr>
              <a:t>What is the APR if the semiannual rate is .5%?</a:t>
            </a:r>
          </a:p>
          <a:p>
            <a:pPr marL="971550" lvl="1" indent="-514350" algn="ctr" eaLnBrk="1" hangingPunct="1">
              <a:buFont typeface="Wingdings 2" pitchFamily="18" charset="2"/>
              <a:buNone/>
            </a:pPr>
            <a:r>
              <a:rPr lang="en-US" sz="3200" b="1" dirty="0" smtClean="0">
                <a:cs typeface="Arial" charset="0"/>
              </a:rPr>
              <a:t>.5(2) = </a:t>
            </a:r>
            <a:r>
              <a:rPr lang="en-US" sz="3200" b="1" dirty="0" smtClean="0">
                <a:solidFill>
                  <a:srgbClr val="C00000"/>
                </a:solidFill>
                <a:cs typeface="Arial" charset="0"/>
              </a:rPr>
              <a:t>1%</a:t>
            </a:r>
          </a:p>
          <a:p>
            <a:pPr marL="514350" indent="-514350" eaLnBrk="1" hangingPunct="1">
              <a:buFont typeface="Franklin Gothic Book" pitchFamily="34" charset="0"/>
              <a:buAutoNum type="arabicPeriod"/>
            </a:pPr>
            <a:r>
              <a:rPr lang="en-US" b="1" dirty="0" smtClean="0">
                <a:cs typeface="Arial" charset="0"/>
              </a:rPr>
              <a:t>What is the monthly rate if the APR is 12% with monthly compounding?</a:t>
            </a:r>
          </a:p>
          <a:p>
            <a:pPr marL="971550" lvl="1" indent="-514350" algn="ctr" eaLnBrk="1" hangingPunct="1">
              <a:buFont typeface="Wingdings 2" pitchFamily="18" charset="2"/>
              <a:buNone/>
            </a:pPr>
            <a:r>
              <a:rPr lang="en-US" sz="3200" b="1" dirty="0" smtClean="0">
                <a:cs typeface="Arial" charset="0"/>
              </a:rPr>
              <a:t>12 / 12 = </a:t>
            </a:r>
            <a:r>
              <a:rPr lang="en-US" sz="3200" b="1" dirty="0" smtClean="0">
                <a:solidFill>
                  <a:srgbClr val="C00000"/>
                </a:solidFill>
                <a:cs typeface="Arial"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10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 calcmode="lin" valueType="num">
                                      <p:cBhvr>
                                        <p:cTn id="12" dur="1000" fill="hold"/>
                                        <p:tgtEl>
                                          <p:spTgt spid="53251">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53251">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5325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Effect transition="in" filter="fade">
                                      <p:cBhvr>
                                        <p:cTn id="19" dur="1000"/>
                                        <p:tgtEl>
                                          <p:spTgt spid="5325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53251">
                                            <p:txEl>
                                              <p:pRg st="3" end="3"/>
                                            </p:txEl>
                                          </p:spTgt>
                                        </p:tgtEl>
                                        <p:attrNameLst>
                                          <p:attrName>style.visibility</p:attrName>
                                        </p:attrNameLst>
                                      </p:cBhvr>
                                      <p:to>
                                        <p:strVal val="visible"/>
                                      </p:to>
                                    </p:set>
                                    <p:anim calcmode="lin" valueType="num">
                                      <p:cBhvr>
                                        <p:cTn id="24" dur="1000" fill="hold"/>
                                        <p:tgtEl>
                                          <p:spTgt spid="53251">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53251">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5325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3251">
                                            <p:txEl>
                                              <p:pRg st="4" end="4"/>
                                            </p:txEl>
                                          </p:spTgt>
                                        </p:tgtEl>
                                        <p:attrNameLst>
                                          <p:attrName>style.visibility</p:attrName>
                                        </p:attrNameLst>
                                      </p:cBhvr>
                                      <p:to>
                                        <p:strVal val="visible"/>
                                      </p:to>
                                    </p:set>
                                    <p:animEffect transition="in" filter="fade">
                                      <p:cBhvr>
                                        <p:cTn id="31" dur="1000"/>
                                        <p:tgtEl>
                                          <p:spTgt spid="5325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53251">
                                            <p:txEl>
                                              <p:pRg st="5" end="5"/>
                                            </p:txEl>
                                          </p:spTgt>
                                        </p:tgtEl>
                                        <p:attrNameLst>
                                          <p:attrName>style.visibility</p:attrName>
                                        </p:attrNameLst>
                                      </p:cBhvr>
                                      <p:to>
                                        <p:strVal val="visible"/>
                                      </p:to>
                                    </p:set>
                                    <p:anim calcmode="lin" valueType="num">
                                      <p:cBhvr>
                                        <p:cTn id="36" dur="1000" fill="hold"/>
                                        <p:tgtEl>
                                          <p:spTgt spid="53251">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53251">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53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Number Placeholder 22"/>
          <p:cNvSpPr>
            <a:spLocks noGrp="1"/>
          </p:cNvSpPr>
          <p:nvPr>
            <p:ph type="sldNum" sz="quarter" idx="12"/>
          </p:nvPr>
        </p:nvSpPr>
        <p:spPr bwMode="auto">
          <a:ln>
            <a:round/>
            <a:headEnd/>
            <a:tailEnd/>
          </a:ln>
        </p:spPr>
        <p:txBody>
          <a:bodyPr/>
          <a:lstStyle/>
          <a:p>
            <a:r>
              <a:rPr lang="en-US" smtClean="0"/>
              <a:t>6-</a:t>
            </a:r>
            <a:fld id="{FFDE26E0-1673-4510-9401-617BEDE4BA69}" type="slidenum">
              <a:rPr lang="en-US" smtClean="0"/>
              <a:pPr/>
              <a:t>63</a:t>
            </a:fld>
            <a:endParaRPr lang="en-US" smtClean="0"/>
          </a:p>
        </p:txBody>
      </p:sp>
      <p:pic>
        <p:nvPicPr>
          <p:cNvPr id="5" name="Picture 4" descr="http://t0.gstatic.com/images?q=tbn:ANd9GcRgZfr6sqw2DJlaNgyUiaA8fpvTSPhr3uEYhUG9DuL3WpJX0dHo"/>
          <p:cNvPicPr>
            <a:picLocks noChangeAspect="1" noChangeArrowheads="1"/>
          </p:cNvPicPr>
          <p:nvPr/>
        </p:nvPicPr>
        <p:blipFill>
          <a:blip r:embed="rId2" cstate="print"/>
          <a:srcRect/>
          <a:stretch>
            <a:fillRect/>
          </a:stretch>
        </p:blipFill>
        <p:spPr bwMode="auto">
          <a:xfrm>
            <a:off x="6705600" y="2971800"/>
            <a:ext cx="2438400" cy="3810000"/>
          </a:xfrm>
          <a:prstGeom prst="rect">
            <a:avLst/>
          </a:prstGeom>
          <a:noFill/>
          <a:ln w="9525">
            <a:noFill/>
            <a:miter lim="800000"/>
            <a:headEnd/>
            <a:tailEnd/>
          </a:ln>
        </p:spPr>
      </p:pic>
      <p:sp>
        <p:nvSpPr>
          <p:cNvPr id="139267" name="Rectangle 2"/>
          <p:cNvSpPr>
            <a:spLocks noGrp="1" noChangeArrowheads="1"/>
          </p:cNvSpPr>
          <p:nvPr>
            <p:ph type="title"/>
          </p:nvPr>
        </p:nvSpPr>
        <p:spPr>
          <a:solidFill>
            <a:schemeClr val="bg2"/>
          </a:solidFill>
        </p:spPr>
        <p:txBody>
          <a:bodyPr/>
          <a:lstStyle/>
          <a:p>
            <a:pPr algn="ctr" eaLnBrk="1" hangingPunct="1"/>
            <a:r>
              <a:rPr lang="en-US" sz="4800" b="1" smtClean="0"/>
              <a:t>Things to Remember</a:t>
            </a:r>
          </a:p>
        </p:txBody>
      </p:sp>
      <p:sp>
        <p:nvSpPr>
          <p:cNvPr id="54275" name="Rectangle 3"/>
          <p:cNvSpPr>
            <a:spLocks noGrp="1" noChangeArrowheads="1"/>
          </p:cNvSpPr>
          <p:nvPr>
            <p:ph sz="quarter" idx="1"/>
          </p:nvPr>
        </p:nvSpPr>
        <p:spPr>
          <a:xfrm>
            <a:off x="228600" y="1676400"/>
            <a:ext cx="6705600" cy="6096000"/>
          </a:xfrm>
        </p:spPr>
        <p:txBody>
          <a:bodyPr/>
          <a:lstStyle/>
          <a:p>
            <a:pPr eaLnBrk="1" hangingPunct="1">
              <a:lnSpc>
                <a:spcPct val="90000"/>
              </a:lnSpc>
              <a:buFont typeface="Wingdings 2" pitchFamily="18" charset="2"/>
              <a:buNone/>
            </a:pPr>
            <a:r>
              <a:rPr lang="en-US" sz="2400" smtClean="0"/>
              <a:t>	</a:t>
            </a:r>
            <a:r>
              <a:rPr lang="en-US" sz="3600" b="1" smtClean="0">
                <a:solidFill>
                  <a:srgbClr val="7030A0"/>
                </a:solidFill>
                <a:cs typeface="Arial" charset="0"/>
              </a:rPr>
              <a:t>You ALWAYS need to make sure that the interest rate and the time period match.</a:t>
            </a:r>
          </a:p>
          <a:p>
            <a:pPr eaLnBrk="1" hangingPunct="1">
              <a:lnSpc>
                <a:spcPct val="90000"/>
              </a:lnSpc>
              <a:buFont typeface="Wingdings 2" pitchFamily="18" charset="2"/>
              <a:buNone/>
            </a:pPr>
            <a:endParaRPr lang="en-US" sz="1200" b="1" smtClean="0">
              <a:solidFill>
                <a:srgbClr val="7030A0"/>
              </a:solidFill>
              <a:cs typeface="Arial" charset="0"/>
            </a:endParaRPr>
          </a:p>
          <a:p>
            <a:pPr marL="809625" lvl="1" indent="-490538" eaLnBrk="1" hangingPunct="1">
              <a:lnSpc>
                <a:spcPct val="90000"/>
              </a:lnSpc>
            </a:pPr>
            <a:r>
              <a:rPr lang="en-US" sz="3600" b="1" smtClean="0">
                <a:cs typeface="Arial" charset="0"/>
              </a:rPr>
              <a:t>If you are looking at annual periods, you need an annual rate.</a:t>
            </a:r>
            <a:endParaRPr lang="en-US" sz="3200" b="1" smtClean="0">
              <a:cs typeface="Arial" charset="0"/>
            </a:endParaRPr>
          </a:p>
          <a:p>
            <a:pPr marL="809625" lvl="1" indent="-490538" eaLnBrk="1" hangingPunct="1">
              <a:lnSpc>
                <a:spcPct val="90000"/>
              </a:lnSpc>
            </a:pPr>
            <a:r>
              <a:rPr lang="en-US" sz="3600" b="1" smtClean="0">
                <a:cs typeface="Arial" charset="0"/>
              </a:rPr>
              <a:t>If you are looking at monthly periods, you need a monthly rate.</a:t>
            </a:r>
          </a:p>
          <a:p>
            <a:pPr marL="809625" lvl="1" indent="-490538" eaLnBrk="1" hangingPunct="1">
              <a:lnSpc>
                <a:spcPct val="90000"/>
              </a:lnSpc>
            </a:pPr>
            <a:endParaRPr lang="en-US" b="1" smtClean="0">
              <a:latin typeface="Arial" charset="0"/>
              <a:cs typeface="Arial" charset="0"/>
            </a:endParaRPr>
          </a:p>
          <a:p>
            <a:pPr eaLnBrk="1" hangingPunct="1">
              <a:lnSpc>
                <a:spcPct val="90000"/>
              </a:lnSpc>
              <a:buFont typeface="Wingdings 2" pitchFamily="18" charset="2"/>
              <a:buNone/>
            </a:pPr>
            <a:r>
              <a:rPr lang="en-US" sz="2800" b="1" smtClean="0">
                <a:latin typeface="Arial" charset="0"/>
                <a:cs typeface="Arial" charset="0"/>
              </a:rPr>
              <a:t>	</a:t>
            </a:r>
            <a:endParaRPr lang="en-US" sz="2800" b="1" smtClean="0">
              <a:solidFill>
                <a:srgbClr val="7030A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4275">
                                            <p:txEl>
                                              <p:pRg st="0" end="0"/>
                                            </p:txEl>
                                          </p:spTgt>
                                        </p:tgtEl>
                                        <p:attrNameLst>
                                          <p:attrName>style.visibility</p:attrName>
                                        </p:attrNameLst>
                                      </p:cBhvr>
                                      <p:to>
                                        <p:strVal val="visible"/>
                                      </p:to>
                                    </p:set>
                                    <p:anim calcmode="lin" valueType="num">
                                      <p:cBhvr>
                                        <p:cTn id="14"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427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427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54275">
                                            <p:txEl>
                                              <p:pRg st="2" end="2"/>
                                            </p:txEl>
                                          </p:spTgt>
                                        </p:tgtEl>
                                        <p:attrNameLst>
                                          <p:attrName>style.visibility</p:attrName>
                                        </p:attrNameLst>
                                      </p:cBhvr>
                                      <p:to>
                                        <p:strVal val="visible"/>
                                      </p:to>
                                    </p:set>
                                    <p:animEffect transition="in" filter="slide(fromBottom)">
                                      <p:cBhvr>
                                        <p:cTn id="21" dur="500"/>
                                        <p:tgtEl>
                                          <p:spTgt spid="54275">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54275">
                                            <p:txEl>
                                              <p:pRg st="3" end="3"/>
                                            </p:txEl>
                                          </p:spTgt>
                                        </p:tgtEl>
                                        <p:attrNameLst>
                                          <p:attrName>style.visibility</p:attrName>
                                        </p:attrNameLst>
                                      </p:cBhvr>
                                      <p:to>
                                        <p:strVal val="visible"/>
                                      </p:to>
                                    </p:set>
                                    <p:animEffect transition="in" filter="slide(fromBottom)">
                                      <p:cBhvr>
                                        <p:cTn id="24"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Number Placeholder 22"/>
          <p:cNvSpPr>
            <a:spLocks noGrp="1"/>
          </p:cNvSpPr>
          <p:nvPr>
            <p:ph type="sldNum" sz="quarter" idx="12"/>
          </p:nvPr>
        </p:nvSpPr>
        <p:spPr bwMode="auto">
          <a:ln>
            <a:round/>
            <a:headEnd/>
            <a:tailEnd/>
          </a:ln>
        </p:spPr>
        <p:txBody>
          <a:bodyPr/>
          <a:lstStyle/>
          <a:p>
            <a:r>
              <a:rPr lang="en-US" smtClean="0"/>
              <a:t>6-</a:t>
            </a:r>
            <a:fld id="{C2CFA8E3-CB83-4D01-8198-ABA0B4F34396}" type="slidenum">
              <a:rPr lang="en-US" smtClean="0"/>
              <a:pPr/>
              <a:t>64</a:t>
            </a:fld>
            <a:endParaRPr lang="en-US" smtClean="0"/>
          </a:p>
        </p:txBody>
      </p:sp>
      <p:pic>
        <p:nvPicPr>
          <p:cNvPr id="140290" name="Picture 4" descr="http://t0.gstatic.com/images?q=tbn:ANd9GcRgZfr6sqw2DJlaNgyUiaA8fpvTSPhr3uEYhUG9DuL3WpJX0dHo"/>
          <p:cNvPicPr>
            <a:picLocks noChangeAspect="1" noChangeArrowheads="1"/>
          </p:cNvPicPr>
          <p:nvPr/>
        </p:nvPicPr>
        <p:blipFill>
          <a:blip r:embed="rId2" cstate="print"/>
          <a:srcRect/>
          <a:stretch>
            <a:fillRect/>
          </a:stretch>
        </p:blipFill>
        <p:spPr bwMode="auto">
          <a:xfrm>
            <a:off x="6699250" y="2971800"/>
            <a:ext cx="2438400" cy="3810000"/>
          </a:xfrm>
          <a:prstGeom prst="rect">
            <a:avLst/>
          </a:prstGeom>
          <a:noFill/>
          <a:ln w="9525">
            <a:noFill/>
            <a:miter lim="800000"/>
            <a:headEnd/>
            <a:tailEnd/>
          </a:ln>
        </p:spPr>
      </p:pic>
      <p:sp>
        <p:nvSpPr>
          <p:cNvPr id="140291" name="Rectangle 2"/>
          <p:cNvSpPr>
            <a:spLocks noGrp="1" noChangeArrowheads="1"/>
          </p:cNvSpPr>
          <p:nvPr>
            <p:ph type="title"/>
          </p:nvPr>
        </p:nvSpPr>
        <p:spPr>
          <a:solidFill>
            <a:schemeClr val="bg2"/>
          </a:solidFill>
        </p:spPr>
        <p:txBody>
          <a:bodyPr/>
          <a:lstStyle/>
          <a:p>
            <a:pPr algn="ctr" eaLnBrk="1" hangingPunct="1"/>
            <a:r>
              <a:rPr lang="en-US" sz="4800" b="1" smtClean="0"/>
              <a:t>Things to Remember</a:t>
            </a:r>
          </a:p>
        </p:txBody>
      </p:sp>
      <p:sp>
        <p:nvSpPr>
          <p:cNvPr id="54275" name="Rectangle 3"/>
          <p:cNvSpPr>
            <a:spLocks noGrp="1" noChangeArrowheads="1"/>
          </p:cNvSpPr>
          <p:nvPr>
            <p:ph sz="quarter" idx="1"/>
          </p:nvPr>
        </p:nvSpPr>
        <p:spPr>
          <a:xfrm>
            <a:off x="228600" y="1600200"/>
            <a:ext cx="6705600" cy="5257800"/>
          </a:xfrm>
        </p:spPr>
        <p:txBody>
          <a:bodyPr/>
          <a:lstStyle/>
          <a:p>
            <a:pPr eaLnBrk="1" hangingPunct="1">
              <a:buFont typeface="Wingdings 2" pitchFamily="18" charset="2"/>
              <a:buNone/>
            </a:pPr>
            <a:r>
              <a:rPr lang="en-US" sz="2400" b="1" smtClean="0">
                <a:latin typeface="Arial" charset="0"/>
                <a:cs typeface="Arial" charset="0"/>
              </a:rPr>
              <a:t>	</a:t>
            </a:r>
            <a:r>
              <a:rPr lang="en-US" sz="3600" b="1" smtClean="0">
                <a:solidFill>
                  <a:srgbClr val="7030A0"/>
                </a:solidFill>
                <a:cs typeface="Arial" charset="0"/>
              </a:rPr>
              <a:t>If you have an APR based on monthly compounding, you have to use monthly periods for lump sums, or adjust the interest rate appropriately if you have payments other than monthly</a:t>
            </a:r>
            <a:r>
              <a:rPr lang="en-US" sz="3600" b="1" smtClean="0">
                <a:solidFill>
                  <a:srgbClr val="7030A0"/>
                </a:solidFill>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10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427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42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Number Placeholder 22"/>
          <p:cNvSpPr>
            <a:spLocks noGrp="1"/>
          </p:cNvSpPr>
          <p:nvPr>
            <p:ph type="sldNum" sz="quarter" idx="12"/>
          </p:nvPr>
        </p:nvSpPr>
        <p:spPr bwMode="auto">
          <a:ln>
            <a:round/>
            <a:headEnd/>
            <a:tailEnd/>
          </a:ln>
        </p:spPr>
        <p:txBody>
          <a:bodyPr/>
          <a:lstStyle/>
          <a:p>
            <a:r>
              <a:rPr lang="en-US" smtClean="0"/>
              <a:t>6-</a:t>
            </a:r>
            <a:fld id="{BE7FC843-BE7E-4459-BED0-2DD45B4302B5}" type="slidenum">
              <a:rPr lang="en-US" smtClean="0"/>
              <a:pPr/>
              <a:t>65</a:t>
            </a:fld>
            <a:endParaRPr lang="en-US" smtClean="0"/>
          </a:p>
        </p:txBody>
      </p:sp>
      <p:sp>
        <p:nvSpPr>
          <p:cNvPr id="141314" name="Rectangle 2"/>
          <p:cNvSpPr>
            <a:spLocks noGrp="1" noChangeArrowheads="1"/>
          </p:cNvSpPr>
          <p:nvPr>
            <p:ph type="title"/>
          </p:nvPr>
        </p:nvSpPr>
        <p:spPr>
          <a:solidFill>
            <a:schemeClr val="bg2"/>
          </a:solidFill>
        </p:spPr>
        <p:txBody>
          <a:bodyPr/>
          <a:lstStyle/>
          <a:p>
            <a:pPr algn="ctr" eaLnBrk="1" hangingPunct="1"/>
            <a:r>
              <a:rPr lang="en-US" sz="4800" smtClean="0"/>
              <a:t>Computing EARs Example</a:t>
            </a:r>
          </a:p>
        </p:txBody>
      </p:sp>
      <p:sp>
        <p:nvSpPr>
          <p:cNvPr id="55299" name="Rectangle 3"/>
          <p:cNvSpPr>
            <a:spLocks noGrp="1" noChangeArrowheads="1"/>
          </p:cNvSpPr>
          <p:nvPr>
            <p:ph sz="quarter" idx="1"/>
          </p:nvPr>
        </p:nvSpPr>
        <p:spPr>
          <a:xfrm>
            <a:off x="0" y="1447800"/>
            <a:ext cx="8686800" cy="5257800"/>
          </a:xfrm>
        </p:spPr>
        <p:txBody>
          <a:bodyPr>
            <a:normAutofit fontScale="92500" lnSpcReduction="10000"/>
          </a:bodyPr>
          <a:lstStyle/>
          <a:p>
            <a:pPr marL="274320" indent="-274320" eaLnBrk="1" fontAlgn="auto" hangingPunct="1">
              <a:lnSpc>
                <a:spcPct val="90000"/>
              </a:lnSpc>
              <a:spcBef>
                <a:spcPts val="580"/>
              </a:spcBef>
              <a:spcAft>
                <a:spcPts val="0"/>
              </a:spcAft>
              <a:buFont typeface="Wingdings 2"/>
              <a:buNone/>
              <a:defRPr/>
            </a:pPr>
            <a:r>
              <a:rPr lang="en-US" sz="2400" dirty="0" smtClean="0"/>
              <a:t>	</a:t>
            </a:r>
            <a:r>
              <a:rPr lang="en-US" sz="3900" b="1" dirty="0" smtClean="0">
                <a:solidFill>
                  <a:srgbClr val="0070C0"/>
                </a:solidFill>
                <a:cs typeface="Arial" pitchFamily="34" charset="0"/>
              </a:rPr>
              <a:t>Suppose you can earn 1% per month on $1 invested today.</a:t>
            </a:r>
            <a:endParaRPr lang="en-US" sz="3600" b="1" dirty="0" smtClean="0">
              <a:solidFill>
                <a:srgbClr val="0070C0"/>
              </a:solidFill>
              <a:cs typeface="Arial" pitchFamily="34" charset="0"/>
            </a:endParaRPr>
          </a:p>
          <a:p>
            <a:pPr marL="274320" indent="-274320" eaLnBrk="1" fontAlgn="auto" hangingPunct="1">
              <a:lnSpc>
                <a:spcPct val="90000"/>
              </a:lnSpc>
              <a:spcBef>
                <a:spcPts val="580"/>
              </a:spcBef>
              <a:spcAft>
                <a:spcPts val="0"/>
              </a:spcAft>
              <a:buFont typeface="Wingdings 2"/>
              <a:buNone/>
              <a:defRPr/>
            </a:pPr>
            <a:endParaRPr lang="en-US" sz="1600" b="1" dirty="0" smtClean="0">
              <a:solidFill>
                <a:srgbClr val="0070C0"/>
              </a:solidFill>
              <a:cs typeface="Arial" pitchFamily="34" charset="0"/>
            </a:endParaRPr>
          </a:p>
          <a:p>
            <a:pPr marL="548640" lvl="1" eaLnBrk="1" fontAlgn="auto" hangingPunct="1">
              <a:lnSpc>
                <a:spcPct val="90000"/>
              </a:lnSpc>
              <a:spcBef>
                <a:spcPts val="370"/>
              </a:spcBef>
              <a:spcAft>
                <a:spcPts val="0"/>
              </a:spcAft>
              <a:buFont typeface="Wingdings 2"/>
              <a:buNone/>
              <a:defRPr/>
            </a:pPr>
            <a:r>
              <a:rPr lang="en-US" sz="3900" b="1" dirty="0" smtClean="0">
                <a:cs typeface="Arial" pitchFamily="34" charset="0"/>
              </a:rPr>
              <a:t>What is the APR?  </a:t>
            </a:r>
          </a:p>
          <a:p>
            <a:pPr marL="548640" lvl="1" algn="ctr" eaLnBrk="1" fontAlgn="auto" hangingPunct="1">
              <a:lnSpc>
                <a:spcPct val="90000"/>
              </a:lnSpc>
              <a:spcBef>
                <a:spcPts val="370"/>
              </a:spcBef>
              <a:spcAft>
                <a:spcPts val="0"/>
              </a:spcAft>
              <a:buFont typeface="Wingdings 2"/>
              <a:buNone/>
              <a:defRPr/>
            </a:pPr>
            <a:r>
              <a:rPr lang="en-US" sz="3900" b="1" dirty="0" smtClean="0">
                <a:cs typeface="Arial" pitchFamily="34" charset="0"/>
              </a:rPr>
              <a:t>		1(12) = </a:t>
            </a:r>
            <a:r>
              <a:rPr lang="en-US" sz="3900" b="1" dirty="0" smtClean="0">
                <a:solidFill>
                  <a:srgbClr val="C00000"/>
                </a:solidFill>
                <a:cs typeface="Arial" pitchFamily="34" charset="0"/>
              </a:rPr>
              <a:t>12%</a:t>
            </a:r>
          </a:p>
          <a:p>
            <a:pPr marL="548640" lvl="1" eaLnBrk="1" fontAlgn="auto" hangingPunct="1">
              <a:lnSpc>
                <a:spcPct val="90000"/>
              </a:lnSpc>
              <a:spcBef>
                <a:spcPts val="370"/>
              </a:spcBef>
              <a:spcAft>
                <a:spcPts val="0"/>
              </a:spcAft>
              <a:buFont typeface="Wingdings 2"/>
              <a:buNone/>
              <a:defRPr/>
            </a:pPr>
            <a:endParaRPr lang="en-US" sz="2200" b="1" dirty="0" smtClean="0">
              <a:cs typeface="Arial" pitchFamily="34" charset="0"/>
            </a:endParaRPr>
          </a:p>
          <a:p>
            <a:pPr marL="548640" lvl="1" eaLnBrk="1" fontAlgn="auto" hangingPunct="1">
              <a:lnSpc>
                <a:spcPct val="90000"/>
              </a:lnSpc>
              <a:spcBef>
                <a:spcPts val="370"/>
              </a:spcBef>
              <a:spcAft>
                <a:spcPts val="0"/>
              </a:spcAft>
              <a:buFont typeface="Wingdings 2"/>
              <a:buNone/>
              <a:defRPr/>
            </a:pPr>
            <a:r>
              <a:rPr lang="en-US" sz="3900" b="1" dirty="0" smtClean="0">
                <a:cs typeface="Arial" pitchFamily="34" charset="0"/>
              </a:rPr>
              <a:t>How much are you effectively earning?</a:t>
            </a:r>
          </a:p>
          <a:p>
            <a:pPr marL="822960" lvl="2" algn="ctr" eaLnBrk="1" fontAlgn="auto" hangingPunct="1">
              <a:lnSpc>
                <a:spcPct val="90000"/>
              </a:lnSpc>
              <a:spcBef>
                <a:spcPts val="370"/>
              </a:spcBef>
              <a:spcAft>
                <a:spcPts val="0"/>
              </a:spcAft>
              <a:buClr>
                <a:schemeClr val="accent1">
                  <a:tint val="60000"/>
                </a:schemeClr>
              </a:buClr>
              <a:buFont typeface="Wingdings 2"/>
              <a:buNone/>
              <a:defRPr/>
            </a:pPr>
            <a:r>
              <a:rPr lang="en-US" sz="3900" b="1" dirty="0" smtClean="0">
                <a:cs typeface="Arial" pitchFamily="34" charset="0"/>
              </a:rPr>
              <a:t>FV = 1(1.01)</a:t>
            </a:r>
            <a:r>
              <a:rPr lang="en-US" sz="3900" b="1" baseline="30000" dirty="0" smtClean="0">
                <a:cs typeface="Arial" pitchFamily="34" charset="0"/>
              </a:rPr>
              <a:t>12</a:t>
            </a:r>
            <a:r>
              <a:rPr lang="en-US" sz="3900" b="1" dirty="0" smtClean="0">
                <a:cs typeface="Arial" pitchFamily="34" charset="0"/>
              </a:rPr>
              <a:t> = </a:t>
            </a:r>
            <a:r>
              <a:rPr lang="en-US" sz="3900" b="1" dirty="0" smtClean="0">
                <a:solidFill>
                  <a:srgbClr val="C00000"/>
                </a:solidFill>
                <a:cs typeface="Arial" pitchFamily="34" charset="0"/>
              </a:rPr>
              <a:t>1.1268</a:t>
            </a:r>
          </a:p>
          <a:p>
            <a:pPr marL="822960" lvl="2" algn="ctr" eaLnBrk="1" fontAlgn="auto" hangingPunct="1">
              <a:lnSpc>
                <a:spcPct val="90000"/>
              </a:lnSpc>
              <a:spcBef>
                <a:spcPts val="370"/>
              </a:spcBef>
              <a:spcAft>
                <a:spcPts val="0"/>
              </a:spcAft>
              <a:buClr>
                <a:schemeClr val="accent1">
                  <a:tint val="60000"/>
                </a:schemeClr>
              </a:buClr>
              <a:buFont typeface="Wingdings 2"/>
              <a:buNone/>
              <a:defRPr/>
            </a:pPr>
            <a:r>
              <a:rPr lang="en-US" sz="3900" b="1" dirty="0" smtClean="0">
                <a:cs typeface="Arial" pitchFamily="34" charset="0"/>
              </a:rPr>
              <a:t>Rate = (1.1268 – 1) / 1 </a:t>
            </a:r>
          </a:p>
          <a:p>
            <a:pPr marL="822960" lvl="2" algn="ctr" eaLnBrk="1" fontAlgn="auto" hangingPunct="1">
              <a:lnSpc>
                <a:spcPct val="90000"/>
              </a:lnSpc>
              <a:spcBef>
                <a:spcPts val="370"/>
              </a:spcBef>
              <a:spcAft>
                <a:spcPts val="0"/>
              </a:spcAft>
              <a:buClr>
                <a:schemeClr val="accent1">
                  <a:tint val="60000"/>
                </a:schemeClr>
              </a:buClr>
              <a:buFont typeface="Wingdings 2"/>
              <a:buNone/>
              <a:defRPr/>
            </a:pPr>
            <a:r>
              <a:rPr lang="en-US" sz="3900" b="1" dirty="0" smtClean="0">
                <a:cs typeface="Arial" pitchFamily="34" charset="0"/>
              </a:rPr>
              <a:t>		= .1268 = </a:t>
            </a:r>
            <a:r>
              <a:rPr lang="en-US" sz="3900" b="1" dirty="0" smtClean="0">
                <a:solidFill>
                  <a:srgbClr val="C00000"/>
                </a:solidFill>
                <a:cs typeface="Arial" pitchFamily="34" charset="0"/>
              </a:rPr>
              <a:t>12.68%</a:t>
            </a:r>
          </a:p>
          <a:p>
            <a:pPr marL="274320" indent="-274320" eaLnBrk="1" fontAlgn="auto" hangingPunct="1">
              <a:lnSpc>
                <a:spcPct val="90000"/>
              </a:lnSpc>
              <a:spcBef>
                <a:spcPts val="580"/>
              </a:spcBef>
              <a:spcAft>
                <a:spcPts val="0"/>
              </a:spcAft>
              <a:buFont typeface="Wingdings 2"/>
              <a:buNone/>
              <a:defRPr/>
            </a:pPr>
            <a:r>
              <a:rPr lang="en-US" b="1" dirty="0" smtClean="0">
                <a:latin typeface="Arial" pitchFamily="34" charset="0"/>
                <a:cs typeface="Arial" pitchFamily="34" charset="0"/>
              </a:rPr>
              <a:t>	</a:t>
            </a:r>
            <a:endParaRPr lang="en-US" sz="28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p:cTn id="7" dur="1000" fill="hold"/>
                                        <p:tgtEl>
                                          <p:spTgt spid="5529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5299">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52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5299">
                                            <p:txEl>
                                              <p:pRg st="2" end="2"/>
                                            </p:txEl>
                                          </p:spTgt>
                                        </p:tgtEl>
                                        <p:attrNameLst>
                                          <p:attrName>style.visibility</p:attrName>
                                        </p:attrNameLst>
                                      </p:cBhvr>
                                      <p:to>
                                        <p:strVal val="visible"/>
                                      </p:to>
                                    </p:set>
                                    <p:anim calcmode="lin" valueType="num">
                                      <p:cBhvr>
                                        <p:cTn id="14" dur="1000" fill="hold"/>
                                        <p:tgtEl>
                                          <p:spTgt spid="55299">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55299">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5529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5299">
                                            <p:txEl>
                                              <p:pRg st="3" end="3"/>
                                            </p:txEl>
                                          </p:spTgt>
                                        </p:tgtEl>
                                        <p:attrNameLst>
                                          <p:attrName>style.visibility</p:attrName>
                                        </p:attrNameLst>
                                      </p:cBhvr>
                                      <p:to>
                                        <p:strVal val="visible"/>
                                      </p:to>
                                    </p:set>
                                    <p:anim calcmode="lin" valueType="num">
                                      <p:cBhvr>
                                        <p:cTn id="21" dur="1000" fill="hold"/>
                                        <p:tgtEl>
                                          <p:spTgt spid="55299">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55299">
                                            <p:txEl>
                                              <p:pRg st="3" end="3"/>
                                            </p:txEl>
                                          </p:spTgt>
                                        </p:tgtEl>
                                        <p:attrNameLst>
                                          <p:attrName>ppt_h</p:attrName>
                                        </p:attrNameLst>
                                      </p:cBhvr>
                                      <p:tavLst>
                                        <p:tav tm="0">
                                          <p:val>
                                            <p:fltVal val="0"/>
                                          </p:val>
                                        </p:tav>
                                        <p:tav tm="100000">
                                          <p:val>
                                            <p:strVal val="#ppt_h"/>
                                          </p:val>
                                        </p:tav>
                                      </p:tavLst>
                                    </p:anim>
                                    <p:animEffect transition="in" filter="fade">
                                      <p:cBhvr>
                                        <p:cTn id="23" dur="1000"/>
                                        <p:tgtEl>
                                          <p:spTgt spid="5529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55299">
                                            <p:txEl>
                                              <p:pRg st="5" end="5"/>
                                            </p:txEl>
                                          </p:spTgt>
                                        </p:tgtEl>
                                        <p:attrNameLst>
                                          <p:attrName>style.visibility</p:attrName>
                                        </p:attrNameLst>
                                      </p:cBhvr>
                                      <p:to>
                                        <p:strVal val="visible"/>
                                      </p:to>
                                    </p:set>
                                    <p:anim calcmode="lin" valueType="num">
                                      <p:cBhvr>
                                        <p:cTn id="28" dur="1000" fill="hold"/>
                                        <p:tgtEl>
                                          <p:spTgt spid="55299">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55299">
                                            <p:txEl>
                                              <p:pRg st="5" end="5"/>
                                            </p:txEl>
                                          </p:spTgt>
                                        </p:tgtEl>
                                        <p:attrNameLst>
                                          <p:attrName>ppt_h</p:attrName>
                                        </p:attrNameLst>
                                      </p:cBhvr>
                                      <p:tavLst>
                                        <p:tav tm="0">
                                          <p:val>
                                            <p:fltVal val="0"/>
                                          </p:val>
                                        </p:tav>
                                        <p:tav tm="100000">
                                          <p:val>
                                            <p:strVal val="#ppt_h"/>
                                          </p:val>
                                        </p:tav>
                                      </p:tavLst>
                                    </p:anim>
                                    <p:animEffect transition="in" filter="fade">
                                      <p:cBhvr>
                                        <p:cTn id="30" dur="1000"/>
                                        <p:tgtEl>
                                          <p:spTgt spid="5529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55299">
                                            <p:txEl>
                                              <p:pRg st="6" end="6"/>
                                            </p:txEl>
                                          </p:spTgt>
                                        </p:tgtEl>
                                        <p:attrNameLst>
                                          <p:attrName>style.visibility</p:attrName>
                                        </p:attrNameLst>
                                      </p:cBhvr>
                                      <p:to>
                                        <p:strVal val="visible"/>
                                      </p:to>
                                    </p:set>
                                    <p:anim calcmode="lin" valueType="num">
                                      <p:cBhvr>
                                        <p:cTn id="35" dur="1000" fill="hold"/>
                                        <p:tgtEl>
                                          <p:spTgt spid="55299">
                                            <p:txEl>
                                              <p:pRg st="6" end="6"/>
                                            </p:txEl>
                                          </p:spTgt>
                                        </p:tgtEl>
                                        <p:attrNameLst>
                                          <p:attrName>ppt_w</p:attrName>
                                        </p:attrNameLst>
                                      </p:cBhvr>
                                      <p:tavLst>
                                        <p:tav tm="0">
                                          <p:val>
                                            <p:fltVal val="0"/>
                                          </p:val>
                                        </p:tav>
                                        <p:tav tm="100000">
                                          <p:val>
                                            <p:strVal val="#ppt_w"/>
                                          </p:val>
                                        </p:tav>
                                      </p:tavLst>
                                    </p:anim>
                                    <p:anim calcmode="lin" valueType="num">
                                      <p:cBhvr>
                                        <p:cTn id="36" dur="1000" fill="hold"/>
                                        <p:tgtEl>
                                          <p:spTgt spid="55299">
                                            <p:txEl>
                                              <p:pRg st="6" end="6"/>
                                            </p:txEl>
                                          </p:spTgt>
                                        </p:tgtEl>
                                        <p:attrNameLst>
                                          <p:attrName>ppt_h</p:attrName>
                                        </p:attrNameLst>
                                      </p:cBhvr>
                                      <p:tavLst>
                                        <p:tav tm="0">
                                          <p:val>
                                            <p:fltVal val="0"/>
                                          </p:val>
                                        </p:tav>
                                        <p:tav tm="100000">
                                          <p:val>
                                            <p:strVal val="#ppt_h"/>
                                          </p:val>
                                        </p:tav>
                                      </p:tavLst>
                                    </p:anim>
                                    <p:animEffect transition="in" filter="fade">
                                      <p:cBhvr>
                                        <p:cTn id="37" dur="1000"/>
                                        <p:tgtEl>
                                          <p:spTgt spid="55299">
                                            <p:txEl>
                                              <p:pRg st="6" end="6"/>
                                            </p:txEl>
                                          </p:spTgt>
                                        </p:tgtEl>
                                      </p:cBhvr>
                                    </p:animEffect>
                                  </p:childTnLst>
                                </p:cTn>
                              </p:par>
                              <p:par>
                                <p:cTn id="38" presetID="53" presetClass="entr" presetSubtype="0" fill="hold" nodeType="withEffect">
                                  <p:stCondLst>
                                    <p:cond delay="0"/>
                                  </p:stCondLst>
                                  <p:childTnLst>
                                    <p:set>
                                      <p:cBhvr>
                                        <p:cTn id="39" dur="1" fill="hold">
                                          <p:stCondLst>
                                            <p:cond delay="0"/>
                                          </p:stCondLst>
                                        </p:cTn>
                                        <p:tgtEl>
                                          <p:spTgt spid="55299">
                                            <p:txEl>
                                              <p:pRg st="7" end="7"/>
                                            </p:txEl>
                                          </p:spTgt>
                                        </p:tgtEl>
                                        <p:attrNameLst>
                                          <p:attrName>style.visibility</p:attrName>
                                        </p:attrNameLst>
                                      </p:cBhvr>
                                      <p:to>
                                        <p:strVal val="visible"/>
                                      </p:to>
                                    </p:set>
                                    <p:anim calcmode="lin" valueType="num">
                                      <p:cBhvr>
                                        <p:cTn id="40" dur="1000" fill="hold"/>
                                        <p:tgtEl>
                                          <p:spTgt spid="55299">
                                            <p:txEl>
                                              <p:pRg st="7" end="7"/>
                                            </p:txEl>
                                          </p:spTgt>
                                        </p:tgtEl>
                                        <p:attrNameLst>
                                          <p:attrName>ppt_w</p:attrName>
                                        </p:attrNameLst>
                                      </p:cBhvr>
                                      <p:tavLst>
                                        <p:tav tm="0">
                                          <p:val>
                                            <p:fltVal val="0"/>
                                          </p:val>
                                        </p:tav>
                                        <p:tav tm="100000">
                                          <p:val>
                                            <p:strVal val="#ppt_w"/>
                                          </p:val>
                                        </p:tav>
                                      </p:tavLst>
                                    </p:anim>
                                    <p:anim calcmode="lin" valueType="num">
                                      <p:cBhvr>
                                        <p:cTn id="41" dur="1000" fill="hold"/>
                                        <p:tgtEl>
                                          <p:spTgt spid="55299">
                                            <p:txEl>
                                              <p:pRg st="7" end="7"/>
                                            </p:txEl>
                                          </p:spTgt>
                                        </p:tgtEl>
                                        <p:attrNameLst>
                                          <p:attrName>ppt_h</p:attrName>
                                        </p:attrNameLst>
                                      </p:cBhvr>
                                      <p:tavLst>
                                        <p:tav tm="0">
                                          <p:val>
                                            <p:fltVal val="0"/>
                                          </p:val>
                                        </p:tav>
                                        <p:tav tm="100000">
                                          <p:val>
                                            <p:strVal val="#ppt_h"/>
                                          </p:val>
                                        </p:tav>
                                      </p:tavLst>
                                    </p:anim>
                                    <p:animEffect transition="in" filter="fade">
                                      <p:cBhvr>
                                        <p:cTn id="42" dur="1000"/>
                                        <p:tgtEl>
                                          <p:spTgt spid="55299">
                                            <p:txEl>
                                              <p:pRg st="7" end="7"/>
                                            </p:txEl>
                                          </p:spTgt>
                                        </p:tgtEl>
                                      </p:cBhvr>
                                    </p:animEffect>
                                  </p:childTnLst>
                                </p:cTn>
                              </p:par>
                              <p:par>
                                <p:cTn id="43" presetID="53" presetClass="entr" presetSubtype="0" fill="hold" nodeType="withEffect">
                                  <p:stCondLst>
                                    <p:cond delay="0"/>
                                  </p:stCondLst>
                                  <p:childTnLst>
                                    <p:set>
                                      <p:cBhvr>
                                        <p:cTn id="44" dur="1" fill="hold">
                                          <p:stCondLst>
                                            <p:cond delay="0"/>
                                          </p:stCondLst>
                                        </p:cTn>
                                        <p:tgtEl>
                                          <p:spTgt spid="55299">
                                            <p:txEl>
                                              <p:pRg st="8" end="8"/>
                                            </p:txEl>
                                          </p:spTgt>
                                        </p:tgtEl>
                                        <p:attrNameLst>
                                          <p:attrName>style.visibility</p:attrName>
                                        </p:attrNameLst>
                                      </p:cBhvr>
                                      <p:to>
                                        <p:strVal val="visible"/>
                                      </p:to>
                                    </p:set>
                                    <p:anim calcmode="lin" valueType="num">
                                      <p:cBhvr>
                                        <p:cTn id="45" dur="1000" fill="hold"/>
                                        <p:tgtEl>
                                          <p:spTgt spid="55299">
                                            <p:txEl>
                                              <p:pRg st="8" end="8"/>
                                            </p:txEl>
                                          </p:spTgt>
                                        </p:tgtEl>
                                        <p:attrNameLst>
                                          <p:attrName>ppt_w</p:attrName>
                                        </p:attrNameLst>
                                      </p:cBhvr>
                                      <p:tavLst>
                                        <p:tav tm="0">
                                          <p:val>
                                            <p:fltVal val="0"/>
                                          </p:val>
                                        </p:tav>
                                        <p:tav tm="100000">
                                          <p:val>
                                            <p:strVal val="#ppt_w"/>
                                          </p:val>
                                        </p:tav>
                                      </p:tavLst>
                                    </p:anim>
                                    <p:anim calcmode="lin" valueType="num">
                                      <p:cBhvr>
                                        <p:cTn id="46" dur="1000" fill="hold"/>
                                        <p:tgtEl>
                                          <p:spTgt spid="55299">
                                            <p:txEl>
                                              <p:pRg st="8" end="8"/>
                                            </p:txEl>
                                          </p:spTgt>
                                        </p:tgtEl>
                                        <p:attrNameLst>
                                          <p:attrName>ppt_h</p:attrName>
                                        </p:attrNameLst>
                                      </p:cBhvr>
                                      <p:tavLst>
                                        <p:tav tm="0">
                                          <p:val>
                                            <p:fltVal val="0"/>
                                          </p:val>
                                        </p:tav>
                                        <p:tav tm="100000">
                                          <p:val>
                                            <p:strVal val="#ppt_h"/>
                                          </p:val>
                                        </p:tav>
                                      </p:tavLst>
                                    </p:anim>
                                    <p:animEffect transition="in" filter="fade">
                                      <p:cBhvr>
                                        <p:cTn id="47" dur="1000"/>
                                        <p:tgtEl>
                                          <p:spTgt spid="552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Number Placeholder 22"/>
          <p:cNvSpPr>
            <a:spLocks noGrp="1"/>
          </p:cNvSpPr>
          <p:nvPr>
            <p:ph type="sldNum" sz="quarter" idx="12"/>
          </p:nvPr>
        </p:nvSpPr>
        <p:spPr bwMode="auto">
          <a:ln>
            <a:round/>
            <a:headEnd/>
            <a:tailEnd/>
          </a:ln>
        </p:spPr>
        <p:txBody>
          <a:bodyPr/>
          <a:lstStyle/>
          <a:p>
            <a:r>
              <a:rPr lang="en-US" smtClean="0"/>
              <a:t>6-</a:t>
            </a:r>
            <a:fld id="{F107EE23-651E-4067-A1C2-4EB83FDF6E75}" type="slidenum">
              <a:rPr lang="en-US" smtClean="0"/>
              <a:pPr/>
              <a:t>66</a:t>
            </a:fld>
            <a:endParaRPr lang="en-US" smtClean="0"/>
          </a:p>
        </p:txBody>
      </p:sp>
      <p:sp>
        <p:nvSpPr>
          <p:cNvPr id="143362" name="Rectangle 2"/>
          <p:cNvSpPr>
            <a:spLocks noGrp="1" noChangeArrowheads="1"/>
          </p:cNvSpPr>
          <p:nvPr>
            <p:ph type="title"/>
          </p:nvPr>
        </p:nvSpPr>
        <p:spPr>
          <a:xfrm>
            <a:off x="914400" y="76200"/>
            <a:ext cx="7772400" cy="1524000"/>
          </a:xfrm>
          <a:solidFill>
            <a:schemeClr val="bg2"/>
          </a:solidFill>
        </p:spPr>
        <p:txBody>
          <a:bodyPr/>
          <a:lstStyle/>
          <a:p>
            <a:pPr algn="ctr" eaLnBrk="1" hangingPunct="1"/>
            <a:r>
              <a:rPr lang="en-US" sz="4800" b="1" smtClean="0"/>
              <a:t>Computing EARs Example (continued)</a:t>
            </a:r>
          </a:p>
        </p:txBody>
      </p:sp>
      <p:sp>
        <p:nvSpPr>
          <p:cNvPr id="55299" name="Rectangle 3"/>
          <p:cNvSpPr>
            <a:spLocks noGrp="1" noChangeArrowheads="1"/>
          </p:cNvSpPr>
          <p:nvPr>
            <p:ph sz="quarter" idx="1"/>
          </p:nvPr>
        </p:nvSpPr>
        <p:spPr>
          <a:xfrm>
            <a:off x="423863" y="1600200"/>
            <a:ext cx="8686800" cy="5257800"/>
          </a:xfrm>
        </p:spPr>
        <p:txBody>
          <a:bodyPr/>
          <a:lstStyle/>
          <a:p>
            <a:pPr eaLnBrk="1" hangingPunct="1">
              <a:lnSpc>
                <a:spcPct val="90000"/>
              </a:lnSpc>
              <a:buFont typeface="Wingdings 2" pitchFamily="18" charset="2"/>
              <a:buNone/>
            </a:pPr>
            <a:r>
              <a:rPr lang="en-US" sz="2400" dirty="0" smtClean="0"/>
              <a:t>	</a:t>
            </a:r>
            <a:r>
              <a:rPr lang="en-US" sz="3600" b="1" dirty="0" smtClean="0">
                <a:solidFill>
                  <a:srgbClr val="0070C0"/>
                </a:solidFill>
                <a:cs typeface="Arial" charset="0"/>
              </a:rPr>
              <a:t>Suppose you put it in another account and earn 3% per quarter.</a:t>
            </a:r>
          </a:p>
          <a:p>
            <a:pPr eaLnBrk="1" hangingPunct="1">
              <a:lnSpc>
                <a:spcPct val="90000"/>
              </a:lnSpc>
              <a:buFont typeface="Wingdings 2" pitchFamily="18" charset="2"/>
              <a:buNone/>
            </a:pPr>
            <a:endParaRPr lang="en-US" sz="2000" b="1" dirty="0" smtClean="0">
              <a:solidFill>
                <a:srgbClr val="0070C0"/>
              </a:solidFill>
              <a:cs typeface="Arial" charset="0"/>
            </a:endParaRPr>
          </a:p>
          <a:p>
            <a:pPr eaLnBrk="1" hangingPunct="1">
              <a:lnSpc>
                <a:spcPct val="90000"/>
              </a:lnSpc>
              <a:buFont typeface="Wingdings 2" pitchFamily="18" charset="2"/>
              <a:buNone/>
            </a:pPr>
            <a:r>
              <a:rPr lang="en-US" b="1" dirty="0" smtClean="0">
                <a:solidFill>
                  <a:srgbClr val="0070C0"/>
                </a:solidFill>
                <a:cs typeface="Arial" charset="0"/>
              </a:rPr>
              <a:t>	   </a:t>
            </a:r>
            <a:r>
              <a:rPr lang="en-US" sz="3600" b="1" dirty="0" smtClean="0">
                <a:cs typeface="Arial" charset="0"/>
              </a:rPr>
              <a:t>What is the APR? </a:t>
            </a:r>
          </a:p>
          <a:p>
            <a:pPr algn="ctr" eaLnBrk="1" hangingPunct="1">
              <a:lnSpc>
                <a:spcPct val="90000"/>
              </a:lnSpc>
              <a:buFont typeface="Wingdings 2" pitchFamily="18" charset="2"/>
              <a:buNone/>
            </a:pPr>
            <a:r>
              <a:rPr lang="en-US" sz="3600" b="1" dirty="0" smtClean="0">
                <a:cs typeface="Arial" charset="0"/>
              </a:rPr>
              <a:t>			3(4) = </a:t>
            </a:r>
            <a:r>
              <a:rPr lang="en-US" sz="3600" b="1" dirty="0" smtClean="0">
                <a:solidFill>
                  <a:srgbClr val="C00000"/>
                </a:solidFill>
                <a:cs typeface="Arial" charset="0"/>
              </a:rPr>
              <a:t>12%</a:t>
            </a:r>
          </a:p>
          <a:p>
            <a:pPr lvl="1" eaLnBrk="1" hangingPunct="1">
              <a:lnSpc>
                <a:spcPct val="90000"/>
              </a:lnSpc>
              <a:buFont typeface="Wingdings 2" pitchFamily="18" charset="2"/>
              <a:buNone/>
            </a:pPr>
            <a:r>
              <a:rPr lang="en-US" sz="3200" b="1" dirty="0" smtClean="0">
                <a:cs typeface="Arial" charset="0"/>
              </a:rPr>
              <a:t>	</a:t>
            </a:r>
            <a:r>
              <a:rPr lang="en-US" sz="3600" b="1" dirty="0" smtClean="0">
                <a:cs typeface="Arial" charset="0"/>
              </a:rPr>
              <a:t>How much are you effectively earning?</a:t>
            </a:r>
            <a:endParaRPr lang="en-US" sz="3200" b="1" dirty="0" smtClean="0">
              <a:cs typeface="Arial" charset="0"/>
            </a:endParaRPr>
          </a:p>
          <a:p>
            <a:pPr lvl="2" eaLnBrk="1" hangingPunct="1">
              <a:lnSpc>
                <a:spcPct val="90000"/>
              </a:lnSpc>
              <a:buFont typeface="Wingdings 2" pitchFamily="18" charset="2"/>
              <a:buNone/>
            </a:pPr>
            <a:r>
              <a:rPr lang="en-US" sz="3200" b="1" dirty="0" smtClean="0">
                <a:cs typeface="Arial" charset="0"/>
              </a:rPr>
              <a:t>		</a:t>
            </a:r>
            <a:r>
              <a:rPr lang="en-US" sz="3600" b="1" dirty="0" smtClean="0">
                <a:cs typeface="Arial" charset="0"/>
              </a:rPr>
              <a:t>FV = 1(1.03)</a:t>
            </a:r>
            <a:r>
              <a:rPr lang="en-US" sz="3600" b="1" baseline="30000" dirty="0" smtClean="0">
                <a:cs typeface="Arial" charset="0"/>
              </a:rPr>
              <a:t>4 </a:t>
            </a:r>
            <a:r>
              <a:rPr lang="en-US" sz="3600" b="1" dirty="0" smtClean="0">
                <a:cs typeface="Arial" charset="0"/>
              </a:rPr>
              <a:t> = </a:t>
            </a:r>
            <a:r>
              <a:rPr lang="en-US" sz="3600" b="1" dirty="0" smtClean="0">
                <a:solidFill>
                  <a:srgbClr val="C00000"/>
                </a:solidFill>
                <a:cs typeface="Arial" charset="0"/>
              </a:rPr>
              <a:t>1.1255</a:t>
            </a:r>
          </a:p>
          <a:p>
            <a:pPr lvl="2" eaLnBrk="1" hangingPunct="1">
              <a:lnSpc>
                <a:spcPct val="90000"/>
              </a:lnSpc>
              <a:buFont typeface="Wingdings 2" pitchFamily="18" charset="2"/>
              <a:buNone/>
            </a:pPr>
            <a:r>
              <a:rPr lang="en-US" sz="3600" b="1" dirty="0" smtClean="0">
                <a:cs typeface="Arial" charset="0"/>
              </a:rPr>
              <a:t>		Rate = (1.1255 – 1) / 1 </a:t>
            </a:r>
          </a:p>
          <a:p>
            <a:pPr lvl="2" eaLnBrk="1" hangingPunct="1">
              <a:lnSpc>
                <a:spcPct val="90000"/>
              </a:lnSpc>
              <a:buFont typeface="Wingdings 2" pitchFamily="18" charset="2"/>
              <a:buNone/>
            </a:pPr>
            <a:r>
              <a:rPr lang="en-US" sz="3600" b="1" dirty="0" smtClean="0">
                <a:cs typeface="Arial" charset="0"/>
              </a:rPr>
              <a:t>			= .1255 = </a:t>
            </a:r>
            <a:r>
              <a:rPr lang="en-US" sz="3600" b="1" dirty="0" smtClean="0">
                <a:solidFill>
                  <a:srgbClr val="C00000"/>
                </a:solidFill>
                <a:cs typeface="Arial" charset="0"/>
              </a:rPr>
              <a:t>12.55%</a:t>
            </a:r>
            <a:endParaRPr lang="en-US" sz="3200" b="1" dirty="0" smtClean="0">
              <a:solidFill>
                <a:srgbClr val="C0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p:cTn id="7" dur="1000" fill="hold"/>
                                        <p:tgtEl>
                                          <p:spTgt spid="5529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5299">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52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5299">
                                            <p:txEl>
                                              <p:pRg st="2" end="2"/>
                                            </p:txEl>
                                          </p:spTgt>
                                        </p:tgtEl>
                                        <p:attrNameLst>
                                          <p:attrName>style.visibility</p:attrName>
                                        </p:attrNameLst>
                                      </p:cBhvr>
                                      <p:to>
                                        <p:strVal val="visible"/>
                                      </p:to>
                                    </p:set>
                                    <p:anim calcmode="lin" valueType="num">
                                      <p:cBhvr>
                                        <p:cTn id="14" dur="1000" fill="hold"/>
                                        <p:tgtEl>
                                          <p:spTgt spid="55299">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55299">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5529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5299">
                                            <p:txEl>
                                              <p:pRg st="3" end="3"/>
                                            </p:txEl>
                                          </p:spTgt>
                                        </p:tgtEl>
                                        <p:attrNameLst>
                                          <p:attrName>style.visibility</p:attrName>
                                        </p:attrNameLst>
                                      </p:cBhvr>
                                      <p:to>
                                        <p:strVal val="visible"/>
                                      </p:to>
                                    </p:set>
                                    <p:anim calcmode="lin" valueType="num">
                                      <p:cBhvr>
                                        <p:cTn id="21" dur="1000" fill="hold"/>
                                        <p:tgtEl>
                                          <p:spTgt spid="55299">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55299">
                                            <p:txEl>
                                              <p:pRg st="3" end="3"/>
                                            </p:txEl>
                                          </p:spTgt>
                                        </p:tgtEl>
                                        <p:attrNameLst>
                                          <p:attrName>ppt_h</p:attrName>
                                        </p:attrNameLst>
                                      </p:cBhvr>
                                      <p:tavLst>
                                        <p:tav tm="0">
                                          <p:val>
                                            <p:fltVal val="0"/>
                                          </p:val>
                                        </p:tav>
                                        <p:tav tm="100000">
                                          <p:val>
                                            <p:strVal val="#ppt_h"/>
                                          </p:val>
                                        </p:tav>
                                      </p:tavLst>
                                    </p:anim>
                                    <p:animEffect transition="in" filter="fade">
                                      <p:cBhvr>
                                        <p:cTn id="23" dur="1000"/>
                                        <p:tgtEl>
                                          <p:spTgt spid="5529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55299">
                                            <p:txEl>
                                              <p:pRg st="4" end="4"/>
                                            </p:txEl>
                                          </p:spTgt>
                                        </p:tgtEl>
                                        <p:attrNameLst>
                                          <p:attrName>style.visibility</p:attrName>
                                        </p:attrNameLst>
                                      </p:cBhvr>
                                      <p:to>
                                        <p:strVal val="visible"/>
                                      </p:to>
                                    </p:set>
                                    <p:anim calcmode="lin" valueType="num">
                                      <p:cBhvr>
                                        <p:cTn id="28" dur="1000" fill="hold"/>
                                        <p:tgtEl>
                                          <p:spTgt spid="55299">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55299">
                                            <p:txEl>
                                              <p:pRg st="4" end="4"/>
                                            </p:txEl>
                                          </p:spTgt>
                                        </p:tgtEl>
                                        <p:attrNameLst>
                                          <p:attrName>ppt_h</p:attrName>
                                        </p:attrNameLst>
                                      </p:cBhvr>
                                      <p:tavLst>
                                        <p:tav tm="0">
                                          <p:val>
                                            <p:fltVal val="0"/>
                                          </p:val>
                                        </p:tav>
                                        <p:tav tm="100000">
                                          <p:val>
                                            <p:strVal val="#ppt_h"/>
                                          </p:val>
                                        </p:tav>
                                      </p:tavLst>
                                    </p:anim>
                                    <p:animEffect transition="in" filter="fade">
                                      <p:cBhvr>
                                        <p:cTn id="30" dur="1000"/>
                                        <p:tgtEl>
                                          <p:spTgt spid="5529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55299">
                                            <p:txEl>
                                              <p:pRg st="5" end="5"/>
                                            </p:txEl>
                                          </p:spTgt>
                                        </p:tgtEl>
                                        <p:attrNameLst>
                                          <p:attrName>style.visibility</p:attrName>
                                        </p:attrNameLst>
                                      </p:cBhvr>
                                      <p:to>
                                        <p:strVal val="visible"/>
                                      </p:to>
                                    </p:set>
                                    <p:anim calcmode="lin" valueType="num">
                                      <p:cBhvr>
                                        <p:cTn id="35" dur="1000" fill="hold"/>
                                        <p:tgtEl>
                                          <p:spTgt spid="55299">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55299">
                                            <p:txEl>
                                              <p:pRg st="5" end="5"/>
                                            </p:txEl>
                                          </p:spTgt>
                                        </p:tgtEl>
                                        <p:attrNameLst>
                                          <p:attrName>ppt_h</p:attrName>
                                        </p:attrNameLst>
                                      </p:cBhvr>
                                      <p:tavLst>
                                        <p:tav tm="0">
                                          <p:val>
                                            <p:fltVal val="0"/>
                                          </p:val>
                                        </p:tav>
                                        <p:tav tm="100000">
                                          <p:val>
                                            <p:strVal val="#ppt_h"/>
                                          </p:val>
                                        </p:tav>
                                      </p:tavLst>
                                    </p:anim>
                                    <p:animEffect transition="in" filter="fade">
                                      <p:cBhvr>
                                        <p:cTn id="37" dur="1000"/>
                                        <p:tgtEl>
                                          <p:spTgt spid="552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55299">
                                            <p:txEl>
                                              <p:pRg st="6" end="6"/>
                                            </p:txEl>
                                          </p:spTgt>
                                        </p:tgtEl>
                                        <p:attrNameLst>
                                          <p:attrName>style.visibility</p:attrName>
                                        </p:attrNameLst>
                                      </p:cBhvr>
                                      <p:to>
                                        <p:strVal val="visible"/>
                                      </p:to>
                                    </p:set>
                                    <p:anim calcmode="lin" valueType="num">
                                      <p:cBhvr>
                                        <p:cTn id="42" dur="1000" fill="hold"/>
                                        <p:tgtEl>
                                          <p:spTgt spid="55299">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55299">
                                            <p:txEl>
                                              <p:pRg st="6" end="6"/>
                                            </p:txEl>
                                          </p:spTgt>
                                        </p:tgtEl>
                                        <p:attrNameLst>
                                          <p:attrName>ppt_h</p:attrName>
                                        </p:attrNameLst>
                                      </p:cBhvr>
                                      <p:tavLst>
                                        <p:tav tm="0">
                                          <p:val>
                                            <p:fltVal val="0"/>
                                          </p:val>
                                        </p:tav>
                                        <p:tav tm="100000">
                                          <p:val>
                                            <p:strVal val="#ppt_h"/>
                                          </p:val>
                                        </p:tav>
                                      </p:tavLst>
                                    </p:anim>
                                    <p:animEffect transition="in" filter="fade">
                                      <p:cBhvr>
                                        <p:cTn id="44" dur="1000"/>
                                        <p:tgtEl>
                                          <p:spTgt spid="55299">
                                            <p:txEl>
                                              <p:pRg st="6" end="6"/>
                                            </p:txEl>
                                          </p:spTgt>
                                        </p:tgtEl>
                                      </p:cBhvr>
                                    </p:animEffect>
                                  </p:childTnLst>
                                </p:cTn>
                              </p:par>
                              <p:par>
                                <p:cTn id="45" presetID="53" presetClass="entr" presetSubtype="0" fill="hold" nodeType="withEffect">
                                  <p:stCondLst>
                                    <p:cond delay="0"/>
                                  </p:stCondLst>
                                  <p:childTnLst>
                                    <p:set>
                                      <p:cBhvr>
                                        <p:cTn id="46" dur="1" fill="hold">
                                          <p:stCondLst>
                                            <p:cond delay="0"/>
                                          </p:stCondLst>
                                        </p:cTn>
                                        <p:tgtEl>
                                          <p:spTgt spid="55299">
                                            <p:txEl>
                                              <p:pRg st="7" end="7"/>
                                            </p:txEl>
                                          </p:spTgt>
                                        </p:tgtEl>
                                        <p:attrNameLst>
                                          <p:attrName>style.visibility</p:attrName>
                                        </p:attrNameLst>
                                      </p:cBhvr>
                                      <p:to>
                                        <p:strVal val="visible"/>
                                      </p:to>
                                    </p:set>
                                    <p:anim calcmode="lin" valueType="num">
                                      <p:cBhvr>
                                        <p:cTn id="47" dur="1000" fill="hold"/>
                                        <p:tgtEl>
                                          <p:spTgt spid="55299">
                                            <p:txEl>
                                              <p:pRg st="7" end="7"/>
                                            </p:txEl>
                                          </p:spTgt>
                                        </p:tgtEl>
                                        <p:attrNameLst>
                                          <p:attrName>ppt_w</p:attrName>
                                        </p:attrNameLst>
                                      </p:cBhvr>
                                      <p:tavLst>
                                        <p:tav tm="0">
                                          <p:val>
                                            <p:fltVal val="0"/>
                                          </p:val>
                                        </p:tav>
                                        <p:tav tm="100000">
                                          <p:val>
                                            <p:strVal val="#ppt_w"/>
                                          </p:val>
                                        </p:tav>
                                      </p:tavLst>
                                    </p:anim>
                                    <p:anim calcmode="lin" valueType="num">
                                      <p:cBhvr>
                                        <p:cTn id="48" dur="1000" fill="hold"/>
                                        <p:tgtEl>
                                          <p:spTgt spid="55299">
                                            <p:txEl>
                                              <p:pRg st="7" end="7"/>
                                            </p:txEl>
                                          </p:spTgt>
                                        </p:tgtEl>
                                        <p:attrNameLst>
                                          <p:attrName>ppt_h</p:attrName>
                                        </p:attrNameLst>
                                      </p:cBhvr>
                                      <p:tavLst>
                                        <p:tav tm="0">
                                          <p:val>
                                            <p:fltVal val="0"/>
                                          </p:val>
                                        </p:tav>
                                        <p:tav tm="100000">
                                          <p:val>
                                            <p:strVal val="#ppt_h"/>
                                          </p:val>
                                        </p:tav>
                                      </p:tavLst>
                                    </p:anim>
                                    <p:animEffect transition="in" filter="fade">
                                      <p:cBhvr>
                                        <p:cTn id="49" dur="1000"/>
                                        <p:tgtEl>
                                          <p:spTgt spid="552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Slide Number Placeholder 22"/>
          <p:cNvSpPr>
            <a:spLocks noGrp="1"/>
          </p:cNvSpPr>
          <p:nvPr>
            <p:ph type="sldNum" sz="quarter" idx="12"/>
          </p:nvPr>
        </p:nvSpPr>
        <p:spPr bwMode="auto">
          <a:ln>
            <a:round/>
            <a:headEnd/>
            <a:tailEnd/>
          </a:ln>
        </p:spPr>
        <p:txBody>
          <a:bodyPr/>
          <a:lstStyle/>
          <a:p>
            <a:r>
              <a:rPr lang="en-US" smtClean="0"/>
              <a:t>6-</a:t>
            </a:r>
            <a:fld id="{0C5ED5E9-EC1C-4198-A59A-7050A32F7DEC}" type="slidenum">
              <a:rPr lang="en-US" smtClean="0"/>
              <a:pPr/>
              <a:t>67</a:t>
            </a:fld>
            <a:endParaRPr lang="en-US" smtClean="0"/>
          </a:p>
        </p:txBody>
      </p:sp>
      <p:sp>
        <p:nvSpPr>
          <p:cNvPr id="47118" name="Rectangle 6"/>
          <p:cNvSpPr>
            <a:spLocks noChangeArrowheads="1"/>
          </p:cNvSpPr>
          <p:nvPr/>
        </p:nvSpPr>
        <p:spPr bwMode="auto">
          <a:xfrm>
            <a:off x="1471613" y="1524000"/>
            <a:ext cx="6705600" cy="3962400"/>
          </a:xfrm>
          <a:prstGeom prst="rect">
            <a:avLst/>
          </a:prstGeom>
          <a:noFill/>
          <a:ln w="9525">
            <a:noFill/>
            <a:miter lim="800000"/>
            <a:headEnd type="none" w="sm" len="sm"/>
            <a:tailEnd type="none" w="sm" len="sm"/>
          </a:ln>
        </p:spPr>
        <p:txBody>
          <a:bodyPr wrap="none" anchor="ctr"/>
          <a:lstStyle/>
          <a:p>
            <a:endParaRPr lang="en-US">
              <a:latin typeface="Perpetua" pitchFamily="18" charset="0"/>
            </a:endParaRPr>
          </a:p>
        </p:txBody>
      </p:sp>
      <p:sp>
        <p:nvSpPr>
          <p:cNvPr id="47119" name="Rectangle 2"/>
          <p:cNvSpPr>
            <a:spLocks noGrp="1" noChangeArrowheads="1"/>
          </p:cNvSpPr>
          <p:nvPr>
            <p:ph type="title"/>
          </p:nvPr>
        </p:nvSpPr>
        <p:spPr>
          <a:xfrm>
            <a:off x="1066800" y="274638"/>
            <a:ext cx="7237413" cy="1143000"/>
          </a:xfrm>
          <a:solidFill>
            <a:schemeClr val="bg2"/>
          </a:solidFill>
        </p:spPr>
        <p:txBody>
          <a:bodyPr/>
          <a:lstStyle/>
          <a:p>
            <a:pPr algn="ctr" eaLnBrk="1" hangingPunct="1"/>
            <a:r>
              <a:rPr lang="en-US" sz="4800" b="1" smtClean="0"/>
              <a:t>EAR - Formula</a:t>
            </a:r>
          </a:p>
        </p:txBody>
      </p:sp>
      <p:grpSp>
        <p:nvGrpSpPr>
          <p:cNvPr id="10" name="Group 7"/>
          <p:cNvGrpSpPr/>
          <p:nvPr/>
        </p:nvGrpSpPr>
        <p:grpSpPr>
          <a:xfrm>
            <a:off x="1219200" y="1722438"/>
            <a:ext cx="7086600" cy="2286000"/>
            <a:chOff x="2133600" y="1981200"/>
            <a:chExt cx="5311775" cy="1828800"/>
          </a:xfrm>
          <a:solidFill>
            <a:srgbClr val="3399FF"/>
          </a:solidFill>
          <a:scene3d>
            <a:camera prst="orthographicFront">
              <a:rot lat="0" lon="0" rev="0"/>
            </a:camera>
            <a:lightRig rig="balanced" dir="t">
              <a:rot lat="0" lon="0" rev="8700000"/>
            </a:lightRig>
          </a:scene3d>
        </p:grpSpPr>
        <p:sp>
          <p:nvSpPr>
            <p:cNvPr id="11267" name="Rectangle 7"/>
            <p:cNvSpPr>
              <a:spLocks noChangeArrowheads="1"/>
            </p:cNvSpPr>
            <p:nvPr/>
          </p:nvSpPr>
          <p:spPr bwMode="auto">
            <a:xfrm>
              <a:off x="2133600" y="1981200"/>
              <a:ext cx="5257800" cy="1828800"/>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flatTx/>
            </a:bodyPr>
            <a:lstStyle/>
            <a:p>
              <a:pPr fontAlgn="auto">
                <a:spcBef>
                  <a:spcPts val="0"/>
                </a:spcBef>
                <a:spcAft>
                  <a:spcPts val="0"/>
                </a:spcAft>
                <a:defRPr/>
              </a:pPr>
              <a:endParaRPr lang="en-US">
                <a:latin typeface="+mn-lt"/>
              </a:endParaRPr>
            </a:p>
          </p:txBody>
        </p:sp>
        <p:graphicFrame>
          <p:nvGraphicFramePr>
            <p:cNvPr id="47116" name="Object 12"/>
            <p:cNvGraphicFramePr>
              <a:graphicFrameLocks/>
            </p:cNvGraphicFramePr>
            <p:nvPr/>
          </p:nvGraphicFramePr>
          <p:xfrm>
            <a:off x="2133600" y="2027238"/>
            <a:ext cx="5311775" cy="1736725"/>
          </p:xfrm>
          <a:graphic>
            <a:graphicData uri="http://schemas.openxmlformats.org/presentationml/2006/ole">
              <p:oleObj spid="_x0000_s47117" name="Equation" r:id="rId4" imgW="45936360" imgH="15007320" progId="Equation.3">
                <p:embed/>
              </p:oleObj>
            </a:graphicData>
          </a:graphic>
        </p:graphicFrame>
      </p:grpSp>
      <p:sp>
        <p:nvSpPr>
          <p:cNvPr id="47121" name="Text Box 5"/>
          <p:cNvSpPr txBox="1">
            <a:spLocks noChangeArrowheads="1"/>
          </p:cNvSpPr>
          <p:nvPr/>
        </p:nvSpPr>
        <p:spPr bwMode="auto">
          <a:xfrm>
            <a:off x="957263" y="4184650"/>
            <a:ext cx="8153400" cy="2584450"/>
          </a:xfrm>
          <a:prstGeom prst="rect">
            <a:avLst/>
          </a:prstGeom>
          <a:noFill/>
          <a:ln w="12700" cap="sq">
            <a:noFill/>
            <a:miter lim="800000"/>
            <a:headEnd type="none" w="sm" len="sm"/>
            <a:tailEnd type="none" w="sm" len="sm"/>
          </a:ln>
        </p:spPr>
        <p:txBody>
          <a:bodyPr>
            <a:spAutoFit/>
          </a:bodyPr>
          <a:lstStyle/>
          <a:p>
            <a:pPr>
              <a:spcBef>
                <a:spcPct val="50000"/>
              </a:spcBef>
            </a:pPr>
            <a:r>
              <a:rPr lang="en-US" sz="3600" b="1">
                <a:solidFill>
                  <a:srgbClr val="0070C0"/>
                </a:solidFill>
                <a:latin typeface="Perpetua" pitchFamily="18" charset="0"/>
                <a:cs typeface="Arial" charset="0"/>
              </a:rPr>
              <a:t>Remember that the APR is the quoted rate, and </a:t>
            </a:r>
          </a:p>
          <a:p>
            <a:pPr>
              <a:spcBef>
                <a:spcPct val="50000"/>
              </a:spcBef>
            </a:pPr>
            <a:r>
              <a:rPr lang="en-US" sz="3600" b="1">
                <a:solidFill>
                  <a:srgbClr val="0070C0"/>
                </a:solidFill>
                <a:latin typeface="Perpetua" pitchFamily="18" charset="0"/>
                <a:cs typeface="Arial" charset="0"/>
              </a:rPr>
              <a:t>“m” is the number of compounding periods per year</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Number Placeholder 22"/>
          <p:cNvSpPr>
            <a:spLocks noGrp="1"/>
          </p:cNvSpPr>
          <p:nvPr>
            <p:ph type="sldNum" sz="quarter" idx="12"/>
          </p:nvPr>
        </p:nvSpPr>
        <p:spPr bwMode="auto">
          <a:ln>
            <a:round/>
            <a:headEnd/>
            <a:tailEnd/>
          </a:ln>
        </p:spPr>
        <p:txBody>
          <a:bodyPr/>
          <a:lstStyle/>
          <a:p>
            <a:r>
              <a:rPr lang="en-US" smtClean="0"/>
              <a:t>6-</a:t>
            </a:r>
            <a:fld id="{FCB5AAE5-C012-4EB3-AA9F-36EDC5A0F9FC}" type="slidenum">
              <a:rPr lang="en-US" smtClean="0"/>
              <a:pPr/>
              <a:t>68</a:t>
            </a:fld>
            <a:endParaRPr lang="en-US" smtClean="0"/>
          </a:p>
        </p:txBody>
      </p:sp>
      <p:sp>
        <p:nvSpPr>
          <p:cNvPr id="148482" name="Rectangle 2"/>
          <p:cNvSpPr>
            <a:spLocks noGrp="1" noChangeArrowheads="1"/>
          </p:cNvSpPr>
          <p:nvPr>
            <p:ph type="title"/>
          </p:nvPr>
        </p:nvSpPr>
        <p:spPr>
          <a:solidFill>
            <a:schemeClr val="bg2"/>
          </a:solidFill>
        </p:spPr>
        <p:txBody>
          <a:bodyPr/>
          <a:lstStyle/>
          <a:p>
            <a:pPr algn="ctr" eaLnBrk="1" hangingPunct="1"/>
            <a:r>
              <a:rPr lang="en-US" sz="4800" b="1" smtClean="0"/>
              <a:t>Decisions, Decisions II</a:t>
            </a:r>
          </a:p>
        </p:txBody>
      </p:sp>
      <p:sp>
        <p:nvSpPr>
          <p:cNvPr id="56323" name="Rectangle 3"/>
          <p:cNvSpPr>
            <a:spLocks noGrp="1" noChangeArrowheads="1"/>
          </p:cNvSpPr>
          <p:nvPr>
            <p:ph sz="quarter" idx="1"/>
          </p:nvPr>
        </p:nvSpPr>
        <p:spPr>
          <a:xfrm>
            <a:off x="152400" y="1676400"/>
            <a:ext cx="8991600" cy="5181600"/>
          </a:xfrm>
        </p:spPr>
        <p:txBody>
          <a:bodyPr/>
          <a:lstStyle/>
          <a:p>
            <a:pPr eaLnBrk="1" hangingPunct="1">
              <a:buFont typeface="Wingdings 2" pitchFamily="18" charset="2"/>
              <a:buNone/>
            </a:pPr>
            <a:r>
              <a:rPr lang="en-US" b="1" dirty="0" smtClean="0">
                <a:cs typeface="Arial" charset="0"/>
              </a:rPr>
              <a:t>	You are looking at two savings accounts. One pays 5.25%, with daily compounding. The other pays 5.3% with semiannual compounding. </a:t>
            </a:r>
          </a:p>
          <a:p>
            <a:pPr eaLnBrk="1" hangingPunct="1">
              <a:buFont typeface="Wingdings 2" pitchFamily="18" charset="2"/>
              <a:buNone/>
            </a:pPr>
            <a:r>
              <a:rPr lang="en-US" b="1" dirty="0" smtClean="0">
                <a:solidFill>
                  <a:srgbClr val="0070C0"/>
                </a:solidFill>
                <a:cs typeface="Arial" charset="0"/>
              </a:rPr>
              <a:t>Which account should you use?</a:t>
            </a:r>
          </a:p>
          <a:p>
            <a:pPr lvl="1" eaLnBrk="1" hangingPunct="1">
              <a:buFont typeface="Wingdings 2" pitchFamily="18" charset="2"/>
              <a:buNone/>
            </a:pPr>
            <a:r>
              <a:rPr lang="en-US" sz="3200" b="1" dirty="0" smtClean="0">
                <a:cs typeface="Arial" charset="0"/>
              </a:rPr>
              <a:t>First account:</a:t>
            </a:r>
          </a:p>
          <a:p>
            <a:pPr lvl="2" algn="ctr" eaLnBrk="1" hangingPunct="1">
              <a:buFont typeface="Wingdings 2" pitchFamily="18" charset="2"/>
              <a:buNone/>
            </a:pPr>
            <a:r>
              <a:rPr lang="en-US" sz="2800" b="1" dirty="0" smtClean="0">
                <a:cs typeface="Arial" charset="0"/>
              </a:rPr>
              <a:t>EAR = (1 + .0525/365)</a:t>
            </a:r>
            <a:r>
              <a:rPr lang="en-US" sz="2800" b="1" baseline="30000" dirty="0" smtClean="0">
                <a:cs typeface="Arial" charset="0"/>
              </a:rPr>
              <a:t>365</a:t>
            </a:r>
            <a:r>
              <a:rPr lang="en-US" sz="2800" b="1" dirty="0" smtClean="0">
                <a:cs typeface="Arial" charset="0"/>
              </a:rPr>
              <a:t> – 1 = </a:t>
            </a:r>
            <a:r>
              <a:rPr lang="en-US" sz="2800" b="1" dirty="0" smtClean="0">
                <a:solidFill>
                  <a:srgbClr val="C00000"/>
                </a:solidFill>
                <a:cs typeface="Arial" charset="0"/>
              </a:rPr>
              <a:t>5.39%</a:t>
            </a:r>
          </a:p>
          <a:p>
            <a:pPr lvl="1" eaLnBrk="1" hangingPunct="1">
              <a:buFont typeface="Wingdings 2" pitchFamily="18" charset="2"/>
              <a:buNone/>
            </a:pPr>
            <a:r>
              <a:rPr lang="en-US" sz="3200" b="1" dirty="0" smtClean="0">
                <a:cs typeface="Arial" charset="0"/>
              </a:rPr>
              <a:t>Second account:</a:t>
            </a:r>
          </a:p>
          <a:p>
            <a:pPr lvl="2" algn="ctr" eaLnBrk="1" hangingPunct="1">
              <a:buFont typeface="Wingdings 2" pitchFamily="18" charset="2"/>
              <a:buNone/>
            </a:pPr>
            <a:r>
              <a:rPr lang="en-US" sz="2800" b="1" dirty="0" smtClean="0">
                <a:cs typeface="Arial" charset="0"/>
              </a:rPr>
              <a:t>EAR = (1 + .053/2)</a:t>
            </a:r>
            <a:r>
              <a:rPr lang="en-US" sz="2800" b="1" baseline="30000" dirty="0" smtClean="0">
                <a:cs typeface="Arial" charset="0"/>
              </a:rPr>
              <a:t>2</a:t>
            </a:r>
            <a:r>
              <a:rPr lang="en-US" sz="2800" b="1" dirty="0" smtClean="0">
                <a:cs typeface="Arial" charset="0"/>
              </a:rPr>
              <a:t> – 1 = </a:t>
            </a:r>
            <a:r>
              <a:rPr lang="en-US" sz="2800" b="1" dirty="0" smtClean="0">
                <a:solidFill>
                  <a:srgbClr val="C00000"/>
                </a:solidFill>
                <a:cs typeface="Arial" charset="0"/>
              </a:rPr>
              <a:t>5.37%</a:t>
            </a:r>
          </a:p>
          <a:p>
            <a:pPr eaLnBrk="1" hangingPunct="1">
              <a:buFont typeface="Wingdings 2" pitchFamily="18" charset="2"/>
              <a:buNone/>
            </a:pPr>
            <a:r>
              <a:rPr lang="en-US" b="1" dirty="0" smtClean="0">
                <a:solidFill>
                  <a:srgbClr val="0070C0"/>
                </a:solidFill>
                <a:cs typeface="Arial" charset="0"/>
              </a:rPr>
              <a:t>Which account should you choose and why?</a:t>
            </a:r>
            <a:endParaRPr lang="en-US" sz="2800" b="1" dirty="0" smtClean="0">
              <a:solidFill>
                <a:srgbClr val="0070C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 calcmode="lin" valueType="num">
                                      <p:cBhvr>
                                        <p:cTn id="7" dur="1000" fill="hold"/>
                                        <p:tgtEl>
                                          <p:spTgt spid="5632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5632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5632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6323">
                                            <p:txEl>
                                              <p:pRg st="2" end="2"/>
                                            </p:txEl>
                                          </p:spTgt>
                                        </p:tgtEl>
                                        <p:attrNameLst>
                                          <p:attrName>style.visibility</p:attrName>
                                        </p:attrNameLst>
                                      </p:cBhvr>
                                      <p:to>
                                        <p:strVal val="visible"/>
                                      </p:to>
                                    </p:set>
                                    <p:anim calcmode="lin" valueType="num">
                                      <p:cBhvr>
                                        <p:cTn id="14" dur="1000" fill="hold"/>
                                        <p:tgtEl>
                                          <p:spTgt spid="5632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56323">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56323">
                                            <p:txEl>
                                              <p:pRg st="2" end="2"/>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anim calcmode="lin" valueType="num">
                                      <p:cBhvr>
                                        <p:cTn id="19" dur="1000" fill="hold"/>
                                        <p:tgtEl>
                                          <p:spTgt spid="5632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56323">
                                            <p:txEl>
                                              <p:pRg st="3" end="3"/>
                                            </p:txEl>
                                          </p:spTgt>
                                        </p:tgtEl>
                                        <p:attrNameLst>
                                          <p:attrName>ppt_h</p:attrName>
                                        </p:attrNameLst>
                                      </p:cBhvr>
                                      <p:tavLst>
                                        <p:tav tm="0">
                                          <p:val>
                                            <p:fltVal val="0"/>
                                          </p:val>
                                        </p:tav>
                                        <p:tav tm="100000">
                                          <p:val>
                                            <p:strVal val="#ppt_h"/>
                                          </p:val>
                                        </p:tav>
                                      </p:tavLst>
                                    </p:anim>
                                    <p:animEffect transition="in" filter="fade">
                                      <p:cBhvr>
                                        <p:cTn id="21" dur="1000"/>
                                        <p:tgtEl>
                                          <p:spTgt spid="5632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56323">
                                            <p:txEl>
                                              <p:pRg st="4" end="4"/>
                                            </p:txEl>
                                          </p:spTgt>
                                        </p:tgtEl>
                                        <p:attrNameLst>
                                          <p:attrName>style.visibility</p:attrName>
                                        </p:attrNameLst>
                                      </p:cBhvr>
                                      <p:to>
                                        <p:strVal val="visible"/>
                                      </p:to>
                                    </p:set>
                                    <p:anim calcmode="lin" valueType="num">
                                      <p:cBhvr>
                                        <p:cTn id="26" dur="1000" fill="hold"/>
                                        <p:tgtEl>
                                          <p:spTgt spid="56323">
                                            <p:txEl>
                                              <p:pRg st="4" end="4"/>
                                            </p:txEl>
                                          </p:spTgt>
                                        </p:tgtEl>
                                        <p:attrNameLst>
                                          <p:attrName>ppt_w</p:attrName>
                                        </p:attrNameLst>
                                      </p:cBhvr>
                                      <p:tavLst>
                                        <p:tav tm="0">
                                          <p:val>
                                            <p:fltVal val="0"/>
                                          </p:val>
                                        </p:tav>
                                        <p:tav tm="100000">
                                          <p:val>
                                            <p:strVal val="#ppt_w"/>
                                          </p:val>
                                        </p:tav>
                                      </p:tavLst>
                                    </p:anim>
                                    <p:anim calcmode="lin" valueType="num">
                                      <p:cBhvr>
                                        <p:cTn id="27" dur="1000" fill="hold"/>
                                        <p:tgtEl>
                                          <p:spTgt spid="56323">
                                            <p:txEl>
                                              <p:pRg st="4" end="4"/>
                                            </p:txEl>
                                          </p:spTgt>
                                        </p:tgtEl>
                                        <p:attrNameLst>
                                          <p:attrName>ppt_h</p:attrName>
                                        </p:attrNameLst>
                                      </p:cBhvr>
                                      <p:tavLst>
                                        <p:tav tm="0">
                                          <p:val>
                                            <p:fltVal val="0"/>
                                          </p:val>
                                        </p:tav>
                                        <p:tav tm="100000">
                                          <p:val>
                                            <p:strVal val="#ppt_h"/>
                                          </p:val>
                                        </p:tav>
                                      </p:tavLst>
                                    </p:anim>
                                    <p:animEffect transition="in" filter="fade">
                                      <p:cBhvr>
                                        <p:cTn id="28" dur="1000"/>
                                        <p:tgtEl>
                                          <p:spTgt spid="56323">
                                            <p:txEl>
                                              <p:pRg st="4" end="4"/>
                                            </p:txEl>
                                          </p:spTgt>
                                        </p:tgtEl>
                                      </p:cBhvr>
                                    </p:animEffect>
                                  </p:childTnLst>
                                </p:cTn>
                              </p:par>
                              <p:par>
                                <p:cTn id="29" presetID="53" presetClass="entr" presetSubtype="0" fill="hold" nodeType="withEffect">
                                  <p:stCondLst>
                                    <p:cond delay="0"/>
                                  </p:stCondLst>
                                  <p:childTnLst>
                                    <p:set>
                                      <p:cBhvr>
                                        <p:cTn id="30" dur="1" fill="hold">
                                          <p:stCondLst>
                                            <p:cond delay="0"/>
                                          </p:stCondLst>
                                        </p:cTn>
                                        <p:tgtEl>
                                          <p:spTgt spid="56323">
                                            <p:txEl>
                                              <p:pRg st="5" end="5"/>
                                            </p:txEl>
                                          </p:spTgt>
                                        </p:tgtEl>
                                        <p:attrNameLst>
                                          <p:attrName>style.visibility</p:attrName>
                                        </p:attrNameLst>
                                      </p:cBhvr>
                                      <p:to>
                                        <p:strVal val="visible"/>
                                      </p:to>
                                    </p:set>
                                    <p:anim calcmode="lin" valueType="num">
                                      <p:cBhvr>
                                        <p:cTn id="31" dur="1000" fill="hold"/>
                                        <p:tgtEl>
                                          <p:spTgt spid="5632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56323">
                                            <p:txEl>
                                              <p:pRg st="5" end="5"/>
                                            </p:txEl>
                                          </p:spTgt>
                                        </p:tgtEl>
                                        <p:attrNameLst>
                                          <p:attrName>ppt_h</p:attrName>
                                        </p:attrNameLst>
                                      </p:cBhvr>
                                      <p:tavLst>
                                        <p:tav tm="0">
                                          <p:val>
                                            <p:fltVal val="0"/>
                                          </p:val>
                                        </p:tav>
                                        <p:tav tm="100000">
                                          <p:val>
                                            <p:strVal val="#ppt_h"/>
                                          </p:val>
                                        </p:tav>
                                      </p:tavLst>
                                    </p:anim>
                                    <p:animEffect transition="in" filter="fade">
                                      <p:cBhvr>
                                        <p:cTn id="33" dur="1000"/>
                                        <p:tgtEl>
                                          <p:spTgt spid="5632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56323">
                                            <p:txEl>
                                              <p:pRg st="6" end="6"/>
                                            </p:txEl>
                                          </p:spTgt>
                                        </p:tgtEl>
                                        <p:attrNameLst>
                                          <p:attrName>style.visibility</p:attrName>
                                        </p:attrNameLst>
                                      </p:cBhvr>
                                      <p:to>
                                        <p:strVal val="visible"/>
                                      </p:to>
                                    </p:set>
                                    <p:anim calcmode="lin" valueType="num">
                                      <p:cBhvr>
                                        <p:cTn id="38" dur="1000" fill="hold"/>
                                        <p:tgtEl>
                                          <p:spTgt spid="56323">
                                            <p:txEl>
                                              <p:pRg st="6" end="6"/>
                                            </p:txEl>
                                          </p:spTgt>
                                        </p:tgtEl>
                                        <p:attrNameLst>
                                          <p:attrName>ppt_w</p:attrName>
                                        </p:attrNameLst>
                                      </p:cBhvr>
                                      <p:tavLst>
                                        <p:tav tm="0">
                                          <p:val>
                                            <p:strVal val="#ppt_w*0.70"/>
                                          </p:val>
                                        </p:tav>
                                        <p:tav tm="100000">
                                          <p:val>
                                            <p:strVal val="#ppt_w"/>
                                          </p:val>
                                        </p:tav>
                                      </p:tavLst>
                                    </p:anim>
                                    <p:anim calcmode="lin" valueType="num">
                                      <p:cBhvr>
                                        <p:cTn id="39" dur="1000" fill="hold"/>
                                        <p:tgtEl>
                                          <p:spTgt spid="56323">
                                            <p:txEl>
                                              <p:pRg st="6" end="6"/>
                                            </p:txEl>
                                          </p:spTgt>
                                        </p:tgtEl>
                                        <p:attrNameLst>
                                          <p:attrName>ppt_h</p:attrName>
                                        </p:attrNameLst>
                                      </p:cBhvr>
                                      <p:tavLst>
                                        <p:tav tm="0">
                                          <p:val>
                                            <p:strVal val="#ppt_h"/>
                                          </p:val>
                                        </p:tav>
                                        <p:tav tm="100000">
                                          <p:val>
                                            <p:strVal val="#ppt_h"/>
                                          </p:val>
                                        </p:tav>
                                      </p:tavLst>
                                    </p:anim>
                                    <p:animEffect transition="in" filter="fade">
                                      <p:cBhvr>
                                        <p:cTn id="40" dur="1000"/>
                                        <p:tgtEl>
                                          <p:spTgt spid="563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Number Placeholder 22"/>
          <p:cNvSpPr>
            <a:spLocks noGrp="1"/>
          </p:cNvSpPr>
          <p:nvPr>
            <p:ph type="sldNum" sz="quarter" idx="12"/>
          </p:nvPr>
        </p:nvSpPr>
        <p:spPr bwMode="auto">
          <a:ln>
            <a:round/>
            <a:headEnd/>
            <a:tailEnd/>
          </a:ln>
        </p:spPr>
        <p:txBody>
          <a:bodyPr/>
          <a:lstStyle/>
          <a:p>
            <a:r>
              <a:rPr lang="en-US" smtClean="0"/>
              <a:t>6-</a:t>
            </a:r>
            <a:fld id="{5640A214-FF5B-4FF9-AC39-04C69DE57188}" type="slidenum">
              <a:rPr lang="en-US" smtClean="0"/>
              <a:pPr/>
              <a:t>69</a:t>
            </a:fld>
            <a:endParaRPr lang="en-US" smtClean="0"/>
          </a:p>
        </p:txBody>
      </p:sp>
      <p:sp>
        <p:nvSpPr>
          <p:cNvPr id="150530" name="Rectangle 2"/>
          <p:cNvSpPr>
            <a:spLocks noGrp="1" noChangeArrowheads="1"/>
          </p:cNvSpPr>
          <p:nvPr>
            <p:ph type="title"/>
          </p:nvPr>
        </p:nvSpPr>
        <p:spPr>
          <a:xfrm>
            <a:off x="914400" y="152400"/>
            <a:ext cx="7772400" cy="1524000"/>
          </a:xfrm>
          <a:solidFill>
            <a:schemeClr val="bg2"/>
          </a:solidFill>
        </p:spPr>
        <p:txBody>
          <a:bodyPr/>
          <a:lstStyle/>
          <a:p>
            <a:pPr algn="ctr" eaLnBrk="1" hangingPunct="1"/>
            <a:r>
              <a:rPr lang="en-US" sz="4800" b="1" smtClean="0"/>
              <a:t>Decisions, Decisions II Continued</a:t>
            </a:r>
          </a:p>
        </p:txBody>
      </p:sp>
      <p:sp>
        <p:nvSpPr>
          <p:cNvPr id="57347" name="Rectangle 3"/>
          <p:cNvSpPr>
            <a:spLocks noGrp="1" noChangeArrowheads="1"/>
          </p:cNvSpPr>
          <p:nvPr>
            <p:ph sz="quarter" idx="1"/>
          </p:nvPr>
        </p:nvSpPr>
        <p:spPr>
          <a:xfrm>
            <a:off x="685800" y="1612900"/>
            <a:ext cx="8610600" cy="4530725"/>
          </a:xfrm>
        </p:spPr>
        <p:txBody>
          <a:bodyPr/>
          <a:lstStyle/>
          <a:p>
            <a:pPr eaLnBrk="1" hangingPunct="1">
              <a:buFont typeface="Wingdings 2" pitchFamily="18" charset="2"/>
              <a:buNone/>
            </a:pPr>
            <a:r>
              <a:rPr lang="en-US" sz="3600" b="1" dirty="0" smtClean="0">
                <a:solidFill>
                  <a:srgbClr val="0070C0"/>
                </a:solidFill>
                <a:cs typeface="Arial" charset="0"/>
              </a:rPr>
              <a:t>	Let’s verify the choice.  Suppose you invest $100 in each account. How much will you have in each account in one year?</a:t>
            </a:r>
          </a:p>
          <a:p>
            <a:pPr lvl="1" eaLnBrk="1" hangingPunct="1">
              <a:buFont typeface="Wingdings 2" pitchFamily="18" charset="2"/>
              <a:buNone/>
            </a:pPr>
            <a:r>
              <a:rPr lang="en-US" b="1" dirty="0" smtClean="0">
                <a:cs typeface="Arial" charset="0"/>
              </a:rPr>
              <a:t>First Account:</a:t>
            </a:r>
          </a:p>
          <a:p>
            <a:pPr lvl="2" algn="ctr" eaLnBrk="1" hangingPunct="1">
              <a:buFont typeface="Wingdings 2" pitchFamily="18" charset="2"/>
              <a:buNone/>
            </a:pPr>
            <a:r>
              <a:rPr lang="en-US" b="1" dirty="0" smtClean="0">
                <a:cs typeface="Arial" charset="0"/>
              </a:rPr>
              <a:t>365 N; 5.25 / 365 = .014383562 I/Y; 100 PV; </a:t>
            </a:r>
          </a:p>
          <a:p>
            <a:pPr lvl="2" algn="ctr" eaLnBrk="1" hangingPunct="1">
              <a:buFont typeface="Wingdings 2" pitchFamily="18" charset="2"/>
              <a:buNone/>
            </a:pPr>
            <a:r>
              <a:rPr lang="en-US" b="1" dirty="0" smtClean="0">
                <a:cs typeface="Arial" charset="0"/>
              </a:rPr>
              <a:t>CPT FV = </a:t>
            </a:r>
            <a:r>
              <a:rPr lang="en-US" b="1" dirty="0" smtClean="0">
                <a:solidFill>
                  <a:srgbClr val="C00000"/>
                </a:solidFill>
                <a:cs typeface="Arial" charset="0"/>
              </a:rPr>
              <a:t>$105.39</a:t>
            </a:r>
          </a:p>
          <a:p>
            <a:pPr lvl="1" eaLnBrk="1" hangingPunct="1">
              <a:buFont typeface="Wingdings 2" pitchFamily="18" charset="2"/>
              <a:buNone/>
            </a:pPr>
            <a:r>
              <a:rPr lang="en-US" b="1" dirty="0" smtClean="0">
                <a:cs typeface="Arial" charset="0"/>
              </a:rPr>
              <a:t>Second Account:</a:t>
            </a:r>
          </a:p>
          <a:p>
            <a:pPr lvl="2" algn="ctr" eaLnBrk="1" hangingPunct="1">
              <a:buFont typeface="Wingdings 2" pitchFamily="18" charset="2"/>
              <a:buNone/>
            </a:pPr>
            <a:r>
              <a:rPr lang="en-US" b="1" dirty="0" smtClean="0">
                <a:cs typeface="Arial" charset="0"/>
              </a:rPr>
              <a:t>2 N; 5.3 / 2 = 2.65 I/Y; 100 PV; </a:t>
            </a:r>
            <a:r>
              <a:rPr lang="en-US" dirty="0" smtClean="0">
                <a:cs typeface="Arial" charset="0"/>
              </a:rPr>
              <a:t>CPT </a:t>
            </a:r>
            <a:r>
              <a:rPr lang="en-US" b="1" dirty="0" smtClean="0">
                <a:cs typeface="Arial" charset="0"/>
              </a:rPr>
              <a:t>FV = </a:t>
            </a:r>
            <a:r>
              <a:rPr lang="en-US" b="1" dirty="0" smtClean="0">
                <a:solidFill>
                  <a:srgbClr val="C00000"/>
                </a:solidFill>
                <a:cs typeface="Arial" charset="0"/>
              </a:rPr>
              <a:t>$105.37</a:t>
            </a:r>
          </a:p>
          <a:p>
            <a:pPr eaLnBrk="1" hangingPunct="1">
              <a:buFont typeface="Wingdings 2" pitchFamily="18" charset="2"/>
              <a:buNone/>
            </a:pPr>
            <a:r>
              <a:rPr lang="en-US" b="1" dirty="0" smtClean="0">
                <a:solidFill>
                  <a:srgbClr val="C00000"/>
                </a:solidFill>
                <a:cs typeface="Arial" charset="0"/>
              </a:rPr>
              <a:t>You have more money in the first account.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p:cTn id="7" dur="1000" fill="hold"/>
                                        <p:tgtEl>
                                          <p:spTgt spid="573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73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73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7347">
                                            <p:txEl>
                                              <p:pRg st="1" end="1"/>
                                            </p:txEl>
                                          </p:spTgt>
                                        </p:tgtEl>
                                        <p:attrNameLst>
                                          <p:attrName>style.visibility</p:attrName>
                                        </p:attrNameLst>
                                      </p:cBhvr>
                                      <p:to>
                                        <p:strVal val="visible"/>
                                      </p:to>
                                    </p:set>
                                    <p:anim calcmode="lin" valueType="num">
                                      <p:cBhvr>
                                        <p:cTn id="14" dur="500" fill="hold"/>
                                        <p:tgtEl>
                                          <p:spTgt spid="5734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734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7347">
                                            <p:txEl>
                                              <p:pRg st="1" end="1"/>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p:cTn id="19" dur="500" fill="hold"/>
                                        <p:tgtEl>
                                          <p:spTgt spid="5734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7347">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7347">
                                            <p:txEl>
                                              <p:pRg st="2" end="2"/>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57347">
                                            <p:txEl>
                                              <p:pRg st="3" end="3"/>
                                            </p:txEl>
                                          </p:spTgt>
                                        </p:tgtEl>
                                        <p:attrNameLst>
                                          <p:attrName>style.visibility</p:attrName>
                                        </p:attrNameLst>
                                      </p:cBhvr>
                                      <p:to>
                                        <p:strVal val="visible"/>
                                      </p:to>
                                    </p:set>
                                    <p:anim calcmode="lin" valueType="num">
                                      <p:cBhvr>
                                        <p:cTn id="24" dur="500" fill="hold"/>
                                        <p:tgtEl>
                                          <p:spTgt spid="57347">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57347">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5734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57347">
                                            <p:txEl>
                                              <p:pRg st="4" end="4"/>
                                            </p:txEl>
                                          </p:spTgt>
                                        </p:tgtEl>
                                        <p:attrNameLst>
                                          <p:attrName>style.visibility</p:attrName>
                                        </p:attrNameLst>
                                      </p:cBhvr>
                                      <p:to>
                                        <p:strVal val="visible"/>
                                      </p:to>
                                    </p:set>
                                    <p:anim calcmode="lin" valueType="num">
                                      <p:cBhvr>
                                        <p:cTn id="31" dur="500" fill="hold"/>
                                        <p:tgtEl>
                                          <p:spTgt spid="5734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7347">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57347">
                                            <p:txEl>
                                              <p:pRg st="4" end="4"/>
                                            </p:txEl>
                                          </p:spTgt>
                                        </p:tgtEl>
                                      </p:cBhvr>
                                    </p:animEffect>
                                  </p:childTnLst>
                                </p:cTn>
                              </p:par>
                              <p:par>
                                <p:cTn id="34" presetID="53" presetClass="entr" presetSubtype="0" fill="hold" nodeType="withEffect">
                                  <p:stCondLst>
                                    <p:cond delay="0"/>
                                  </p:stCondLst>
                                  <p:childTnLst>
                                    <p:set>
                                      <p:cBhvr>
                                        <p:cTn id="35" dur="1" fill="hold">
                                          <p:stCondLst>
                                            <p:cond delay="0"/>
                                          </p:stCondLst>
                                        </p:cTn>
                                        <p:tgtEl>
                                          <p:spTgt spid="57347">
                                            <p:txEl>
                                              <p:pRg st="5" end="5"/>
                                            </p:txEl>
                                          </p:spTgt>
                                        </p:tgtEl>
                                        <p:attrNameLst>
                                          <p:attrName>style.visibility</p:attrName>
                                        </p:attrNameLst>
                                      </p:cBhvr>
                                      <p:to>
                                        <p:strVal val="visible"/>
                                      </p:to>
                                    </p:set>
                                    <p:anim calcmode="lin" valueType="num">
                                      <p:cBhvr>
                                        <p:cTn id="36" dur="500" fill="hold"/>
                                        <p:tgtEl>
                                          <p:spTgt spid="57347">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57347">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57347">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57347">
                                            <p:txEl>
                                              <p:pRg st="6" end="6"/>
                                            </p:txEl>
                                          </p:spTgt>
                                        </p:tgtEl>
                                        <p:attrNameLst>
                                          <p:attrName>style.visibility</p:attrName>
                                        </p:attrNameLst>
                                      </p:cBhvr>
                                      <p:to>
                                        <p:strVal val="visible"/>
                                      </p:to>
                                    </p:set>
                                    <p:anim calcmode="lin" valueType="num">
                                      <p:cBhvr>
                                        <p:cTn id="43" dur="1000" fill="hold"/>
                                        <p:tgtEl>
                                          <p:spTgt spid="57347">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57347">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57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22"/>
          <p:cNvSpPr>
            <a:spLocks noGrp="1"/>
          </p:cNvSpPr>
          <p:nvPr>
            <p:ph type="sldNum" sz="quarter" idx="12"/>
          </p:nvPr>
        </p:nvSpPr>
        <p:spPr bwMode="auto">
          <a:ln>
            <a:round/>
            <a:headEnd/>
            <a:tailEnd/>
          </a:ln>
        </p:spPr>
        <p:txBody>
          <a:bodyPr/>
          <a:lstStyle/>
          <a:p>
            <a:r>
              <a:rPr lang="en-US" smtClean="0"/>
              <a:t>6-</a:t>
            </a:r>
            <a:fld id="{D20E95BF-3630-40C1-9776-02BA038BE274}" type="slidenum">
              <a:rPr lang="en-US" smtClean="0"/>
              <a:pPr/>
              <a:t>7</a:t>
            </a:fld>
            <a:endParaRPr lang="en-US" smtClean="0"/>
          </a:p>
        </p:txBody>
      </p:sp>
      <p:sp>
        <p:nvSpPr>
          <p:cNvPr id="19458" name="Rectangle 2"/>
          <p:cNvSpPr>
            <a:spLocks noGrp="1" noChangeArrowheads="1"/>
          </p:cNvSpPr>
          <p:nvPr>
            <p:ph type="title"/>
          </p:nvPr>
        </p:nvSpPr>
        <p:spPr>
          <a:xfrm>
            <a:off x="914400" y="76200"/>
            <a:ext cx="7772400" cy="1447800"/>
          </a:xfrm>
          <a:solidFill>
            <a:schemeClr val="bg2"/>
          </a:solidFill>
        </p:spPr>
        <p:txBody>
          <a:bodyPr/>
          <a:lstStyle/>
          <a:p>
            <a:pPr algn="ctr" eaLnBrk="1" hangingPunct="1"/>
            <a:r>
              <a:rPr lang="en-US" sz="3800" b="1" smtClean="0"/>
              <a:t>Multiple Cash Flows</a:t>
            </a:r>
            <a:br>
              <a:rPr lang="en-US" sz="3800" b="1" smtClean="0"/>
            </a:br>
            <a:r>
              <a:rPr lang="en-US" sz="3800" b="1" smtClean="0"/>
              <a:t>Future Value 1</a:t>
            </a:r>
          </a:p>
        </p:txBody>
      </p:sp>
      <p:sp>
        <p:nvSpPr>
          <p:cNvPr id="8195" name="Rectangle 3"/>
          <p:cNvSpPr>
            <a:spLocks noGrp="1" noChangeArrowheads="1"/>
          </p:cNvSpPr>
          <p:nvPr>
            <p:ph sz="quarter" idx="1"/>
          </p:nvPr>
        </p:nvSpPr>
        <p:spPr>
          <a:xfrm>
            <a:off x="457200" y="1647825"/>
            <a:ext cx="8458200" cy="4525963"/>
          </a:xfrm>
        </p:spPr>
        <p:txBody>
          <a:bodyPr/>
          <a:lstStyle/>
          <a:p>
            <a:pPr eaLnBrk="1" hangingPunct="1">
              <a:lnSpc>
                <a:spcPct val="90000"/>
              </a:lnSpc>
              <a:buFont typeface="Wingdings 2" pitchFamily="18" charset="2"/>
              <a:buNone/>
            </a:pPr>
            <a:r>
              <a:rPr lang="en-US" sz="2800" b="1" smtClean="0">
                <a:latin typeface="Arial" charset="0"/>
                <a:cs typeface="Arial" charset="0"/>
              </a:rPr>
              <a:t>	</a:t>
            </a:r>
            <a:r>
              <a:rPr lang="en-US" sz="2800" b="1" smtClean="0">
                <a:solidFill>
                  <a:srgbClr val="0070C0"/>
                </a:solidFill>
                <a:cs typeface="Arial" charset="0"/>
              </a:rPr>
              <a:t>Simply look at each payment separately and move them through time as we did in the earlier chapter.  </a:t>
            </a:r>
          </a:p>
          <a:p>
            <a:pPr eaLnBrk="1" hangingPunct="1">
              <a:lnSpc>
                <a:spcPct val="90000"/>
              </a:lnSpc>
            </a:pPr>
            <a:endParaRPr lang="en-US" sz="2800" b="1" smtClean="0">
              <a:latin typeface="Arial" charset="0"/>
              <a:cs typeface="Arial" charset="0"/>
            </a:endParaRPr>
          </a:p>
          <a:p>
            <a:pPr eaLnBrk="1" hangingPunct="1">
              <a:lnSpc>
                <a:spcPct val="90000"/>
              </a:lnSpc>
            </a:pPr>
            <a:endParaRPr lang="en-US" sz="2800" b="1" smtClean="0">
              <a:latin typeface="Arial" charset="0"/>
              <a:cs typeface="Arial" charset="0"/>
            </a:endParaRPr>
          </a:p>
          <a:p>
            <a:pPr eaLnBrk="1" hangingPunct="1">
              <a:lnSpc>
                <a:spcPct val="90000"/>
              </a:lnSpc>
              <a:buFont typeface="Wingdings 2" pitchFamily="18" charset="2"/>
              <a:buNone/>
            </a:pPr>
            <a:endParaRPr lang="en-US" sz="2800" b="1" smtClean="0">
              <a:latin typeface="Arial" charset="0"/>
              <a:cs typeface="Arial" charset="0"/>
            </a:endParaRPr>
          </a:p>
          <a:p>
            <a:pPr eaLnBrk="1" hangingPunct="1">
              <a:lnSpc>
                <a:spcPct val="90000"/>
              </a:lnSpc>
            </a:pPr>
            <a:endParaRPr lang="en-US" sz="2800" b="1" smtClean="0">
              <a:latin typeface="Arial" charset="0"/>
              <a:cs typeface="Arial" charset="0"/>
            </a:endParaRPr>
          </a:p>
          <a:p>
            <a:pPr eaLnBrk="1" hangingPunct="1">
              <a:lnSpc>
                <a:spcPct val="90000"/>
              </a:lnSpc>
            </a:pPr>
            <a:endParaRPr lang="en-US" sz="2800" b="1" smtClean="0">
              <a:latin typeface="Arial" charset="0"/>
              <a:cs typeface="Arial" charset="0"/>
            </a:endParaRPr>
          </a:p>
          <a:p>
            <a:pPr eaLnBrk="1" hangingPunct="1">
              <a:lnSpc>
                <a:spcPct val="90000"/>
              </a:lnSpc>
              <a:buFont typeface="Wingdings 2" pitchFamily="18" charset="2"/>
              <a:buNone/>
            </a:pPr>
            <a:r>
              <a:rPr lang="en-US" sz="2800" b="1" smtClean="0">
                <a:latin typeface="Arial" charset="0"/>
                <a:cs typeface="Arial" charset="0"/>
              </a:rPr>
              <a:t>	</a:t>
            </a:r>
          </a:p>
          <a:p>
            <a:pPr eaLnBrk="1" hangingPunct="1">
              <a:lnSpc>
                <a:spcPct val="90000"/>
              </a:lnSpc>
              <a:buFont typeface="Wingdings 2" pitchFamily="18" charset="2"/>
              <a:buNone/>
            </a:pPr>
            <a:endParaRPr lang="en-US" sz="1200" b="1" smtClean="0">
              <a:latin typeface="Arial" charset="0"/>
              <a:cs typeface="Arial" charset="0"/>
            </a:endParaRPr>
          </a:p>
        </p:txBody>
      </p:sp>
      <p:cxnSp>
        <p:nvCxnSpPr>
          <p:cNvPr id="5" name="Straight Connector 4"/>
          <p:cNvCxnSpPr/>
          <p:nvPr/>
        </p:nvCxnSpPr>
        <p:spPr>
          <a:xfrm>
            <a:off x="1562100" y="3657600"/>
            <a:ext cx="5410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62100" y="32004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67200" y="32004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72300" y="32004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9464" name="TextBox 8"/>
          <p:cNvSpPr txBox="1">
            <a:spLocks noChangeArrowheads="1"/>
          </p:cNvSpPr>
          <p:nvPr/>
        </p:nvSpPr>
        <p:spPr bwMode="auto">
          <a:xfrm>
            <a:off x="952500" y="2705100"/>
            <a:ext cx="1371600" cy="523875"/>
          </a:xfrm>
          <a:prstGeom prst="rect">
            <a:avLst/>
          </a:prstGeom>
          <a:noFill/>
          <a:ln w="9525">
            <a:noFill/>
            <a:miter lim="800000"/>
            <a:headEnd/>
            <a:tailEnd/>
          </a:ln>
        </p:spPr>
        <p:txBody>
          <a:bodyPr>
            <a:spAutoFit/>
          </a:bodyPr>
          <a:lstStyle/>
          <a:p>
            <a:r>
              <a:rPr lang="en-US" sz="2800">
                <a:latin typeface="Arial Black" pitchFamily="34" charset="0"/>
              </a:rPr>
              <a:t>Today</a:t>
            </a:r>
          </a:p>
        </p:txBody>
      </p:sp>
      <p:sp>
        <p:nvSpPr>
          <p:cNvPr id="19465" name="TextBox 9"/>
          <p:cNvSpPr txBox="1">
            <a:spLocks noChangeArrowheads="1"/>
          </p:cNvSpPr>
          <p:nvPr/>
        </p:nvSpPr>
        <p:spPr bwMode="auto">
          <a:xfrm>
            <a:off x="3467100" y="2655888"/>
            <a:ext cx="1600200" cy="522287"/>
          </a:xfrm>
          <a:prstGeom prst="rect">
            <a:avLst/>
          </a:prstGeom>
          <a:noFill/>
          <a:ln w="9525">
            <a:noFill/>
            <a:miter lim="800000"/>
            <a:headEnd/>
            <a:tailEnd/>
          </a:ln>
        </p:spPr>
        <p:txBody>
          <a:bodyPr>
            <a:spAutoFit/>
          </a:bodyPr>
          <a:lstStyle/>
          <a:p>
            <a:r>
              <a:rPr lang="en-US" sz="2800">
                <a:latin typeface="Arial Black" pitchFamily="34" charset="0"/>
              </a:rPr>
              <a:t>1 Year</a:t>
            </a:r>
          </a:p>
        </p:txBody>
      </p:sp>
      <p:sp>
        <p:nvSpPr>
          <p:cNvPr id="19466" name="TextBox 10"/>
          <p:cNvSpPr txBox="1">
            <a:spLocks noChangeArrowheads="1"/>
          </p:cNvSpPr>
          <p:nvPr/>
        </p:nvSpPr>
        <p:spPr bwMode="auto">
          <a:xfrm>
            <a:off x="6248400" y="2667000"/>
            <a:ext cx="1752600" cy="523875"/>
          </a:xfrm>
          <a:prstGeom prst="rect">
            <a:avLst/>
          </a:prstGeom>
          <a:noFill/>
          <a:ln w="9525">
            <a:noFill/>
            <a:miter lim="800000"/>
            <a:headEnd/>
            <a:tailEnd/>
          </a:ln>
        </p:spPr>
        <p:txBody>
          <a:bodyPr>
            <a:spAutoFit/>
          </a:bodyPr>
          <a:lstStyle/>
          <a:p>
            <a:r>
              <a:rPr lang="en-US" sz="2800">
                <a:latin typeface="Arial Black" pitchFamily="34" charset="0"/>
              </a:rPr>
              <a:t>2 Years</a:t>
            </a:r>
          </a:p>
        </p:txBody>
      </p:sp>
      <p:sp>
        <p:nvSpPr>
          <p:cNvPr id="12" name="TextBox 11"/>
          <p:cNvSpPr txBox="1">
            <a:spLocks noChangeArrowheads="1"/>
          </p:cNvSpPr>
          <p:nvPr/>
        </p:nvSpPr>
        <p:spPr bwMode="auto">
          <a:xfrm>
            <a:off x="762000" y="3924300"/>
            <a:ext cx="2019300" cy="646113"/>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$1,000</a:t>
            </a:r>
          </a:p>
        </p:txBody>
      </p:sp>
      <p:sp>
        <p:nvSpPr>
          <p:cNvPr id="13" name="TextBox 12"/>
          <p:cNvSpPr txBox="1">
            <a:spLocks noChangeArrowheads="1"/>
          </p:cNvSpPr>
          <p:nvPr/>
        </p:nvSpPr>
        <p:spPr bwMode="auto">
          <a:xfrm>
            <a:off x="3619500" y="3962400"/>
            <a:ext cx="1752600" cy="646113"/>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  500</a:t>
            </a:r>
          </a:p>
        </p:txBody>
      </p:sp>
      <p:sp>
        <p:nvSpPr>
          <p:cNvPr id="19469" name="TextBox 13"/>
          <p:cNvSpPr txBox="1">
            <a:spLocks noChangeArrowheads="1"/>
          </p:cNvSpPr>
          <p:nvPr/>
        </p:nvSpPr>
        <p:spPr bwMode="auto">
          <a:xfrm>
            <a:off x="6362700" y="3962400"/>
            <a:ext cx="2019300" cy="646113"/>
          </a:xfrm>
          <a:prstGeom prst="rect">
            <a:avLst/>
          </a:prstGeom>
          <a:noFill/>
          <a:ln w="9525">
            <a:noFill/>
            <a:miter lim="800000"/>
            <a:headEnd/>
            <a:tailEnd/>
          </a:ln>
        </p:spPr>
        <p:txBody>
          <a:bodyPr>
            <a:spAutoFit/>
          </a:bodyPr>
          <a:lstStyle/>
          <a:p>
            <a:r>
              <a:rPr lang="en-US" sz="3600">
                <a:solidFill>
                  <a:srgbClr val="008000"/>
                </a:solidFill>
                <a:latin typeface="Arial Black" pitchFamily="34" charset="0"/>
              </a:rPr>
              <a:t>$  700</a:t>
            </a:r>
          </a:p>
        </p:txBody>
      </p:sp>
      <p:cxnSp>
        <p:nvCxnSpPr>
          <p:cNvPr id="20" name="Straight Arrow Connector 19"/>
          <p:cNvCxnSpPr/>
          <p:nvPr/>
        </p:nvCxnSpPr>
        <p:spPr>
          <a:xfrm>
            <a:off x="1752600" y="4953000"/>
            <a:ext cx="44958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52600" y="4572000"/>
            <a:ext cx="0" cy="3810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6248400" y="4572000"/>
            <a:ext cx="1878013" cy="646113"/>
          </a:xfrm>
          <a:prstGeom prst="rect">
            <a:avLst/>
          </a:prstGeom>
          <a:noFill/>
          <a:ln w="9525">
            <a:noFill/>
            <a:miter lim="800000"/>
            <a:headEnd/>
            <a:tailEnd/>
          </a:ln>
        </p:spPr>
        <p:txBody>
          <a:bodyPr wrap="none">
            <a:spAutoFit/>
          </a:bodyPr>
          <a:lstStyle/>
          <a:p>
            <a:r>
              <a:rPr lang="en-US" sz="3600">
                <a:solidFill>
                  <a:srgbClr val="008000"/>
                </a:solidFill>
                <a:latin typeface="Arial Black" pitchFamily="34" charset="0"/>
              </a:rPr>
              <a:t>$1,124</a:t>
            </a:r>
          </a:p>
        </p:txBody>
      </p:sp>
      <p:cxnSp>
        <p:nvCxnSpPr>
          <p:cNvPr id="30" name="Straight Arrow Connector 29"/>
          <p:cNvCxnSpPr/>
          <p:nvPr/>
        </p:nvCxnSpPr>
        <p:spPr>
          <a:xfrm>
            <a:off x="4419600" y="5562600"/>
            <a:ext cx="18288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19600" y="4572000"/>
            <a:ext cx="0" cy="9906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a:spLocks noChangeArrowheads="1"/>
          </p:cNvSpPr>
          <p:nvPr/>
        </p:nvSpPr>
        <p:spPr bwMode="auto">
          <a:xfrm>
            <a:off x="6400800" y="5181600"/>
            <a:ext cx="1724025" cy="646113"/>
          </a:xfrm>
          <a:prstGeom prst="rect">
            <a:avLst/>
          </a:prstGeom>
          <a:noFill/>
          <a:ln w="9525">
            <a:noFill/>
            <a:miter lim="800000"/>
            <a:headEnd/>
            <a:tailEnd/>
          </a:ln>
        </p:spPr>
        <p:txBody>
          <a:bodyPr wrap="none">
            <a:spAutoFit/>
          </a:bodyPr>
          <a:lstStyle/>
          <a:p>
            <a:r>
              <a:rPr lang="en-US" sz="3600">
                <a:solidFill>
                  <a:srgbClr val="008000"/>
                </a:solidFill>
                <a:latin typeface="Arial Black" pitchFamily="34" charset="0"/>
              </a:rPr>
              <a:t>$  530</a:t>
            </a:r>
          </a:p>
        </p:txBody>
      </p:sp>
      <p:sp>
        <p:nvSpPr>
          <p:cNvPr id="37" name="TextBox 36"/>
          <p:cNvSpPr txBox="1">
            <a:spLocks noChangeArrowheads="1"/>
          </p:cNvSpPr>
          <p:nvPr/>
        </p:nvSpPr>
        <p:spPr bwMode="auto">
          <a:xfrm>
            <a:off x="685800" y="5184775"/>
            <a:ext cx="6172200" cy="1385888"/>
          </a:xfrm>
          <a:prstGeom prst="rect">
            <a:avLst/>
          </a:prstGeom>
          <a:noFill/>
          <a:ln w="9525">
            <a:noFill/>
            <a:miter lim="800000"/>
            <a:headEnd/>
            <a:tailEnd/>
          </a:ln>
        </p:spPr>
        <p:txBody>
          <a:bodyPr>
            <a:spAutoFit/>
          </a:bodyPr>
          <a:lstStyle/>
          <a:p>
            <a:r>
              <a:rPr lang="en-US" sz="2800" b="1">
                <a:solidFill>
                  <a:srgbClr val="0070C0"/>
                </a:solidFill>
                <a:latin typeface="Perpetua" pitchFamily="18" charset="0"/>
                <a:cs typeface="Arial" charset="0"/>
              </a:rPr>
              <a:t>Now just </a:t>
            </a:r>
            <a:r>
              <a:rPr lang="en-US" sz="2800" b="1" u="sng">
                <a:solidFill>
                  <a:srgbClr val="0070C0"/>
                </a:solidFill>
                <a:latin typeface="Perpetua" pitchFamily="18" charset="0"/>
                <a:cs typeface="Arial" charset="0"/>
              </a:rPr>
              <a:t>add them up </a:t>
            </a:r>
          </a:p>
          <a:p>
            <a:r>
              <a:rPr lang="en-US" sz="2800" b="1">
                <a:solidFill>
                  <a:srgbClr val="0070C0"/>
                </a:solidFill>
                <a:latin typeface="Perpetua" pitchFamily="18" charset="0"/>
                <a:cs typeface="Arial" charset="0"/>
              </a:rPr>
              <a:t>because they are all </a:t>
            </a:r>
          </a:p>
          <a:p>
            <a:r>
              <a:rPr lang="en-US" sz="2800" b="1">
                <a:solidFill>
                  <a:srgbClr val="0070C0"/>
                </a:solidFill>
                <a:latin typeface="Perpetua" pitchFamily="18" charset="0"/>
                <a:cs typeface="Arial" charset="0"/>
              </a:rPr>
              <a:t>adjusted to be in “year 3” value</a:t>
            </a:r>
          </a:p>
        </p:txBody>
      </p:sp>
      <p:cxnSp>
        <p:nvCxnSpPr>
          <p:cNvPr id="39" name="Straight Connector 38"/>
          <p:cNvCxnSpPr/>
          <p:nvPr/>
        </p:nvCxnSpPr>
        <p:spPr>
          <a:xfrm>
            <a:off x="6248400" y="5791200"/>
            <a:ext cx="1905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a:spLocks noChangeArrowheads="1"/>
          </p:cNvSpPr>
          <p:nvPr/>
        </p:nvSpPr>
        <p:spPr bwMode="auto">
          <a:xfrm>
            <a:off x="6324600" y="5867400"/>
            <a:ext cx="2209800" cy="646113"/>
          </a:xfrm>
          <a:prstGeom prst="rect">
            <a:avLst/>
          </a:prstGeom>
          <a:noFill/>
          <a:ln w="9525">
            <a:noFill/>
            <a:miter lim="800000"/>
            <a:headEnd/>
            <a:tailEnd/>
          </a:ln>
        </p:spPr>
        <p:txBody>
          <a:bodyPr>
            <a:spAutoFit/>
          </a:bodyPr>
          <a:lstStyle/>
          <a:p>
            <a:r>
              <a:rPr lang="en-US" sz="3600">
                <a:solidFill>
                  <a:srgbClr val="C00000"/>
                </a:solidFill>
                <a:latin typeface="Arial Black" pitchFamily="34" charset="0"/>
              </a:rPr>
              <a:t>$2,354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10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19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819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500"/>
                                        <p:tgtEl>
                                          <p:spTgt spid="22"/>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1000"/>
                                        <p:tgtEl>
                                          <p:spTgt spid="20"/>
                                        </p:tgtEl>
                                      </p:cBhvr>
                                    </p:animEffect>
                                  </p:childTnLst>
                                </p:cTn>
                              </p:par>
                            </p:childTnLst>
                          </p:cTn>
                        </p:par>
                        <p:par>
                          <p:cTn id="19" fill="hold">
                            <p:stCondLst>
                              <p:cond delay="1500"/>
                            </p:stCondLst>
                            <p:childTnLst>
                              <p:par>
                                <p:cTn id="20" presetID="55" presetClass="entr" presetSubtype="0" fill="hold"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 calcmode="lin" valueType="num">
                                      <p:cBhvr>
                                        <p:cTn id="22" dur="1000" fill="hold"/>
                                        <p:tgtEl>
                                          <p:spTgt spid="29">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29">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29">
                                            <p:txEl>
                                              <p:pRg st="0" end="0"/>
                                            </p:txEl>
                                          </p:spTgt>
                                        </p:tgtEl>
                                      </p:cBhvr>
                                    </p:animEffect>
                                  </p:childTnLst>
                                </p:cTn>
                              </p:par>
                            </p:childTnLst>
                          </p:cTn>
                        </p:par>
                        <p:par>
                          <p:cTn id="25" fill="hold">
                            <p:stCondLst>
                              <p:cond delay="2500"/>
                            </p:stCondLst>
                            <p:childTnLst>
                              <p:par>
                                <p:cTn id="26" presetID="10" presetClass="exit" presetSubtype="0" fill="hold" grpId="0" nodeType="afterEffect">
                                  <p:stCondLst>
                                    <p:cond delay="0"/>
                                  </p:stCondLst>
                                  <p:childTnLst>
                                    <p:animEffect transition="out" filter="fade">
                                      <p:cBhvr>
                                        <p:cTn id="27" dur="1000"/>
                                        <p:tgtEl>
                                          <p:spTgt spid="12"/>
                                        </p:tgtEl>
                                      </p:cBhvr>
                                    </p:animEffect>
                                    <p:set>
                                      <p:cBhvr>
                                        <p:cTn id="28" dur="1" fill="hold">
                                          <p:stCondLst>
                                            <p:cond delay="999"/>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1000"/>
                                        <p:tgtEl>
                                          <p:spTgt spid="30"/>
                                        </p:tgtEl>
                                      </p:cBhvr>
                                    </p:animEffect>
                                  </p:childTnLst>
                                </p:cTn>
                              </p:par>
                            </p:childTnLst>
                          </p:cTn>
                        </p:par>
                        <p:par>
                          <p:cTn id="38" fill="hold">
                            <p:stCondLst>
                              <p:cond delay="1500"/>
                            </p:stCondLst>
                            <p:childTnLst>
                              <p:par>
                                <p:cTn id="39" presetID="55" presetClass="entr" presetSubtype="0" fill="hold" nodeType="after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anim calcmode="lin" valueType="num">
                                      <p:cBhvr>
                                        <p:cTn id="41" dur="1000" fill="hold"/>
                                        <p:tgtEl>
                                          <p:spTgt spid="36">
                                            <p:txEl>
                                              <p:pRg st="0" end="0"/>
                                            </p:txEl>
                                          </p:spTgt>
                                        </p:tgtEl>
                                        <p:attrNameLst>
                                          <p:attrName>ppt_w</p:attrName>
                                        </p:attrNameLst>
                                      </p:cBhvr>
                                      <p:tavLst>
                                        <p:tav tm="0">
                                          <p:val>
                                            <p:strVal val="#ppt_w*0.70"/>
                                          </p:val>
                                        </p:tav>
                                        <p:tav tm="100000">
                                          <p:val>
                                            <p:strVal val="#ppt_w"/>
                                          </p:val>
                                        </p:tav>
                                      </p:tavLst>
                                    </p:anim>
                                    <p:anim calcmode="lin" valueType="num">
                                      <p:cBhvr>
                                        <p:cTn id="42" dur="1000" fill="hold"/>
                                        <p:tgtEl>
                                          <p:spTgt spid="36">
                                            <p:txEl>
                                              <p:pRg st="0" end="0"/>
                                            </p:txEl>
                                          </p:spTgt>
                                        </p:tgtEl>
                                        <p:attrNameLst>
                                          <p:attrName>ppt_h</p:attrName>
                                        </p:attrNameLst>
                                      </p:cBhvr>
                                      <p:tavLst>
                                        <p:tav tm="0">
                                          <p:val>
                                            <p:strVal val="#ppt_h"/>
                                          </p:val>
                                        </p:tav>
                                        <p:tav tm="100000">
                                          <p:val>
                                            <p:strVal val="#ppt_h"/>
                                          </p:val>
                                        </p:tav>
                                      </p:tavLst>
                                    </p:anim>
                                    <p:animEffect transition="in" filter="fade">
                                      <p:cBhvr>
                                        <p:cTn id="43" dur="1000"/>
                                        <p:tgtEl>
                                          <p:spTgt spid="36">
                                            <p:txEl>
                                              <p:pRg st="0" end="0"/>
                                            </p:txEl>
                                          </p:spTgt>
                                        </p:tgtEl>
                                      </p:cBhvr>
                                    </p:animEffect>
                                  </p:childTnLst>
                                </p:cTn>
                              </p:par>
                            </p:childTnLst>
                          </p:cTn>
                        </p:par>
                        <p:par>
                          <p:cTn id="44" fill="hold">
                            <p:stCondLst>
                              <p:cond delay="2500"/>
                            </p:stCondLst>
                            <p:childTnLst>
                              <p:par>
                                <p:cTn id="45" presetID="10" presetClass="exit" presetSubtype="0" fill="hold" nodeType="afterEffect">
                                  <p:stCondLst>
                                    <p:cond delay="0"/>
                                  </p:stCondLst>
                                  <p:childTnLst>
                                    <p:animEffect transition="out" filter="fade">
                                      <p:cBhvr>
                                        <p:cTn id="46" dur="1000"/>
                                        <p:tgtEl>
                                          <p:spTgt spid="13">
                                            <p:txEl>
                                              <p:pRg st="0" end="0"/>
                                            </p:txEl>
                                          </p:spTgt>
                                        </p:tgtEl>
                                      </p:cBhvr>
                                    </p:animEffect>
                                    <p:set>
                                      <p:cBhvr>
                                        <p:cTn id="47" dur="1" fill="hold">
                                          <p:stCondLst>
                                            <p:cond delay="999"/>
                                          </p:stCondLst>
                                        </p:cTn>
                                        <p:tgtEl>
                                          <p:spTgt spid="13">
                                            <p:txEl>
                                              <p:pRg st="0" end="0"/>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2000" fill="hold"/>
                                        <p:tgtEl>
                                          <p:spTgt spid="39"/>
                                        </p:tgtEl>
                                        <p:attrNameLst>
                                          <p:attrName>ppt_w</p:attrName>
                                        </p:attrNameLst>
                                      </p:cBhvr>
                                      <p:tavLst>
                                        <p:tav tm="0">
                                          <p:val>
                                            <p:strVal val="#ppt_w*0.70"/>
                                          </p:val>
                                        </p:tav>
                                        <p:tav tm="100000">
                                          <p:val>
                                            <p:strVal val="#ppt_w"/>
                                          </p:val>
                                        </p:tav>
                                      </p:tavLst>
                                    </p:anim>
                                    <p:anim calcmode="lin" valueType="num">
                                      <p:cBhvr>
                                        <p:cTn id="60" dur="2000" fill="hold"/>
                                        <p:tgtEl>
                                          <p:spTgt spid="39"/>
                                        </p:tgtEl>
                                        <p:attrNameLst>
                                          <p:attrName>ppt_h</p:attrName>
                                        </p:attrNameLst>
                                      </p:cBhvr>
                                      <p:tavLst>
                                        <p:tav tm="0">
                                          <p:val>
                                            <p:strVal val="#ppt_h"/>
                                          </p:val>
                                        </p:tav>
                                        <p:tav tm="100000">
                                          <p:val>
                                            <p:strVal val="#ppt_h"/>
                                          </p:val>
                                        </p:tav>
                                      </p:tavLst>
                                    </p:anim>
                                    <p:animEffect transition="in" filter="fade">
                                      <p:cBhvr>
                                        <p:cTn id="61" dur="2000"/>
                                        <p:tgtEl>
                                          <p:spTgt spid="39"/>
                                        </p:tgtEl>
                                      </p:cBhvr>
                                    </p:animEffect>
                                  </p:childTnLst>
                                </p:cTn>
                              </p:par>
                            </p:childTnLst>
                          </p:cTn>
                        </p:par>
                        <p:par>
                          <p:cTn id="62" fill="hold">
                            <p:stCondLst>
                              <p:cond delay="2000"/>
                            </p:stCondLst>
                            <p:childTnLst>
                              <p:par>
                                <p:cTn id="63" presetID="27" presetClass="entr" presetSubtype="0" fill="hold" grpId="0" nodeType="afterEffect">
                                  <p:stCondLst>
                                    <p:cond delay="0"/>
                                  </p:stCondLst>
                                  <p:iterate type="lt">
                                    <p:tmPct val="50000"/>
                                  </p:iterate>
                                  <p:childTnLst>
                                    <p:set>
                                      <p:cBhvr>
                                        <p:cTn id="64" dur="1" fill="hold">
                                          <p:stCondLst>
                                            <p:cond delay="0"/>
                                          </p:stCondLst>
                                        </p:cTn>
                                        <p:tgtEl>
                                          <p:spTgt spid="40"/>
                                        </p:tgtEl>
                                        <p:attrNameLst>
                                          <p:attrName>style.visibility</p:attrName>
                                        </p:attrNameLst>
                                      </p:cBhvr>
                                      <p:to>
                                        <p:strVal val="visible"/>
                                      </p:to>
                                    </p:set>
                                    <p:anim calcmode="discrete" valueType="clr">
                                      <p:cBhvr override="childStyle">
                                        <p:cTn id="65" dur="1000"/>
                                        <p:tgtEl>
                                          <p:spTgt spid="40"/>
                                        </p:tgtEl>
                                        <p:attrNameLst>
                                          <p:attrName>style.color</p:attrName>
                                        </p:attrNameLst>
                                      </p:cBhvr>
                                      <p:tavLst>
                                        <p:tav tm="0">
                                          <p:val>
                                            <p:clrVal>
                                              <a:schemeClr val="accent2"/>
                                            </p:clrVal>
                                          </p:val>
                                        </p:tav>
                                        <p:tav tm="50000">
                                          <p:val>
                                            <p:clrVal>
                                              <a:schemeClr val="hlink"/>
                                            </p:clrVal>
                                          </p:val>
                                        </p:tav>
                                      </p:tavLst>
                                    </p:anim>
                                    <p:anim calcmode="discrete" valueType="clr">
                                      <p:cBhvr>
                                        <p:cTn id="66" dur="1000"/>
                                        <p:tgtEl>
                                          <p:spTgt spid="40"/>
                                        </p:tgtEl>
                                        <p:attrNameLst>
                                          <p:attrName>fillcolor</p:attrName>
                                        </p:attrNameLst>
                                      </p:cBhvr>
                                      <p:tavLst>
                                        <p:tav tm="0">
                                          <p:val>
                                            <p:clrVal>
                                              <a:schemeClr val="accent2"/>
                                            </p:clrVal>
                                          </p:val>
                                        </p:tav>
                                        <p:tav tm="50000">
                                          <p:val>
                                            <p:clrVal>
                                              <a:schemeClr val="hlink"/>
                                            </p:clrVal>
                                          </p:val>
                                        </p:tav>
                                      </p:tavLst>
                                    </p:anim>
                                    <p:set>
                                      <p:cBhvr>
                                        <p:cTn id="67" dur="1000"/>
                                        <p:tgtEl>
                                          <p:spTgt spid="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7" grpId="0"/>
      <p:bldP spid="4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1" name="Slide Number Placeholder 22"/>
          <p:cNvSpPr>
            <a:spLocks noGrp="1"/>
          </p:cNvSpPr>
          <p:nvPr>
            <p:ph type="sldNum" sz="quarter" idx="12"/>
          </p:nvPr>
        </p:nvSpPr>
        <p:spPr bwMode="auto">
          <a:ln>
            <a:round/>
            <a:headEnd/>
            <a:tailEnd/>
          </a:ln>
        </p:spPr>
        <p:txBody>
          <a:bodyPr/>
          <a:lstStyle/>
          <a:p>
            <a:r>
              <a:rPr lang="en-US" smtClean="0"/>
              <a:t>6-</a:t>
            </a:r>
            <a:fld id="{EF84757A-C651-4F87-ADEF-E79A71D0DA2C}" type="slidenum">
              <a:rPr lang="en-US" smtClean="0"/>
              <a:pPr/>
              <a:t>70</a:t>
            </a:fld>
            <a:endParaRPr lang="en-US" smtClean="0"/>
          </a:p>
        </p:txBody>
      </p:sp>
      <p:sp>
        <p:nvSpPr>
          <p:cNvPr id="48142" name="Rectangle 2"/>
          <p:cNvSpPr>
            <a:spLocks noGrp="1" noChangeArrowheads="1"/>
          </p:cNvSpPr>
          <p:nvPr>
            <p:ph type="title"/>
          </p:nvPr>
        </p:nvSpPr>
        <p:spPr>
          <a:solidFill>
            <a:schemeClr val="bg2"/>
          </a:solidFill>
        </p:spPr>
        <p:txBody>
          <a:bodyPr/>
          <a:lstStyle/>
          <a:p>
            <a:pPr algn="ctr" eaLnBrk="1" hangingPunct="1"/>
            <a:r>
              <a:rPr lang="en-US" sz="4800" b="1" smtClean="0"/>
              <a:t>Computing APRs from EARs </a:t>
            </a:r>
          </a:p>
        </p:txBody>
      </p:sp>
      <p:sp>
        <p:nvSpPr>
          <p:cNvPr id="48143" name="Rectangle 3"/>
          <p:cNvSpPr>
            <a:spLocks noGrp="1" noChangeArrowheads="1"/>
          </p:cNvSpPr>
          <p:nvPr>
            <p:ph sz="quarter" idx="1"/>
          </p:nvPr>
        </p:nvSpPr>
        <p:spPr/>
        <p:txBody>
          <a:bodyPr/>
          <a:lstStyle/>
          <a:p>
            <a:pPr eaLnBrk="1" hangingPunct="1">
              <a:buFont typeface="Wingdings 2" pitchFamily="18" charset="2"/>
              <a:buNone/>
            </a:pPr>
            <a:r>
              <a:rPr lang="en-US" sz="2800" smtClean="0"/>
              <a:t>	</a:t>
            </a:r>
            <a:r>
              <a:rPr lang="en-US" sz="2800" b="1" smtClean="0">
                <a:solidFill>
                  <a:srgbClr val="0070C0"/>
                </a:solidFill>
                <a:cs typeface="Arial" charset="0"/>
              </a:rPr>
              <a:t>If you have an effective rate, how can you compute the APR?  Rearrange the EAR equation and you get:</a:t>
            </a:r>
          </a:p>
        </p:txBody>
      </p:sp>
      <p:grpSp>
        <p:nvGrpSpPr>
          <p:cNvPr id="9" name="Group 6"/>
          <p:cNvGrpSpPr/>
          <p:nvPr/>
        </p:nvGrpSpPr>
        <p:grpSpPr>
          <a:xfrm>
            <a:off x="990600" y="3352800"/>
            <a:ext cx="7239000" cy="2590800"/>
            <a:chOff x="1600200" y="3429000"/>
            <a:chExt cx="6934200" cy="1524000"/>
          </a:xfrm>
          <a:solidFill>
            <a:srgbClr val="3399FF"/>
          </a:solidFill>
          <a:scene3d>
            <a:camera prst="orthographicFront">
              <a:rot lat="0" lon="0" rev="0"/>
            </a:camera>
            <a:lightRig rig="balanced" dir="t">
              <a:rot lat="0" lon="0" rev="8700000"/>
            </a:lightRig>
          </a:scene3d>
        </p:grpSpPr>
        <p:sp>
          <p:nvSpPr>
            <p:cNvPr id="12291" name="Rectangle 5"/>
            <p:cNvSpPr>
              <a:spLocks noChangeArrowheads="1"/>
            </p:cNvSpPr>
            <p:nvPr/>
          </p:nvSpPr>
          <p:spPr bwMode="auto">
            <a:xfrm>
              <a:off x="1600200" y="3429000"/>
              <a:ext cx="6934200" cy="1524000"/>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flatTx/>
            </a:bodyPr>
            <a:lstStyle/>
            <a:p>
              <a:pPr fontAlgn="auto">
                <a:spcBef>
                  <a:spcPts val="0"/>
                </a:spcBef>
                <a:spcAft>
                  <a:spcPts val="0"/>
                </a:spcAft>
                <a:defRPr/>
              </a:pPr>
              <a:endParaRPr lang="en-US">
                <a:latin typeface="+mn-lt"/>
              </a:endParaRPr>
            </a:p>
          </p:txBody>
        </p:sp>
        <p:graphicFrame>
          <p:nvGraphicFramePr>
            <p:cNvPr id="48140" name="Object 12"/>
            <p:cNvGraphicFramePr>
              <a:graphicFrameLocks noChangeAspect="1"/>
            </p:cNvGraphicFramePr>
            <p:nvPr/>
          </p:nvGraphicFramePr>
          <p:xfrm>
            <a:off x="1600200" y="3429000"/>
            <a:ext cx="6934200" cy="1524000"/>
          </p:xfrm>
          <a:graphic>
            <a:graphicData uri="http://schemas.openxmlformats.org/presentationml/2006/ole">
              <p:oleObj spid="_x0000_s48141" name="Equation" r:id="rId3" imgW="54068760" imgH="12165480" progId="Equation.3">
                <p:embed/>
              </p:oleObj>
            </a:graphicData>
          </a:graphic>
        </p:graphicFrame>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5" name="Slide Number Placeholder 22"/>
          <p:cNvSpPr>
            <a:spLocks noGrp="1"/>
          </p:cNvSpPr>
          <p:nvPr>
            <p:ph type="sldNum" sz="quarter" idx="12"/>
          </p:nvPr>
        </p:nvSpPr>
        <p:spPr bwMode="auto">
          <a:ln>
            <a:round/>
            <a:headEnd/>
            <a:tailEnd/>
          </a:ln>
        </p:spPr>
        <p:txBody>
          <a:bodyPr/>
          <a:lstStyle/>
          <a:p>
            <a:r>
              <a:rPr lang="en-US" smtClean="0"/>
              <a:t>6-</a:t>
            </a:r>
            <a:fld id="{C0188862-D4D5-4FE8-A2DA-DDAF54E22157}" type="slidenum">
              <a:rPr lang="en-US" smtClean="0"/>
              <a:pPr/>
              <a:t>71</a:t>
            </a:fld>
            <a:endParaRPr lang="en-US" smtClean="0"/>
          </a:p>
        </p:txBody>
      </p:sp>
      <p:sp>
        <p:nvSpPr>
          <p:cNvPr id="49166" name="Rectangle 2"/>
          <p:cNvSpPr>
            <a:spLocks noGrp="1" noChangeArrowheads="1"/>
          </p:cNvSpPr>
          <p:nvPr>
            <p:ph type="title"/>
          </p:nvPr>
        </p:nvSpPr>
        <p:spPr>
          <a:solidFill>
            <a:schemeClr val="bg2"/>
          </a:solidFill>
        </p:spPr>
        <p:txBody>
          <a:bodyPr/>
          <a:lstStyle/>
          <a:p>
            <a:pPr algn="ctr" eaLnBrk="1" hangingPunct="1"/>
            <a:r>
              <a:rPr lang="en-US" sz="4800" b="1" smtClean="0"/>
              <a:t>APR - Example</a:t>
            </a:r>
          </a:p>
        </p:txBody>
      </p:sp>
      <p:sp>
        <p:nvSpPr>
          <p:cNvPr id="49167" name="Rectangle 3"/>
          <p:cNvSpPr>
            <a:spLocks noGrp="1" noChangeArrowheads="1"/>
          </p:cNvSpPr>
          <p:nvPr>
            <p:ph sz="quarter" idx="1"/>
          </p:nvPr>
        </p:nvSpPr>
        <p:spPr>
          <a:xfrm>
            <a:off x="533400" y="1546225"/>
            <a:ext cx="8229600" cy="4525963"/>
          </a:xfrm>
        </p:spPr>
        <p:txBody>
          <a:bodyPr/>
          <a:lstStyle/>
          <a:p>
            <a:pPr eaLnBrk="1" hangingPunct="1">
              <a:buFont typeface="Wingdings 2" pitchFamily="18" charset="2"/>
              <a:buNone/>
            </a:pPr>
            <a:r>
              <a:rPr lang="en-US" sz="2800" dirty="0" smtClean="0"/>
              <a:t>	</a:t>
            </a:r>
            <a:r>
              <a:rPr lang="en-US" sz="2800" b="1" dirty="0" smtClean="0">
                <a:solidFill>
                  <a:srgbClr val="0070C0"/>
                </a:solidFill>
                <a:cs typeface="Arial" charset="0"/>
              </a:rPr>
              <a:t>Suppose you want to earn an effective rate of 12% and you are looking at an account that compounds on a monthly basis. What APR must they pay?</a:t>
            </a:r>
          </a:p>
          <a:p>
            <a:pPr lvl="1" eaLnBrk="1" hangingPunct="1">
              <a:buFontTx/>
              <a:buNone/>
            </a:pPr>
            <a:endParaRPr lang="en-US" dirty="0" smtClean="0"/>
          </a:p>
        </p:txBody>
      </p:sp>
      <p:grpSp>
        <p:nvGrpSpPr>
          <p:cNvPr id="9" name="Group 6"/>
          <p:cNvGrpSpPr/>
          <p:nvPr/>
        </p:nvGrpSpPr>
        <p:grpSpPr>
          <a:xfrm>
            <a:off x="642938" y="3124200"/>
            <a:ext cx="7861300" cy="2438400"/>
            <a:chOff x="1665303" y="3381375"/>
            <a:chExt cx="7480209" cy="1524000"/>
          </a:xfrm>
          <a:solidFill>
            <a:srgbClr val="3399FF"/>
          </a:solidFill>
          <a:scene3d>
            <a:camera prst="orthographicFront">
              <a:rot lat="0" lon="0" rev="0"/>
            </a:camera>
            <a:lightRig rig="balanced" dir="t">
              <a:rot lat="0" lon="0" rev="8700000"/>
            </a:lightRig>
          </a:scene3d>
        </p:grpSpPr>
        <p:sp>
          <p:nvSpPr>
            <p:cNvPr id="13315" name="Rectangle 5"/>
            <p:cNvSpPr>
              <a:spLocks noChangeArrowheads="1"/>
            </p:cNvSpPr>
            <p:nvPr/>
          </p:nvSpPr>
          <p:spPr bwMode="auto">
            <a:xfrm>
              <a:off x="1665303" y="3381375"/>
              <a:ext cx="7467600" cy="1524000"/>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flatTx/>
            </a:bodyPr>
            <a:lstStyle/>
            <a:p>
              <a:pPr fontAlgn="auto">
                <a:spcBef>
                  <a:spcPts val="0"/>
                </a:spcBef>
                <a:spcAft>
                  <a:spcPts val="0"/>
                </a:spcAft>
                <a:defRPr/>
              </a:pPr>
              <a:endParaRPr lang="en-US">
                <a:latin typeface="+mn-lt"/>
              </a:endParaRPr>
            </a:p>
          </p:txBody>
        </p:sp>
        <p:graphicFrame>
          <p:nvGraphicFramePr>
            <p:cNvPr id="49164" name="Object 12"/>
            <p:cNvGraphicFramePr>
              <a:graphicFrameLocks noChangeAspect="1"/>
            </p:cNvGraphicFramePr>
            <p:nvPr/>
          </p:nvGraphicFramePr>
          <p:xfrm>
            <a:off x="1754112" y="3495675"/>
            <a:ext cx="7391400" cy="1295400"/>
          </p:xfrm>
          <a:graphic>
            <a:graphicData uri="http://schemas.openxmlformats.org/presentationml/2006/ole">
              <p:oleObj spid="_x0000_s49165" name="Equation" r:id="rId4" imgW="78873120" imgH="13789440" progId="Equation.3">
                <p:embed/>
              </p:oleObj>
            </a:graphicData>
          </a:graphic>
        </p:graphicFrame>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Number Placeholder 22"/>
          <p:cNvSpPr>
            <a:spLocks noGrp="1"/>
          </p:cNvSpPr>
          <p:nvPr>
            <p:ph type="sldNum" sz="quarter" idx="12"/>
          </p:nvPr>
        </p:nvSpPr>
        <p:spPr bwMode="auto">
          <a:ln>
            <a:round/>
            <a:headEnd/>
            <a:tailEnd/>
          </a:ln>
        </p:spPr>
        <p:txBody>
          <a:bodyPr/>
          <a:lstStyle/>
          <a:p>
            <a:r>
              <a:rPr lang="en-US" smtClean="0"/>
              <a:t>6-</a:t>
            </a:r>
            <a:fld id="{2DF11C65-57AC-44CC-A3ED-417E75356C81}" type="slidenum">
              <a:rPr lang="en-US" smtClean="0"/>
              <a:pPr/>
              <a:t>72</a:t>
            </a:fld>
            <a:endParaRPr lang="en-US" smtClean="0"/>
          </a:p>
        </p:txBody>
      </p:sp>
      <p:sp>
        <p:nvSpPr>
          <p:cNvPr id="157698" name="Rectangle 2"/>
          <p:cNvSpPr>
            <a:spLocks noGrp="1" noChangeArrowheads="1"/>
          </p:cNvSpPr>
          <p:nvPr>
            <p:ph type="title"/>
          </p:nvPr>
        </p:nvSpPr>
        <p:spPr>
          <a:solidFill>
            <a:schemeClr val="bg2"/>
          </a:solidFill>
        </p:spPr>
        <p:txBody>
          <a:bodyPr/>
          <a:lstStyle/>
          <a:p>
            <a:pPr algn="ctr" eaLnBrk="1" hangingPunct="1"/>
            <a:r>
              <a:rPr lang="en-US" sz="4400" b="1" smtClean="0"/>
              <a:t>Computing Payments with APRs</a:t>
            </a:r>
          </a:p>
        </p:txBody>
      </p:sp>
      <p:sp>
        <p:nvSpPr>
          <p:cNvPr id="58371" name="Rectangle 3"/>
          <p:cNvSpPr>
            <a:spLocks noGrp="1" noChangeArrowheads="1"/>
          </p:cNvSpPr>
          <p:nvPr>
            <p:ph sz="quarter" idx="1"/>
          </p:nvPr>
        </p:nvSpPr>
        <p:spPr>
          <a:xfrm>
            <a:off x="228600" y="1752600"/>
            <a:ext cx="8610600" cy="4530725"/>
          </a:xfrm>
        </p:spPr>
        <p:txBody>
          <a:bodyPr/>
          <a:lstStyle/>
          <a:p>
            <a:pPr eaLnBrk="1" hangingPunct="1">
              <a:buFont typeface="Wingdings 2" pitchFamily="18" charset="2"/>
              <a:buNone/>
            </a:pPr>
            <a:r>
              <a:rPr lang="en-US" sz="2800" dirty="0" smtClean="0"/>
              <a:t>	</a:t>
            </a:r>
            <a:r>
              <a:rPr lang="en-US" sz="2800" b="1" dirty="0" smtClean="0">
                <a:cs typeface="Arial" charset="0"/>
              </a:rPr>
              <a:t>Suppose you want to buy a new computer system and the store is willing to allow you to make monthly payments. The entire computer system costs $3,500. The loan period is for 2 years, and the interest rate is 16.9% with monthly compounding. </a:t>
            </a:r>
          </a:p>
          <a:p>
            <a:pPr eaLnBrk="1" hangingPunct="1">
              <a:buFont typeface="Wingdings 2" pitchFamily="18" charset="2"/>
              <a:buNone/>
            </a:pPr>
            <a:r>
              <a:rPr lang="en-US" b="1" dirty="0" smtClean="0">
                <a:solidFill>
                  <a:srgbClr val="0070C0"/>
                </a:solidFill>
                <a:cs typeface="Arial" charset="0"/>
              </a:rPr>
              <a:t>What is your monthly payment?</a:t>
            </a:r>
          </a:p>
          <a:p>
            <a:pPr lvl="1" algn="ctr" eaLnBrk="1" hangingPunct="1">
              <a:buFont typeface="Wingdings 2" pitchFamily="18" charset="2"/>
              <a:buNone/>
            </a:pPr>
            <a:r>
              <a:rPr lang="en-US" b="1" dirty="0" smtClean="0">
                <a:cs typeface="Arial" charset="0"/>
              </a:rPr>
              <a:t>2(12) = 24 N; 16.9 / 12 = 1.408333333 I/Y; 3,500 PV; CPT PMT = </a:t>
            </a:r>
            <a:r>
              <a:rPr lang="en-US" b="1" dirty="0" smtClean="0">
                <a:solidFill>
                  <a:srgbClr val="C00000"/>
                </a:solidFill>
                <a:cs typeface="Arial" charset="0"/>
              </a:rPr>
              <a:t>-$172.88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anim calcmode="lin" valueType="num">
                                      <p:cBhvr>
                                        <p:cTn id="7" dur="1000" fill="hold"/>
                                        <p:tgtEl>
                                          <p:spTgt spid="58371">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8371">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5837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8371">
                                            <p:txEl>
                                              <p:pRg st="2" end="2"/>
                                            </p:txEl>
                                          </p:spTgt>
                                        </p:tgtEl>
                                        <p:attrNameLst>
                                          <p:attrName>style.visibility</p:attrName>
                                        </p:attrNameLst>
                                      </p:cBhvr>
                                      <p:to>
                                        <p:strVal val="visible"/>
                                      </p:to>
                                    </p:set>
                                    <p:anim calcmode="lin" valueType="num">
                                      <p:cBhvr>
                                        <p:cTn id="14" dur="1000" fill="hold"/>
                                        <p:tgtEl>
                                          <p:spTgt spid="58371">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58371">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58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Number Placeholder 22"/>
          <p:cNvSpPr>
            <a:spLocks noGrp="1"/>
          </p:cNvSpPr>
          <p:nvPr>
            <p:ph type="sldNum" sz="quarter" idx="12"/>
          </p:nvPr>
        </p:nvSpPr>
        <p:spPr bwMode="auto">
          <a:ln>
            <a:round/>
            <a:headEnd/>
            <a:tailEnd/>
          </a:ln>
        </p:spPr>
        <p:txBody>
          <a:bodyPr/>
          <a:lstStyle/>
          <a:p>
            <a:r>
              <a:rPr lang="en-US" smtClean="0"/>
              <a:t>6-</a:t>
            </a:r>
            <a:fld id="{2224D7DD-A74C-4A24-AD71-DBA2C29B84E9}" type="slidenum">
              <a:rPr lang="en-US" smtClean="0"/>
              <a:pPr/>
              <a:t>73</a:t>
            </a:fld>
            <a:endParaRPr lang="en-US" smtClean="0"/>
          </a:p>
        </p:txBody>
      </p:sp>
      <p:sp>
        <p:nvSpPr>
          <p:cNvPr id="159746" name="Rectangle 2"/>
          <p:cNvSpPr>
            <a:spLocks noGrp="1" noChangeArrowheads="1"/>
          </p:cNvSpPr>
          <p:nvPr>
            <p:ph type="title"/>
          </p:nvPr>
        </p:nvSpPr>
        <p:spPr>
          <a:xfrm>
            <a:off x="457200" y="152400"/>
            <a:ext cx="8534400" cy="1447800"/>
          </a:xfrm>
          <a:solidFill>
            <a:schemeClr val="bg2"/>
          </a:solidFill>
        </p:spPr>
        <p:txBody>
          <a:bodyPr/>
          <a:lstStyle/>
          <a:p>
            <a:pPr algn="ctr" eaLnBrk="1" hangingPunct="1"/>
            <a:r>
              <a:rPr lang="en-US" sz="4800" b="1" smtClean="0"/>
              <a:t>Future Values with Monthly Compounding</a:t>
            </a:r>
          </a:p>
        </p:txBody>
      </p:sp>
      <p:sp>
        <p:nvSpPr>
          <p:cNvPr id="59395" name="Rectangle 3"/>
          <p:cNvSpPr>
            <a:spLocks noGrp="1" noChangeArrowheads="1"/>
          </p:cNvSpPr>
          <p:nvPr>
            <p:ph sz="quarter" idx="1"/>
          </p:nvPr>
        </p:nvSpPr>
        <p:spPr>
          <a:xfrm>
            <a:off x="685800" y="1905000"/>
            <a:ext cx="8001000" cy="5105400"/>
          </a:xfrm>
        </p:spPr>
        <p:txBody>
          <a:bodyPr/>
          <a:lstStyle/>
          <a:p>
            <a:pPr eaLnBrk="1" hangingPunct="1">
              <a:buFont typeface="Wingdings 2" pitchFamily="18" charset="2"/>
              <a:buNone/>
            </a:pPr>
            <a:r>
              <a:rPr lang="en-US" sz="2800" dirty="0" smtClean="0"/>
              <a:t>	</a:t>
            </a:r>
            <a:r>
              <a:rPr lang="en-US" b="1" dirty="0" smtClean="0">
                <a:cs typeface="Arial" charset="0"/>
              </a:rPr>
              <a:t>Suppose you deposit $50 a month into an account that has an APR of 9%, based on monthly compounding. </a:t>
            </a:r>
          </a:p>
          <a:p>
            <a:pPr eaLnBrk="1" hangingPunct="1">
              <a:buFont typeface="Wingdings 2" pitchFamily="18" charset="2"/>
              <a:buNone/>
            </a:pPr>
            <a:endParaRPr lang="en-US" sz="1100" b="1" dirty="0" smtClean="0">
              <a:cs typeface="Arial" charset="0"/>
            </a:endParaRPr>
          </a:p>
          <a:p>
            <a:pPr eaLnBrk="1" hangingPunct="1">
              <a:buFont typeface="Wingdings 2" pitchFamily="18" charset="2"/>
              <a:buNone/>
            </a:pPr>
            <a:r>
              <a:rPr lang="en-US" b="1" dirty="0" smtClean="0">
                <a:cs typeface="Arial" charset="0"/>
              </a:rPr>
              <a:t>	</a:t>
            </a:r>
            <a:r>
              <a:rPr lang="en-US" b="1" dirty="0" smtClean="0">
                <a:solidFill>
                  <a:srgbClr val="0070C0"/>
                </a:solidFill>
                <a:cs typeface="Arial" charset="0"/>
              </a:rPr>
              <a:t>How much will you have in the account in 35 years?</a:t>
            </a:r>
            <a:endParaRPr lang="en-US" sz="2800" b="1" dirty="0" smtClean="0">
              <a:solidFill>
                <a:srgbClr val="0070C0"/>
              </a:solidFill>
              <a:cs typeface="Arial" charset="0"/>
            </a:endParaRPr>
          </a:p>
          <a:p>
            <a:pPr lvl="1" algn="ctr" eaLnBrk="1" hangingPunct="1">
              <a:buFont typeface="Wingdings 2" pitchFamily="18" charset="2"/>
              <a:buNone/>
            </a:pPr>
            <a:r>
              <a:rPr lang="en-US" b="1" dirty="0" smtClean="0">
                <a:cs typeface="Arial" charset="0"/>
              </a:rPr>
              <a:t>35(12) = 420 N</a:t>
            </a:r>
          </a:p>
          <a:p>
            <a:pPr lvl="1" algn="ctr" eaLnBrk="1" hangingPunct="1">
              <a:buFont typeface="Wingdings 2" pitchFamily="18" charset="2"/>
              <a:buNone/>
            </a:pPr>
            <a:r>
              <a:rPr lang="en-US" b="1" dirty="0" smtClean="0">
                <a:cs typeface="Arial" charset="0"/>
              </a:rPr>
              <a:t>9 / 12 = .75 I/Y</a:t>
            </a:r>
          </a:p>
          <a:p>
            <a:pPr lvl="1" algn="ctr" eaLnBrk="1" hangingPunct="1">
              <a:buFont typeface="Wingdings 2" pitchFamily="18" charset="2"/>
              <a:buNone/>
            </a:pPr>
            <a:r>
              <a:rPr lang="en-US" b="1" dirty="0" smtClean="0">
                <a:cs typeface="Arial" charset="0"/>
              </a:rPr>
              <a:t>50 PMT</a:t>
            </a:r>
          </a:p>
          <a:p>
            <a:pPr lvl="1" algn="ctr" eaLnBrk="1" hangingPunct="1">
              <a:buFont typeface="Wingdings 2" pitchFamily="18" charset="2"/>
              <a:buNone/>
            </a:pPr>
            <a:r>
              <a:rPr lang="en-US" b="1" dirty="0" smtClean="0">
                <a:cs typeface="Arial" charset="0"/>
              </a:rPr>
              <a:t>CPT FV = </a:t>
            </a:r>
            <a:r>
              <a:rPr lang="en-US" b="1" dirty="0" smtClean="0">
                <a:solidFill>
                  <a:srgbClr val="C00000"/>
                </a:solidFill>
                <a:cs typeface="Arial" charset="0"/>
              </a:rPr>
              <a:t>$147,089.22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anim calcmode="lin" valueType="num">
                                      <p:cBhvr>
                                        <p:cTn id="7" dur="1000" fill="hold"/>
                                        <p:tgtEl>
                                          <p:spTgt spid="5939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9395">
                                            <p:txEl>
                                              <p:pRg st="2" end="2"/>
                                            </p:txEl>
                                          </p:spTgt>
                                        </p:tgtEl>
                                        <p:attrNameLst>
                                          <p:attrName>ppt_h</p:attrName>
                                        </p:attrNameLst>
                                      </p:cBhvr>
                                      <p:tavLst>
                                        <p:tav tm="0">
                                          <p:val>
                                            <p:fltVal val="0"/>
                                          </p:val>
                                        </p:tav>
                                        <p:tav tm="100000">
                                          <p:val>
                                            <p:strVal val="#ppt_h"/>
                                          </p:val>
                                        </p:tav>
                                      </p:tavLst>
                                    </p:anim>
                                    <p:animEffect transition="in" filter="fade">
                                      <p:cBhvr>
                                        <p:cTn id="9" dur="1000"/>
                                        <p:tgtEl>
                                          <p:spTgt spid="5939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59395">
                                            <p:txEl>
                                              <p:pRg st="3" end="3"/>
                                            </p:txEl>
                                          </p:spTgt>
                                        </p:tgtEl>
                                        <p:attrNameLst>
                                          <p:attrName>style.visibility</p:attrName>
                                        </p:attrNameLst>
                                      </p:cBhvr>
                                      <p:to>
                                        <p:strVal val="visible"/>
                                      </p:to>
                                    </p:set>
                                    <p:animEffect transition="in" filter="slide(fromBottom)">
                                      <p:cBhvr>
                                        <p:cTn id="14" dur="1000"/>
                                        <p:tgtEl>
                                          <p:spTgt spid="59395">
                                            <p:txEl>
                                              <p:pRg st="3" end="3"/>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59395">
                                            <p:txEl>
                                              <p:pRg st="4" end="4"/>
                                            </p:txEl>
                                          </p:spTgt>
                                        </p:tgtEl>
                                        <p:attrNameLst>
                                          <p:attrName>style.visibility</p:attrName>
                                        </p:attrNameLst>
                                      </p:cBhvr>
                                      <p:to>
                                        <p:strVal val="visible"/>
                                      </p:to>
                                    </p:set>
                                    <p:animEffect transition="in" filter="slide(fromBottom)">
                                      <p:cBhvr>
                                        <p:cTn id="17" dur="1000"/>
                                        <p:tgtEl>
                                          <p:spTgt spid="59395">
                                            <p:txEl>
                                              <p:pRg st="4" end="4"/>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59395">
                                            <p:txEl>
                                              <p:pRg st="5" end="5"/>
                                            </p:txEl>
                                          </p:spTgt>
                                        </p:tgtEl>
                                        <p:attrNameLst>
                                          <p:attrName>style.visibility</p:attrName>
                                        </p:attrNameLst>
                                      </p:cBhvr>
                                      <p:to>
                                        <p:strVal val="visible"/>
                                      </p:to>
                                    </p:set>
                                    <p:animEffect transition="in" filter="slide(fromBottom)">
                                      <p:cBhvr>
                                        <p:cTn id="20" dur="1000"/>
                                        <p:tgtEl>
                                          <p:spTgt spid="59395">
                                            <p:txEl>
                                              <p:pRg st="5" end="5"/>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59395">
                                            <p:txEl>
                                              <p:pRg st="6" end="6"/>
                                            </p:txEl>
                                          </p:spTgt>
                                        </p:tgtEl>
                                        <p:attrNameLst>
                                          <p:attrName>style.visibility</p:attrName>
                                        </p:attrNameLst>
                                      </p:cBhvr>
                                      <p:to>
                                        <p:strVal val="visible"/>
                                      </p:to>
                                    </p:set>
                                    <p:animEffect transition="in" filter="slide(fromBottom)">
                                      <p:cBhvr>
                                        <p:cTn id="23" dur="1000"/>
                                        <p:tgtEl>
                                          <p:spTgt spid="59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Number Placeholder 22"/>
          <p:cNvSpPr>
            <a:spLocks noGrp="1"/>
          </p:cNvSpPr>
          <p:nvPr>
            <p:ph type="sldNum" sz="quarter" idx="12"/>
          </p:nvPr>
        </p:nvSpPr>
        <p:spPr bwMode="auto">
          <a:ln>
            <a:round/>
            <a:headEnd/>
            <a:tailEnd/>
          </a:ln>
        </p:spPr>
        <p:txBody>
          <a:bodyPr/>
          <a:lstStyle/>
          <a:p>
            <a:r>
              <a:rPr lang="en-US" smtClean="0"/>
              <a:t>6-</a:t>
            </a:r>
            <a:fld id="{7D6A588D-E357-475B-87C7-7F139E606A62}" type="slidenum">
              <a:rPr lang="en-US" smtClean="0"/>
              <a:pPr/>
              <a:t>74</a:t>
            </a:fld>
            <a:endParaRPr lang="en-US" smtClean="0"/>
          </a:p>
        </p:txBody>
      </p:sp>
      <p:sp>
        <p:nvSpPr>
          <p:cNvPr id="161794" name="Rectangle 2"/>
          <p:cNvSpPr>
            <a:spLocks noGrp="1" noChangeArrowheads="1"/>
          </p:cNvSpPr>
          <p:nvPr>
            <p:ph type="title"/>
          </p:nvPr>
        </p:nvSpPr>
        <p:spPr>
          <a:xfrm>
            <a:off x="914400" y="152400"/>
            <a:ext cx="7772400" cy="1447800"/>
          </a:xfrm>
          <a:solidFill>
            <a:schemeClr val="bg2"/>
          </a:solidFill>
        </p:spPr>
        <p:txBody>
          <a:bodyPr/>
          <a:lstStyle/>
          <a:p>
            <a:pPr algn="ctr" eaLnBrk="1" hangingPunct="1"/>
            <a:r>
              <a:rPr lang="en-US" sz="4800" b="1" smtClean="0"/>
              <a:t>Present Value with Daily Compounding</a:t>
            </a:r>
          </a:p>
        </p:txBody>
      </p:sp>
      <p:sp>
        <p:nvSpPr>
          <p:cNvPr id="60419" name="Rectangle 3"/>
          <p:cNvSpPr>
            <a:spLocks noGrp="1" noChangeArrowheads="1"/>
          </p:cNvSpPr>
          <p:nvPr>
            <p:ph sz="quarter" idx="1"/>
          </p:nvPr>
        </p:nvSpPr>
        <p:spPr>
          <a:xfrm>
            <a:off x="838200" y="1676400"/>
            <a:ext cx="7464425" cy="5029200"/>
          </a:xfrm>
        </p:spPr>
        <p:txBody>
          <a:bodyPr/>
          <a:lstStyle/>
          <a:p>
            <a:pPr eaLnBrk="1" hangingPunct="1">
              <a:buFont typeface="Wingdings 2" pitchFamily="18" charset="2"/>
              <a:buNone/>
            </a:pPr>
            <a:r>
              <a:rPr lang="en-US" sz="2800" dirty="0" smtClean="0"/>
              <a:t>	</a:t>
            </a:r>
            <a:r>
              <a:rPr lang="en-US" b="1" dirty="0" smtClean="0">
                <a:solidFill>
                  <a:srgbClr val="0070C0"/>
                </a:solidFill>
                <a:cs typeface="Arial" charset="0"/>
              </a:rPr>
              <a:t>You need $15,000 in 3 years for a new car.  If you can deposit money into an account that pays an APR of 5.5% based on daily compounding, how much would you need to deposit?</a:t>
            </a:r>
            <a:endParaRPr lang="en-US" sz="2800" b="1" dirty="0" smtClean="0">
              <a:solidFill>
                <a:srgbClr val="0070C0"/>
              </a:solidFill>
              <a:cs typeface="Arial" charset="0"/>
            </a:endParaRPr>
          </a:p>
          <a:p>
            <a:pPr lvl="1" algn="ctr" eaLnBrk="1" hangingPunct="1">
              <a:buFont typeface="Wingdings 2" pitchFamily="18" charset="2"/>
              <a:buNone/>
            </a:pPr>
            <a:r>
              <a:rPr lang="en-US" b="1" dirty="0" smtClean="0">
                <a:cs typeface="Arial" charset="0"/>
              </a:rPr>
              <a:t>3(365) = 1,095 N</a:t>
            </a:r>
          </a:p>
          <a:p>
            <a:pPr lvl="1" algn="ctr" eaLnBrk="1" hangingPunct="1">
              <a:buFont typeface="Wingdings 2" pitchFamily="18" charset="2"/>
              <a:buNone/>
            </a:pPr>
            <a:r>
              <a:rPr lang="en-US" b="1" dirty="0" smtClean="0">
                <a:cs typeface="Arial" charset="0"/>
              </a:rPr>
              <a:t>5.5 / 365 = .015068493 I/Y</a:t>
            </a:r>
          </a:p>
          <a:p>
            <a:pPr lvl="1" algn="ctr" eaLnBrk="1" hangingPunct="1">
              <a:buFont typeface="Wingdings 2" pitchFamily="18" charset="2"/>
              <a:buNone/>
            </a:pPr>
            <a:r>
              <a:rPr lang="en-US" b="1" dirty="0" smtClean="0">
                <a:cs typeface="Arial" charset="0"/>
              </a:rPr>
              <a:t>15,000 FV</a:t>
            </a:r>
          </a:p>
          <a:p>
            <a:pPr lvl="1" algn="ctr" eaLnBrk="1" hangingPunct="1">
              <a:buFont typeface="Wingdings 2" pitchFamily="18" charset="2"/>
              <a:buNone/>
            </a:pPr>
            <a:r>
              <a:rPr lang="en-US" b="1" dirty="0" smtClean="0">
                <a:cs typeface="Arial" charset="0"/>
              </a:rPr>
              <a:t>CPT PV = </a:t>
            </a:r>
            <a:r>
              <a:rPr lang="en-US" b="1" dirty="0" smtClean="0">
                <a:solidFill>
                  <a:srgbClr val="C00000"/>
                </a:solidFill>
                <a:cs typeface="Arial" charset="0"/>
              </a:rPr>
              <a:t>-$12,718.56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Effect transition="in" filter="slide(fromBottom)">
                                      <p:cBhvr>
                                        <p:cTn id="7" dur="1000"/>
                                        <p:tgtEl>
                                          <p:spTgt spid="60419">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60419">
                                            <p:txEl>
                                              <p:pRg st="2" end="2"/>
                                            </p:txEl>
                                          </p:spTgt>
                                        </p:tgtEl>
                                        <p:attrNameLst>
                                          <p:attrName>style.visibility</p:attrName>
                                        </p:attrNameLst>
                                      </p:cBhvr>
                                      <p:to>
                                        <p:strVal val="visible"/>
                                      </p:to>
                                    </p:set>
                                    <p:animEffect transition="in" filter="slide(fromBottom)">
                                      <p:cBhvr>
                                        <p:cTn id="10" dur="1000"/>
                                        <p:tgtEl>
                                          <p:spTgt spid="60419">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60419">
                                            <p:txEl>
                                              <p:pRg st="3" end="3"/>
                                            </p:txEl>
                                          </p:spTgt>
                                        </p:tgtEl>
                                        <p:attrNameLst>
                                          <p:attrName>style.visibility</p:attrName>
                                        </p:attrNameLst>
                                      </p:cBhvr>
                                      <p:to>
                                        <p:strVal val="visible"/>
                                      </p:to>
                                    </p:set>
                                    <p:animEffect transition="in" filter="slide(fromBottom)">
                                      <p:cBhvr>
                                        <p:cTn id="13" dur="1000"/>
                                        <p:tgtEl>
                                          <p:spTgt spid="60419">
                                            <p:txEl>
                                              <p:pRg st="3" end="3"/>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60419">
                                            <p:txEl>
                                              <p:pRg st="4" end="4"/>
                                            </p:txEl>
                                          </p:spTgt>
                                        </p:tgtEl>
                                        <p:attrNameLst>
                                          <p:attrName>style.visibility</p:attrName>
                                        </p:attrNameLst>
                                      </p:cBhvr>
                                      <p:to>
                                        <p:strVal val="visible"/>
                                      </p:to>
                                    </p:set>
                                    <p:animEffect transition="in" filter="slide(fromBottom)">
                                      <p:cBhvr>
                                        <p:cTn id="16" dur="1000"/>
                                        <p:tgtEl>
                                          <p:spTgt spid="60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Number Placeholder 22"/>
          <p:cNvSpPr>
            <a:spLocks noGrp="1"/>
          </p:cNvSpPr>
          <p:nvPr>
            <p:ph type="sldNum" sz="quarter" idx="12"/>
          </p:nvPr>
        </p:nvSpPr>
        <p:spPr bwMode="auto">
          <a:ln>
            <a:round/>
            <a:headEnd/>
            <a:tailEnd/>
          </a:ln>
        </p:spPr>
        <p:txBody>
          <a:bodyPr/>
          <a:lstStyle/>
          <a:p>
            <a:r>
              <a:rPr lang="en-US" smtClean="0"/>
              <a:t>6-</a:t>
            </a:r>
            <a:fld id="{BCCC6EEA-4FF2-4F01-BEB4-C6D9EED109E9}" type="slidenum">
              <a:rPr lang="en-US" smtClean="0"/>
              <a:pPr/>
              <a:t>75</a:t>
            </a:fld>
            <a:endParaRPr lang="en-US" smtClean="0"/>
          </a:p>
        </p:txBody>
      </p:sp>
      <p:sp>
        <p:nvSpPr>
          <p:cNvPr id="164866" name="Rectangle 2"/>
          <p:cNvSpPr>
            <a:spLocks noGrp="1" noChangeArrowheads="1"/>
          </p:cNvSpPr>
          <p:nvPr>
            <p:ph type="title"/>
          </p:nvPr>
        </p:nvSpPr>
        <p:spPr>
          <a:xfrm>
            <a:off x="1143000" y="274638"/>
            <a:ext cx="6781800" cy="1143000"/>
          </a:xfrm>
          <a:solidFill>
            <a:schemeClr val="bg2"/>
          </a:solidFill>
        </p:spPr>
        <p:txBody>
          <a:bodyPr lIns="91417" tIns="45709" rIns="91417" bIns="45709" anchor="t"/>
          <a:lstStyle/>
          <a:p>
            <a:pPr algn="ctr" eaLnBrk="1" hangingPunct="1"/>
            <a:r>
              <a:rPr lang="en-US" sz="4800" b="1" smtClean="0"/>
              <a:t>Quick Quiz V</a:t>
            </a:r>
          </a:p>
        </p:txBody>
      </p:sp>
      <p:sp>
        <p:nvSpPr>
          <p:cNvPr id="93187" name="Rectangle 3"/>
          <p:cNvSpPr>
            <a:spLocks noGrp="1" noChangeArrowheads="1"/>
          </p:cNvSpPr>
          <p:nvPr>
            <p:ph sz="quarter" idx="1"/>
          </p:nvPr>
        </p:nvSpPr>
        <p:spPr>
          <a:xfrm>
            <a:off x="457200" y="1905000"/>
            <a:ext cx="8229600" cy="4525963"/>
          </a:xfrm>
        </p:spPr>
        <p:txBody>
          <a:bodyPr lIns="91417" tIns="45709" rIns="91417" bIns="45709"/>
          <a:lstStyle/>
          <a:p>
            <a:pPr marL="396875" indent="-396875" eaLnBrk="1" hangingPunct="1"/>
            <a:r>
              <a:rPr lang="en-US" sz="3600" b="1" smtClean="0">
                <a:cs typeface="Arial" charset="0"/>
              </a:rPr>
              <a:t>What is the definition of an APR?</a:t>
            </a:r>
          </a:p>
          <a:p>
            <a:pPr marL="396875" indent="-396875" eaLnBrk="1" hangingPunct="1"/>
            <a:r>
              <a:rPr lang="en-US" sz="3600" b="1" smtClean="0">
                <a:cs typeface="Arial" charset="0"/>
              </a:rPr>
              <a:t>What is the effective annual rate?</a:t>
            </a:r>
          </a:p>
          <a:p>
            <a:pPr marL="396875" indent="-396875" eaLnBrk="1" hangingPunct="1"/>
            <a:r>
              <a:rPr lang="en-US" sz="3600" b="1" smtClean="0">
                <a:cs typeface="Arial" charset="0"/>
              </a:rPr>
              <a:t>Which rate should you use to compare alternative investments or loans?</a:t>
            </a:r>
          </a:p>
          <a:p>
            <a:pPr marL="396875" indent="-396875" eaLnBrk="1" hangingPunct="1"/>
            <a:r>
              <a:rPr lang="en-US" sz="3600" b="1" smtClean="0">
                <a:cs typeface="Arial" charset="0"/>
              </a:rPr>
              <a:t>Which rate do you need to use in the time value of money calculations?</a:t>
            </a:r>
          </a:p>
          <a:p>
            <a:pPr marL="396875" indent="-396875" eaLnBrk="1" hangingPunct="1"/>
            <a:endParaRPr lang="en-US" sz="2300"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5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31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p:cTn id="21"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 calcmode="lin" valueType="num">
                                      <p:cBhvr>
                                        <p:cTn id="28"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3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Number Placeholder 22"/>
          <p:cNvSpPr>
            <a:spLocks noGrp="1"/>
          </p:cNvSpPr>
          <p:nvPr>
            <p:ph type="sldNum" sz="quarter" idx="12"/>
          </p:nvPr>
        </p:nvSpPr>
        <p:spPr bwMode="auto">
          <a:ln>
            <a:round/>
            <a:headEnd/>
            <a:tailEnd/>
          </a:ln>
        </p:spPr>
        <p:txBody>
          <a:bodyPr/>
          <a:lstStyle/>
          <a:p>
            <a:r>
              <a:rPr lang="en-US" smtClean="0"/>
              <a:t>6-</a:t>
            </a:r>
            <a:fld id="{B43A9F76-9EF3-491C-8D17-5E26090BCD92}" type="slidenum">
              <a:rPr lang="en-US" smtClean="0"/>
              <a:pPr/>
              <a:t>76</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dirty="0">
                <a:solidFill>
                  <a:schemeClr val="tx2"/>
                </a:solidFill>
                <a:latin typeface="+mj-lt"/>
              </a:rPr>
              <a:t>Chapter Outline</a:t>
            </a:r>
          </a:p>
        </p:txBody>
      </p:sp>
      <p:sp>
        <p:nvSpPr>
          <p:cNvPr id="5" name="TextBox 4"/>
          <p:cNvSpPr txBox="1">
            <a:spLocks noChangeArrowheads="1"/>
          </p:cNvSpPr>
          <p:nvPr/>
        </p:nvSpPr>
        <p:spPr bwMode="auto">
          <a:xfrm>
            <a:off x="914400" y="2133600"/>
            <a:ext cx="7162800" cy="4295775"/>
          </a:xfrm>
          <a:prstGeom prst="rect">
            <a:avLst/>
          </a:prstGeom>
          <a:noFill/>
          <a:ln w="9525">
            <a:noFill/>
            <a:miter lim="800000"/>
            <a:headEnd/>
            <a:tailEnd/>
          </a:ln>
        </p:spPr>
        <p:txBody>
          <a:bodyPr>
            <a:spAutoFit/>
          </a:bodyPr>
          <a:lstStyle/>
          <a:p>
            <a:pPr marL="292100" indent="-292100">
              <a:buFont typeface="Arial" charset="0"/>
              <a:buChar char="•"/>
            </a:pPr>
            <a:r>
              <a:rPr lang="en-US" sz="3200" b="1">
                <a:latin typeface="Perpetua" pitchFamily="18" charset="0"/>
              </a:rPr>
              <a:t>Multiple Cash Flows: Future and Present Values</a:t>
            </a:r>
          </a:p>
          <a:p>
            <a:pPr marL="292100" indent="-292100">
              <a:buFont typeface="Arial" charset="0"/>
              <a:buChar char="•"/>
            </a:pPr>
            <a:r>
              <a:rPr lang="en-US" sz="3200" b="1">
                <a:latin typeface="Perpetua" pitchFamily="18" charset="0"/>
              </a:rPr>
              <a:t>Multiple Equal Cash Flows: Annuities and Perpetuities</a:t>
            </a:r>
          </a:p>
          <a:p>
            <a:pPr marL="292100" indent="-292100">
              <a:buFont typeface="Arial" charset="0"/>
              <a:buChar char="•"/>
            </a:pPr>
            <a:r>
              <a:rPr lang="en-US" sz="3200" b="1">
                <a:latin typeface="Perpetua" pitchFamily="18" charset="0"/>
              </a:rPr>
              <a:t>Comparing Rates: the Effect of Compounding</a:t>
            </a:r>
          </a:p>
          <a:p>
            <a:pPr marL="292100" indent="-292100">
              <a:buFont typeface="Arial" charset="0"/>
              <a:buChar char="•"/>
            </a:pPr>
            <a:r>
              <a:rPr lang="en-US" sz="3200" b="1">
                <a:latin typeface="Perpetua" pitchFamily="18" charset="0"/>
              </a:rPr>
              <a:t>Loan Types</a:t>
            </a:r>
          </a:p>
          <a:p>
            <a:pPr marL="292100" indent="-292100">
              <a:buFont typeface="Arial" charset="0"/>
              <a:buChar char="•"/>
            </a:pPr>
            <a:r>
              <a:rPr lang="en-US" sz="3200" b="1">
                <a:latin typeface="Perpetua" pitchFamily="18" charset="0"/>
              </a:rPr>
              <a:t>Loan Amortization</a:t>
            </a:r>
          </a:p>
          <a:p>
            <a:pPr marL="292100" indent="-292100">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3" end="3"/>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5"/>
                                      </p:to>
                                    </p:set>
                                    <p:animEffect filter="image" prLst="opacity: 0.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1" end="1"/>
                                            </p:txEl>
                                          </p:spTgt>
                                        </p:tgtEl>
                                        <p:attrNameLst>
                                          <p:attrName>style.opacity</p:attrName>
                                        </p:attrNameLst>
                                      </p:cBhvr>
                                      <p:to>
                                        <p:strVal val="0.5"/>
                                      </p:to>
                                    </p:set>
                                    <p:animEffect filter="image" prLst="opacity: 0.5">
                                      <p:cBhvr rctx="IE">
                                        <p:cTn id="12" dur="indefinite"/>
                                        <p:tgtEl>
                                          <p:spTgt spid="5">
                                            <p:txEl>
                                              <p:pRg st="1" end="1"/>
                                            </p:txEl>
                                          </p:spTgt>
                                        </p:tgtEl>
                                      </p:cBhvr>
                                    </p:animEffect>
                                  </p:childTnLst>
                                </p:cTn>
                              </p:par>
                              <p:par>
                                <p:cTn id="13" presetID="9" presetClass="emph" presetSubtype="0" nodeType="withEffect">
                                  <p:stCondLst>
                                    <p:cond delay="0"/>
                                  </p:stCondLst>
                                  <p:childTnLst>
                                    <p:set>
                                      <p:cBhvr rctx="PPT">
                                        <p:cTn id="14" dur="indefinite"/>
                                        <p:tgtEl>
                                          <p:spTgt spid="5">
                                            <p:txEl>
                                              <p:pRg st="2" end="2"/>
                                            </p:txEl>
                                          </p:spTgt>
                                        </p:tgtEl>
                                        <p:attrNameLst>
                                          <p:attrName>style.opacity</p:attrName>
                                        </p:attrNameLst>
                                      </p:cBhvr>
                                      <p:to>
                                        <p:strVal val="0.5"/>
                                      </p:to>
                                    </p:set>
                                    <p:animEffect filter="image" prLst="opacity: 0.5">
                                      <p:cBhvr rctx="IE">
                                        <p:cTn id="15" dur="indefinite"/>
                                        <p:tgtEl>
                                          <p:spTgt spid="5">
                                            <p:txEl>
                                              <p:pRg st="2" end="2"/>
                                            </p:txEl>
                                          </p:spTgt>
                                        </p:tgtEl>
                                      </p:cBhvr>
                                    </p:animEffect>
                                  </p:childTnLst>
                                </p:cTn>
                              </p:par>
                              <p:par>
                                <p:cTn id="16" presetID="9" presetClass="emph" presetSubtype="0" nodeType="withEffect">
                                  <p:stCondLst>
                                    <p:cond delay="0"/>
                                  </p:stCondLst>
                                  <p:childTnLst>
                                    <p:set>
                                      <p:cBhvr rctx="PPT">
                                        <p:cTn id="17" dur="indefinite"/>
                                        <p:tgtEl>
                                          <p:spTgt spid="5">
                                            <p:txEl>
                                              <p:pRg st="4" end="4"/>
                                            </p:txEl>
                                          </p:spTgt>
                                        </p:tgtEl>
                                        <p:attrNameLst>
                                          <p:attrName>style.opacity</p:attrName>
                                        </p:attrNameLst>
                                      </p:cBhvr>
                                      <p:to>
                                        <p:strVal val="0.5"/>
                                      </p:to>
                                    </p:set>
                                    <p:animEffect filter="image" prLst="opacity: 0.5">
                                      <p:cBhvr rctx="IE">
                                        <p:cTn id="18" dur="indefinite"/>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Number Placeholder 22"/>
          <p:cNvSpPr>
            <a:spLocks noGrp="1"/>
          </p:cNvSpPr>
          <p:nvPr>
            <p:ph type="sldNum" sz="quarter" idx="12"/>
          </p:nvPr>
        </p:nvSpPr>
        <p:spPr bwMode="auto">
          <a:ln>
            <a:round/>
            <a:headEnd/>
            <a:tailEnd/>
          </a:ln>
        </p:spPr>
        <p:txBody>
          <a:bodyPr/>
          <a:lstStyle/>
          <a:p>
            <a:r>
              <a:rPr lang="en-US" smtClean="0"/>
              <a:t>6-</a:t>
            </a:r>
            <a:fld id="{49661270-D46A-46F4-898C-26302A6C8BB9}" type="slidenum">
              <a:rPr lang="en-US" smtClean="0"/>
              <a:pPr/>
              <a:t>77</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Types of Loans</a:t>
            </a:r>
          </a:p>
        </p:txBody>
      </p:sp>
      <p:sp>
        <p:nvSpPr>
          <p:cNvPr id="5" name="TextBox 4"/>
          <p:cNvSpPr txBox="1">
            <a:spLocks noChangeArrowheads="1"/>
          </p:cNvSpPr>
          <p:nvPr/>
        </p:nvSpPr>
        <p:spPr bwMode="auto">
          <a:xfrm>
            <a:off x="914400" y="2133600"/>
            <a:ext cx="7162800" cy="4057650"/>
          </a:xfrm>
          <a:prstGeom prst="rect">
            <a:avLst/>
          </a:prstGeom>
          <a:noFill/>
          <a:ln w="9525">
            <a:noFill/>
            <a:miter lim="800000"/>
            <a:headEnd/>
            <a:tailEnd/>
          </a:ln>
        </p:spPr>
        <p:txBody>
          <a:bodyPr>
            <a:spAutoFit/>
          </a:bodyPr>
          <a:lstStyle/>
          <a:p>
            <a:pPr marL="292100" indent="-292100">
              <a:buFont typeface="Arial" charset="0"/>
              <a:buChar char="•"/>
            </a:pPr>
            <a:r>
              <a:rPr lang="en-US" sz="3600" b="1">
                <a:solidFill>
                  <a:srgbClr val="7030A0"/>
                </a:solidFill>
                <a:latin typeface="Perpetua" pitchFamily="18" charset="0"/>
              </a:rPr>
              <a:t>Pure Discount Loan</a:t>
            </a:r>
          </a:p>
          <a:p>
            <a:pPr marL="292100" indent="-292100">
              <a:buFont typeface="Arial" charset="0"/>
              <a:buChar char="•"/>
            </a:pPr>
            <a:endParaRPr lang="en-US" sz="2000" b="1">
              <a:solidFill>
                <a:srgbClr val="7030A0"/>
              </a:solidFill>
              <a:latin typeface="Perpetua" pitchFamily="18" charset="0"/>
            </a:endParaRPr>
          </a:p>
          <a:p>
            <a:pPr marL="292100" indent="-292100">
              <a:buFont typeface="Arial" charset="0"/>
              <a:buChar char="•"/>
            </a:pPr>
            <a:r>
              <a:rPr lang="en-US" sz="3600" b="1">
                <a:solidFill>
                  <a:srgbClr val="7030A0"/>
                </a:solidFill>
                <a:latin typeface="Perpetua" pitchFamily="18" charset="0"/>
              </a:rPr>
              <a:t>Interest-only Loan</a:t>
            </a:r>
          </a:p>
          <a:p>
            <a:pPr marL="292100" indent="-292100">
              <a:buFont typeface="Arial" charset="0"/>
              <a:buChar char="•"/>
            </a:pPr>
            <a:endParaRPr lang="en-US" sz="2000" b="1">
              <a:solidFill>
                <a:srgbClr val="7030A0"/>
              </a:solidFill>
              <a:latin typeface="Perpetua" pitchFamily="18" charset="0"/>
            </a:endParaRPr>
          </a:p>
          <a:p>
            <a:pPr marL="292100" indent="-292100">
              <a:buFont typeface="Arial" charset="0"/>
              <a:buChar char="•"/>
            </a:pPr>
            <a:r>
              <a:rPr lang="en-US" sz="3600" b="1">
                <a:solidFill>
                  <a:srgbClr val="7030A0"/>
                </a:solidFill>
                <a:latin typeface="Perpetua" pitchFamily="18" charset="0"/>
              </a:rPr>
              <a:t>Amortized with Fixed Principal payment</a:t>
            </a:r>
          </a:p>
          <a:p>
            <a:pPr marL="292100" indent="-292100">
              <a:buFont typeface="Arial" charset="0"/>
              <a:buChar char="•"/>
            </a:pPr>
            <a:endParaRPr lang="en-US" sz="2000" b="1">
              <a:solidFill>
                <a:srgbClr val="7030A0"/>
              </a:solidFill>
              <a:latin typeface="Perpetua" pitchFamily="18" charset="0"/>
            </a:endParaRPr>
          </a:p>
          <a:p>
            <a:pPr marL="292100" indent="-292100">
              <a:buFont typeface="Arial" charset="0"/>
              <a:buChar char="•"/>
            </a:pPr>
            <a:r>
              <a:rPr lang="en-US" sz="3600" b="1">
                <a:solidFill>
                  <a:srgbClr val="7030A0"/>
                </a:solidFill>
                <a:latin typeface="Perpetua" pitchFamily="18" charset="0"/>
              </a:rPr>
              <a:t>Amortized with Fixed Payment</a:t>
            </a:r>
            <a:endParaRPr lang="en-US" sz="3200" b="1">
              <a:solidFill>
                <a:srgbClr val="7030A0"/>
              </a:solidFill>
              <a:latin typeface="Perpetua" pitchFamily="18" charset="0"/>
            </a:endParaRPr>
          </a:p>
          <a:p>
            <a:pPr marL="292100" indent="-292100">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Left)">
                                      <p:cBhvr>
                                        <p:cTn id="7" dur="1000"/>
                                        <p:tgtEl>
                                          <p:spTgt spid="5">
                                            <p:txEl>
                                              <p:pRg st="0" end="0"/>
                                            </p:txEl>
                                          </p:spTgt>
                                        </p:tgtEl>
                                      </p:cBhvr>
                                    </p:animEffect>
                                  </p:childTnLst>
                                </p:cTn>
                              </p:par>
                              <p:par>
                                <p:cTn id="8" presetID="12" presetClass="entr" presetSubtype="8"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slide(fromLeft)">
                                      <p:cBhvr>
                                        <p:cTn id="10" dur="1000"/>
                                        <p:tgtEl>
                                          <p:spTgt spid="5">
                                            <p:txEl>
                                              <p:pRg st="2" end="2"/>
                                            </p:txEl>
                                          </p:spTgt>
                                        </p:tgtEl>
                                      </p:cBhvr>
                                    </p:animEffect>
                                  </p:childTnLst>
                                </p:cTn>
                              </p:par>
                              <p:par>
                                <p:cTn id="11" presetID="12" presetClass="entr" presetSubtype="8"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slide(fromLeft)">
                                      <p:cBhvr>
                                        <p:cTn id="13" dur="1000"/>
                                        <p:tgtEl>
                                          <p:spTgt spid="5">
                                            <p:txEl>
                                              <p:pRg st="4" end="4"/>
                                            </p:txEl>
                                          </p:spTgt>
                                        </p:tgtEl>
                                      </p:cBhvr>
                                    </p:animEffect>
                                  </p:childTnLst>
                                </p:cTn>
                              </p:par>
                              <p:par>
                                <p:cTn id="14" presetID="12" presetClass="entr" presetSubtype="8"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slide(fromLeft)">
                                      <p:cBhvr>
                                        <p:cTn id="16"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Number Placeholder 22"/>
          <p:cNvSpPr>
            <a:spLocks noGrp="1"/>
          </p:cNvSpPr>
          <p:nvPr>
            <p:ph type="sldNum" sz="quarter" idx="12"/>
          </p:nvPr>
        </p:nvSpPr>
        <p:spPr bwMode="auto">
          <a:ln>
            <a:round/>
            <a:headEnd/>
            <a:tailEnd/>
          </a:ln>
        </p:spPr>
        <p:txBody>
          <a:bodyPr/>
          <a:lstStyle/>
          <a:p>
            <a:r>
              <a:rPr lang="en-US" smtClean="0"/>
              <a:t>6-</a:t>
            </a:r>
            <a:fld id="{D300D30A-410E-40E4-95DF-45046CF2C9CE}" type="slidenum">
              <a:rPr lang="en-US" smtClean="0"/>
              <a:pPr/>
              <a:t>78</a:t>
            </a:fld>
            <a:endParaRPr lang="en-US" smtClean="0"/>
          </a:p>
        </p:txBody>
      </p:sp>
      <p:sp>
        <p:nvSpPr>
          <p:cNvPr id="168962" name="Rectangle 2"/>
          <p:cNvSpPr>
            <a:spLocks noGrp="1" noChangeArrowheads="1"/>
          </p:cNvSpPr>
          <p:nvPr>
            <p:ph type="title"/>
          </p:nvPr>
        </p:nvSpPr>
        <p:spPr>
          <a:solidFill>
            <a:schemeClr val="bg2"/>
          </a:solidFill>
        </p:spPr>
        <p:txBody>
          <a:bodyPr/>
          <a:lstStyle/>
          <a:p>
            <a:pPr algn="ctr" eaLnBrk="1" hangingPunct="1"/>
            <a:r>
              <a:rPr lang="en-US" sz="4800" b="1" smtClean="0"/>
              <a:t>Pure Discount Loans</a:t>
            </a:r>
          </a:p>
        </p:txBody>
      </p:sp>
      <p:sp>
        <p:nvSpPr>
          <p:cNvPr id="63491" name="Rectangle 3"/>
          <p:cNvSpPr>
            <a:spLocks noGrp="1" noChangeArrowheads="1"/>
          </p:cNvSpPr>
          <p:nvPr>
            <p:ph sz="quarter" idx="1"/>
          </p:nvPr>
        </p:nvSpPr>
        <p:spPr>
          <a:xfrm>
            <a:off x="185738" y="1638300"/>
            <a:ext cx="8763000" cy="3429000"/>
          </a:xfrm>
        </p:spPr>
        <p:txBody>
          <a:bodyPr/>
          <a:lstStyle/>
          <a:p>
            <a:pPr eaLnBrk="1" hangingPunct="1">
              <a:buFont typeface="Wingdings 2" pitchFamily="18" charset="2"/>
              <a:buNone/>
            </a:pPr>
            <a:r>
              <a:rPr lang="en-US" sz="2800" smtClean="0"/>
              <a:t>	</a:t>
            </a:r>
            <a:r>
              <a:rPr lang="en-US" sz="2800" b="1" smtClean="0">
                <a:cs typeface="Arial" charset="0"/>
              </a:rPr>
              <a:t>Treasury bills are excellent examples of </a:t>
            </a:r>
            <a:r>
              <a:rPr lang="en-US" sz="2800" b="1" smtClean="0">
                <a:solidFill>
                  <a:srgbClr val="C00000"/>
                </a:solidFill>
                <a:cs typeface="Arial" charset="0"/>
              </a:rPr>
              <a:t>pure discount loans</a:t>
            </a:r>
            <a:r>
              <a:rPr lang="en-US" sz="2800" b="1" smtClean="0">
                <a:cs typeface="Arial" charset="0"/>
              </a:rPr>
              <a:t>.  The principal amount is repaid at some future date, without any periodic interest payments.</a:t>
            </a:r>
          </a:p>
          <a:p>
            <a:pPr eaLnBrk="1" hangingPunct="1">
              <a:buFont typeface="Wingdings 2" pitchFamily="18" charset="2"/>
              <a:buNone/>
            </a:pPr>
            <a:endParaRPr lang="en-US" sz="1100" b="1" smtClean="0">
              <a:latin typeface="Arial" charset="0"/>
              <a:cs typeface="Arial" charset="0"/>
            </a:endParaRPr>
          </a:p>
          <a:p>
            <a:pPr eaLnBrk="1" hangingPunct="1">
              <a:buFont typeface="Wingdings 2" pitchFamily="18" charset="2"/>
              <a:buNone/>
            </a:pPr>
            <a:r>
              <a:rPr lang="en-US" b="1" smtClean="0">
                <a:latin typeface="Arial" charset="0"/>
                <a:cs typeface="Arial" charset="0"/>
              </a:rPr>
              <a:t>	</a:t>
            </a:r>
            <a:endParaRPr lang="en-US" b="1" smtClean="0">
              <a:solidFill>
                <a:srgbClr val="C00000"/>
              </a:solidFill>
              <a:latin typeface="Arial" charset="0"/>
              <a:cs typeface="Arial" charset="0"/>
            </a:endParaRPr>
          </a:p>
        </p:txBody>
      </p:sp>
      <p:pic>
        <p:nvPicPr>
          <p:cNvPr id="6" name="Picture 5" descr="http://www.robertsreportonline.com/wp-content/uploads/2009/06/t-bill.jpg"/>
          <p:cNvPicPr>
            <a:picLocks noChangeAspect="1" noChangeArrowheads="1"/>
          </p:cNvPicPr>
          <p:nvPr/>
        </p:nvPicPr>
        <p:blipFill>
          <a:blip r:embed="rId3" cstate="print"/>
          <a:srcRect/>
          <a:stretch>
            <a:fillRect/>
          </a:stretch>
        </p:blipFill>
        <p:spPr bwMode="auto">
          <a:xfrm>
            <a:off x="2286000" y="3352800"/>
            <a:ext cx="4562475"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p:cTn id="7" dur="1000" fill="hold"/>
                                        <p:tgtEl>
                                          <p:spTgt spid="634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34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3491">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Number Placeholder 22"/>
          <p:cNvSpPr>
            <a:spLocks noGrp="1"/>
          </p:cNvSpPr>
          <p:nvPr>
            <p:ph type="sldNum" sz="quarter" idx="12"/>
          </p:nvPr>
        </p:nvSpPr>
        <p:spPr bwMode="auto">
          <a:ln>
            <a:round/>
            <a:headEnd/>
            <a:tailEnd/>
          </a:ln>
        </p:spPr>
        <p:txBody>
          <a:bodyPr/>
          <a:lstStyle/>
          <a:p>
            <a:r>
              <a:rPr lang="en-US" smtClean="0"/>
              <a:t>6-</a:t>
            </a:r>
            <a:fld id="{866C4E38-4520-495B-B2D2-D849639E4006}" type="slidenum">
              <a:rPr lang="en-US" smtClean="0"/>
              <a:pPr/>
              <a:t>79</a:t>
            </a:fld>
            <a:endParaRPr lang="en-US" smtClean="0"/>
          </a:p>
        </p:txBody>
      </p:sp>
      <p:sp>
        <p:nvSpPr>
          <p:cNvPr id="171010" name="Rectangle 2"/>
          <p:cNvSpPr>
            <a:spLocks noGrp="1" noChangeArrowheads="1"/>
          </p:cNvSpPr>
          <p:nvPr>
            <p:ph type="title"/>
          </p:nvPr>
        </p:nvSpPr>
        <p:spPr>
          <a:solidFill>
            <a:schemeClr val="bg2"/>
          </a:solidFill>
        </p:spPr>
        <p:txBody>
          <a:bodyPr/>
          <a:lstStyle/>
          <a:p>
            <a:pPr algn="ctr" eaLnBrk="1" hangingPunct="1"/>
            <a:r>
              <a:rPr lang="en-US" sz="4800" b="1" smtClean="0"/>
              <a:t>Pure Discount Loans</a:t>
            </a:r>
          </a:p>
        </p:txBody>
      </p:sp>
      <p:sp>
        <p:nvSpPr>
          <p:cNvPr id="63491" name="Rectangle 3"/>
          <p:cNvSpPr>
            <a:spLocks noGrp="1" noChangeArrowheads="1"/>
          </p:cNvSpPr>
          <p:nvPr>
            <p:ph sz="quarter" idx="1"/>
          </p:nvPr>
        </p:nvSpPr>
        <p:spPr>
          <a:xfrm>
            <a:off x="152400" y="1600200"/>
            <a:ext cx="8763000" cy="5410200"/>
          </a:xfrm>
        </p:spPr>
        <p:txBody>
          <a:bodyPr/>
          <a:lstStyle/>
          <a:p>
            <a:pPr eaLnBrk="1" hangingPunct="1">
              <a:buFont typeface="Wingdings 2" pitchFamily="18" charset="2"/>
              <a:buNone/>
            </a:pPr>
            <a:r>
              <a:rPr lang="en-US" sz="3200" dirty="0" smtClean="0"/>
              <a:t>	</a:t>
            </a:r>
            <a:r>
              <a:rPr lang="en-US" sz="3200" b="1" dirty="0" smtClean="0">
                <a:solidFill>
                  <a:srgbClr val="0070C0"/>
                </a:solidFill>
                <a:cs typeface="Arial" charset="0"/>
              </a:rPr>
              <a:t>If a T-bill promises to repay $10,000 in 12 months and the market interest rate is 7 percent, how much will the bill sell for in the market?</a:t>
            </a:r>
          </a:p>
          <a:p>
            <a:pPr eaLnBrk="1" hangingPunct="1">
              <a:buFont typeface="Wingdings 2" pitchFamily="18" charset="2"/>
              <a:buNone/>
            </a:pPr>
            <a:endParaRPr lang="en-US" sz="3200" b="1" dirty="0" smtClean="0">
              <a:solidFill>
                <a:srgbClr val="0070C0"/>
              </a:solidFill>
              <a:cs typeface="Arial" charset="0"/>
            </a:endParaRPr>
          </a:p>
          <a:p>
            <a:pPr lvl="1" eaLnBrk="1" hangingPunct="1">
              <a:buFont typeface="Wingdings 2" pitchFamily="18" charset="2"/>
              <a:buNone/>
            </a:pPr>
            <a:r>
              <a:rPr lang="en-US" sz="3200" b="1" dirty="0" smtClean="0">
                <a:cs typeface="Arial" charset="0"/>
              </a:rPr>
              <a:t>1 N; 10,000 FV; 7 I/Y; CPT PV = </a:t>
            </a:r>
            <a:r>
              <a:rPr lang="en-US" sz="3200" b="1" dirty="0" smtClean="0">
                <a:solidFill>
                  <a:srgbClr val="C00000"/>
                </a:solidFill>
                <a:cs typeface="Arial" charset="0"/>
              </a:rPr>
              <a:t>-$9,345.79</a:t>
            </a:r>
          </a:p>
        </p:txBody>
      </p:sp>
      <p:pic>
        <p:nvPicPr>
          <p:cNvPr id="6" name="Picture 5" descr="http://www.csmonitor.com/var/ezflow_site/storage/images/media/images/2010/0219/0219-chinatbill2/7429393-1-eng-US/0219-ChinaTBill_full_600.jpg"/>
          <p:cNvPicPr>
            <a:picLocks noChangeAspect="1" noChangeArrowheads="1"/>
          </p:cNvPicPr>
          <p:nvPr/>
        </p:nvPicPr>
        <p:blipFill>
          <a:blip r:embed="rId3" cstate="print"/>
          <a:srcRect/>
          <a:stretch>
            <a:fillRect/>
          </a:stretch>
        </p:blipFill>
        <p:spPr bwMode="auto">
          <a:xfrm>
            <a:off x="2438400" y="4314825"/>
            <a:ext cx="5126038" cy="2314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p:cTn id="7" dur="1000" fill="hold"/>
                                        <p:tgtEl>
                                          <p:spTgt spid="634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34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3491">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63491">
                                            <p:txEl>
                                              <p:pRg st="2" end="2"/>
                                            </p:txEl>
                                          </p:spTgt>
                                        </p:tgtEl>
                                        <p:attrNameLst>
                                          <p:attrName>style.visibility</p:attrName>
                                        </p:attrNameLst>
                                      </p:cBhvr>
                                      <p:to>
                                        <p:strVal val="visible"/>
                                      </p:to>
                                    </p:set>
                                    <p:anim calcmode="discrete" valueType="clr">
                                      <p:cBhvr override="childStyle">
                                        <p:cTn id="20" dur="80"/>
                                        <p:tgtEl>
                                          <p:spTgt spid="6349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63491">
                                            <p:txEl>
                                              <p:pRg st="2" end="2"/>
                                            </p:txEl>
                                          </p:spTgt>
                                        </p:tgtEl>
                                        <p:attrNameLst>
                                          <p:attrName>fillcolor</p:attrName>
                                        </p:attrNameLst>
                                      </p:cBhvr>
                                      <p:tavLst>
                                        <p:tav tm="0">
                                          <p:val>
                                            <p:clrVal>
                                              <a:schemeClr val="accent2"/>
                                            </p:clrVal>
                                          </p:val>
                                        </p:tav>
                                        <p:tav tm="50000">
                                          <p:val>
                                            <p:clrVal>
                                              <a:schemeClr val="hlink"/>
                                            </p:clrVal>
                                          </p:val>
                                        </p:tav>
                                      </p:tavLst>
                                    </p:anim>
                                    <p:set>
                                      <p:cBhvr>
                                        <p:cTn id="22" dur="80"/>
                                        <p:tgtEl>
                                          <p:spTgt spid="63491">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22"/>
          <p:cNvSpPr>
            <a:spLocks noGrp="1"/>
          </p:cNvSpPr>
          <p:nvPr>
            <p:ph type="sldNum" sz="quarter" idx="12"/>
          </p:nvPr>
        </p:nvSpPr>
        <p:spPr bwMode="auto">
          <a:ln>
            <a:round/>
            <a:headEnd/>
            <a:tailEnd/>
          </a:ln>
        </p:spPr>
        <p:txBody>
          <a:bodyPr/>
          <a:lstStyle/>
          <a:p>
            <a:r>
              <a:rPr lang="en-US" smtClean="0"/>
              <a:t>6-</a:t>
            </a:r>
            <a:fld id="{C2F2A6D7-34A0-4475-AD2B-9D10A90F5F89}" type="slidenum">
              <a:rPr lang="en-US" smtClean="0"/>
              <a:pPr/>
              <a:t>8</a:t>
            </a:fld>
            <a:endParaRPr lang="en-US" smtClean="0"/>
          </a:p>
        </p:txBody>
      </p:sp>
      <p:grpSp>
        <p:nvGrpSpPr>
          <p:cNvPr id="21506" name="Group 21"/>
          <p:cNvGrpSpPr>
            <a:grpSpLocks/>
          </p:cNvGrpSpPr>
          <p:nvPr/>
        </p:nvGrpSpPr>
        <p:grpSpPr bwMode="auto">
          <a:xfrm>
            <a:off x="609600" y="457200"/>
            <a:ext cx="6191250" cy="6191250"/>
            <a:chOff x="-1219200" y="228600"/>
            <a:chExt cx="6191250" cy="6191250"/>
          </a:xfrm>
        </p:grpSpPr>
        <p:pic>
          <p:nvPicPr>
            <p:cNvPr id="21522" name="Picture 2" descr="http://i.ebayimg.com/t/NEW-TEXAS-INSTRUMENTS-BA-II-PLUS-CALCULATOR-SLIDE-CASE-/00/s/NjUwWDY1MA==/$(KGrHqJ,!h4E6GntFnUQBOmKDLCLO!~~60_3.JPG"/>
            <p:cNvPicPr>
              <a:picLocks noChangeAspect="1" noChangeArrowheads="1"/>
            </p:cNvPicPr>
            <p:nvPr/>
          </p:nvPicPr>
          <p:blipFill>
            <a:blip r:embed="rId3" cstate="print"/>
            <a:srcRect/>
            <a:stretch>
              <a:fillRect/>
            </a:stretch>
          </p:blipFill>
          <p:spPr bwMode="auto">
            <a:xfrm>
              <a:off x="-1219200" y="228600"/>
              <a:ext cx="6191250" cy="6191250"/>
            </a:xfrm>
            <a:prstGeom prst="rect">
              <a:avLst/>
            </a:prstGeom>
            <a:noFill/>
            <a:ln w="9525">
              <a:noFill/>
              <a:miter lim="800000"/>
              <a:headEnd/>
              <a:tailEnd/>
            </a:ln>
          </p:spPr>
        </p:pic>
        <p:sp>
          <p:nvSpPr>
            <p:cNvPr id="26" name="Rectangle 25"/>
            <p:cNvSpPr/>
            <p:nvPr/>
          </p:nvSpPr>
          <p:spPr>
            <a:xfrm>
              <a:off x="685800" y="1371600"/>
              <a:ext cx="2286000" cy="609600"/>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TextBox 5"/>
          <p:cNvSpPr txBox="1">
            <a:spLocks noChangeArrowheads="1"/>
          </p:cNvSpPr>
          <p:nvPr/>
        </p:nvSpPr>
        <p:spPr bwMode="auto">
          <a:xfrm>
            <a:off x="5715000" y="1295400"/>
            <a:ext cx="3276600" cy="579438"/>
          </a:xfrm>
          <a:prstGeom prst="rect">
            <a:avLst/>
          </a:prstGeom>
          <a:noFill/>
          <a:ln w="9525">
            <a:noFill/>
            <a:miter lim="800000"/>
            <a:headEnd/>
            <a:tailEnd/>
          </a:ln>
        </p:spPr>
        <p:txBody>
          <a:bodyPr>
            <a:spAutoFit/>
          </a:bodyPr>
          <a:lstStyle/>
          <a:p>
            <a:r>
              <a:rPr lang="en-US" sz="3200">
                <a:latin typeface="Arial Black" pitchFamily="34" charset="0"/>
              </a:rPr>
              <a:t>2 years = N</a:t>
            </a:r>
          </a:p>
        </p:txBody>
      </p:sp>
      <p:sp>
        <p:nvSpPr>
          <p:cNvPr id="7" name="TextBox 6"/>
          <p:cNvSpPr txBox="1">
            <a:spLocks noChangeArrowheads="1"/>
          </p:cNvSpPr>
          <p:nvPr/>
        </p:nvSpPr>
        <p:spPr bwMode="auto">
          <a:xfrm>
            <a:off x="6629400" y="1981200"/>
            <a:ext cx="2362200" cy="579438"/>
          </a:xfrm>
          <a:prstGeom prst="rect">
            <a:avLst/>
          </a:prstGeom>
          <a:noFill/>
          <a:ln w="9525">
            <a:noFill/>
            <a:miter lim="800000"/>
            <a:headEnd/>
            <a:tailEnd/>
          </a:ln>
        </p:spPr>
        <p:txBody>
          <a:bodyPr>
            <a:spAutoFit/>
          </a:bodyPr>
          <a:lstStyle/>
          <a:p>
            <a:r>
              <a:rPr lang="en-US" sz="3200">
                <a:latin typeface="Arial Black" pitchFamily="34" charset="0"/>
              </a:rPr>
              <a:t>6% = I/Y</a:t>
            </a:r>
          </a:p>
        </p:txBody>
      </p:sp>
      <p:sp>
        <p:nvSpPr>
          <p:cNvPr id="8" name="TextBox 7"/>
          <p:cNvSpPr txBox="1">
            <a:spLocks noChangeArrowheads="1"/>
          </p:cNvSpPr>
          <p:nvPr/>
        </p:nvSpPr>
        <p:spPr bwMode="auto">
          <a:xfrm>
            <a:off x="5648325" y="2819400"/>
            <a:ext cx="3200400" cy="579438"/>
          </a:xfrm>
          <a:prstGeom prst="rect">
            <a:avLst/>
          </a:prstGeom>
          <a:noFill/>
          <a:ln w="9525">
            <a:noFill/>
            <a:miter lim="800000"/>
            <a:headEnd/>
            <a:tailEnd/>
          </a:ln>
        </p:spPr>
        <p:txBody>
          <a:bodyPr>
            <a:spAutoFit/>
          </a:bodyPr>
          <a:lstStyle/>
          <a:p>
            <a:r>
              <a:rPr lang="en-US" sz="3200">
                <a:latin typeface="Arial Black" pitchFamily="34" charset="0"/>
              </a:rPr>
              <a:t>-$1,000 = PV</a:t>
            </a:r>
          </a:p>
        </p:txBody>
      </p:sp>
      <p:sp>
        <p:nvSpPr>
          <p:cNvPr id="9" name="TextBox 8"/>
          <p:cNvSpPr txBox="1">
            <a:spLocks noChangeArrowheads="1"/>
          </p:cNvSpPr>
          <p:nvPr/>
        </p:nvSpPr>
        <p:spPr bwMode="auto">
          <a:xfrm>
            <a:off x="6096000" y="4419600"/>
            <a:ext cx="1981200" cy="579438"/>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 = FV</a:t>
            </a:r>
          </a:p>
        </p:txBody>
      </p:sp>
      <p:sp>
        <p:nvSpPr>
          <p:cNvPr id="10" name="TextBox 9"/>
          <p:cNvSpPr txBox="1">
            <a:spLocks noChangeArrowheads="1"/>
          </p:cNvSpPr>
          <p:nvPr/>
        </p:nvSpPr>
        <p:spPr bwMode="auto">
          <a:xfrm>
            <a:off x="6705600" y="3657600"/>
            <a:ext cx="1143000" cy="579438"/>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CPT</a:t>
            </a:r>
          </a:p>
        </p:txBody>
      </p:sp>
      <p:sp>
        <p:nvSpPr>
          <p:cNvPr id="11" name="TextBox 10"/>
          <p:cNvSpPr txBox="1">
            <a:spLocks noChangeArrowheads="1"/>
          </p:cNvSpPr>
          <p:nvPr/>
        </p:nvSpPr>
        <p:spPr bwMode="auto">
          <a:xfrm>
            <a:off x="2438400" y="1600200"/>
            <a:ext cx="2514600" cy="701675"/>
          </a:xfrm>
          <a:prstGeom prst="rect">
            <a:avLst/>
          </a:prstGeom>
          <a:noFill/>
          <a:ln w="9525">
            <a:noFill/>
            <a:miter lim="800000"/>
            <a:headEnd/>
            <a:tailEnd/>
          </a:ln>
        </p:spPr>
        <p:txBody>
          <a:bodyPr>
            <a:spAutoFit/>
          </a:bodyPr>
          <a:lstStyle/>
          <a:p>
            <a:r>
              <a:rPr lang="en-US" sz="4000">
                <a:solidFill>
                  <a:srgbClr val="FF0000"/>
                </a:solidFill>
                <a:latin typeface="Arial Black" pitchFamily="34" charset="0"/>
              </a:rPr>
              <a:t>1123.60</a:t>
            </a:r>
          </a:p>
        </p:txBody>
      </p:sp>
      <p:cxnSp>
        <p:nvCxnSpPr>
          <p:cNvPr id="13" name="Straight Arrow Connector 12"/>
          <p:cNvCxnSpPr/>
          <p:nvPr/>
        </p:nvCxnSpPr>
        <p:spPr>
          <a:xfrm flipH="1">
            <a:off x="2667000" y="1600200"/>
            <a:ext cx="3124200" cy="2133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1"/>
          </p:cNvCxnSpPr>
          <p:nvPr/>
        </p:nvCxnSpPr>
        <p:spPr>
          <a:xfrm flipH="1">
            <a:off x="3276600" y="2271713"/>
            <a:ext cx="3352800" cy="13081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1"/>
            <a:endCxn id="8" idx="1"/>
          </p:cNvCxnSpPr>
          <p:nvPr/>
        </p:nvCxnSpPr>
        <p:spPr>
          <a:xfrm>
            <a:off x="5648325" y="3109913"/>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1"/>
          </p:cNvCxnSpPr>
          <p:nvPr/>
        </p:nvCxnSpPr>
        <p:spPr>
          <a:xfrm flipH="1">
            <a:off x="3714750" y="3109913"/>
            <a:ext cx="1828800" cy="5461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1"/>
          </p:cNvCxnSpPr>
          <p:nvPr/>
        </p:nvCxnSpPr>
        <p:spPr>
          <a:xfrm flipH="1" flipV="1">
            <a:off x="2667000" y="2970213"/>
            <a:ext cx="4038600" cy="9779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4724400" y="3733800"/>
            <a:ext cx="1295400" cy="990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5410200" y="3733800"/>
            <a:ext cx="914400" cy="519113"/>
          </a:xfrm>
          <a:prstGeom prst="rect">
            <a:avLst/>
          </a:prstGeom>
          <a:noFill/>
          <a:ln w="9525">
            <a:noFill/>
            <a:miter lim="800000"/>
            <a:headEnd/>
            <a:tailEnd/>
          </a:ln>
        </p:spPr>
        <p:txBody>
          <a:bodyPr>
            <a:spAutoFit/>
          </a:bodyPr>
          <a:lstStyle/>
          <a:p>
            <a:r>
              <a:rPr lang="en-US" sz="2800">
                <a:solidFill>
                  <a:srgbClr val="FF0000"/>
                </a:solidFill>
                <a:latin typeface="Arial Black" pitchFamily="34" charset="0"/>
              </a:rPr>
              <a:t>1st</a:t>
            </a:r>
          </a:p>
        </p:txBody>
      </p:sp>
      <p:sp>
        <p:nvSpPr>
          <p:cNvPr id="31" name="TextBox 30"/>
          <p:cNvSpPr txBox="1">
            <a:spLocks noChangeArrowheads="1"/>
          </p:cNvSpPr>
          <p:nvPr/>
        </p:nvSpPr>
        <p:spPr bwMode="auto">
          <a:xfrm>
            <a:off x="5486400" y="4800600"/>
            <a:ext cx="1143000" cy="519113"/>
          </a:xfrm>
          <a:prstGeom prst="rect">
            <a:avLst/>
          </a:prstGeom>
          <a:noFill/>
          <a:ln w="9525">
            <a:noFill/>
            <a:miter lim="800000"/>
            <a:headEnd/>
            <a:tailEnd/>
          </a:ln>
        </p:spPr>
        <p:txBody>
          <a:bodyPr>
            <a:spAutoFit/>
          </a:bodyPr>
          <a:lstStyle/>
          <a:p>
            <a:r>
              <a:rPr lang="en-US" sz="2800">
                <a:solidFill>
                  <a:srgbClr val="FF0000"/>
                </a:solidFill>
                <a:latin typeface="Arial Black" pitchFamily="34" charset="0"/>
              </a:rPr>
              <a:t>2nd</a:t>
            </a:r>
          </a:p>
        </p:txBody>
      </p:sp>
      <p:sp>
        <p:nvSpPr>
          <p:cNvPr id="5139" name="TextBox 31"/>
          <p:cNvSpPr txBox="1">
            <a:spLocks noChangeArrowheads="1"/>
          </p:cNvSpPr>
          <p:nvPr/>
        </p:nvSpPr>
        <p:spPr bwMode="auto">
          <a:xfrm>
            <a:off x="5372100" y="304800"/>
            <a:ext cx="3695700" cy="823913"/>
          </a:xfrm>
          <a:prstGeom prst="rect">
            <a:avLst/>
          </a:prstGeom>
          <a:solidFill>
            <a:schemeClr val="bg2"/>
          </a:solidFill>
          <a:ln w="9525">
            <a:noFill/>
            <a:miter lim="800000"/>
            <a:headEnd/>
            <a:tailEnd/>
          </a:ln>
        </p:spPr>
        <p:txBody>
          <a:bodyPr>
            <a:spAutoFit/>
          </a:bodyPr>
          <a:lstStyle/>
          <a:p>
            <a:pPr algn="ctr" fontAlgn="auto">
              <a:spcBef>
                <a:spcPts val="0"/>
              </a:spcBef>
              <a:spcAft>
                <a:spcPts val="0"/>
              </a:spcAft>
              <a:defRPr/>
            </a:pPr>
            <a:r>
              <a:rPr lang="en-US" sz="4800" b="1" dirty="0">
                <a:solidFill>
                  <a:schemeClr val="tx2"/>
                </a:solidFill>
                <a:latin typeface="+mj-lt"/>
              </a:rPr>
              <a:t>TI BA II Plus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13"/>
                                        </p:tgtEl>
                                      </p:cBhvr>
                                    </p:animEffect>
                                    <p:set>
                                      <p:cBhvr>
                                        <p:cTn id="19" dur="1" fill="hold">
                                          <p:stCondLst>
                                            <p:cond delay="9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16"/>
                                        </p:tgtEl>
                                      </p:cBhvr>
                                    </p:animEffect>
                                    <p:set>
                                      <p:cBhvr>
                                        <p:cTn id="36" dur="1" fill="hold">
                                          <p:stCondLst>
                                            <p:cond delay="999"/>
                                          </p:stCondLst>
                                        </p:cTn>
                                        <p:tgtEl>
                                          <p:spTgt spid="1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Effect transition="in" filter="fade">
                                      <p:cBhvr>
                                        <p:cTn id="43" dur="1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000"/>
                                        <p:tgtEl>
                                          <p:spTgt spid="23"/>
                                        </p:tgtEl>
                                      </p:cBhvr>
                                    </p:animEffect>
                                    <p:set>
                                      <p:cBhvr>
                                        <p:cTn id="53" dur="1" fill="hold">
                                          <p:stCondLst>
                                            <p:cond delay="999"/>
                                          </p:stCondLst>
                                        </p:cTn>
                                        <p:tgtEl>
                                          <p:spTgt spid="2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fltVal val="0"/>
                                          </p:val>
                                        </p:tav>
                                        <p:tav tm="100000">
                                          <p:val>
                                            <p:strVal val="#ppt_w"/>
                                          </p:val>
                                        </p:tav>
                                      </p:tavLst>
                                    </p:anim>
                                    <p:anim calcmode="lin" valueType="num">
                                      <p:cBhvr>
                                        <p:cTn id="64" dur="1000" fill="hold"/>
                                        <p:tgtEl>
                                          <p:spTgt spid="10"/>
                                        </p:tgtEl>
                                        <p:attrNameLst>
                                          <p:attrName>ppt_h</p:attrName>
                                        </p:attrNameLst>
                                      </p:cBhvr>
                                      <p:tavLst>
                                        <p:tav tm="0">
                                          <p:val>
                                            <p:fltVal val="0"/>
                                          </p:val>
                                        </p:tav>
                                        <p:tav tm="100000">
                                          <p:val>
                                            <p:strVal val="#ppt_h"/>
                                          </p:val>
                                        </p:tav>
                                      </p:tavLst>
                                    </p:anim>
                                    <p:animEffect transition="in" filter="fade">
                                      <p:cBhvr>
                                        <p:cTn id="65" dur="10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1000"/>
                                        <p:tgtEl>
                                          <p:spTgt spid="30"/>
                                        </p:tgtEl>
                                      </p:cBhvr>
                                    </p:animEffect>
                                    <p:set>
                                      <p:cBhvr>
                                        <p:cTn id="70" dur="1" fill="hold">
                                          <p:stCondLst>
                                            <p:cond delay="999"/>
                                          </p:stCondLst>
                                        </p:cTn>
                                        <p:tgtEl>
                                          <p:spTgt spid="30"/>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10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1000"/>
                                        <p:tgtEl>
                                          <p:spTgt spid="27"/>
                                        </p:tgtEl>
                                      </p:cBhvr>
                                    </p:animEffect>
                                    <p:set>
                                      <p:cBhvr>
                                        <p:cTn id="78" dur="1" fill="hold">
                                          <p:stCondLst>
                                            <p:cond delay="999"/>
                                          </p:stCondLst>
                                        </p:cTn>
                                        <p:tgtEl>
                                          <p:spTgt spid="2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anim calcmode="lin" valueType="num">
                                      <p:cBhvr>
                                        <p:cTn id="88" dur="1000" fill="hold"/>
                                        <p:tgtEl>
                                          <p:spTgt spid="9"/>
                                        </p:tgtEl>
                                        <p:attrNameLst>
                                          <p:attrName>ppt_w</p:attrName>
                                        </p:attrNameLst>
                                      </p:cBhvr>
                                      <p:tavLst>
                                        <p:tav tm="0">
                                          <p:val>
                                            <p:fltVal val="0"/>
                                          </p:val>
                                        </p:tav>
                                        <p:tav tm="100000">
                                          <p:val>
                                            <p:strVal val="#ppt_w"/>
                                          </p:val>
                                        </p:tav>
                                      </p:tavLst>
                                    </p:anim>
                                    <p:anim calcmode="lin" valueType="num">
                                      <p:cBhvr>
                                        <p:cTn id="89" dur="1000" fill="hold"/>
                                        <p:tgtEl>
                                          <p:spTgt spid="9"/>
                                        </p:tgtEl>
                                        <p:attrNameLst>
                                          <p:attrName>ppt_h</p:attrName>
                                        </p:attrNameLst>
                                      </p:cBhvr>
                                      <p:tavLst>
                                        <p:tav tm="0">
                                          <p:val>
                                            <p:fltVal val="0"/>
                                          </p:val>
                                        </p:tav>
                                        <p:tav tm="100000">
                                          <p:val>
                                            <p:strVal val="#ppt_h"/>
                                          </p:val>
                                        </p:tav>
                                      </p:tavLst>
                                    </p:anim>
                                    <p:animEffect transition="in" filter="fade">
                                      <p:cBhvr>
                                        <p:cTn id="90" dur="10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1000"/>
                                        <p:tgtEl>
                                          <p:spTgt spid="31"/>
                                        </p:tgtEl>
                                      </p:cBhvr>
                                    </p:animEffect>
                                    <p:set>
                                      <p:cBhvr>
                                        <p:cTn id="95" dur="1" fill="hold">
                                          <p:stCondLst>
                                            <p:cond delay="999"/>
                                          </p:stCondLst>
                                        </p:cTn>
                                        <p:tgtEl>
                                          <p:spTgt spid="31"/>
                                        </p:tgtEl>
                                        <p:attrNameLst>
                                          <p:attrName>style.visibility</p:attrName>
                                        </p:attrNameLst>
                                      </p:cBhvr>
                                      <p:to>
                                        <p:strVal val="hidden"/>
                                      </p:to>
                                    </p:set>
                                  </p:childTnLst>
                                </p:cTn>
                              </p:par>
                              <p:par>
                                <p:cTn id="96" presetID="10" presetClass="entr" presetSubtype="0" fill="hold"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1000"/>
                                        <p:tgtEl>
                                          <p:spTgt spid="29"/>
                                        </p:tgtEl>
                                      </p:cBhvr>
                                    </p:animEffect>
                                    <p:set>
                                      <p:cBhvr>
                                        <p:cTn id="103" dur="1" fill="hold">
                                          <p:stCondLst>
                                            <p:cond delay="999"/>
                                          </p:stCondLst>
                                        </p:cTn>
                                        <p:tgtEl>
                                          <p:spTgt spid="29"/>
                                        </p:tgtEl>
                                        <p:attrNameLst>
                                          <p:attrName>style.visibility</p:attrName>
                                        </p:attrNameLst>
                                      </p:cBhvr>
                                      <p:to>
                                        <p:strVal val="hidden"/>
                                      </p:to>
                                    </p:set>
                                  </p:childTnLst>
                                </p:cTn>
                              </p:par>
                            </p:childTnLst>
                          </p:cTn>
                        </p:par>
                        <p:par>
                          <p:cTn id="104" fill="hold">
                            <p:stCondLst>
                              <p:cond delay="1000"/>
                            </p:stCondLst>
                            <p:childTnLst>
                              <p:par>
                                <p:cTn id="105" presetID="53" presetClass="entr" presetSubtype="0" fill="hold" grpId="0" nodeType="afterEffect">
                                  <p:stCondLst>
                                    <p:cond delay="0"/>
                                  </p:stCondLst>
                                  <p:childTnLst>
                                    <p:set>
                                      <p:cBhvr>
                                        <p:cTn id="106" dur="1" fill="hold">
                                          <p:stCondLst>
                                            <p:cond delay="0"/>
                                          </p:stCondLst>
                                        </p:cTn>
                                        <p:tgtEl>
                                          <p:spTgt spid="11"/>
                                        </p:tgtEl>
                                        <p:attrNameLst>
                                          <p:attrName>style.visibility</p:attrName>
                                        </p:attrNameLst>
                                      </p:cBhvr>
                                      <p:to>
                                        <p:strVal val="visible"/>
                                      </p:to>
                                    </p:set>
                                    <p:anim calcmode="lin" valueType="num">
                                      <p:cBhvr>
                                        <p:cTn id="107" dur="500" fill="hold"/>
                                        <p:tgtEl>
                                          <p:spTgt spid="11"/>
                                        </p:tgtEl>
                                        <p:attrNameLst>
                                          <p:attrName>ppt_w</p:attrName>
                                        </p:attrNameLst>
                                      </p:cBhvr>
                                      <p:tavLst>
                                        <p:tav tm="0">
                                          <p:val>
                                            <p:fltVal val="0"/>
                                          </p:val>
                                        </p:tav>
                                        <p:tav tm="100000">
                                          <p:val>
                                            <p:strVal val="#ppt_w"/>
                                          </p:val>
                                        </p:tav>
                                      </p:tavLst>
                                    </p:anim>
                                    <p:anim calcmode="lin" valueType="num">
                                      <p:cBhvr>
                                        <p:cTn id="108" dur="500" fill="hold"/>
                                        <p:tgtEl>
                                          <p:spTgt spid="11"/>
                                        </p:tgtEl>
                                        <p:attrNameLst>
                                          <p:attrName>ppt_h</p:attrName>
                                        </p:attrNameLst>
                                      </p:cBhvr>
                                      <p:tavLst>
                                        <p:tav tm="0">
                                          <p:val>
                                            <p:fltVal val="0"/>
                                          </p:val>
                                        </p:tav>
                                        <p:tav tm="100000">
                                          <p:val>
                                            <p:strVal val="#ppt_h"/>
                                          </p:val>
                                        </p:tav>
                                      </p:tavLst>
                                    </p:anim>
                                    <p:animEffect transition="in" filter="fade">
                                      <p:cBhvr>
                                        <p:cTn id="10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30" grpId="0"/>
      <p:bldP spid="30" grpId="1"/>
      <p:bldP spid="31" grpId="0"/>
      <p:bldP spid="31" grpId="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Number Placeholder 22"/>
          <p:cNvSpPr>
            <a:spLocks noGrp="1"/>
          </p:cNvSpPr>
          <p:nvPr>
            <p:ph type="sldNum" sz="quarter" idx="12"/>
          </p:nvPr>
        </p:nvSpPr>
        <p:spPr bwMode="auto">
          <a:ln>
            <a:round/>
            <a:headEnd/>
            <a:tailEnd/>
          </a:ln>
        </p:spPr>
        <p:txBody>
          <a:bodyPr/>
          <a:lstStyle/>
          <a:p>
            <a:r>
              <a:rPr lang="en-US" smtClean="0"/>
              <a:t>6-</a:t>
            </a:r>
            <a:fld id="{C690DACB-848D-47AB-858A-DBDCBA8089DE}" type="slidenum">
              <a:rPr lang="en-US" smtClean="0"/>
              <a:pPr/>
              <a:t>80</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p:txBody>
      </p:sp>
      <p:sp>
        <p:nvSpPr>
          <p:cNvPr id="5" name="TextBox 4"/>
          <p:cNvSpPr txBox="1">
            <a:spLocks noChangeArrowheads="1"/>
          </p:cNvSpPr>
          <p:nvPr/>
        </p:nvSpPr>
        <p:spPr bwMode="auto">
          <a:xfrm>
            <a:off x="914400" y="2133600"/>
            <a:ext cx="7162800" cy="4295775"/>
          </a:xfrm>
          <a:prstGeom prst="rect">
            <a:avLst/>
          </a:prstGeom>
          <a:noFill/>
          <a:ln w="9525">
            <a:noFill/>
            <a:miter lim="800000"/>
            <a:headEnd/>
            <a:tailEnd/>
          </a:ln>
        </p:spPr>
        <p:txBody>
          <a:bodyPr>
            <a:spAutoFit/>
          </a:bodyPr>
          <a:lstStyle/>
          <a:p>
            <a:pPr marL="225425" indent="-225425">
              <a:buFont typeface="Arial" charset="0"/>
              <a:buChar char="•"/>
            </a:pPr>
            <a:r>
              <a:rPr lang="en-US" sz="3200" b="1">
                <a:latin typeface="Perpetua" pitchFamily="18" charset="0"/>
              </a:rPr>
              <a:t>Multiple Cash Flows: Future and Present Values</a:t>
            </a:r>
          </a:p>
          <a:p>
            <a:pPr marL="225425" indent="-225425">
              <a:buFont typeface="Arial" charset="0"/>
              <a:buChar char="•"/>
            </a:pPr>
            <a:r>
              <a:rPr lang="en-US" sz="3200" b="1">
                <a:latin typeface="Perpetua" pitchFamily="18" charset="0"/>
              </a:rPr>
              <a:t>Multiple Equal Cash Flows: Annuities and Perpetuities</a:t>
            </a:r>
          </a:p>
          <a:p>
            <a:pPr marL="225425" indent="-225425">
              <a:buFont typeface="Arial" charset="0"/>
              <a:buChar char="•"/>
            </a:pPr>
            <a:r>
              <a:rPr lang="en-US" sz="3200" b="1">
                <a:latin typeface="Perpetua" pitchFamily="18" charset="0"/>
              </a:rPr>
              <a:t>Comparing Rates: the Effect of Compounding</a:t>
            </a:r>
          </a:p>
          <a:p>
            <a:pPr marL="225425" indent="-225425">
              <a:buFont typeface="Arial" charset="0"/>
              <a:buChar char="•"/>
            </a:pPr>
            <a:r>
              <a:rPr lang="en-US" sz="3200" b="1">
                <a:latin typeface="Perpetua" pitchFamily="18" charset="0"/>
              </a:rPr>
              <a:t>Loan Types</a:t>
            </a:r>
          </a:p>
          <a:p>
            <a:pPr marL="225425" indent="-225425">
              <a:buFont typeface="Arial" charset="0"/>
              <a:buChar char="•"/>
            </a:pPr>
            <a:r>
              <a:rPr lang="en-US" sz="3200" b="1">
                <a:latin typeface="Perpetua" pitchFamily="18" charset="0"/>
              </a:rPr>
              <a:t>Loan Amortization</a:t>
            </a:r>
          </a:p>
          <a:p>
            <a:pPr marL="225425" indent="-225425">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4" end="4"/>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5"/>
                                      </p:to>
                                    </p:set>
                                    <p:animEffect filter="image" prLst="opacity: 0.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1" end="1"/>
                                            </p:txEl>
                                          </p:spTgt>
                                        </p:tgtEl>
                                        <p:attrNameLst>
                                          <p:attrName>style.opacity</p:attrName>
                                        </p:attrNameLst>
                                      </p:cBhvr>
                                      <p:to>
                                        <p:strVal val="0.5"/>
                                      </p:to>
                                    </p:set>
                                    <p:animEffect filter="image" prLst="opacity: 0.5">
                                      <p:cBhvr rctx="IE">
                                        <p:cTn id="12" dur="indefinite"/>
                                        <p:tgtEl>
                                          <p:spTgt spid="5">
                                            <p:txEl>
                                              <p:pRg st="1" end="1"/>
                                            </p:txEl>
                                          </p:spTgt>
                                        </p:tgtEl>
                                      </p:cBhvr>
                                    </p:animEffect>
                                  </p:childTnLst>
                                </p:cTn>
                              </p:par>
                              <p:par>
                                <p:cTn id="13" presetID="9" presetClass="emph" presetSubtype="0" nodeType="withEffect">
                                  <p:stCondLst>
                                    <p:cond delay="0"/>
                                  </p:stCondLst>
                                  <p:childTnLst>
                                    <p:set>
                                      <p:cBhvr rctx="PPT">
                                        <p:cTn id="14" dur="indefinite"/>
                                        <p:tgtEl>
                                          <p:spTgt spid="5">
                                            <p:txEl>
                                              <p:pRg st="2" end="2"/>
                                            </p:txEl>
                                          </p:spTgt>
                                        </p:tgtEl>
                                        <p:attrNameLst>
                                          <p:attrName>style.opacity</p:attrName>
                                        </p:attrNameLst>
                                      </p:cBhvr>
                                      <p:to>
                                        <p:strVal val="0.5"/>
                                      </p:to>
                                    </p:set>
                                    <p:animEffect filter="image" prLst="opacity: 0.5">
                                      <p:cBhvr rctx="IE">
                                        <p:cTn id="15" dur="indefinite"/>
                                        <p:tgtEl>
                                          <p:spTgt spid="5">
                                            <p:txEl>
                                              <p:pRg st="2" end="2"/>
                                            </p:txEl>
                                          </p:spTgt>
                                        </p:tgtEl>
                                      </p:cBhvr>
                                    </p:animEffect>
                                  </p:childTnLst>
                                </p:cTn>
                              </p:par>
                              <p:par>
                                <p:cTn id="16" presetID="9" presetClass="emph" presetSubtype="0" nodeType="withEffect">
                                  <p:stCondLst>
                                    <p:cond delay="0"/>
                                  </p:stCondLst>
                                  <p:childTnLst>
                                    <p:set>
                                      <p:cBhvr rctx="PPT">
                                        <p:cTn id="17" dur="indefinite"/>
                                        <p:tgtEl>
                                          <p:spTgt spid="5">
                                            <p:txEl>
                                              <p:pRg st="3" end="3"/>
                                            </p:txEl>
                                          </p:spTgt>
                                        </p:tgtEl>
                                        <p:attrNameLst>
                                          <p:attrName>style.opacity</p:attrName>
                                        </p:attrNameLst>
                                      </p:cBhvr>
                                      <p:to>
                                        <p:strVal val="0.5"/>
                                      </p:to>
                                    </p:set>
                                    <p:animEffect filter="image" prLst="opacity: 0.5">
                                      <p:cBhvr rctx="IE">
                                        <p:cTn id="18" dur="indefinite"/>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9" name="Slide Number Placeholder 22"/>
          <p:cNvSpPr>
            <a:spLocks noGrp="1"/>
          </p:cNvSpPr>
          <p:nvPr>
            <p:ph type="sldNum" sz="quarter" idx="12"/>
          </p:nvPr>
        </p:nvSpPr>
        <p:spPr bwMode="auto">
          <a:ln>
            <a:round/>
            <a:headEnd/>
            <a:tailEnd/>
          </a:ln>
        </p:spPr>
        <p:txBody>
          <a:bodyPr/>
          <a:lstStyle/>
          <a:p>
            <a:r>
              <a:rPr lang="en-US" smtClean="0"/>
              <a:t>6-</a:t>
            </a:r>
            <a:fld id="{151EF790-FA06-4FA8-8DD9-D07BE7468122}" type="slidenum">
              <a:rPr lang="en-US" smtClean="0"/>
              <a:pPr/>
              <a:t>81</a:t>
            </a:fld>
            <a:endParaRPr lang="en-US" smtClean="0"/>
          </a:p>
        </p:txBody>
      </p:sp>
      <p:sp>
        <p:nvSpPr>
          <p:cNvPr id="50190" name="Rectangle 2"/>
          <p:cNvSpPr>
            <a:spLocks noGrp="1" noChangeArrowheads="1"/>
          </p:cNvSpPr>
          <p:nvPr>
            <p:ph type="title"/>
          </p:nvPr>
        </p:nvSpPr>
        <p:spPr>
          <a:xfrm>
            <a:off x="533400" y="152400"/>
            <a:ext cx="7772400" cy="1447800"/>
          </a:xfrm>
          <a:solidFill>
            <a:schemeClr val="bg2"/>
          </a:solidFill>
        </p:spPr>
        <p:txBody>
          <a:bodyPr/>
          <a:lstStyle/>
          <a:p>
            <a:pPr algn="ctr" eaLnBrk="1" hangingPunct="1"/>
            <a:r>
              <a:rPr lang="en-US" sz="4800" b="1" smtClean="0"/>
              <a:t>Amortized Loan with Fixed Principal Payment - Example</a:t>
            </a:r>
          </a:p>
        </p:txBody>
      </p:sp>
      <p:sp>
        <p:nvSpPr>
          <p:cNvPr id="14340" name="Rectangle 3"/>
          <p:cNvSpPr>
            <a:spLocks noGrp="1" noChangeArrowheads="1"/>
          </p:cNvSpPr>
          <p:nvPr>
            <p:ph sz="quarter" idx="1"/>
          </p:nvPr>
        </p:nvSpPr>
        <p:spPr>
          <a:xfrm>
            <a:off x="609600" y="1600200"/>
            <a:ext cx="7388225" cy="4530725"/>
          </a:xfrm>
        </p:spPr>
        <p:txBody>
          <a:bodyPr/>
          <a:lstStyle/>
          <a:p>
            <a:pPr eaLnBrk="1" hangingPunct="1">
              <a:buFont typeface="Wingdings 2" pitchFamily="18" charset="2"/>
              <a:buNone/>
            </a:pPr>
            <a:r>
              <a:rPr lang="en-US" sz="3600" b="1" dirty="0" smtClean="0">
                <a:cs typeface="Arial" charset="0"/>
              </a:rPr>
              <a:t>	Consider a $50,000, 10 year loan at 8% interest. The loan agreement requires the firm to pay $5,000 in principal each year plus interest for that year.</a:t>
            </a:r>
          </a:p>
          <a:p>
            <a:pPr eaLnBrk="1" hangingPunct="1">
              <a:buFont typeface="Wingdings 2" pitchFamily="18" charset="2"/>
              <a:buNone/>
            </a:pPr>
            <a:r>
              <a:rPr lang="en-US" sz="3600" b="1" dirty="0" smtClean="0">
                <a:solidFill>
                  <a:srgbClr val="0070C0"/>
                </a:solidFill>
                <a:cs typeface="Arial" charset="0"/>
              </a:rPr>
              <a:t>	Click on the Excel icon to see the amortization table</a:t>
            </a:r>
          </a:p>
        </p:txBody>
      </p:sp>
      <p:graphicFrame>
        <p:nvGraphicFramePr>
          <p:cNvPr id="121860" name="Object 12">
            <a:hlinkClick r:id="" action="ppaction://ole?verb=1"/>
          </p:cNvPr>
          <p:cNvGraphicFramePr>
            <a:graphicFrameLocks noChangeAspect="1"/>
          </p:cNvGraphicFramePr>
          <p:nvPr/>
        </p:nvGraphicFramePr>
        <p:xfrm>
          <a:off x="7162800" y="4924425"/>
          <a:ext cx="1447800" cy="1057275"/>
        </p:xfrm>
        <a:graphic>
          <a:graphicData uri="http://schemas.openxmlformats.org/presentationml/2006/ole">
            <p:oleObj spid="_x0000_s50189" name="Worksheet" showAsIcon="1" r:id="rId3" imgW="381000" imgH="714375"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anim calcmode="lin" valueType="num">
                                      <p:cBhvr>
                                        <p:cTn id="7" dur="1000" fill="hold"/>
                                        <p:tgtEl>
                                          <p:spTgt spid="14340">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4340">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14340">
                                            <p:txEl>
                                              <p:pRg st="1" end="1"/>
                                            </p:txEl>
                                          </p:spTgt>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21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3" name="Slide Number Placeholder 22"/>
          <p:cNvSpPr>
            <a:spLocks noGrp="1"/>
          </p:cNvSpPr>
          <p:nvPr>
            <p:ph type="sldNum" sz="quarter" idx="12"/>
          </p:nvPr>
        </p:nvSpPr>
        <p:spPr bwMode="auto">
          <a:ln>
            <a:round/>
            <a:headEnd/>
            <a:tailEnd/>
          </a:ln>
        </p:spPr>
        <p:txBody>
          <a:bodyPr/>
          <a:lstStyle/>
          <a:p>
            <a:r>
              <a:rPr lang="en-US" smtClean="0"/>
              <a:t>6-</a:t>
            </a:r>
            <a:fld id="{7EFAB0D0-EA26-408A-805B-B163002EF224}" type="slidenum">
              <a:rPr lang="en-US" smtClean="0"/>
              <a:pPr/>
              <a:t>82</a:t>
            </a:fld>
            <a:endParaRPr lang="en-US" smtClean="0"/>
          </a:p>
        </p:txBody>
      </p:sp>
      <p:sp>
        <p:nvSpPr>
          <p:cNvPr id="51214" name="Rectangle 2"/>
          <p:cNvSpPr>
            <a:spLocks noGrp="1" noChangeArrowheads="1"/>
          </p:cNvSpPr>
          <p:nvPr>
            <p:ph type="title"/>
          </p:nvPr>
        </p:nvSpPr>
        <p:spPr>
          <a:xfrm>
            <a:off x="304800" y="279400"/>
            <a:ext cx="8534400" cy="1371600"/>
          </a:xfrm>
          <a:solidFill>
            <a:schemeClr val="bg2"/>
          </a:solidFill>
        </p:spPr>
        <p:txBody>
          <a:bodyPr/>
          <a:lstStyle/>
          <a:p>
            <a:pPr algn="ctr" eaLnBrk="1" hangingPunct="1">
              <a:lnSpc>
                <a:spcPct val="85000"/>
              </a:lnSpc>
            </a:pPr>
            <a:r>
              <a:rPr lang="en-US" sz="4800" b="1" smtClean="0"/>
              <a:t>Amortized Loan with Fixed Payment - Example</a:t>
            </a:r>
          </a:p>
        </p:txBody>
      </p:sp>
      <p:sp>
        <p:nvSpPr>
          <p:cNvPr id="15364" name="Rectangle 3"/>
          <p:cNvSpPr>
            <a:spLocks noGrp="1" noChangeArrowheads="1"/>
          </p:cNvSpPr>
          <p:nvPr>
            <p:ph sz="quarter" idx="1"/>
          </p:nvPr>
        </p:nvSpPr>
        <p:spPr>
          <a:xfrm>
            <a:off x="457200" y="1733550"/>
            <a:ext cx="8915400" cy="4530725"/>
          </a:xfrm>
        </p:spPr>
        <p:txBody>
          <a:bodyPr/>
          <a:lstStyle/>
          <a:p>
            <a:pPr eaLnBrk="1" hangingPunct="1">
              <a:buFont typeface="Wingdings 2" pitchFamily="18" charset="2"/>
              <a:buNone/>
            </a:pPr>
            <a:r>
              <a:rPr lang="en-US" sz="2800" b="1" smtClean="0">
                <a:cs typeface="Arial" charset="0"/>
              </a:rPr>
              <a:t>	Each payment covers the interest expense plus </a:t>
            </a:r>
          </a:p>
          <a:p>
            <a:pPr eaLnBrk="1" hangingPunct="1">
              <a:buFont typeface="Wingdings 2" pitchFamily="18" charset="2"/>
              <a:buNone/>
            </a:pPr>
            <a:r>
              <a:rPr lang="en-US" sz="2800" b="1" smtClean="0">
                <a:cs typeface="Arial" charset="0"/>
              </a:rPr>
              <a:t>	reduces principal</a:t>
            </a:r>
          </a:p>
          <a:p>
            <a:pPr eaLnBrk="1" hangingPunct="1">
              <a:buFont typeface="Wingdings 2" pitchFamily="18" charset="2"/>
              <a:buNone/>
            </a:pPr>
            <a:r>
              <a:rPr lang="en-US" sz="2800" b="1" smtClean="0">
                <a:cs typeface="Arial" charset="0"/>
              </a:rPr>
              <a:t>	Consider a 4 year loan with annual payments. The interest rate is 8%, and the principal amount is $5,000.</a:t>
            </a:r>
          </a:p>
          <a:p>
            <a:pPr lvl="1" eaLnBrk="1" hangingPunct="1">
              <a:buFont typeface="Wingdings 2" pitchFamily="18" charset="2"/>
              <a:buNone/>
            </a:pPr>
            <a:r>
              <a:rPr lang="en-US" sz="3200" b="1" smtClean="0">
                <a:solidFill>
                  <a:srgbClr val="0070C0"/>
                </a:solidFill>
                <a:cs typeface="Arial" charset="0"/>
              </a:rPr>
              <a:t>What is the annual payment?</a:t>
            </a:r>
          </a:p>
          <a:p>
            <a:pPr marL="890588" lvl="2" algn="ctr" eaLnBrk="1" hangingPunct="1">
              <a:buFont typeface="Wingdings 2" pitchFamily="18" charset="2"/>
              <a:buNone/>
            </a:pPr>
            <a:r>
              <a:rPr lang="en-US" b="1" smtClean="0">
                <a:cs typeface="Arial" charset="0"/>
              </a:rPr>
              <a:t>4 N</a:t>
            </a:r>
          </a:p>
          <a:p>
            <a:pPr marL="890588" lvl="2" algn="ctr" eaLnBrk="1" hangingPunct="1">
              <a:buFont typeface="Wingdings 2" pitchFamily="18" charset="2"/>
              <a:buNone/>
            </a:pPr>
            <a:r>
              <a:rPr lang="en-US" b="1" smtClean="0">
                <a:cs typeface="Arial" charset="0"/>
              </a:rPr>
              <a:t>8 I/Y</a:t>
            </a:r>
          </a:p>
          <a:p>
            <a:pPr marL="890588" lvl="2" algn="ctr" eaLnBrk="1" hangingPunct="1">
              <a:buFont typeface="Wingdings 2" pitchFamily="18" charset="2"/>
              <a:buNone/>
            </a:pPr>
            <a:r>
              <a:rPr lang="en-US" b="1" smtClean="0">
                <a:cs typeface="Arial" charset="0"/>
              </a:rPr>
              <a:t>5,000 PV</a:t>
            </a:r>
          </a:p>
          <a:p>
            <a:pPr marL="890588" lvl="2" algn="ctr" eaLnBrk="1" hangingPunct="1">
              <a:buFont typeface="Wingdings 2" pitchFamily="18" charset="2"/>
              <a:buNone/>
            </a:pPr>
            <a:r>
              <a:rPr lang="en-US" b="1" smtClean="0">
                <a:cs typeface="Arial" charset="0"/>
              </a:rPr>
              <a:t>CPT PMT = </a:t>
            </a:r>
            <a:r>
              <a:rPr lang="en-US" b="1" smtClean="0">
                <a:solidFill>
                  <a:srgbClr val="C00000"/>
                </a:solidFill>
                <a:cs typeface="Arial" charset="0"/>
              </a:rPr>
              <a:t>-$1,509.60</a:t>
            </a:r>
          </a:p>
          <a:p>
            <a:pPr eaLnBrk="1" hangingPunct="1">
              <a:spcBef>
                <a:spcPct val="0"/>
              </a:spcBef>
              <a:buFont typeface="Wingdings 2" pitchFamily="18" charset="2"/>
              <a:buNone/>
            </a:pPr>
            <a:r>
              <a:rPr lang="en-US" sz="3600" b="1" smtClean="0">
                <a:solidFill>
                  <a:srgbClr val="0070C0"/>
                </a:solidFill>
                <a:cs typeface="Arial" charset="0"/>
              </a:rPr>
              <a:t>	Click on the Excel icon to see the amortization table</a:t>
            </a:r>
          </a:p>
        </p:txBody>
      </p:sp>
      <p:graphicFrame>
        <p:nvGraphicFramePr>
          <p:cNvPr id="100356" name="Object 12">
            <a:hlinkClick r:id="" action="ppaction://ole?verb=1"/>
          </p:cNvPr>
          <p:cNvGraphicFramePr>
            <a:graphicFrameLocks noChangeAspect="1"/>
          </p:cNvGraphicFramePr>
          <p:nvPr/>
        </p:nvGraphicFramePr>
        <p:xfrm>
          <a:off x="7315200" y="4191000"/>
          <a:ext cx="1600200" cy="1066800"/>
        </p:xfrm>
        <a:graphic>
          <a:graphicData uri="http://schemas.openxmlformats.org/presentationml/2006/ole">
            <p:oleObj spid="_x0000_s51213" name="Worksheet" showAsIcon="1" r:id="rId4" imgW="381000" imgH="714375"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5364">
                                            <p:txEl>
                                              <p:pRg st="3" end="3"/>
                                            </p:txEl>
                                          </p:spTgt>
                                        </p:tgtEl>
                                        <p:attrNameLst>
                                          <p:attrName>style.visibility</p:attrName>
                                        </p:attrNameLst>
                                      </p:cBhvr>
                                      <p:to>
                                        <p:strVal val="visible"/>
                                      </p:to>
                                    </p:set>
                                    <p:anim calcmode="lin" valueType="num">
                                      <p:cBhvr>
                                        <p:cTn id="7" dur="500" fill="hold"/>
                                        <p:tgtEl>
                                          <p:spTgt spid="15364">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5364">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15364">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nodeType="clickEffect">
                                  <p:stCondLst>
                                    <p:cond delay="0"/>
                                  </p:stCondLst>
                                  <p:childTnLst>
                                    <p:set>
                                      <p:cBhvr>
                                        <p:cTn id="13" dur="1" fill="hold">
                                          <p:stCondLst>
                                            <p:cond delay="0"/>
                                          </p:stCondLst>
                                        </p:cTn>
                                        <p:tgtEl>
                                          <p:spTgt spid="15364">
                                            <p:txEl>
                                              <p:pRg st="4" end="4"/>
                                            </p:txEl>
                                          </p:spTgt>
                                        </p:tgtEl>
                                        <p:attrNameLst>
                                          <p:attrName>style.visibility</p:attrName>
                                        </p:attrNameLst>
                                      </p:cBhvr>
                                      <p:to>
                                        <p:strVal val="visible"/>
                                      </p:to>
                                    </p:set>
                                    <p:animEffect transition="in" filter="slide(fromTop)">
                                      <p:cBhvr>
                                        <p:cTn id="14" dur="1000"/>
                                        <p:tgtEl>
                                          <p:spTgt spid="15364">
                                            <p:txEl>
                                              <p:pRg st="4" end="4"/>
                                            </p:txEl>
                                          </p:spTgt>
                                        </p:tgtEl>
                                      </p:cBhvr>
                                    </p:animEffect>
                                  </p:childTnLst>
                                </p:cTn>
                              </p:par>
                              <p:par>
                                <p:cTn id="15" presetID="12" presetClass="entr" presetSubtype="1" fill="hold" nodeType="withEffect">
                                  <p:stCondLst>
                                    <p:cond delay="0"/>
                                  </p:stCondLst>
                                  <p:childTnLst>
                                    <p:set>
                                      <p:cBhvr>
                                        <p:cTn id="16" dur="1" fill="hold">
                                          <p:stCondLst>
                                            <p:cond delay="0"/>
                                          </p:stCondLst>
                                        </p:cTn>
                                        <p:tgtEl>
                                          <p:spTgt spid="15364">
                                            <p:txEl>
                                              <p:pRg st="5" end="5"/>
                                            </p:txEl>
                                          </p:spTgt>
                                        </p:tgtEl>
                                        <p:attrNameLst>
                                          <p:attrName>style.visibility</p:attrName>
                                        </p:attrNameLst>
                                      </p:cBhvr>
                                      <p:to>
                                        <p:strVal val="visible"/>
                                      </p:to>
                                    </p:set>
                                    <p:animEffect transition="in" filter="slide(fromTop)">
                                      <p:cBhvr>
                                        <p:cTn id="17" dur="1000"/>
                                        <p:tgtEl>
                                          <p:spTgt spid="15364">
                                            <p:txEl>
                                              <p:pRg st="5" end="5"/>
                                            </p:txEl>
                                          </p:spTgt>
                                        </p:tgtEl>
                                      </p:cBhvr>
                                    </p:animEffect>
                                  </p:childTnLst>
                                </p:cTn>
                              </p:par>
                              <p:par>
                                <p:cTn id="18" presetID="12" presetClass="entr" presetSubtype="1" fill="hold" nodeType="withEffect">
                                  <p:stCondLst>
                                    <p:cond delay="0"/>
                                  </p:stCondLst>
                                  <p:childTnLst>
                                    <p:set>
                                      <p:cBhvr>
                                        <p:cTn id="19" dur="1" fill="hold">
                                          <p:stCondLst>
                                            <p:cond delay="0"/>
                                          </p:stCondLst>
                                        </p:cTn>
                                        <p:tgtEl>
                                          <p:spTgt spid="15364">
                                            <p:txEl>
                                              <p:pRg st="6" end="6"/>
                                            </p:txEl>
                                          </p:spTgt>
                                        </p:tgtEl>
                                        <p:attrNameLst>
                                          <p:attrName>style.visibility</p:attrName>
                                        </p:attrNameLst>
                                      </p:cBhvr>
                                      <p:to>
                                        <p:strVal val="visible"/>
                                      </p:to>
                                    </p:set>
                                    <p:animEffect transition="in" filter="slide(fromTop)">
                                      <p:cBhvr>
                                        <p:cTn id="20" dur="1000"/>
                                        <p:tgtEl>
                                          <p:spTgt spid="15364">
                                            <p:txEl>
                                              <p:pRg st="6" end="6"/>
                                            </p:txEl>
                                          </p:spTgt>
                                        </p:tgtEl>
                                      </p:cBhvr>
                                    </p:animEffect>
                                  </p:childTnLst>
                                </p:cTn>
                              </p:par>
                              <p:par>
                                <p:cTn id="21" presetID="12" presetClass="entr" presetSubtype="1" fill="hold" nodeType="withEffect">
                                  <p:stCondLst>
                                    <p:cond delay="0"/>
                                  </p:stCondLst>
                                  <p:childTnLst>
                                    <p:set>
                                      <p:cBhvr>
                                        <p:cTn id="22" dur="1" fill="hold">
                                          <p:stCondLst>
                                            <p:cond delay="0"/>
                                          </p:stCondLst>
                                        </p:cTn>
                                        <p:tgtEl>
                                          <p:spTgt spid="15364">
                                            <p:txEl>
                                              <p:pRg st="7" end="7"/>
                                            </p:txEl>
                                          </p:spTgt>
                                        </p:tgtEl>
                                        <p:attrNameLst>
                                          <p:attrName>style.visibility</p:attrName>
                                        </p:attrNameLst>
                                      </p:cBhvr>
                                      <p:to>
                                        <p:strVal val="visible"/>
                                      </p:to>
                                    </p:set>
                                    <p:animEffect transition="in" filter="slide(fromTop)">
                                      <p:cBhvr>
                                        <p:cTn id="23" dur="1000"/>
                                        <p:tgtEl>
                                          <p:spTgt spid="15364">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5364">
                                            <p:txEl>
                                              <p:pRg st="8" end="8"/>
                                            </p:txEl>
                                          </p:spTgt>
                                        </p:tgtEl>
                                        <p:attrNameLst>
                                          <p:attrName>style.visibility</p:attrName>
                                        </p:attrNameLst>
                                      </p:cBhvr>
                                      <p:to>
                                        <p:strVal val="visible"/>
                                      </p:to>
                                    </p:set>
                                    <p:anim calcmode="lin" valueType="num">
                                      <p:cBhvr>
                                        <p:cTn id="28" dur="1000" fill="hold"/>
                                        <p:tgtEl>
                                          <p:spTgt spid="15364">
                                            <p:txEl>
                                              <p:pRg st="8" end="8"/>
                                            </p:txEl>
                                          </p:spTgt>
                                        </p:tgtEl>
                                        <p:attrNameLst>
                                          <p:attrName>ppt_w</p:attrName>
                                        </p:attrNameLst>
                                      </p:cBhvr>
                                      <p:tavLst>
                                        <p:tav tm="0">
                                          <p:val>
                                            <p:strVal val="#ppt_w*0.70"/>
                                          </p:val>
                                        </p:tav>
                                        <p:tav tm="100000">
                                          <p:val>
                                            <p:strVal val="#ppt_w"/>
                                          </p:val>
                                        </p:tav>
                                      </p:tavLst>
                                    </p:anim>
                                    <p:anim calcmode="lin" valueType="num">
                                      <p:cBhvr>
                                        <p:cTn id="29" dur="1000" fill="hold"/>
                                        <p:tgtEl>
                                          <p:spTgt spid="15364">
                                            <p:txEl>
                                              <p:pRg st="8" end="8"/>
                                            </p:txEl>
                                          </p:spTgt>
                                        </p:tgtEl>
                                        <p:attrNameLst>
                                          <p:attrName>ppt_h</p:attrName>
                                        </p:attrNameLst>
                                      </p:cBhvr>
                                      <p:tavLst>
                                        <p:tav tm="0">
                                          <p:val>
                                            <p:strVal val="#ppt_h"/>
                                          </p:val>
                                        </p:tav>
                                        <p:tav tm="100000">
                                          <p:val>
                                            <p:strVal val="#ppt_h"/>
                                          </p:val>
                                        </p:tav>
                                      </p:tavLst>
                                    </p:anim>
                                    <p:animEffect transition="in" filter="fade">
                                      <p:cBhvr>
                                        <p:cTn id="30" dur="1000"/>
                                        <p:tgtEl>
                                          <p:spTgt spid="15364">
                                            <p:txEl>
                                              <p:pRg st="8" end="8"/>
                                            </p:txEl>
                                          </p:spTgt>
                                        </p:tgtEl>
                                      </p:cBhvr>
                                    </p:animEffec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100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Number Placeholder 22"/>
          <p:cNvSpPr>
            <a:spLocks noGrp="1"/>
          </p:cNvSpPr>
          <p:nvPr>
            <p:ph type="sldNum" sz="quarter" idx="12"/>
          </p:nvPr>
        </p:nvSpPr>
        <p:spPr bwMode="auto">
          <a:ln>
            <a:round/>
            <a:headEnd/>
            <a:tailEnd/>
          </a:ln>
        </p:spPr>
        <p:txBody>
          <a:bodyPr/>
          <a:lstStyle/>
          <a:p>
            <a:r>
              <a:rPr lang="en-US" smtClean="0"/>
              <a:t>6-</a:t>
            </a:r>
            <a:fld id="{D30681DB-7695-47F4-8071-A338CE48D3E7}" type="slidenum">
              <a:rPr lang="en-US" smtClean="0"/>
              <a:pPr/>
              <a:t>83</a:t>
            </a:fld>
            <a:endParaRPr lang="en-US" smtClean="0"/>
          </a:p>
        </p:txBody>
      </p:sp>
      <p:sp>
        <p:nvSpPr>
          <p:cNvPr id="188418" name="Rectangle 2"/>
          <p:cNvSpPr>
            <a:spLocks noGrp="1" noChangeArrowheads="1"/>
          </p:cNvSpPr>
          <p:nvPr>
            <p:ph type="title"/>
          </p:nvPr>
        </p:nvSpPr>
        <p:spPr>
          <a:xfrm>
            <a:off x="533400" y="274638"/>
            <a:ext cx="8305800" cy="1143000"/>
          </a:xfrm>
          <a:solidFill>
            <a:schemeClr val="bg2"/>
          </a:solidFill>
        </p:spPr>
        <p:txBody>
          <a:bodyPr lIns="91417" tIns="45709" rIns="91417" bIns="45709" anchor="t"/>
          <a:lstStyle/>
          <a:p>
            <a:pPr algn="ctr" eaLnBrk="1" hangingPunct="1"/>
            <a:r>
              <a:rPr lang="en-US" sz="4800" b="1" smtClean="0"/>
              <a:t>Comprehensive Problem Part 1</a:t>
            </a:r>
          </a:p>
        </p:txBody>
      </p:sp>
      <p:sp>
        <p:nvSpPr>
          <p:cNvPr id="93187" name="Rectangle 3"/>
          <p:cNvSpPr>
            <a:spLocks noGrp="1" noChangeArrowheads="1"/>
          </p:cNvSpPr>
          <p:nvPr>
            <p:ph sz="quarter" idx="1"/>
          </p:nvPr>
        </p:nvSpPr>
        <p:spPr>
          <a:xfrm>
            <a:off x="457200" y="1905000"/>
            <a:ext cx="8229600" cy="4648200"/>
          </a:xfrm>
        </p:spPr>
        <p:txBody>
          <a:bodyPr lIns="91417" tIns="45709" rIns="91417" bIns="45709"/>
          <a:lstStyle/>
          <a:p>
            <a:pPr eaLnBrk="1" hangingPunct="1">
              <a:lnSpc>
                <a:spcPct val="80000"/>
              </a:lnSpc>
            </a:pPr>
            <a:r>
              <a:rPr lang="en-US" sz="3600" b="1" dirty="0" smtClean="0">
                <a:cs typeface="Arial" charset="0"/>
              </a:rPr>
              <a:t>An investment will provide you with $100 at the end of each year for the next 10 years. What is the present value of that annuity if the discount rate is 8% annually?</a:t>
            </a:r>
          </a:p>
          <a:p>
            <a:pPr eaLnBrk="1" hangingPunct="1">
              <a:lnSpc>
                <a:spcPct val="80000"/>
              </a:lnSpc>
            </a:pPr>
            <a:endParaRPr lang="en-US" sz="2000" b="1" dirty="0" smtClean="0">
              <a:cs typeface="Arial" charset="0"/>
            </a:endParaRPr>
          </a:p>
          <a:p>
            <a:pPr eaLnBrk="1" hangingPunct="1">
              <a:lnSpc>
                <a:spcPct val="80000"/>
              </a:lnSpc>
            </a:pPr>
            <a:r>
              <a:rPr lang="en-US" sz="3600" b="1" dirty="0" smtClean="0">
                <a:cs typeface="Arial" charset="0"/>
              </a:rPr>
              <a:t>What is the present value of the above if the payments are received at the beginning of each year?</a:t>
            </a:r>
          </a:p>
          <a:p>
            <a:pPr eaLnBrk="1" hangingPunct="1"/>
            <a:endParaRPr lang="en-US" sz="2000" dirty="0"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5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31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3187">
                                            <p:txEl>
                                              <p:pRg st="2" end="2"/>
                                            </p:txEl>
                                          </p:spTgt>
                                        </p:tgtEl>
                                        <p:attrNameLst>
                                          <p:attrName>style.visibility</p:attrName>
                                        </p:attrNameLst>
                                      </p:cBhvr>
                                      <p:to>
                                        <p:strVal val="visible"/>
                                      </p:to>
                                    </p:set>
                                    <p:anim calcmode="lin" valueType="num">
                                      <p:cBhvr>
                                        <p:cTn id="14"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Number Placeholder 22"/>
          <p:cNvSpPr>
            <a:spLocks noGrp="1"/>
          </p:cNvSpPr>
          <p:nvPr>
            <p:ph type="sldNum" sz="quarter" idx="12"/>
          </p:nvPr>
        </p:nvSpPr>
        <p:spPr bwMode="auto">
          <a:ln>
            <a:round/>
            <a:headEnd/>
            <a:tailEnd/>
          </a:ln>
        </p:spPr>
        <p:txBody>
          <a:bodyPr/>
          <a:lstStyle/>
          <a:p>
            <a:r>
              <a:rPr lang="en-US" smtClean="0"/>
              <a:t>6-</a:t>
            </a:r>
            <a:fld id="{6ADE1AD6-B6BC-49BD-A5C3-79B0D7065836}" type="slidenum">
              <a:rPr lang="en-US" smtClean="0"/>
              <a:pPr/>
              <a:t>84</a:t>
            </a:fld>
            <a:endParaRPr lang="en-US" smtClean="0"/>
          </a:p>
        </p:txBody>
      </p:sp>
      <p:sp>
        <p:nvSpPr>
          <p:cNvPr id="93186" name="Rectangle 2"/>
          <p:cNvSpPr>
            <a:spLocks noGrp="1" noChangeArrowheads="1"/>
          </p:cNvSpPr>
          <p:nvPr>
            <p:ph type="title"/>
          </p:nvPr>
        </p:nvSpPr>
        <p:spPr>
          <a:xfrm>
            <a:off x="762000" y="274638"/>
            <a:ext cx="7848600" cy="1143000"/>
          </a:xfrm>
          <a:solidFill>
            <a:schemeClr val="bg2"/>
          </a:solidFill>
        </p:spPr>
        <p:txBody>
          <a:bodyPr lIns="91417" tIns="45709" rIns="91417" bIns="45709" anchor="t">
            <a:normAutofit fontScale="90000"/>
          </a:bodyPr>
          <a:lstStyle/>
          <a:p>
            <a:pPr algn="ctr" eaLnBrk="1" fontAlgn="auto" hangingPunct="1">
              <a:spcAft>
                <a:spcPts val="0"/>
              </a:spcAft>
              <a:defRPr/>
            </a:pPr>
            <a:r>
              <a:rPr lang="en-US" sz="4800" b="1" dirty="0" smtClean="0"/>
              <a:t>Comprehensive Problem Part 2</a:t>
            </a:r>
            <a:endParaRPr lang="en-US" sz="4800" b="1" dirty="0"/>
          </a:p>
        </p:txBody>
      </p:sp>
      <p:sp>
        <p:nvSpPr>
          <p:cNvPr id="93187" name="Rectangle 3"/>
          <p:cNvSpPr>
            <a:spLocks noGrp="1" noChangeArrowheads="1"/>
          </p:cNvSpPr>
          <p:nvPr>
            <p:ph sz="quarter" idx="1"/>
          </p:nvPr>
        </p:nvSpPr>
        <p:spPr>
          <a:xfrm>
            <a:off x="457200" y="1905000"/>
            <a:ext cx="8229600" cy="4648200"/>
          </a:xfrm>
        </p:spPr>
        <p:txBody>
          <a:bodyPr lIns="91417" tIns="45709" rIns="91417" bIns="45709"/>
          <a:lstStyle/>
          <a:p>
            <a:pPr eaLnBrk="1" hangingPunct="1">
              <a:lnSpc>
                <a:spcPct val="80000"/>
              </a:lnSpc>
            </a:pPr>
            <a:r>
              <a:rPr lang="en-US" sz="3600" b="1" dirty="0" smtClean="0">
                <a:cs typeface="Arial" charset="0"/>
              </a:rPr>
              <a:t>If you deposit those payments into an account earning 8%, what will the future value be in 10 years?</a:t>
            </a:r>
          </a:p>
          <a:p>
            <a:pPr eaLnBrk="1" hangingPunct="1">
              <a:lnSpc>
                <a:spcPct val="80000"/>
              </a:lnSpc>
            </a:pPr>
            <a:endParaRPr lang="en-US" sz="2000" b="1" dirty="0" smtClean="0">
              <a:cs typeface="Arial" charset="0"/>
            </a:endParaRPr>
          </a:p>
          <a:p>
            <a:pPr eaLnBrk="1" hangingPunct="1">
              <a:lnSpc>
                <a:spcPct val="80000"/>
              </a:lnSpc>
            </a:pPr>
            <a:r>
              <a:rPr lang="en-US" sz="3600" b="1" dirty="0" smtClean="0">
                <a:cs typeface="Arial" charset="0"/>
              </a:rPr>
              <a:t>What will the future value be if you open the account with $1,000 today, and then make the $100 deposits at the end of each year?</a:t>
            </a:r>
          </a:p>
          <a:p>
            <a:pPr eaLnBrk="1" hangingPunct="1"/>
            <a:endParaRPr lang="en-US" sz="2000" dirty="0"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5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31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3187">
                                            <p:txEl>
                                              <p:pRg st="2" end="2"/>
                                            </p:txEl>
                                          </p:spTgt>
                                        </p:tgtEl>
                                        <p:attrNameLst>
                                          <p:attrName>style.visibility</p:attrName>
                                        </p:attrNameLst>
                                      </p:cBhvr>
                                      <p:to>
                                        <p:strVal val="visible"/>
                                      </p:to>
                                    </p:set>
                                    <p:anim calcmode="lin" valueType="num">
                                      <p:cBhvr>
                                        <p:cTn id="14"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Number Placeholder 22"/>
          <p:cNvSpPr>
            <a:spLocks noGrp="1"/>
          </p:cNvSpPr>
          <p:nvPr>
            <p:ph type="sldNum" sz="quarter" idx="12"/>
          </p:nvPr>
        </p:nvSpPr>
        <p:spPr bwMode="auto">
          <a:ln>
            <a:round/>
            <a:headEnd/>
            <a:tailEnd/>
          </a:ln>
        </p:spPr>
        <p:txBody>
          <a:bodyPr/>
          <a:lstStyle/>
          <a:p>
            <a:r>
              <a:rPr lang="en-US" smtClean="0"/>
              <a:t>6-</a:t>
            </a:r>
            <a:fld id="{27697FCE-83FE-47C4-B36B-9F56692EBBF0}" type="slidenum">
              <a:rPr lang="en-US" smtClean="0"/>
              <a:pPr/>
              <a:t>85</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Terminology</a:t>
            </a:r>
          </a:p>
        </p:txBody>
      </p:sp>
      <p:sp>
        <p:nvSpPr>
          <p:cNvPr id="5" name="TextBox 4"/>
          <p:cNvSpPr txBox="1">
            <a:spLocks noChangeArrowheads="1"/>
          </p:cNvSpPr>
          <p:nvPr/>
        </p:nvSpPr>
        <p:spPr bwMode="auto">
          <a:xfrm>
            <a:off x="609600" y="1676400"/>
            <a:ext cx="8458200" cy="5757863"/>
          </a:xfrm>
          <a:prstGeom prst="rect">
            <a:avLst/>
          </a:prstGeom>
          <a:noFill/>
          <a:ln w="9525">
            <a:noFill/>
            <a:miter lim="800000"/>
            <a:headEnd/>
            <a:tailEnd/>
          </a:ln>
        </p:spPr>
        <p:txBody>
          <a:bodyPr>
            <a:spAutoFit/>
          </a:bodyPr>
          <a:lstStyle/>
          <a:p>
            <a:pPr marL="463550" indent="-463550">
              <a:buFont typeface="Arial" charset="0"/>
              <a:buChar char="•"/>
            </a:pPr>
            <a:r>
              <a:rPr lang="en-US" sz="3200" b="1">
                <a:latin typeface="Perpetua" pitchFamily="18" charset="0"/>
              </a:rPr>
              <a:t>Present value of multiple cash flows</a:t>
            </a:r>
          </a:p>
          <a:p>
            <a:pPr marL="463550" indent="-463550">
              <a:buFont typeface="Arial" charset="0"/>
              <a:buChar char="•"/>
            </a:pPr>
            <a:r>
              <a:rPr lang="en-US" sz="3200" b="1">
                <a:latin typeface="Perpetua" pitchFamily="18" charset="0"/>
              </a:rPr>
              <a:t>Future value of multiple cash flows</a:t>
            </a:r>
          </a:p>
          <a:p>
            <a:pPr marL="463550" indent="-463550">
              <a:buFont typeface="Arial" charset="0"/>
              <a:buChar char="•"/>
            </a:pPr>
            <a:r>
              <a:rPr lang="en-US" sz="3200" b="1">
                <a:latin typeface="Perpetua" pitchFamily="18" charset="0"/>
              </a:rPr>
              <a:t>Annuity</a:t>
            </a:r>
          </a:p>
          <a:p>
            <a:pPr marL="463550" indent="-463550">
              <a:buFont typeface="Arial" charset="0"/>
              <a:buChar char="•"/>
            </a:pPr>
            <a:r>
              <a:rPr lang="en-US" sz="3200" b="1">
                <a:latin typeface="Perpetua" pitchFamily="18" charset="0"/>
              </a:rPr>
              <a:t>Annuity Due</a:t>
            </a:r>
          </a:p>
          <a:p>
            <a:pPr marL="463550" indent="-463550">
              <a:buFont typeface="Arial" charset="0"/>
              <a:buChar char="•"/>
            </a:pPr>
            <a:r>
              <a:rPr lang="en-US" sz="3200" b="1">
                <a:latin typeface="Perpetua" pitchFamily="18" charset="0"/>
              </a:rPr>
              <a:t>Perpetuity</a:t>
            </a:r>
          </a:p>
          <a:p>
            <a:pPr marL="463550" indent="-463550">
              <a:buFont typeface="Arial" charset="0"/>
              <a:buChar char="•"/>
            </a:pPr>
            <a:r>
              <a:rPr lang="en-US" sz="3200" b="1">
                <a:latin typeface="Perpetua" pitchFamily="18" charset="0"/>
              </a:rPr>
              <a:t>Effective Annual Rate (EAR)</a:t>
            </a:r>
          </a:p>
          <a:p>
            <a:pPr marL="463550" indent="-463550">
              <a:buFont typeface="Arial" charset="0"/>
              <a:buChar char="•"/>
            </a:pPr>
            <a:r>
              <a:rPr lang="en-US" sz="3200" b="1">
                <a:latin typeface="Perpetua" pitchFamily="18" charset="0"/>
              </a:rPr>
              <a:t>Annual Percentage Rate (APR)</a:t>
            </a:r>
          </a:p>
          <a:p>
            <a:pPr marL="463550" indent="-463550">
              <a:buFont typeface="Arial" charset="0"/>
              <a:buChar char="•"/>
            </a:pPr>
            <a:r>
              <a:rPr lang="en-US" sz="3200" b="1">
                <a:latin typeface="Perpetua" pitchFamily="18" charset="0"/>
              </a:rPr>
              <a:t>Continuous Compounding</a:t>
            </a:r>
          </a:p>
          <a:p>
            <a:pPr marL="463550" indent="-463550">
              <a:buFont typeface="Arial" charset="0"/>
              <a:buChar char="•"/>
            </a:pPr>
            <a:endParaRPr lang="en-US" sz="3200">
              <a:latin typeface="Arial Black" pitchFamily="34" charset="0"/>
            </a:endParaRPr>
          </a:p>
          <a:p>
            <a:pPr marL="463550" indent="-463550">
              <a:buFont typeface="Arial" charset="0"/>
              <a:buChar char="•"/>
            </a:pPr>
            <a:endParaRPr lang="en-US" sz="3200">
              <a:latin typeface="Arial Black" pitchFamily="34" charset="0"/>
            </a:endParaRPr>
          </a:p>
          <a:p>
            <a:pPr marL="463550" indent="-463550">
              <a:buFont typeface="Arial" charset="0"/>
              <a:buChar char="•"/>
            </a:pPr>
            <a:endParaRPr lang="en-US" sz="3200">
              <a:latin typeface="Arial Black" pitchFamily="34" charset="0"/>
            </a:endParaRPr>
          </a:p>
          <a:p>
            <a:pPr marL="463550" indent="-463550">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Number Placeholder 22"/>
          <p:cNvSpPr>
            <a:spLocks noGrp="1"/>
          </p:cNvSpPr>
          <p:nvPr>
            <p:ph type="sldNum" sz="quarter" idx="12"/>
          </p:nvPr>
        </p:nvSpPr>
        <p:spPr bwMode="auto">
          <a:ln>
            <a:round/>
            <a:headEnd/>
            <a:tailEnd/>
          </a:ln>
        </p:spPr>
        <p:txBody>
          <a:bodyPr/>
          <a:lstStyle/>
          <a:p>
            <a:r>
              <a:rPr lang="en-US" smtClean="0"/>
              <a:t>6-</a:t>
            </a:r>
            <a:fld id="{F296C68B-830A-425B-9ED7-E1CEA3BE71B2}" type="slidenum">
              <a:rPr lang="en-US" smtClean="0"/>
              <a:pPr/>
              <a:t>86</a:t>
            </a:fld>
            <a:endParaRPr lang="en-US" smtClean="0"/>
          </a:p>
        </p:txBody>
      </p:sp>
      <p:sp>
        <p:nvSpPr>
          <p:cNvPr id="4" name="TextBox 3"/>
          <p:cNvSpPr txBox="1"/>
          <p:nvPr/>
        </p:nvSpPr>
        <p:spPr>
          <a:xfrm>
            <a:off x="1371600" y="152400"/>
            <a:ext cx="6248400" cy="1570038"/>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Terminology</a:t>
            </a:r>
          </a:p>
          <a:p>
            <a:pPr algn="ctr" fontAlgn="auto">
              <a:spcBef>
                <a:spcPts val="0"/>
              </a:spcBef>
              <a:spcAft>
                <a:spcPts val="0"/>
              </a:spcAft>
              <a:defRPr/>
            </a:pPr>
            <a:r>
              <a:rPr lang="en-US" sz="4800" b="1" dirty="0">
                <a:solidFill>
                  <a:schemeClr val="tx2"/>
                </a:solidFill>
                <a:latin typeface="+mj-lt"/>
              </a:rPr>
              <a:t>(continued)</a:t>
            </a:r>
          </a:p>
        </p:txBody>
      </p:sp>
      <p:sp>
        <p:nvSpPr>
          <p:cNvPr id="5" name="TextBox 4"/>
          <p:cNvSpPr txBox="1">
            <a:spLocks noChangeArrowheads="1"/>
          </p:cNvSpPr>
          <p:nvPr/>
        </p:nvSpPr>
        <p:spPr bwMode="auto">
          <a:xfrm>
            <a:off x="381000" y="1981200"/>
            <a:ext cx="8458200" cy="3808413"/>
          </a:xfrm>
          <a:prstGeom prst="rect">
            <a:avLst/>
          </a:prstGeom>
          <a:noFill/>
          <a:ln w="9525">
            <a:noFill/>
            <a:miter lim="800000"/>
            <a:headEnd/>
            <a:tailEnd/>
          </a:ln>
        </p:spPr>
        <p:txBody>
          <a:bodyPr>
            <a:spAutoFit/>
          </a:bodyPr>
          <a:lstStyle/>
          <a:p>
            <a:pPr marL="344488" indent="-344488">
              <a:buFont typeface="Arial" charset="0"/>
              <a:buChar char="•"/>
            </a:pPr>
            <a:r>
              <a:rPr lang="en-US" sz="3200" b="1">
                <a:latin typeface="Perpetua" pitchFamily="18" charset="0"/>
              </a:rPr>
              <a:t>Pure Discount Loan</a:t>
            </a:r>
          </a:p>
          <a:p>
            <a:pPr marL="344488" indent="-344488">
              <a:buFont typeface="Arial" charset="0"/>
              <a:buChar char="•"/>
            </a:pPr>
            <a:r>
              <a:rPr lang="en-US" sz="3200" b="1">
                <a:latin typeface="Perpetua" pitchFamily="18" charset="0"/>
              </a:rPr>
              <a:t>Interest-only Loan</a:t>
            </a:r>
          </a:p>
          <a:p>
            <a:pPr marL="344488" indent="-344488">
              <a:buFont typeface="Arial" charset="0"/>
              <a:buChar char="•"/>
            </a:pPr>
            <a:r>
              <a:rPr lang="en-US" sz="3200" b="1">
                <a:latin typeface="Perpetua" pitchFamily="18" charset="0"/>
              </a:rPr>
              <a:t>Amortized Loan with Fixed Principle</a:t>
            </a:r>
          </a:p>
          <a:p>
            <a:pPr marL="344488" indent="-344488">
              <a:buFont typeface="Arial" charset="0"/>
              <a:buChar char="•"/>
            </a:pPr>
            <a:r>
              <a:rPr lang="en-US" sz="3200" b="1">
                <a:latin typeface="Perpetua" pitchFamily="18" charset="0"/>
              </a:rPr>
              <a:t>Amortized Loan with Fixed Payment</a:t>
            </a:r>
          </a:p>
          <a:p>
            <a:pPr marL="344488" indent="-344488"/>
            <a:endParaRPr lang="en-US" sz="3200">
              <a:latin typeface="Arial Black" pitchFamily="34" charset="0"/>
            </a:endParaRPr>
          </a:p>
          <a:p>
            <a:pPr marL="344488" indent="-344488">
              <a:buFont typeface="Arial" charset="0"/>
              <a:buChar char="•"/>
            </a:pPr>
            <a:endParaRPr lang="en-US" sz="3200">
              <a:latin typeface="Arial Black" pitchFamily="34" charset="0"/>
            </a:endParaRPr>
          </a:p>
          <a:p>
            <a:pPr marL="344488" indent="-344488">
              <a:buFont typeface="Arial" charset="0"/>
              <a:buChar char="•"/>
            </a:pPr>
            <a:endParaRPr lang="en-US" sz="3200">
              <a:latin typeface="Arial Black" pitchFamily="34" charset="0"/>
            </a:endParaRPr>
          </a:p>
          <a:p>
            <a:pPr marL="344488" indent="-344488">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Slide Number Placeholder 22"/>
          <p:cNvSpPr>
            <a:spLocks noGrp="1"/>
          </p:cNvSpPr>
          <p:nvPr>
            <p:ph type="sldNum" sz="quarter" idx="12"/>
          </p:nvPr>
        </p:nvSpPr>
        <p:spPr bwMode="auto">
          <a:ln>
            <a:round/>
            <a:headEnd/>
            <a:tailEnd/>
          </a:ln>
        </p:spPr>
        <p:txBody>
          <a:bodyPr/>
          <a:lstStyle/>
          <a:p>
            <a:r>
              <a:rPr lang="en-US" smtClean="0"/>
              <a:t>6-</a:t>
            </a:r>
            <a:fld id="{5551E5F8-C3CE-4F2E-B1BA-21CE3B9C7ABF}" type="slidenum">
              <a:rPr lang="en-US" smtClean="0"/>
              <a:pPr/>
              <a:t>87</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Formulas</a:t>
            </a:r>
          </a:p>
        </p:txBody>
      </p:sp>
      <p:sp>
        <p:nvSpPr>
          <p:cNvPr id="1040" name="TextBox 4"/>
          <p:cNvSpPr txBox="1">
            <a:spLocks noChangeArrowheads="1"/>
          </p:cNvSpPr>
          <p:nvPr/>
        </p:nvSpPr>
        <p:spPr bwMode="auto">
          <a:xfrm>
            <a:off x="914400" y="2133600"/>
            <a:ext cx="7162800" cy="892175"/>
          </a:xfrm>
          <a:prstGeom prst="rect">
            <a:avLst/>
          </a:prstGeom>
          <a:noFill/>
          <a:ln w="9525">
            <a:noFill/>
            <a:miter lim="800000"/>
            <a:headEnd/>
            <a:tailEnd/>
          </a:ln>
        </p:spPr>
        <p:txBody>
          <a:bodyPr>
            <a:spAutoFit/>
          </a:bodyPr>
          <a:lstStyle/>
          <a:p>
            <a:endParaRPr lang="en-US" sz="3200">
              <a:latin typeface="Arial Black" pitchFamily="34" charset="0"/>
            </a:endParaRPr>
          </a:p>
          <a:p>
            <a:pPr>
              <a:buFont typeface="Arial" charset="0"/>
              <a:buChar char="•"/>
            </a:pPr>
            <a:endParaRPr lang="en-US" sz="2000">
              <a:latin typeface="Arial Black" pitchFamily="34" charset="0"/>
            </a:endParaRPr>
          </a:p>
        </p:txBody>
      </p:sp>
      <p:sp>
        <p:nvSpPr>
          <p:cNvPr id="1041" name="Rectangle 8"/>
          <p:cNvSpPr>
            <a:spLocks noChangeArrowheads="1"/>
          </p:cNvSpPr>
          <p:nvPr/>
        </p:nvSpPr>
        <p:spPr bwMode="auto">
          <a:xfrm>
            <a:off x="1981200" y="2286000"/>
            <a:ext cx="5029200" cy="2062163"/>
          </a:xfrm>
          <a:prstGeom prst="rect">
            <a:avLst/>
          </a:prstGeom>
          <a:noFill/>
          <a:ln w="9525">
            <a:noFill/>
            <a:miter lim="800000"/>
            <a:headEnd/>
            <a:tailEnd/>
          </a:ln>
        </p:spPr>
        <p:txBody>
          <a:bodyPr>
            <a:spAutoFit/>
          </a:bodyPr>
          <a:lstStyle/>
          <a:p>
            <a:r>
              <a:rPr lang="en-US" sz="3200" b="1">
                <a:latin typeface="Perpetua" pitchFamily="18" charset="0"/>
                <a:cs typeface="Arial" charset="0"/>
              </a:rPr>
              <a:t>Perpetuity:      </a:t>
            </a:r>
            <a:r>
              <a:rPr lang="en-US" sz="3200" b="1">
                <a:solidFill>
                  <a:srgbClr val="0070C0"/>
                </a:solidFill>
                <a:latin typeface="Perpetua" pitchFamily="18" charset="0"/>
                <a:cs typeface="Arial" charset="0"/>
              </a:rPr>
              <a:t>PV = C / r</a:t>
            </a:r>
          </a:p>
          <a:p>
            <a:endParaRPr lang="en-US" sz="3200" b="1">
              <a:latin typeface="Perpetua" pitchFamily="18" charset="0"/>
              <a:cs typeface="Arial" charset="0"/>
            </a:endParaRPr>
          </a:p>
          <a:p>
            <a:endParaRPr lang="en-US" sz="3200" b="1">
              <a:latin typeface="Perpetua" pitchFamily="18" charset="0"/>
              <a:cs typeface="Arial" charset="0"/>
            </a:endParaRPr>
          </a:p>
          <a:p>
            <a:r>
              <a:rPr lang="en-US" sz="3200" b="1">
                <a:latin typeface="Perpetua" pitchFamily="18" charset="0"/>
                <a:cs typeface="Arial" charset="0"/>
              </a:rPr>
              <a:t>Annuity:</a:t>
            </a:r>
          </a:p>
        </p:txBody>
      </p:sp>
      <p:graphicFrame>
        <p:nvGraphicFramePr>
          <p:cNvPr id="1037" name="Object 13"/>
          <p:cNvGraphicFramePr>
            <a:graphicFrameLocks noChangeAspect="1"/>
          </p:cNvGraphicFramePr>
          <p:nvPr/>
        </p:nvGraphicFramePr>
        <p:xfrm>
          <a:off x="4191000" y="3200400"/>
          <a:ext cx="4430713" cy="2625725"/>
        </p:xfrm>
        <a:graphic>
          <a:graphicData uri="http://schemas.openxmlformats.org/presentationml/2006/ole">
            <p:oleObj spid="_x0000_s1038" name="Equation" r:id="rId3" imgW="1715400" imgH="1775880" progId="Equation.3">
              <p:embed/>
            </p:oleObj>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49" name="Slide Number Placeholder 22"/>
          <p:cNvSpPr>
            <a:spLocks noGrp="1"/>
          </p:cNvSpPr>
          <p:nvPr>
            <p:ph type="sldNum" sz="quarter" idx="12"/>
          </p:nvPr>
        </p:nvSpPr>
        <p:spPr bwMode="auto">
          <a:ln>
            <a:round/>
            <a:headEnd/>
            <a:tailEnd/>
          </a:ln>
        </p:spPr>
        <p:txBody>
          <a:bodyPr/>
          <a:lstStyle/>
          <a:p>
            <a:r>
              <a:rPr lang="en-US" smtClean="0"/>
              <a:t>6-</a:t>
            </a:r>
            <a:fld id="{668673D6-D2D1-4997-9E48-EB7CC207E37C}" type="slidenum">
              <a:rPr lang="en-US" smtClean="0"/>
              <a:pPr/>
              <a:t>88</a:t>
            </a:fld>
            <a:endParaRPr lang="en-US" smtClean="0"/>
          </a:p>
        </p:txBody>
      </p:sp>
      <p:sp>
        <p:nvSpPr>
          <p:cNvPr id="4" name="TextBox 3"/>
          <p:cNvSpPr txBox="1"/>
          <p:nvPr/>
        </p:nvSpPr>
        <p:spPr>
          <a:xfrm>
            <a:off x="1371600" y="152400"/>
            <a:ext cx="6248400" cy="1570038"/>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Formulas</a:t>
            </a:r>
          </a:p>
          <a:p>
            <a:pPr algn="ctr" fontAlgn="auto">
              <a:spcBef>
                <a:spcPts val="0"/>
              </a:spcBef>
              <a:spcAft>
                <a:spcPts val="0"/>
              </a:spcAft>
              <a:defRPr/>
            </a:pPr>
            <a:r>
              <a:rPr lang="en-US" sz="4800" b="1" dirty="0">
                <a:solidFill>
                  <a:schemeClr val="tx2"/>
                </a:solidFill>
                <a:latin typeface="+mj-lt"/>
              </a:rPr>
              <a:t>(continued)</a:t>
            </a:r>
          </a:p>
        </p:txBody>
      </p:sp>
      <p:sp>
        <p:nvSpPr>
          <p:cNvPr id="52251" name="TextBox 4"/>
          <p:cNvSpPr txBox="1">
            <a:spLocks noChangeArrowheads="1"/>
          </p:cNvSpPr>
          <p:nvPr/>
        </p:nvSpPr>
        <p:spPr bwMode="auto">
          <a:xfrm>
            <a:off x="914400" y="2133600"/>
            <a:ext cx="7162800" cy="892175"/>
          </a:xfrm>
          <a:prstGeom prst="rect">
            <a:avLst/>
          </a:prstGeom>
          <a:noFill/>
          <a:ln w="9525">
            <a:noFill/>
            <a:miter lim="800000"/>
            <a:headEnd/>
            <a:tailEnd/>
          </a:ln>
        </p:spPr>
        <p:txBody>
          <a:bodyPr>
            <a:spAutoFit/>
          </a:bodyPr>
          <a:lstStyle/>
          <a:p>
            <a:endParaRPr lang="en-US" sz="3200">
              <a:latin typeface="Arial Black" pitchFamily="34" charset="0"/>
            </a:endParaRPr>
          </a:p>
          <a:p>
            <a:pPr>
              <a:buFont typeface="Arial" charset="0"/>
              <a:buChar char="•"/>
            </a:pPr>
            <a:endParaRPr lang="en-US" sz="2000">
              <a:latin typeface="Arial Black" pitchFamily="34" charset="0"/>
            </a:endParaRPr>
          </a:p>
        </p:txBody>
      </p:sp>
      <p:graphicFrame>
        <p:nvGraphicFramePr>
          <p:cNvPr id="52247" name="Object 23"/>
          <p:cNvGraphicFramePr>
            <a:graphicFrameLocks noChangeAspect="1"/>
          </p:cNvGraphicFramePr>
          <p:nvPr/>
        </p:nvGraphicFramePr>
        <p:xfrm>
          <a:off x="1905000" y="2057400"/>
          <a:ext cx="4395788" cy="1477963"/>
        </p:xfrm>
        <a:graphic>
          <a:graphicData uri="http://schemas.openxmlformats.org/presentationml/2006/ole">
            <p:oleObj spid="_x0000_s52249" name="Equation" r:id="rId3" imgW="2211120" imgH="735840" progId="Equation.3">
              <p:embed/>
            </p:oleObj>
          </a:graphicData>
        </a:graphic>
      </p:graphicFrame>
      <p:graphicFrame>
        <p:nvGraphicFramePr>
          <p:cNvPr id="52248" name="Object 24"/>
          <p:cNvGraphicFramePr>
            <a:graphicFrameLocks noChangeAspect="1"/>
          </p:cNvGraphicFramePr>
          <p:nvPr/>
        </p:nvGraphicFramePr>
        <p:xfrm>
          <a:off x="1981200" y="3733800"/>
          <a:ext cx="2022475" cy="1150938"/>
        </p:xfrm>
        <a:graphic>
          <a:graphicData uri="http://schemas.openxmlformats.org/presentationml/2006/ole">
            <p:oleObj spid="_x0000_s52250" name="Equation" r:id="rId4" imgW="965880" imgH="545400" progId="Equation.3">
              <p:embed/>
            </p:oleObj>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2" name="Slide Number Placeholder 22"/>
          <p:cNvSpPr>
            <a:spLocks noGrp="1"/>
          </p:cNvSpPr>
          <p:nvPr>
            <p:ph type="sldNum" sz="quarter" idx="12"/>
          </p:nvPr>
        </p:nvSpPr>
        <p:spPr bwMode="auto">
          <a:ln>
            <a:round/>
            <a:headEnd/>
            <a:tailEnd/>
          </a:ln>
        </p:spPr>
        <p:txBody>
          <a:bodyPr/>
          <a:lstStyle/>
          <a:p>
            <a:r>
              <a:rPr lang="en-US" smtClean="0"/>
              <a:t>6-</a:t>
            </a:r>
            <a:fld id="{216275A7-91F4-47A2-AAAE-E8927C86EC47}" type="slidenum">
              <a:rPr lang="en-US" smtClean="0"/>
              <a:pPr/>
              <a:t>89</a:t>
            </a:fld>
            <a:endParaRPr lang="en-US" smtClean="0"/>
          </a:p>
        </p:txBody>
      </p:sp>
      <p:sp>
        <p:nvSpPr>
          <p:cNvPr id="4" name="TextBox 3"/>
          <p:cNvSpPr txBox="1"/>
          <p:nvPr/>
        </p:nvSpPr>
        <p:spPr>
          <a:xfrm>
            <a:off x="1371600" y="152400"/>
            <a:ext cx="6248400" cy="1570038"/>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Formulas</a:t>
            </a:r>
          </a:p>
          <a:p>
            <a:pPr algn="ctr" fontAlgn="auto">
              <a:spcBef>
                <a:spcPts val="0"/>
              </a:spcBef>
              <a:spcAft>
                <a:spcPts val="0"/>
              </a:spcAft>
              <a:defRPr/>
            </a:pPr>
            <a:r>
              <a:rPr lang="en-US" sz="4800" b="1" dirty="0">
                <a:solidFill>
                  <a:schemeClr val="tx2"/>
                </a:solidFill>
                <a:latin typeface="+mj-lt"/>
              </a:rPr>
              <a:t>(continued)</a:t>
            </a:r>
          </a:p>
        </p:txBody>
      </p:sp>
      <p:sp>
        <p:nvSpPr>
          <p:cNvPr id="55324" name="TextBox 4"/>
          <p:cNvSpPr txBox="1">
            <a:spLocks noChangeArrowheads="1"/>
          </p:cNvSpPr>
          <p:nvPr/>
        </p:nvSpPr>
        <p:spPr bwMode="auto">
          <a:xfrm>
            <a:off x="914400" y="2133600"/>
            <a:ext cx="7162800" cy="892175"/>
          </a:xfrm>
          <a:prstGeom prst="rect">
            <a:avLst/>
          </a:prstGeom>
          <a:noFill/>
          <a:ln w="9525">
            <a:noFill/>
            <a:miter lim="800000"/>
            <a:headEnd/>
            <a:tailEnd/>
          </a:ln>
        </p:spPr>
        <p:txBody>
          <a:bodyPr>
            <a:spAutoFit/>
          </a:bodyPr>
          <a:lstStyle/>
          <a:p>
            <a:endParaRPr lang="en-US" sz="3200">
              <a:latin typeface="Arial Black" pitchFamily="34" charset="0"/>
            </a:endParaRPr>
          </a:p>
          <a:p>
            <a:pPr>
              <a:buFont typeface="Arial" charset="0"/>
              <a:buChar char="•"/>
            </a:pPr>
            <a:endParaRPr lang="en-US" sz="2000">
              <a:latin typeface="Arial Black" pitchFamily="34" charset="0"/>
            </a:endParaRPr>
          </a:p>
        </p:txBody>
      </p:sp>
      <p:graphicFrame>
        <p:nvGraphicFramePr>
          <p:cNvPr id="55320" name="Object 24"/>
          <p:cNvGraphicFramePr>
            <a:graphicFrameLocks/>
          </p:cNvGraphicFramePr>
          <p:nvPr/>
        </p:nvGraphicFramePr>
        <p:xfrm>
          <a:off x="2133600" y="1981200"/>
          <a:ext cx="5311775" cy="1736725"/>
        </p:xfrm>
        <a:graphic>
          <a:graphicData uri="http://schemas.openxmlformats.org/presentationml/2006/ole">
            <p:oleObj spid="_x0000_s55322" name="Equation" r:id="rId3" imgW="1906200" imgH="608760" progId="Equation.3">
              <p:embed/>
            </p:oleObj>
          </a:graphicData>
        </a:graphic>
      </p:graphicFrame>
      <p:graphicFrame>
        <p:nvGraphicFramePr>
          <p:cNvPr id="55321" name="Object 25"/>
          <p:cNvGraphicFramePr>
            <a:graphicFrameLocks noChangeAspect="1"/>
          </p:cNvGraphicFramePr>
          <p:nvPr/>
        </p:nvGraphicFramePr>
        <p:xfrm>
          <a:off x="1066800" y="4038600"/>
          <a:ext cx="6934200" cy="1524000"/>
        </p:xfrm>
        <a:graphic>
          <a:graphicData uri="http://schemas.openxmlformats.org/presentationml/2006/ole">
            <p:oleObj spid="_x0000_s55323" name="Equation" r:id="rId4" imgW="2236320" imgH="49464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22"/>
          <p:cNvSpPr>
            <a:spLocks noGrp="1"/>
          </p:cNvSpPr>
          <p:nvPr>
            <p:ph type="sldNum" sz="quarter" idx="12"/>
          </p:nvPr>
        </p:nvSpPr>
        <p:spPr bwMode="auto">
          <a:ln>
            <a:round/>
            <a:headEnd/>
            <a:tailEnd/>
          </a:ln>
        </p:spPr>
        <p:txBody>
          <a:bodyPr/>
          <a:lstStyle/>
          <a:p>
            <a:r>
              <a:rPr lang="en-US" smtClean="0"/>
              <a:t>6-</a:t>
            </a:r>
            <a:fld id="{9C4CC35C-C65B-4DA3-83EF-792625A20E30}" type="slidenum">
              <a:rPr lang="en-US" smtClean="0"/>
              <a:pPr/>
              <a:t>9</a:t>
            </a:fld>
            <a:endParaRPr lang="en-US" smtClean="0"/>
          </a:p>
        </p:txBody>
      </p:sp>
      <p:pic>
        <p:nvPicPr>
          <p:cNvPr id="23554" name="Picture 2" descr="http://a1.mzstatic.com/us/r1000/032/Purple/85/1e/af/mzl.etighpol.320x480-75.jpg"/>
          <p:cNvPicPr>
            <a:picLocks noChangeAspect="1" noChangeArrowheads="1"/>
          </p:cNvPicPr>
          <p:nvPr/>
        </p:nvPicPr>
        <p:blipFill>
          <a:blip r:embed="rId3" cstate="print"/>
          <a:srcRect/>
          <a:stretch>
            <a:fillRect/>
          </a:stretch>
        </p:blipFill>
        <p:spPr bwMode="auto">
          <a:xfrm>
            <a:off x="1355725" y="2419350"/>
            <a:ext cx="6188075" cy="3867150"/>
          </a:xfrm>
          <a:prstGeom prst="rect">
            <a:avLst/>
          </a:prstGeom>
          <a:noFill/>
          <a:ln w="9525">
            <a:noFill/>
            <a:miter lim="800000"/>
            <a:headEnd/>
            <a:tailEnd/>
          </a:ln>
        </p:spPr>
      </p:pic>
      <p:sp>
        <p:nvSpPr>
          <p:cNvPr id="3" name="TextBox 2"/>
          <p:cNvSpPr txBox="1">
            <a:spLocks noChangeArrowheads="1"/>
          </p:cNvSpPr>
          <p:nvPr/>
        </p:nvSpPr>
        <p:spPr bwMode="auto">
          <a:xfrm>
            <a:off x="4876800" y="1752600"/>
            <a:ext cx="2819400" cy="646113"/>
          </a:xfrm>
          <a:prstGeom prst="rect">
            <a:avLst/>
          </a:prstGeom>
          <a:noFill/>
          <a:ln w="9525">
            <a:noFill/>
            <a:miter lim="800000"/>
            <a:headEnd/>
            <a:tailEnd/>
          </a:ln>
        </p:spPr>
        <p:txBody>
          <a:bodyPr>
            <a:spAutoFit/>
          </a:bodyPr>
          <a:lstStyle/>
          <a:p>
            <a:r>
              <a:rPr lang="en-US" sz="3600">
                <a:solidFill>
                  <a:srgbClr val="FF0000"/>
                </a:solidFill>
                <a:latin typeface="Arial Black" pitchFamily="34" charset="0"/>
              </a:rPr>
              <a:t>? = FV</a:t>
            </a:r>
          </a:p>
        </p:txBody>
      </p:sp>
      <p:sp>
        <p:nvSpPr>
          <p:cNvPr id="4" name="TextBox 3"/>
          <p:cNvSpPr txBox="1">
            <a:spLocks noChangeArrowheads="1"/>
          </p:cNvSpPr>
          <p:nvPr/>
        </p:nvSpPr>
        <p:spPr bwMode="auto">
          <a:xfrm>
            <a:off x="228600" y="228600"/>
            <a:ext cx="2819400" cy="584200"/>
          </a:xfrm>
          <a:prstGeom prst="rect">
            <a:avLst/>
          </a:prstGeom>
          <a:noFill/>
          <a:ln w="9525">
            <a:noFill/>
            <a:miter lim="800000"/>
            <a:headEnd/>
            <a:tailEnd/>
          </a:ln>
        </p:spPr>
        <p:txBody>
          <a:bodyPr>
            <a:spAutoFit/>
          </a:bodyPr>
          <a:lstStyle/>
          <a:p>
            <a:r>
              <a:rPr lang="en-US" sz="3200">
                <a:latin typeface="Arial Black" pitchFamily="34" charset="0"/>
              </a:rPr>
              <a:t>2 years = N</a:t>
            </a:r>
          </a:p>
        </p:txBody>
      </p:sp>
      <p:sp>
        <p:nvSpPr>
          <p:cNvPr id="5" name="TextBox 4"/>
          <p:cNvSpPr txBox="1">
            <a:spLocks noChangeArrowheads="1"/>
          </p:cNvSpPr>
          <p:nvPr/>
        </p:nvSpPr>
        <p:spPr bwMode="auto">
          <a:xfrm>
            <a:off x="1905000" y="1219200"/>
            <a:ext cx="2986088" cy="584200"/>
          </a:xfrm>
          <a:prstGeom prst="rect">
            <a:avLst/>
          </a:prstGeom>
          <a:noFill/>
          <a:ln w="9525">
            <a:noFill/>
            <a:miter lim="800000"/>
            <a:headEnd/>
            <a:tailEnd/>
          </a:ln>
        </p:spPr>
        <p:txBody>
          <a:bodyPr wrap="none">
            <a:spAutoFit/>
          </a:bodyPr>
          <a:lstStyle/>
          <a:p>
            <a:r>
              <a:rPr lang="en-US" sz="3200">
                <a:latin typeface="Arial Black" pitchFamily="34" charset="0"/>
              </a:rPr>
              <a:t>-$1,000 = PV</a:t>
            </a:r>
          </a:p>
        </p:txBody>
      </p:sp>
      <p:sp>
        <p:nvSpPr>
          <p:cNvPr id="6" name="TextBox 5"/>
          <p:cNvSpPr txBox="1">
            <a:spLocks noChangeArrowheads="1"/>
          </p:cNvSpPr>
          <p:nvPr/>
        </p:nvSpPr>
        <p:spPr bwMode="auto">
          <a:xfrm>
            <a:off x="838200" y="685800"/>
            <a:ext cx="7239000" cy="584200"/>
          </a:xfrm>
          <a:prstGeom prst="rect">
            <a:avLst/>
          </a:prstGeom>
          <a:noFill/>
          <a:ln w="9525">
            <a:noFill/>
            <a:miter lim="800000"/>
            <a:headEnd/>
            <a:tailEnd/>
          </a:ln>
        </p:spPr>
        <p:txBody>
          <a:bodyPr>
            <a:spAutoFit/>
          </a:bodyPr>
          <a:lstStyle/>
          <a:p>
            <a:r>
              <a:rPr lang="en-US" sz="3200">
                <a:latin typeface="Arial Black" pitchFamily="34" charset="0"/>
              </a:rPr>
              <a:t>6% = i</a:t>
            </a:r>
          </a:p>
        </p:txBody>
      </p:sp>
      <p:cxnSp>
        <p:nvCxnSpPr>
          <p:cNvPr id="9" name="Straight Arrow Connector 8"/>
          <p:cNvCxnSpPr/>
          <p:nvPr/>
        </p:nvCxnSpPr>
        <p:spPr>
          <a:xfrm flipH="1">
            <a:off x="4191000" y="2286000"/>
            <a:ext cx="1524000" cy="1524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14600" y="1676400"/>
            <a:ext cx="457200" cy="2133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533400" y="1981200"/>
            <a:ext cx="2590800" cy="10668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419100" y="1638300"/>
            <a:ext cx="3124200" cy="12192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2514600" y="2667000"/>
            <a:ext cx="2819400" cy="769938"/>
          </a:xfrm>
          <a:prstGeom prst="rect">
            <a:avLst/>
          </a:prstGeom>
          <a:noFill/>
          <a:ln w="9525">
            <a:noFill/>
            <a:miter lim="800000"/>
            <a:headEnd/>
            <a:tailEnd/>
          </a:ln>
        </p:spPr>
        <p:txBody>
          <a:bodyPr>
            <a:spAutoFit/>
          </a:bodyPr>
          <a:lstStyle/>
          <a:p>
            <a:r>
              <a:rPr lang="en-US" sz="4400">
                <a:solidFill>
                  <a:srgbClr val="FF0000"/>
                </a:solidFill>
                <a:latin typeface="Arial Black" pitchFamily="34" charset="0"/>
              </a:rPr>
              <a:t>1123.60</a:t>
            </a:r>
          </a:p>
        </p:txBody>
      </p:sp>
      <p:sp>
        <p:nvSpPr>
          <p:cNvPr id="7183" name="TextBox 15"/>
          <p:cNvSpPr txBox="1">
            <a:spLocks noChangeArrowheads="1"/>
          </p:cNvSpPr>
          <p:nvPr/>
        </p:nvSpPr>
        <p:spPr bwMode="auto">
          <a:xfrm>
            <a:off x="3352800" y="152400"/>
            <a:ext cx="4343400" cy="830263"/>
          </a:xfrm>
          <a:prstGeom prst="rect">
            <a:avLst/>
          </a:prstGeom>
          <a:solidFill>
            <a:schemeClr val="bg2"/>
          </a:solidFill>
          <a:ln w="9525">
            <a:noFill/>
            <a:miter lim="800000"/>
            <a:headEnd/>
            <a:tailEnd/>
          </a:ln>
        </p:spPr>
        <p:txBody>
          <a:bodyPr>
            <a:spAutoFit/>
          </a:bodyPr>
          <a:lstStyle/>
          <a:p>
            <a:pPr algn="ctr" fontAlgn="auto">
              <a:spcBef>
                <a:spcPts val="0"/>
              </a:spcBef>
              <a:spcAft>
                <a:spcPts val="0"/>
              </a:spcAft>
              <a:defRPr/>
            </a:pPr>
            <a:r>
              <a:rPr lang="en-US" sz="4800" b="1" dirty="0">
                <a:solidFill>
                  <a:schemeClr val="tx2"/>
                </a:solidFill>
                <a:latin typeface="+mj-lt"/>
              </a:rPr>
              <a:t>HP 12-C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13"/>
                                        </p:tgtEl>
                                      </p:cBhvr>
                                    </p:animEffect>
                                    <p:set>
                                      <p:cBhvr>
                                        <p:cTn id="19" dur="1" fill="hold">
                                          <p:stCondLst>
                                            <p:cond delay="9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11"/>
                                        </p:tgtEl>
                                      </p:cBhvr>
                                    </p:animEffect>
                                    <p:set>
                                      <p:cBhvr>
                                        <p:cTn id="36" dur="1" fill="hold">
                                          <p:stCondLst>
                                            <p:cond delay="9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Effect transition="in" filter="fade">
                                      <p:cBhvr>
                                        <p:cTn id="43" dur="1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000"/>
                                        <p:tgtEl>
                                          <p:spTgt spid="10"/>
                                        </p:tgtEl>
                                      </p:cBhvr>
                                    </p:animEffect>
                                    <p:set>
                                      <p:cBhvr>
                                        <p:cTn id="53" dur="1" fill="hold">
                                          <p:stCondLst>
                                            <p:cond delay="9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1000" fill="hold"/>
                                        <p:tgtEl>
                                          <p:spTgt spid="3"/>
                                        </p:tgtEl>
                                        <p:attrNameLst>
                                          <p:attrName>ppt_w</p:attrName>
                                        </p:attrNameLst>
                                      </p:cBhvr>
                                      <p:tavLst>
                                        <p:tav tm="0">
                                          <p:val>
                                            <p:fltVal val="0"/>
                                          </p:val>
                                        </p:tav>
                                        <p:tav tm="100000">
                                          <p:val>
                                            <p:strVal val="#ppt_w"/>
                                          </p:val>
                                        </p:tav>
                                      </p:tavLst>
                                    </p:anim>
                                    <p:anim calcmode="lin" valueType="num">
                                      <p:cBhvr>
                                        <p:cTn id="59" dur="1000" fill="hold"/>
                                        <p:tgtEl>
                                          <p:spTgt spid="3"/>
                                        </p:tgtEl>
                                        <p:attrNameLst>
                                          <p:attrName>ppt_h</p:attrName>
                                        </p:attrNameLst>
                                      </p:cBhvr>
                                      <p:tavLst>
                                        <p:tav tm="0">
                                          <p:val>
                                            <p:fltVal val="0"/>
                                          </p:val>
                                        </p:tav>
                                        <p:tav tm="100000">
                                          <p:val>
                                            <p:strVal val="#ppt_h"/>
                                          </p:val>
                                        </p:tav>
                                      </p:tavLst>
                                    </p:anim>
                                    <p:animEffect transition="in" filter="fade">
                                      <p:cBhvr>
                                        <p:cTn id="60" dur="10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1000"/>
                                        <p:tgtEl>
                                          <p:spTgt spid="9"/>
                                        </p:tgtEl>
                                      </p:cBhvr>
                                    </p:animEffect>
                                    <p:set>
                                      <p:cBhvr>
                                        <p:cTn id="70" dur="1" fill="hold">
                                          <p:stCondLst>
                                            <p:cond delay="999"/>
                                          </p:stCondLst>
                                        </p:cTn>
                                        <p:tgtEl>
                                          <p:spTgt spid="9"/>
                                        </p:tgtEl>
                                        <p:attrNameLst>
                                          <p:attrName>style.visibility</p:attrName>
                                        </p:attrNameLst>
                                      </p:cBhvr>
                                      <p:to>
                                        <p:strVal val="hidden"/>
                                      </p:to>
                                    </p:set>
                                  </p:childTnLst>
                                </p:cTn>
                              </p:par>
                            </p:childTnLst>
                          </p:cTn>
                        </p:par>
                        <p:par>
                          <p:cTn id="71" fill="hold">
                            <p:stCondLst>
                              <p:cond delay="1000"/>
                            </p:stCondLst>
                            <p:childTnLst>
                              <p:par>
                                <p:cTn id="72" presetID="53"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9"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Number Placeholder 22"/>
          <p:cNvSpPr>
            <a:spLocks noGrp="1"/>
          </p:cNvSpPr>
          <p:nvPr>
            <p:ph type="sldNum" sz="quarter" idx="12"/>
          </p:nvPr>
        </p:nvSpPr>
        <p:spPr bwMode="auto">
          <a:ln>
            <a:round/>
            <a:headEnd/>
            <a:tailEnd/>
          </a:ln>
        </p:spPr>
        <p:txBody>
          <a:bodyPr/>
          <a:lstStyle/>
          <a:p>
            <a:r>
              <a:rPr lang="en-US" smtClean="0"/>
              <a:t>6-</a:t>
            </a:r>
            <a:fld id="{CBADC51F-0738-481F-950B-0FFEB82CBF0F}" type="slidenum">
              <a:rPr lang="en-US" smtClean="0"/>
              <a:pPr/>
              <a:t>90</a:t>
            </a:fld>
            <a:endParaRPr lang="en-US" smtClean="0"/>
          </a:p>
        </p:txBody>
      </p:sp>
      <p:pic>
        <p:nvPicPr>
          <p:cNvPr id="200706" name="Picture 3" descr="C:\Users\Eric\AppData\Local\Microsoft\Windows\Temporary Internet Files\Content.IE5\9DABV0J9\MP900433178[1].jpg"/>
          <p:cNvPicPr>
            <a:picLocks noChangeAspect="1" noChangeArrowheads="1"/>
          </p:cNvPicPr>
          <p:nvPr/>
        </p:nvPicPr>
        <p:blipFill>
          <a:blip r:embed="rId2" cstate="print"/>
          <a:srcRect/>
          <a:stretch>
            <a:fillRect/>
          </a:stretch>
        </p:blipFill>
        <p:spPr bwMode="auto">
          <a:xfrm>
            <a:off x="5638800" y="1752600"/>
            <a:ext cx="2895600" cy="3000375"/>
          </a:xfrm>
          <a:prstGeom prst="rect">
            <a:avLst/>
          </a:prstGeom>
          <a:noFill/>
          <a:ln w="9525">
            <a:noFill/>
            <a:miter lim="800000"/>
            <a:headEnd/>
            <a:tailEnd/>
          </a:ln>
        </p:spPr>
      </p:pic>
      <p:sp>
        <p:nvSpPr>
          <p:cNvPr id="4" name="TextBox 3"/>
          <p:cNvSpPr txBox="1"/>
          <p:nvPr/>
        </p:nvSpPr>
        <p:spPr>
          <a:xfrm>
            <a:off x="685800" y="381000"/>
            <a:ext cx="78486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Key Concepts and Skills</a:t>
            </a:r>
          </a:p>
        </p:txBody>
      </p:sp>
      <p:sp>
        <p:nvSpPr>
          <p:cNvPr id="5" name="TextBox 4"/>
          <p:cNvSpPr txBox="1">
            <a:spLocks noChangeArrowheads="1"/>
          </p:cNvSpPr>
          <p:nvPr/>
        </p:nvSpPr>
        <p:spPr bwMode="auto">
          <a:xfrm>
            <a:off x="228600" y="1905000"/>
            <a:ext cx="7162800" cy="4357688"/>
          </a:xfrm>
          <a:prstGeom prst="rect">
            <a:avLst/>
          </a:prstGeom>
          <a:noFill/>
          <a:ln w="9525">
            <a:noFill/>
            <a:miter lim="800000"/>
            <a:headEnd/>
            <a:tailEnd/>
          </a:ln>
        </p:spPr>
        <p:txBody>
          <a:bodyPr>
            <a:spAutoFit/>
          </a:bodyPr>
          <a:lstStyle/>
          <a:p>
            <a:pPr marL="463550" indent="-463550">
              <a:buFont typeface="Arial" charset="0"/>
              <a:buChar char="•"/>
            </a:pPr>
            <a:r>
              <a:rPr lang="en-US" sz="3200" b="1">
                <a:latin typeface="Perpetua" pitchFamily="18" charset="0"/>
              </a:rPr>
              <a:t>Compute the future value</a:t>
            </a:r>
          </a:p>
          <a:p>
            <a:pPr marL="463550" indent="-463550"/>
            <a:r>
              <a:rPr lang="en-US" sz="3200" b="1">
                <a:latin typeface="Perpetua" pitchFamily="18" charset="0"/>
              </a:rPr>
              <a:t>	of multiple cash flows</a:t>
            </a:r>
          </a:p>
          <a:p>
            <a:pPr marL="463550" indent="-463550"/>
            <a:endParaRPr lang="en-US" b="1">
              <a:latin typeface="Perpetua" pitchFamily="18" charset="0"/>
            </a:endParaRPr>
          </a:p>
          <a:p>
            <a:pPr marL="463550" indent="-463550">
              <a:buFont typeface="Arial" charset="0"/>
              <a:buChar char="•"/>
            </a:pPr>
            <a:r>
              <a:rPr lang="en-US" sz="3200" b="1">
                <a:latin typeface="Perpetua" pitchFamily="18" charset="0"/>
              </a:rPr>
              <a:t>Compute the present value</a:t>
            </a:r>
          </a:p>
          <a:p>
            <a:pPr marL="463550" indent="-463550"/>
            <a:r>
              <a:rPr lang="en-US" sz="3200" b="1">
                <a:latin typeface="Perpetua" pitchFamily="18" charset="0"/>
              </a:rPr>
              <a:t>	of multiple cash flows</a:t>
            </a:r>
          </a:p>
          <a:p>
            <a:pPr marL="463550" indent="-463550"/>
            <a:endParaRPr lang="en-US" b="1">
              <a:latin typeface="Perpetua" pitchFamily="18" charset="0"/>
            </a:endParaRPr>
          </a:p>
          <a:p>
            <a:pPr marL="463550" indent="-463550">
              <a:buFont typeface="Arial" charset="0"/>
              <a:buChar char="•"/>
            </a:pPr>
            <a:r>
              <a:rPr lang="en-US" sz="3200" b="1">
                <a:latin typeface="Perpetua" pitchFamily="18" charset="0"/>
              </a:rPr>
              <a:t>Distinguish between an ordinary annuity and an annuity due</a:t>
            </a:r>
          </a:p>
          <a:p>
            <a:pPr marL="463550" indent="-463550">
              <a:buFont typeface="Arial" charset="0"/>
              <a:buChar char="•"/>
            </a:pPr>
            <a:endParaRPr lang="en-US" sz="3200">
              <a:latin typeface="Arial Black" pitchFamily="34" charset="0"/>
            </a:endParaRPr>
          </a:p>
          <a:p>
            <a:pPr marL="463550" indent="-463550">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dissolve">
                                      <p:cBhvr>
                                        <p:cTn id="15" dur="1000"/>
                                        <p:tgtEl>
                                          <p:spTgt spid="5">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dissolve">
                                      <p:cBhvr>
                                        <p:cTn id="18" dur="10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dissolve">
                                      <p:cBhvr>
                                        <p:cTn id="23"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Number Placeholder 22"/>
          <p:cNvSpPr>
            <a:spLocks noGrp="1"/>
          </p:cNvSpPr>
          <p:nvPr>
            <p:ph type="sldNum" sz="quarter" idx="12"/>
          </p:nvPr>
        </p:nvSpPr>
        <p:spPr bwMode="auto">
          <a:ln>
            <a:round/>
            <a:headEnd/>
            <a:tailEnd/>
          </a:ln>
        </p:spPr>
        <p:txBody>
          <a:bodyPr/>
          <a:lstStyle/>
          <a:p>
            <a:r>
              <a:rPr lang="en-US" smtClean="0"/>
              <a:t>6-</a:t>
            </a:r>
            <a:fld id="{31D44690-FC15-4BD4-BDFF-487BFF8E925F}" type="slidenum">
              <a:rPr lang="en-US" smtClean="0"/>
              <a:pPr/>
              <a:t>91</a:t>
            </a:fld>
            <a:endParaRPr lang="en-US" smtClean="0"/>
          </a:p>
        </p:txBody>
      </p:sp>
      <p:pic>
        <p:nvPicPr>
          <p:cNvPr id="201730" name="Picture 3" descr="C:\Users\Eric\AppData\Local\Microsoft\Windows\Temporary Internet Files\Content.IE5\9DABV0J9\MP900433178[1].jpg"/>
          <p:cNvPicPr>
            <a:picLocks noChangeAspect="1" noChangeArrowheads="1"/>
          </p:cNvPicPr>
          <p:nvPr/>
        </p:nvPicPr>
        <p:blipFill>
          <a:blip r:embed="rId2" cstate="print"/>
          <a:srcRect/>
          <a:stretch>
            <a:fillRect/>
          </a:stretch>
        </p:blipFill>
        <p:spPr bwMode="auto">
          <a:xfrm>
            <a:off x="5997575" y="1524000"/>
            <a:ext cx="2787650" cy="2889250"/>
          </a:xfrm>
          <a:prstGeom prst="rect">
            <a:avLst/>
          </a:prstGeom>
          <a:noFill/>
          <a:ln w="9525">
            <a:noFill/>
            <a:miter lim="800000"/>
            <a:headEnd/>
            <a:tailEnd/>
          </a:ln>
        </p:spPr>
      </p:pic>
      <p:sp>
        <p:nvSpPr>
          <p:cNvPr id="4" name="TextBox 3"/>
          <p:cNvSpPr txBox="1"/>
          <p:nvPr/>
        </p:nvSpPr>
        <p:spPr>
          <a:xfrm>
            <a:off x="685800" y="381000"/>
            <a:ext cx="78486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Key Concepts and Skills</a:t>
            </a:r>
          </a:p>
        </p:txBody>
      </p:sp>
      <p:sp>
        <p:nvSpPr>
          <p:cNvPr id="5" name="TextBox 4"/>
          <p:cNvSpPr txBox="1">
            <a:spLocks noChangeArrowheads="1"/>
          </p:cNvSpPr>
          <p:nvPr/>
        </p:nvSpPr>
        <p:spPr bwMode="auto">
          <a:xfrm>
            <a:off x="228600" y="1828800"/>
            <a:ext cx="7162800" cy="4632325"/>
          </a:xfrm>
          <a:prstGeom prst="rect">
            <a:avLst/>
          </a:prstGeom>
          <a:noFill/>
          <a:ln w="9525">
            <a:noFill/>
            <a:miter lim="800000"/>
            <a:headEnd/>
            <a:tailEnd/>
          </a:ln>
        </p:spPr>
        <p:txBody>
          <a:bodyPr>
            <a:spAutoFit/>
          </a:bodyPr>
          <a:lstStyle/>
          <a:p>
            <a:pPr marL="344488" indent="-344488">
              <a:buFont typeface="Arial" charset="0"/>
              <a:buChar char="•"/>
            </a:pPr>
            <a:r>
              <a:rPr lang="en-US" sz="3200" b="1">
                <a:latin typeface="Perpetua" pitchFamily="18" charset="0"/>
              </a:rPr>
              <a:t>Compute loan payments</a:t>
            </a:r>
          </a:p>
          <a:p>
            <a:pPr marL="344488" indent="-344488">
              <a:buFont typeface="Arial" charset="0"/>
              <a:buChar char="•"/>
            </a:pPr>
            <a:endParaRPr lang="en-US" b="1">
              <a:latin typeface="Perpetua" pitchFamily="18" charset="0"/>
            </a:endParaRPr>
          </a:p>
          <a:p>
            <a:pPr marL="344488" indent="-344488">
              <a:buFont typeface="Arial" charset="0"/>
              <a:buChar char="•"/>
            </a:pPr>
            <a:r>
              <a:rPr lang="en-US" sz="3200" b="1">
                <a:latin typeface="Perpetua" pitchFamily="18" charset="0"/>
              </a:rPr>
              <a:t>Find the interest rate</a:t>
            </a:r>
          </a:p>
          <a:p>
            <a:pPr marL="344488" indent="-344488"/>
            <a:r>
              <a:rPr lang="en-US" sz="3200" b="1">
                <a:latin typeface="Perpetua" pitchFamily="18" charset="0"/>
              </a:rPr>
              <a:t>	on a loan</a:t>
            </a:r>
          </a:p>
          <a:p>
            <a:pPr marL="344488" indent="-344488"/>
            <a:endParaRPr lang="en-US" b="1">
              <a:latin typeface="Perpetua" pitchFamily="18" charset="0"/>
            </a:endParaRPr>
          </a:p>
          <a:p>
            <a:pPr marL="344488" indent="-344488">
              <a:buFont typeface="Arial" charset="0"/>
              <a:buChar char="•"/>
            </a:pPr>
            <a:r>
              <a:rPr lang="en-US" sz="3200" b="1">
                <a:latin typeface="Perpetua" pitchFamily="18" charset="0"/>
              </a:rPr>
              <a:t>Explain how interest rates are quoted</a:t>
            </a:r>
          </a:p>
          <a:p>
            <a:pPr marL="344488" indent="-344488"/>
            <a:endParaRPr lang="en-US" b="1">
              <a:latin typeface="Perpetua" pitchFamily="18" charset="0"/>
            </a:endParaRPr>
          </a:p>
          <a:p>
            <a:pPr marL="344488" indent="-344488">
              <a:buFont typeface="Arial" charset="0"/>
              <a:buChar char="•"/>
            </a:pPr>
            <a:r>
              <a:rPr lang="en-US" sz="3200" b="1">
                <a:latin typeface="Perpetua" pitchFamily="18" charset="0"/>
              </a:rPr>
              <a:t>Give examples of different ways a loan can be paid off</a:t>
            </a:r>
          </a:p>
          <a:p>
            <a:pPr marL="344488" indent="-344488">
              <a:buFont typeface="Arial" charset="0"/>
              <a:buChar char="•"/>
            </a:pPr>
            <a:endParaRPr lang="en-US" sz="3200">
              <a:latin typeface="Arial Black" pitchFamily="34" charset="0"/>
            </a:endParaRPr>
          </a:p>
          <a:p>
            <a:pPr marL="344488" indent="-344488">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1000"/>
                                        <p:tgtEl>
                                          <p:spTgt spid="5">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dissolve">
                                      <p:cBhvr>
                                        <p:cTn id="15" dur="10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dissolve">
                                      <p:cBhvr>
                                        <p:cTn id="20" dur="1000"/>
                                        <p:tgtEl>
                                          <p:spTgt spid="5">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dissolve">
                                      <p:cBhvr>
                                        <p:cTn id="25"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Number Placeholder 22"/>
          <p:cNvSpPr>
            <a:spLocks noGrp="1"/>
          </p:cNvSpPr>
          <p:nvPr>
            <p:ph type="sldNum" sz="quarter" idx="12"/>
          </p:nvPr>
        </p:nvSpPr>
        <p:spPr bwMode="auto">
          <a:ln>
            <a:round/>
            <a:headEnd/>
            <a:tailEnd/>
          </a:ln>
        </p:spPr>
        <p:txBody>
          <a:bodyPr/>
          <a:lstStyle/>
          <a:p>
            <a:r>
              <a:rPr lang="en-US" smtClean="0"/>
              <a:t>6-</a:t>
            </a:r>
            <a:fld id="{92E66F70-2C9A-4F9E-9CCE-5E52267D508C}" type="slidenum">
              <a:rPr lang="en-US" smtClean="0"/>
              <a:pPr/>
              <a:t>92</a:t>
            </a:fld>
            <a:endParaRPr lang="en-US" smtClean="0"/>
          </a:p>
        </p:txBody>
      </p:sp>
      <p:sp>
        <p:nvSpPr>
          <p:cNvPr id="202754" name="TextBox 3"/>
          <p:cNvSpPr txBox="1">
            <a:spLocks noChangeArrowheads="1"/>
          </p:cNvSpPr>
          <p:nvPr/>
        </p:nvSpPr>
        <p:spPr bwMode="auto">
          <a:xfrm>
            <a:off x="1371600" y="381000"/>
            <a:ext cx="6248400" cy="830263"/>
          </a:xfrm>
          <a:prstGeom prst="rect">
            <a:avLst/>
          </a:prstGeom>
          <a:noFill/>
          <a:ln w="9525">
            <a:noFill/>
            <a:miter lim="800000"/>
            <a:headEnd/>
            <a:tailEnd/>
          </a:ln>
        </p:spPr>
        <p:txBody>
          <a:bodyPr>
            <a:spAutoFit/>
          </a:bodyPr>
          <a:lstStyle/>
          <a:p>
            <a:pPr algn="ctr"/>
            <a:endParaRPr lang="en-US" sz="4800">
              <a:latin typeface="Arial Black" pitchFamily="34" charset="0"/>
            </a:endParaRPr>
          </a:p>
        </p:txBody>
      </p:sp>
      <p:sp>
        <p:nvSpPr>
          <p:cNvPr id="5" name="TextBox 4"/>
          <p:cNvSpPr txBox="1"/>
          <p:nvPr/>
        </p:nvSpPr>
        <p:spPr>
          <a:xfrm>
            <a:off x="2514600" y="2286000"/>
            <a:ext cx="6477000" cy="3908425"/>
          </a:xfrm>
          <a:prstGeom prst="rect">
            <a:avLst/>
          </a:prstGeom>
          <a:noFill/>
        </p:spPr>
        <p:txBody>
          <a:bodyPr>
            <a:spAutoFit/>
          </a:bodyPr>
          <a:lstStyle/>
          <a:p>
            <a:pPr marL="457200" indent="-457200" fontAlgn="auto">
              <a:spcBef>
                <a:spcPts val="0"/>
              </a:spcBef>
              <a:spcAft>
                <a:spcPts val="0"/>
              </a:spcAft>
              <a:buFont typeface="+mj-lt"/>
              <a:buAutoNum type="arabicPeriod"/>
              <a:defRPr/>
            </a:pPr>
            <a:r>
              <a:rPr lang="en-US" sz="2800" b="1" dirty="0">
                <a:latin typeface="+mn-lt"/>
              </a:rPr>
              <a:t>Multiple cash flows are moved both forward in time and into present value just like single payments.</a:t>
            </a:r>
          </a:p>
          <a:p>
            <a:pPr marL="457200" indent="-457200" fontAlgn="auto">
              <a:spcBef>
                <a:spcPts val="0"/>
              </a:spcBef>
              <a:spcAft>
                <a:spcPts val="0"/>
              </a:spcAft>
              <a:buFont typeface="+mj-lt"/>
              <a:buAutoNum type="arabicPeriod"/>
              <a:defRPr/>
            </a:pPr>
            <a:r>
              <a:rPr lang="en-US" sz="2800" b="1" dirty="0">
                <a:latin typeface="+mn-lt"/>
              </a:rPr>
              <a:t>Annuities are a special case of multiple cash flows in that they are a “fixed, equal, uninterrupted series of payments or receipts”. </a:t>
            </a:r>
            <a:endParaRPr lang="en-US" sz="3200" b="1" dirty="0">
              <a:latin typeface="+mn-lt"/>
            </a:endParaRPr>
          </a:p>
          <a:p>
            <a:pPr fontAlgn="auto">
              <a:spcBef>
                <a:spcPts val="0"/>
              </a:spcBef>
              <a:spcAft>
                <a:spcPts val="0"/>
              </a:spcAft>
              <a:buFont typeface="Arial" pitchFamily="34" charset="0"/>
              <a:buChar char="•"/>
              <a:defRPr/>
            </a:pPr>
            <a:endParaRPr lang="en-US" sz="3200" dirty="0">
              <a:latin typeface="Arial Black" pitchFamily="34" charset="0"/>
            </a:endParaRPr>
          </a:p>
          <a:p>
            <a:pPr fontAlgn="auto">
              <a:spcBef>
                <a:spcPts val="0"/>
              </a:spcBef>
              <a:spcAft>
                <a:spcPts val="0"/>
              </a:spcAft>
              <a:buFont typeface="Arial" pitchFamily="34" charset="0"/>
              <a:buChar char="•"/>
              <a:defRPr/>
            </a:pPr>
            <a:endParaRPr lang="en-US" sz="2000" dirty="0">
              <a:latin typeface="Arial Black" pitchFamily="34" charset="0"/>
            </a:endParaRPr>
          </a:p>
        </p:txBody>
      </p:sp>
      <p:pic>
        <p:nvPicPr>
          <p:cNvPr id="202756" name="Picture 2" descr="C:\Users\Eric\Documents\PKO_0005490.png"/>
          <p:cNvPicPr>
            <a:picLocks noChangeAspect="1" noChangeArrowheads="1"/>
          </p:cNvPicPr>
          <p:nvPr/>
        </p:nvPicPr>
        <p:blipFill>
          <a:blip r:embed="rId3" cstate="print"/>
          <a:srcRect/>
          <a:stretch>
            <a:fillRect/>
          </a:stretch>
        </p:blipFill>
        <p:spPr bwMode="auto">
          <a:xfrm>
            <a:off x="609600" y="1028700"/>
            <a:ext cx="1524000" cy="3684588"/>
          </a:xfrm>
          <a:prstGeom prst="rect">
            <a:avLst/>
          </a:prstGeom>
          <a:noFill/>
          <a:ln w="9525">
            <a:noFill/>
            <a:miter lim="800000"/>
            <a:headEnd/>
            <a:tailEnd/>
          </a:ln>
        </p:spPr>
      </p:pic>
      <p:grpSp>
        <p:nvGrpSpPr>
          <p:cNvPr id="202757" name="Group 8"/>
          <p:cNvGrpSpPr>
            <a:grpSpLocks/>
          </p:cNvGrpSpPr>
          <p:nvPr/>
        </p:nvGrpSpPr>
        <p:grpSpPr bwMode="auto">
          <a:xfrm>
            <a:off x="2286000" y="0"/>
            <a:ext cx="6248400" cy="2057400"/>
            <a:chOff x="2286000" y="0"/>
            <a:chExt cx="5715000" cy="2057400"/>
          </a:xfrm>
        </p:grpSpPr>
        <p:sp>
          <p:nvSpPr>
            <p:cNvPr id="7" name="Cloud Callout 6"/>
            <p:cNvSpPr/>
            <p:nvPr/>
          </p:nvSpPr>
          <p:spPr>
            <a:xfrm>
              <a:off x="2286000" y="0"/>
              <a:ext cx="5715000" cy="2057400"/>
            </a:xfrm>
            <a:prstGeom prst="cloudCallout">
              <a:avLst>
                <a:gd name="adj1" fmla="val -62302"/>
                <a:gd name="adj2" fmla="val 7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TextBox 7"/>
            <p:cNvSpPr txBox="1"/>
            <p:nvPr/>
          </p:nvSpPr>
          <p:spPr>
            <a:xfrm>
              <a:off x="2971335" y="381000"/>
              <a:ext cx="4724748" cy="1077913"/>
            </a:xfrm>
            <a:prstGeom prst="rect">
              <a:avLst/>
            </a:prstGeom>
            <a:noFill/>
          </p:spPr>
          <p:txBody>
            <a:bodyPr>
              <a:spAutoFit/>
            </a:bodyPr>
            <a:lstStyle/>
            <a:p>
              <a:pPr fontAlgn="auto">
                <a:spcBef>
                  <a:spcPts val="0"/>
                </a:spcBef>
                <a:spcAft>
                  <a:spcPts val="0"/>
                </a:spcAft>
                <a:defRPr/>
              </a:pPr>
              <a:r>
                <a:rPr lang="en-US" sz="3200" b="1" dirty="0">
                  <a:latin typeface="+mj-lt"/>
                </a:rPr>
                <a:t>What are the </a:t>
              </a:r>
              <a:r>
                <a:rPr lang="en-US" sz="3200" b="1" u="sng" dirty="0">
                  <a:latin typeface="+mj-lt"/>
                </a:rPr>
                <a:t>most</a:t>
              </a:r>
              <a:r>
                <a:rPr lang="en-US" sz="3200" b="1" dirty="0">
                  <a:latin typeface="+mj-lt"/>
                </a:rPr>
                <a:t> </a:t>
              </a:r>
              <a:r>
                <a:rPr lang="en-US" sz="3200" b="1" u="sng" dirty="0">
                  <a:latin typeface="+mj-lt"/>
                </a:rPr>
                <a:t>important </a:t>
              </a:r>
              <a:r>
                <a:rPr lang="en-US" sz="3200" b="1" dirty="0">
                  <a:latin typeface="+mj-lt"/>
                </a:rPr>
                <a:t> topics of this chapter?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Number Placeholder 22"/>
          <p:cNvSpPr>
            <a:spLocks noGrp="1"/>
          </p:cNvSpPr>
          <p:nvPr>
            <p:ph type="sldNum" sz="quarter" idx="12"/>
          </p:nvPr>
        </p:nvSpPr>
        <p:spPr bwMode="auto">
          <a:ln>
            <a:round/>
            <a:headEnd/>
            <a:tailEnd/>
          </a:ln>
        </p:spPr>
        <p:txBody>
          <a:bodyPr/>
          <a:lstStyle/>
          <a:p>
            <a:r>
              <a:rPr lang="en-US" smtClean="0"/>
              <a:t>6-</a:t>
            </a:r>
            <a:fld id="{71A5B5F0-5277-4F8C-8FC1-4D18DDEA8407}" type="slidenum">
              <a:rPr lang="en-US" smtClean="0"/>
              <a:pPr/>
              <a:t>93</a:t>
            </a:fld>
            <a:endParaRPr lang="en-US" smtClean="0"/>
          </a:p>
        </p:txBody>
      </p:sp>
      <p:sp>
        <p:nvSpPr>
          <p:cNvPr id="204802" name="TextBox 3"/>
          <p:cNvSpPr txBox="1">
            <a:spLocks noChangeArrowheads="1"/>
          </p:cNvSpPr>
          <p:nvPr/>
        </p:nvSpPr>
        <p:spPr bwMode="auto">
          <a:xfrm>
            <a:off x="1371600" y="381000"/>
            <a:ext cx="6248400" cy="830263"/>
          </a:xfrm>
          <a:prstGeom prst="rect">
            <a:avLst/>
          </a:prstGeom>
          <a:noFill/>
          <a:ln w="9525">
            <a:noFill/>
            <a:miter lim="800000"/>
            <a:headEnd/>
            <a:tailEnd/>
          </a:ln>
        </p:spPr>
        <p:txBody>
          <a:bodyPr>
            <a:spAutoFit/>
          </a:bodyPr>
          <a:lstStyle/>
          <a:p>
            <a:pPr algn="ctr"/>
            <a:endParaRPr lang="en-US" sz="4800">
              <a:latin typeface="Arial Black" pitchFamily="34" charset="0"/>
            </a:endParaRPr>
          </a:p>
        </p:txBody>
      </p:sp>
      <p:sp>
        <p:nvSpPr>
          <p:cNvPr id="5" name="TextBox 4"/>
          <p:cNvSpPr txBox="1">
            <a:spLocks noChangeArrowheads="1"/>
          </p:cNvSpPr>
          <p:nvPr/>
        </p:nvSpPr>
        <p:spPr bwMode="auto">
          <a:xfrm>
            <a:off x="2400300" y="2438400"/>
            <a:ext cx="6477000" cy="4665663"/>
          </a:xfrm>
          <a:prstGeom prst="rect">
            <a:avLst/>
          </a:prstGeom>
          <a:noFill/>
          <a:ln w="9525">
            <a:noFill/>
            <a:miter lim="800000"/>
            <a:headEnd/>
            <a:tailEnd/>
          </a:ln>
        </p:spPr>
        <p:txBody>
          <a:bodyPr>
            <a:spAutoFit/>
          </a:bodyPr>
          <a:lstStyle/>
          <a:p>
            <a:pPr marL="514350" indent="-514350">
              <a:buFontTx/>
              <a:buAutoNum type="arabicPeriod" startAt="3"/>
            </a:pPr>
            <a:r>
              <a:rPr lang="en-US" sz="2800" b="1">
                <a:latin typeface="Perpetua" pitchFamily="18" charset="0"/>
              </a:rPr>
              <a:t>Effective Annual Rate and Annual Percent Rate are two methods to determine the cost of a loan.</a:t>
            </a:r>
          </a:p>
          <a:p>
            <a:pPr marL="514350" indent="-514350">
              <a:buFontTx/>
              <a:buAutoNum type="arabicPeriod" startAt="3"/>
            </a:pPr>
            <a:r>
              <a:rPr lang="en-US" sz="2800" b="1">
                <a:latin typeface="Perpetua" pitchFamily="18" charset="0"/>
              </a:rPr>
              <a:t>Loans can be pure discount, interest-only, or amortized – with fixed principal or fixed payments.</a:t>
            </a:r>
          </a:p>
          <a:p>
            <a:pPr marL="514350" indent="-514350"/>
            <a:endParaRPr lang="en-US" sz="2000">
              <a:latin typeface="Arial Black" pitchFamily="34" charset="0"/>
            </a:endParaRPr>
          </a:p>
          <a:p>
            <a:pPr marL="514350" indent="-514350"/>
            <a:endParaRPr lang="en-US" sz="2800">
              <a:latin typeface="Arial Black" pitchFamily="34" charset="0"/>
            </a:endParaRPr>
          </a:p>
          <a:p>
            <a:pPr marL="514350" indent="-514350"/>
            <a:endParaRPr lang="en-US" sz="3200">
              <a:latin typeface="Arial Black" pitchFamily="34" charset="0"/>
            </a:endParaRPr>
          </a:p>
          <a:p>
            <a:pPr marL="514350" indent="-514350">
              <a:buFont typeface="Arial" charset="0"/>
              <a:buChar char="•"/>
            </a:pPr>
            <a:endParaRPr lang="en-US" sz="3200">
              <a:latin typeface="Arial Black" pitchFamily="34" charset="0"/>
            </a:endParaRPr>
          </a:p>
          <a:p>
            <a:pPr marL="514350" indent="-514350">
              <a:buFont typeface="Arial" charset="0"/>
              <a:buChar char="•"/>
            </a:pPr>
            <a:endParaRPr lang="en-US" sz="2000">
              <a:latin typeface="Arial Black" pitchFamily="34" charset="0"/>
            </a:endParaRPr>
          </a:p>
        </p:txBody>
      </p:sp>
      <p:grpSp>
        <p:nvGrpSpPr>
          <p:cNvPr id="204804" name="Group 8"/>
          <p:cNvGrpSpPr>
            <a:grpSpLocks/>
          </p:cNvGrpSpPr>
          <p:nvPr/>
        </p:nvGrpSpPr>
        <p:grpSpPr bwMode="auto">
          <a:xfrm>
            <a:off x="2743200" y="0"/>
            <a:ext cx="5854700" cy="2057400"/>
            <a:chOff x="2286000" y="0"/>
            <a:chExt cx="5777163" cy="2057400"/>
          </a:xfrm>
        </p:grpSpPr>
        <p:sp>
          <p:nvSpPr>
            <p:cNvPr id="7" name="Cloud Callout 6"/>
            <p:cNvSpPr/>
            <p:nvPr/>
          </p:nvSpPr>
          <p:spPr>
            <a:xfrm>
              <a:off x="2286000" y="0"/>
              <a:ext cx="5714504" cy="2057400"/>
            </a:xfrm>
            <a:prstGeom prst="cloudCallout">
              <a:avLst>
                <a:gd name="adj1" fmla="val -62302"/>
                <a:gd name="adj2" fmla="val 7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TextBox 7"/>
            <p:cNvSpPr txBox="1"/>
            <p:nvPr/>
          </p:nvSpPr>
          <p:spPr>
            <a:xfrm>
              <a:off x="3338672" y="228600"/>
              <a:ext cx="4724491" cy="1570038"/>
            </a:xfrm>
            <a:prstGeom prst="rect">
              <a:avLst/>
            </a:prstGeom>
            <a:noFill/>
          </p:spPr>
          <p:txBody>
            <a:bodyPr>
              <a:spAutoFit/>
            </a:bodyPr>
            <a:lstStyle/>
            <a:p>
              <a:pPr fontAlgn="auto">
                <a:spcBef>
                  <a:spcPts val="0"/>
                </a:spcBef>
                <a:spcAft>
                  <a:spcPts val="0"/>
                </a:spcAft>
                <a:defRPr/>
              </a:pPr>
              <a:r>
                <a:rPr lang="en-US" sz="3200" b="1" dirty="0">
                  <a:latin typeface="+mj-lt"/>
                </a:rPr>
                <a:t>What are the </a:t>
              </a:r>
              <a:r>
                <a:rPr lang="en-US" sz="3200" b="1" u="sng" dirty="0">
                  <a:latin typeface="+mj-lt"/>
                </a:rPr>
                <a:t>most</a:t>
              </a:r>
              <a:r>
                <a:rPr lang="en-US" sz="3200" b="1" dirty="0">
                  <a:latin typeface="+mj-lt"/>
                </a:rPr>
                <a:t> </a:t>
              </a:r>
              <a:r>
                <a:rPr lang="en-US" sz="3200" b="1" u="sng" dirty="0">
                  <a:latin typeface="+mj-lt"/>
                </a:rPr>
                <a:t>important </a:t>
              </a:r>
              <a:r>
                <a:rPr lang="en-US" sz="3200" b="1" dirty="0">
                  <a:latin typeface="+mj-lt"/>
                </a:rPr>
                <a:t> topics of this chapter?</a:t>
              </a:r>
            </a:p>
          </p:txBody>
        </p:sp>
      </p:grpSp>
      <p:pic>
        <p:nvPicPr>
          <p:cNvPr id="204805" name="Picture 2" descr="C:\Users\Eric\Documents\PKO_0001017.png"/>
          <p:cNvPicPr>
            <a:picLocks noChangeAspect="1" noChangeArrowheads="1"/>
          </p:cNvPicPr>
          <p:nvPr/>
        </p:nvPicPr>
        <p:blipFill>
          <a:blip r:embed="rId3" cstate="print"/>
          <a:srcRect/>
          <a:stretch>
            <a:fillRect/>
          </a:stretch>
        </p:blipFill>
        <p:spPr bwMode="auto">
          <a:xfrm>
            <a:off x="609600" y="914400"/>
            <a:ext cx="1295400" cy="3741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Number Placeholder 22"/>
          <p:cNvSpPr>
            <a:spLocks noGrp="1"/>
          </p:cNvSpPr>
          <p:nvPr>
            <p:ph type="sldNum" sz="quarter" idx="12"/>
          </p:nvPr>
        </p:nvSpPr>
        <p:spPr bwMode="auto">
          <a:ln>
            <a:round/>
            <a:headEnd/>
            <a:tailEnd/>
          </a:ln>
        </p:spPr>
        <p:txBody>
          <a:bodyPr/>
          <a:lstStyle/>
          <a:p>
            <a:r>
              <a:rPr lang="en-US" smtClean="0"/>
              <a:t>6-</a:t>
            </a:r>
            <a:fld id="{508DAFA1-E2A4-41BD-AEBC-4AAAED28DB40}" type="slidenum">
              <a:rPr lang="en-US" smtClean="0"/>
              <a:pPr/>
              <a:t>94</a:t>
            </a:fld>
            <a:endParaRPr lang="en-US" smtClean="0"/>
          </a:p>
        </p:txBody>
      </p:sp>
      <p:sp>
        <p:nvSpPr>
          <p:cNvPr id="3" name="Rectangle 2"/>
          <p:cNvSpPr/>
          <p:nvPr/>
        </p:nvSpPr>
        <p:spPr>
          <a:xfrm>
            <a:off x="970897" y="1905000"/>
            <a:ext cx="7221849" cy="186204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11500" b="1" spc="50" dirty="0">
                <a:ln w="11430"/>
                <a:solidFill>
                  <a:schemeClr val="accent2"/>
                </a:solidFill>
                <a:latin typeface="+mj-lt"/>
              </a:rPr>
              <a:t>Questions?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8&quot; unique_id=&quot;10629&quot;&gt;&lt;/object&gt;&lt;object type=&quot;2&quot; unique_id=&quot;10630&quot;&gt;&lt;object type=&quot;3&quot; unique_id=&quot;10631&quot;&gt;&lt;property id=&quot;20148&quot; value=&quot;5&quot;/&gt;&lt;property id=&quot;20300&quot; value=&quot;Slide 1&quot;/&gt;&lt;property id=&quot;20307&quot; value=&quot;257&quot;/&gt;&lt;/object&gt;&lt;object type=&quot;3&quot; unique_id=&quot;10632&quot;&gt;&lt;property id=&quot;20148&quot; value=&quot;5&quot;/&gt;&lt;property id=&quot;20300&quot; value=&quot;Slide 2&quot;/&gt;&lt;property id=&quot;20307&quot; value=&quot;258&quot;/&gt;&lt;/object&gt;&lt;object type=&quot;3&quot; unique_id=&quot;10633&quot;&gt;&lt;property id=&quot;20148&quot; value=&quot;5&quot;/&gt;&lt;property id=&quot;20300&quot; value=&quot;Slide 3&quot;/&gt;&lt;property id=&quot;20307&quot; value=&quot;345&quot;/&gt;&lt;/object&gt;&lt;object type=&quot;3&quot; unique_id=&quot;10634&quot;&gt;&lt;property id=&quot;20148&quot; value=&quot;5&quot;/&gt;&lt;property id=&quot;20300&quot; value=&quot;Slide 4 - &amp;quot;Single Cash Flows&amp;quot;&quot;/&gt;&lt;property id=&quot;20307&quot; value=&quot;351&quot;/&gt;&lt;/object&gt;&lt;object type=&quot;3&quot; unique_id=&quot;10635&quot;&gt;&lt;property id=&quot;20148&quot; value=&quot;5&quot;/&gt;&lt;property id=&quot;20300&quot; value=&quot;Slide 5 - &amp;quot;Multiple Cash Flows&amp;quot;&quot;/&gt;&lt;property id=&quot;20307&quot; value=&quot;350&quot;/&gt;&lt;/object&gt;&lt;object type=&quot;3&quot; unique_id=&quot;10636&quot;&gt;&lt;property id=&quot;20148&quot; value=&quot;5&quot;/&gt;&lt;property id=&quot;20300&quot; value=&quot;Slide 6 - &amp;quot;Multiple Cash Flows&amp;#x0D;&amp;#x0A;Future Value 1&amp;quot;&quot;/&gt;&lt;property id=&quot;20307&quot; value=&quot;352&quot;/&gt;&lt;/object&gt;&lt;object type=&quot;3&quot; unique_id=&quot;10637&quot;&gt;&lt;property id=&quot;20148&quot; value=&quot;5&quot;/&gt;&lt;property id=&quot;20300&quot; value=&quot;Slide 7 - &amp;quot;Multiple Cash Flows&amp;#x0D;&amp;#x0A;Future Value 1&amp;quot;&quot;/&gt;&lt;property id=&quot;20307&quot; value=&quot;353&quot;/&gt;&lt;/object&gt;&lt;object type=&quot;3&quot; unique_id=&quot;10638&quot;&gt;&lt;property id=&quot;20148&quot; value=&quot;5&quot;/&gt;&lt;property id=&quot;20300&quot; value=&quot;Slide 8&quot;/&gt;&lt;property id=&quot;20307&quot; value=&quot;354&quot;/&gt;&lt;/object&gt;&lt;object type=&quot;3&quot; unique_id=&quot;10639&quot;&gt;&lt;property id=&quot;20148&quot; value=&quot;5&quot;/&gt;&lt;property id=&quot;20300&quot; value=&quot;Slide 9&quot;/&gt;&lt;property id=&quot;20307&quot; value=&quot;355&quot;/&gt;&lt;/object&gt;&lt;object type=&quot;3&quot; unique_id=&quot;10640&quot;&gt;&lt;property id=&quot;20148&quot; value=&quot;5&quot;/&gt;&lt;property id=&quot;20300&quot; value=&quot;Slide 10 - &amp;quot;Multiple Cash Flows&amp;#x0D;&amp;#x0A;Future Value 1B&amp;quot;&quot;/&gt;&lt;property id=&quot;20307&quot; value=&quot;356&quot;/&gt;&lt;/object&gt;&lt;object type=&quot;3&quot; unique_id=&quot;10641&quot;&gt;&lt;property id=&quot;20148&quot; value=&quot;5&quot;/&gt;&lt;property id=&quot;20300&quot; value=&quot;Slide 11 - &amp;quot;Multiple Cash Flows&amp;#x0D;&amp;#x0A;Future Value 1C&amp;quot;&quot;/&gt;&lt;property id=&quot;20307&quot; value=&quot;358&quot;/&gt;&lt;/object&gt;&lt;object type=&quot;3&quot; unique_id=&quot;10642&quot;&gt;&lt;property id=&quot;20148&quot; value=&quot;5&quot;/&gt;&lt;property id=&quot;20300&quot; value=&quot;Slide 12 - &amp;quot;Multiple Cash Flows&amp;#x0D;&amp;#x0A;Future Value 1C&amp;quot;&quot;/&gt;&lt;property id=&quot;20307&quot; value=&quot;359&quot;/&gt;&lt;/object&gt;&lt;object type=&quot;3&quot; unique_id=&quot;10643&quot;&gt;&lt;property id=&quot;20148&quot; value=&quot;5&quot;/&gt;&lt;property id=&quot;20300&quot; value=&quot;Slide 13 - &amp;quot;Multiple Cash Flows&amp;#x0D;&amp;#x0A;Future Value 1C&amp;quot;&quot;/&gt;&lt;property id=&quot;20307&quot; value=&quot;360&quot;/&gt;&lt;/object&gt;&lt;object type=&quot;3&quot; unique_id=&quot;10644&quot;&gt;&lt;property id=&quot;20148&quot; value=&quot;5&quot;/&gt;&lt;property id=&quot;20300&quot; value=&quot;Slide 14 - &amp;quot;Multiple Cash Flows&amp;#x0D;&amp;#x0A;Present Value&amp;quot;&quot;/&gt;&lt;property id=&quot;20307&quot; value=&quot;363&quot;/&gt;&lt;/object&gt;&lt;object type=&quot;3&quot; unique_id=&quot;10645&quot;&gt;&lt;property id=&quot;20148&quot; value=&quot;5&quot;/&gt;&lt;property id=&quot;20300&quot; value=&quot;Slide 15 - &amp;quot;Multiple Cash Flows&amp;#x0D;&amp;#x0A;Present Value - 1&amp;quot;&quot;/&gt;&lt;property id=&quot;20307&quot; value=&quot;364&quot;/&gt;&lt;/object&gt;&lt;object type=&quot;3&quot; unique_id=&quot;10646&quot;&gt;&lt;property id=&quot;20148&quot; value=&quot;5&quot;/&gt;&lt;property id=&quot;20300&quot; value=&quot;Slide 16 - &amp;quot;Multiple Cash Flows&amp;#x0D;&amp;#x0A;Present Value - 1&amp;quot;&quot;/&gt;&lt;property id=&quot;20307&quot; value=&quot;362&quot;/&gt;&lt;/object&gt;&lt;object type=&quot;3&quot; unique_id=&quot;10647&quot;&gt;&lt;property id=&quot;20148&quot; value=&quot;5&quot;/&gt;&lt;property id=&quot;20300&quot; value=&quot;Slide 17 - &amp;quot;Multiple Cash Flows&amp;#x0D;&amp;#x0A;Present Value - 1&amp;quot;&quot;/&gt;&lt;property id=&quot;20307&quot; value=&quot;365&quot;/&gt;&lt;/object&gt;&lt;object type=&quot;3&quot; unique_id=&quot;10648&quot;&gt;&lt;property id=&quot;20148&quot; value=&quot;5&quot;/&gt;&lt;property id=&quot;20300&quot; value=&quot;Slide 18 - &amp;quot;Multiple Cash Flows &amp;#x0D;&amp;#x0A; Present Value -1 &amp;quot;&quot;/&gt;&lt;property id=&quot;20307&quot; value=&quot;285&quot;/&gt;&lt;/object&gt;&lt;object type=&quot;3&quot; unique_id=&quot;10649&quot;&gt;&lt;property id=&quot;20148&quot; value=&quot;5&quot;/&gt;&lt;property id=&quot;20300&quot; value=&quot;Slide 19 - &amp;quot;Multiple Cash Flows Using a Spreadsheet&amp;quot;&quot;/&gt;&lt;property id=&quot;20307&quot; value=&quot;287&quot;/&gt;&lt;/object&gt;&lt;object type=&quot;3&quot; unique_id=&quot;10650&quot;&gt;&lt;property id=&quot;20148&quot; value=&quot;5&quot;/&gt;&lt;property id=&quot;20300&quot; value=&quot;Slide 20 - &amp;quot;Multiple Cash Flows &amp;#x0D;&amp;#x0A;Present Value - 2&amp;quot;&quot;/&gt;&lt;property id=&quot;20307&quot; value=&quot;288&quot;/&gt;&lt;/object&gt;&lt;object type=&quot;3&quot; unique_id=&quot;10651&quot;&gt;&lt;property id=&quot;20148&quot; value=&quot;5&quot;/&gt;&lt;property id=&quot;20300&quot; value=&quot;Slide 21 - &amp;quot;Multiple Uneven Cash Flows Using the TI BA II + Calculator&amp;quot;&quot;/&gt;&lt;property id=&quot;20307&quot; value=&quot;289&quot;/&gt;&lt;/object&gt;&lt;object type=&quot;3&quot; unique_id=&quot;10652&quot;&gt;&lt;property id=&quot;20148&quot; value=&quot;5&quot;/&gt;&lt;property id=&quot;20300&quot; value=&quot;Slide 22 - &amp;quot;Decisions, Decisions&amp;quot;&quot;/&gt;&lt;property id=&quot;20307&quot; value=&quot;290&quot;/&gt;&lt;/object&gt;&lt;object type=&quot;3&quot; unique_id=&quot;10653&quot;&gt;&lt;property id=&quot;20148&quot; value=&quot;5&quot;/&gt;&lt;property id=&quot;20300&quot; value=&quot;Slide 23&quot;/&gt;&lt;property id=&quot;20307&quot; value=&quot;366&quot;/&gt;&lt;/object&gt;&lt;object type=&quot;3&quot; unique_id=&quot;10654&quot;&gt;&lt;property id=&quot;20148&quot; value=&quot;5&quot;/&gt;&lt;property id=&quot;20300&quot; value=&quot;Slide 24 - &amp;quot;Multiple Uneven Cash Flows Using the HP 12c Calculator&amp;quot;&quot;/&gt;&lt;property id=&quot;20307&quot; value=&quot;368&quot;/&gt;&lt;/object&gt;&lt;object type=&quot;3&quot; unique_id=&quot;10655&quot;&gt;&lt;property id=&quot;20148&quot; value=&quot;5&quot;/&gt;&lt;property id=&quot;20300&quot; value=&quot;Slide 25 - &amp;quot;Decisions, Decisions&amp;quot;&quot;/&gt;&lt;property id=&quot;20307&quot; value=&quot;370&quot;/&gt;&lt;/object&gt;&lt;object type=&quot;3&quot; unique_id=&quot;10656&quot;&gt;&lt;property id=&quot;20148&quot; value=&quot;5&quot;/&gt;&lt;property id=&quot;20300&quot; value=&quot;Slide 26&quot;/&gt;&lt;property id=&quot;20307&quot; value=&quot;367&quot;/&gt;&lt;/object&gt;&lt;object type=&quot;3&quot; unique_id=&quot;10657&quot;&gt;&lt;property id=&quot;20148&quot; value=&quot;5&quot;/&gt;&lt;property id=&quot;20300&quot; value=&quot;Slide 27 - &amp;quot;Quick Quiz I&amp;quot;&quot;/&gt;&lt;property id=&quot;20307&quot; value=&quot;376&quot;/&gt;&lt;/object&gt;&lt;object type=&quot;3&quot; unique_id=&quot;10658&quot;&gt;&lt;property id=&quot;20148&quot; value=&quot;5&quot;/&gt;&lt;property id=&quot;20300&quot; value=&quot;Slide 28&quot;/&gt;&lt;property id=&quot;20307&quot; value=&quot;346&quot;/&gt;&lt;/object&gt;&lt;object type=&quot;3&quot; unique_id=&quot;10659&quot;&gt;&lt;property id=&quot;20148&quot; value=&quot;5&quot;/&gt;&lt;property id=&quot;20300&quot; value=&quot;Slide 29 - &amp;quot;Annuities and Perpetuities Definitions&amp;quot;&quot;/&gt;&lt;property id=&quot;20307&quot; value=&quot;294&quot;/&gt;&lt;/object&gt;&lt;object type=&quot;3&quot; unique_id=&quot;10660&quot;&gt;&lt;property id=&quot;20148&quot; value=&quot;5&quot;/&gt;&lt;property id=&quot;20300&quot; value=&quot;Slide 30 - &amp;quot;Annuities and Perpetuities  Basic Formulas&amp;quot;&quot;/&gt;&lt;property id=&quot;20307&quot; value=&quot;295&quot;/&gt;&lt;/object&gt;&lt;object type=&quot;3&quot; unique_id=&quot;10661&quot;&gt;&lt;property id=&quot;20148&quot; value=&quot;5&quot;/&gt;&lt;property id=&quot;20300&quot; value=&quot;Slide 31 - &amp;quot;Annuities on the Spreadsheet - Example&amp;quot;&quot;/&gt;&lt;property id=&quot;20307&quot; value=&quot;301&quot;/&gt;&lt;/object&gt;&lt;object type=&quot;3&quot; unique_id=&quot;10662&quot;&gt;&lt;property id=&quot;20148&quot; value=&quot;5&quot;/&gt;&lt;property id=&quot;20300&quot; value=&quot;Slide 32 - &amp;quot;Annuities and the Calculator&amp;quot;&quot;/&gt;&lt;property id=&quot;20307&quot; value=&quot;296&quot;/&gt;&lt;/object&gt;&lt;object type=&quot;3&quot; unique_id=&quot;10663&quot;&gt;&lt;property id=&quot;20148&quot; value=&quot;5&quot;/&gt;&lt;property id=&quot;20300&quot; value=&quot;Slide 33 - &amp;quot;Annuities and the Calculator&amp;quot;&quot;/&gt;&lt;property id=&quot;20307&quot; value=&quot;378&quot;/&gt;&lt;/object&gt;&lt;object type=&quot;3&quot; unique_id=&quot;10664&quot;&gt;&lt;property id=&quot;20148&quot; value=&quot;5&quot;/&gt;&lt;property id=&quot;20300&quot; value=&quot;Slide 34 - &amp;quot;Annuity: Saving for a Car&amp;quot;&quot;/&gt;&lt;property id=&quot;20307&quot; value=&quot;297&quot;/&gt;&lt;/object&gt;&lt;object type=&quot;3&quot; unique_id=&quot;10665&quot;&gt;&lt;property id=&quot;20148&quot; value=&quot;5&quot;/&gt;&lt;property id=&quot;20300&quot; value=&quot;Slide 35 - &amp;quot;Annuity: Saving for a Car&amp;quot;&quot;/&gt;&lt;property id=&quot;20307&quot; value=&quot;379&quot;/&gt;&lt;/object&gt;&lt;object type=&quot;3&quot; unique_id=&quot;10666&quot;&gt;&lt;property id=&quot;20148&quot; value=&quot;5&quot;/&gt;&lt;property id=&quot;20300&quot; value=&quot;Slide 36 - &amp;quot;Annuity: Sweepstakes Winner&amp;quot;&quot;/&gt;&lt;property id=&quot;20307&quot; value=&quot;298&quot;/&gt;&lt;/object&gt;&lt;object type=&quot;3&quot; unique_id=&quot;10667&quot;&gt;&lt;property id=&quot;20148&quot; value=&quot;5&quot;/&gt;&lt;property id=&quot;20300&quot; value=&quot;Slide 37 - &amp;quot;Saving For Retirement&amp;quot;&quot;/&gt;&lt;property id=&quot;20307&quot; value=&quot;291&quot;/&gt;&lt;/object&gt;&lt;object type=&quot;3&quot; unique_id=&quot;10668&quot;&gt;&lt;property id=&quot;20148&quot; value=&quot;5&quot;/&gt;&lt;property id=&quot;20300&quot; value=&quot;Slide 38 - &amp;quot;Saving For Retirement Timeline&amp;quot;&quot;/&gt;&lt;property id=&quot;20307&quot; value=&quot;292&quot;/&gt;&lt;/object&gt;&lt;object type=&quot;3&quot; unique_id=&quot;10669&quot;&gt;&lt;property id=&quot;20148&quot; value=&quot;5&quot;/&gt;&lt;property id=&quot;20300&quot; value=&quot;Slide 39 - &amp;quot;Annuity: Buying a House&amp;quot;&quot;/&gt;&lt;property id=&quot;20307&quot; value=&quot;299&quot;/&gt;&lt;/object&gt;&lt;object type=&quot;3&quot; unique_id=&quot;10670&quot;&gt;&lt;property id=&quot;20148&quot; value=&quot;5&quot;/&gt;&lt;property id=&quot;20300&quot; value=&quot;Slide 40 - &amp;quot;Annuity: Buying a House (Continued)&amp;quot;&quot;/&gt;&lt;property id=&quot;20307&quot; value=&quot;384&quot;/&gt;&lt;/object&gt;&lt;object type=&quot;3&quot; unique_id=&quot;10671&quot;&gt;&lt;property id=&quot;20148&quot; value=&quot;5&quot;/&gt;&lt;property id=&quot;20300&quot; value=&quot;Slide 41 - &amp;quot;Annuity: Buying a House - Continued&amp;quot;&quot;/&gt;&lt;property id=&quot;20307&quot; value=&quot;300&quot;/&gt;&lt;/object&gt;&lt;object type=&quot;3&quot; unique_id=&quot;10672&quot;&gt;&lt;property id=&quot;20148&quot; value=&quot;5&quot;/&gt;&lt;property id=&quot;20300&quot; value=&quot;Slide 42 - &amp;quot;Quick Quiz II&amp;quot;&quot;/&gt;&lt;property id=&quot;20307&quot; value=&quot;375&quot;/&gt;&lt;/object&gt;&lt;object type=&quot;3&quot; unique_id=&quot;10673&quot;&gt;&lt;property id=&quot;20148&quot; value=&quot;5&quot;/&gt;&lt;property id=&quot;20300&quot; value=&quot;Slide 43 - &amp;quot;Finding the Payment&amp;quot;&quot;/&gt;&lt;property id=&quot;20307&quot; value=&quot;303&quot;/&gt;&lt;/object&gt;&lt;object type=&quot;3&quot; unique_id=&quot;10674&quot;&gt;&lt;property id=&quot;20148&quot; value=&quot;5&quot;/&gt;&lt;property id=&quot;20300&quot; value=&quot;Slide 44 - &amp;quot;Finding the Payment on a Spreadsheet&amp;quot;&quot;/&gt;&lt;property id=&quot;20307&quot; value=&quot;304&quot;/&gt;&lt;/object&gt;&lt;object type=&quot;3&quot; unique_id=&quot;10675&quot;&gt;&lt;property id=&quot;20148&quot; value=&quot;5&quot;/&gt;&lt;property id=&quot;20300&quot; value=&quot;Slide 45 - &amp;quot;Finding the Number of Payments I &amp;quot;&quot;/&gt;&lt;property id=&quot;20307&quot; value=&quot;305&quot;/&gt;&lt;/object&gt;&lt;object type=&quot;3&quot; unique_id=&quot;10676&quot;&gt;&lt;property id=&quot;20148&quot; value=&quot;5&quot;/&gt;&lt;property id=&quot;20300&quot; value=&quot;Slide 46 - &amp;quot;Finding the Number of Payments I &amp;quot;&quot;/&gt;&lt;property id=&quot;20307&quot; value=&quot;382&quot;/&gt;&lt;/object&gt;&lt;object type=&quot;3&quot; unique_id=&quot;10677&quot;&gt;&lt;property id=&quot;20148&quot; value=&quot;5&quot;/&gt;&lt;property id=&quot;20300&quot; value=&quot;Slide 47 - &amp;quot;Finding the Number of Payments II&amp;quot;&quot;/&gt;&lt;property id=&quot;20307&quot; value=&quot;306&quot;/&gt;&lt;/object&gt;&lt;object type=&quot;3&quot; unique_id=&quot;10678&quot;&gt;&lt;property id=&quot;20148&quot; value=&quot;5&quot;/&gt;&lt;property id=&quot;20300&quot; value=&quot;Slide 48&quot;/&gt;&lt;property id=&quot;20307&quot; value=&quot;347&quot;/&gt;&lt;/object&gt;&lt;object type=&quot;3&quot; unique_id=&quot;10679&quot;&gt;&lt;property id=&quot;20148&quot; value=&quot;5&quot;/&gt;&lt;property id=&quot;20300&quot; value=&quot;Slide 49 - &amp;quot;Finding the Rate&amp;quot;&quot;/&gt;&lt;property id=&quot;20307&quot; value=&quot;307&quot;/&gt;&lt;/object&gt;&lt;object type=&quot;3&quot; unique_id=&quot;10680&quot;&gt;&lt;property id=&quot;20148&quot; value=&quot;5&quot;/&gt;&lt;property id=&quot;20300&quot; value=&quot;Slide 50 - &amp;quot;Annuity – Finding the Rate Without a Financial Calculator&amp;quot;&quot;/&gt;&lt;property id=&quot;20307&quot; value=&quot;308&quot;/&gt;&lt;/object&gt;&lt;object type=&quot;3&quot; unique_id=&quot;10681&quot;&gt;&lt;property id=&quot;20148&quot; value=&quot;5&quot;/&gt;&lt;property id=&quot;20300&quot; value=&quot;Slide 51 - &amp;quot;Quick Quiz III&amp;quot;&quot;/&gt;&lt;property id=&quot;20307&quot; value=&quot;374&quot;/&gt;&lt;/object&gt;&lt;object type=&quot;3&quot; unique_id=&quot;10682&quot;&gt;&lt;property id=&quot;20148&quot; value=&quot;5&quot;/&gt;&lt;property id=&quot;20300&quot; value=&quot;Slide 52 - &amp;quot;Future Values for Annuities&amp;quot;&quot;/&gt;&lt;property id=&quot;20307&quot; value=&quot;310&quot;/&gt;&lt;/object&gt;&lt;object type=&quot;3&quot; unique_id=&quot;10683&quot;&gt;&lt;property id=&quot;20148&quot; value=&quot;5&quot;/&gt;&lt;property id=&quot;20300&quot; value=&quot;Slide 53 - &amp;quot;Annuity Due&amp;quot;&quot;/&gt;&lt;property id=&quot;20307&quot; value=&quot;311&quot;/&gt;&lt;/object&gt;&lt;object type=&quot;3&quot; unique_id=&quot;10684&quot;&gt;&lt;property id=&quot;20148&quot; value=&quot;5&quot;/&gt;&lt;property id=&quot;20300&quot; value=&quot;Slide 54 - &amp;quot;Annuity Due Timeline&amp;quot;&quot;/&gt;&lt;property id=&quot;20307&quot; value=&quot;312&quot;/&gt;&lt;/object&gt;&lt;object type=&quot;3&quot; unique_id=&quot;10685&quot;&gt;&lt;property id=&quot;20148&quot; value=&quot;5&quot;/&gt;&lt;property id=&quot;20300&quot; value=&quot;Slide 55 - &amp;quot;Perpetuity &amp;quot;&quot;/&gt;&lt;property id=&quot;20307&quot; value=&quot;313&quot;/&gt;&lt;/object&gt;&lt;object type=&quot;3&quot; unique_id=&quot;10686&quot;&gt;&lt;property id=&quot;20148&quot; value=&quot;5&quot;/&gt;&lt;property id=&quot;20300&quot; value=&quot;Slide 56 - &amp;quot;Perpetuity Example&amp;quot;&quot;/&gt;&lt;property id=&quot;20307&quot; value=&quot;385&quot;/&gt;&lt;/object&gt;&lt;object type=&quot;3&quot; unique_id=&quot;10687&quot;&gt;&lt;property id=&quot;20148&quot; value=&quot;5&quot;/&gt;&lt;property id=&quot;20300&quot; value=&quot;Slide 57 - &amp;quot;Quick Quiz IV&amp;quot;&quot;/&gt;&lt;property id=&quot;20307&quot; value=&quot;380&quot;/&gt;&lt;/object&gt;&lt;object type=&quot;3&quot; unique_id=&quot;10688&quot;&gt;&lt;property id=&quot;20148&quot; value=&quot;5&quot;/&gt;&lt;property id=&quot;20300&quot; value=&quot;Slide 58&quot;/&gt;&lt;property id=&quot;20307&quot; value=&quot;381&quot;/&gt;&lt;/object&gt;&lt;object type=&quot;3&quot; unique_id=&quot;10689&quot;&gt;&lt;property id=&quot;20148&quot; value=&quot;5&quot;/&gt;&lt;property id=&quot;20300&quot; value=&quot;Slide 59 - &amp;quot;Terms and Formulas&amp;quot;&quot;/&gt;&lt;property id=&quot;20307&quot; value=&quot;316&quot;/&gt;&lt;/object&gt;&lt;object type=&quot;3&quot; unique_id=&quot;10690&quot;&gt;&lt;property id=&quot;20148&quot; value=&quot;5&quot;/&gt;&lt;property id=&quot;20300&quot; value=&quot;Slide 60 - &amp;quot;Growing Annuity&amp;quot;&quot;/&gt;&lt;property id=&quot;20307&quot; value=&quot;317&quot;/&gt;&lt;/object&gt;&lt;object type=&quot;3&quot; unique_id=&quot;10691&quot;&gt;&lt;property id=&quot;20148&quot; value=&quot;5&quot;/&gt;&lt;property id=&quot;20300&quot; value=&quot;Slide 61 - &amp;quot;Growing Annuity: Example&amp;quot;&quot;/&gt;&lt;property id=&quot;20307&quot; value=&quot;318&quot;/&gt;&lt;/object&gt;&lt;object type=&quot;3&quot; unique_id=&quot;10692&quot;&gt;&lt;property id=&quot;20148&quot; value=&quot;5&quot;/&gt;&lt;property id=&quot;20300&quot; value=&quot;Slide 62 - &amp;quot;Growing Perpetuity&amp;quot;&quot;/&gt;&lt;property id=&quot;20307&quot; value=&quot;319&quot;/&gt;&lt;/object&gt;&lt;object type=&quot;3&quot; unique_id=&quot;10693&quot;&gt;&lt;property id=&quot;20148&quot; value=&quot;5&quot;/&gt;&lt;property id=&quot;20300&quot; value=&quot;Slide 63 - &amp;quot;Growing Perpetuity Example&amp;quot;&quot;/&gt;&lt;property id=&quot;20307&quot; value=&quot;320&quot;/&gt;&lt;/object&gt;&lt;object type=&quot;3&quot; unique_id=&quot;10694&quot;&gt;&lt;property id=&quot;20148&quot; value=&quot;5&quot;/&gt;&lt;property id=&quot;20300&quot; value=&quot;Slide 64 - &amp;quot;Effective Annual Rate (EAR)&amp;quot;&quot;/&gt;&lt;property id=&quot;20307&quot; value=&quot;321&quot;/&gt;&lt;/object&gt;&lt;object type=&quot;3&quot; unique_id=&quot;10695&quot;&gt;&lt;property id=&quot;20148&quot; value=&quot;5&quot;/&gt;&lt;property id=&quot;20300&quot; value=&quot;Slide 65 - &amp;quot;Annual Percentage Rate (APR)&amp;quot;&quot;/&gt;&lt;property id=&quot;20307&quot; value=&quot;322&quot;/&gt;&lt;/object&gt;&lt;object type=&quot;3&quot; unique_id=&quot;10696&quot;&gt;&lt;property id=&quot;20148&quot; value=&quot;5&quot;/&gt;&lt;property id=&quot;20300&quot; value=&quot;Slide 66 - &amp;quot;Annual Percentage Rate (APR)&amp;quot;&quot;/&gt;&lt;property id=&quot;20307&quot; value=&quot;394&quot;/&gt;&lt;/object&gt;&lt;object type=&quot;3&quot; unique_id=&quot;10697&quot;&gt;&lt;property id=&quot;20148&quot; value=&quot;5&quot;/&gt;&lt;property id=&quot;20300&quot; value=&quot;Slide 67 - &amp;quot;Computing APRs&amp;quot;&quot;/&gt;&lt;property id=&quot;20307&quot; value=&quot;323&quot;/&gt;&lt;/object&gt;&lt;object type=&quot;3&quot; unique_id=&quot;10698&quot;&gt;&lt;property id=&quot;20148&quot; value=&quot;5&quot;/&gt;&lt;property id=&quot;20300&quot; value=&quot;Slide 68 - &amp;quot;Things to Remember&amp;quot;&quot;/&gt;&lt;property id=&quot;20307&quot; value=&quot;324&quot;/&gt;&lt;/object&gt;&lt;object type=&quot;3&quot; unique_id=&quot;10699&quot;&gt;&lt;property id=&quot;20148&quot; value=&quot;5&quot;/&gt;&lt;property id=&quot;20300&quot; value=&quot;Slide 69 - &amp;quot;Things to Remember&amp;quot;&quot;/&gt;&lt;property id=&quot;20307&quot; value=&quot;395&quot;/&gt;&lt;/object&gt;&lt;object type=&quot;3&quot; unique_id=&quot;10700&quot;&gt;&lt;property id=&quot;20148&quot; value=&quot;5&quot;/&gt;&lt;property id=&quot;20300&quot; value=&quot;Slide 70 - &amp;quot;Computing EARs Example&amp;quot;&quot;/&gt;&lt;property id=&quot;20307&quot; value=&quot;325&quot;/&gt;&lt;/object&gt;&lt;object type=&quot;3&quot; unique_id=&quot;10701&quot;&gt;&lt;property id=&quot;20148&quot; value=&quot;5&quot;/&gt;&lt;property id=&quot;20300&quot; value=&quot;Slide 71 - &amp;quot;Computing EARs Example (continued)&amp;quot;&quot;/&gt;&lt;property id=&quot;20307&quot; value=&quot;386&quot;/&gt;&lt;/object&gt;&lt;object type=&quot;3&quot; unique_id=&quot;10702&quot;&gt;&lt;property id=&quot;20148&quot; value=&quot;5&quot;/&gt;&lt;property id=&quot;20300&quot; value=&quot;Slide 72 - &amp;quot;EAR - Formula&amp;quot;&quot;/&gt;&lt;property id=&quot;20307&quot; value=&quot;326&quot;/&gt;&lt;/object&gt;&lt;object type=&quot;3&quot; unique_id=&quot;10703&quot;&gt;&lt;property id=&quot;20148&quot; value=&quot;5&quot;/&gt;&lt;property id=&quot;20300&quot; value=&quot;Slide 73 - &amp;quot;Decisions, Decisions II&amp;quot;&quot;/&gt;&lt;property id=&quot;20307&quot; value=&quot;327&quot;/&gt;&lt;/object&gt;&lt;object type=&quot;3&quot; unique_id=&quot;10704&quot;&gt;&lt;property id=&quot;20148&quot; value=&quot;5&quot;/&gt;&lt;property id=&quot;20300&quot; value=&quot;Slide 74 - &amp;quot;Decisions, Decisions II Continued&amp;quot;&quot;/&gt;&lt;property id=&quot;20307&quot; value=&quot;328&quot;/&gt;&lt;/object&gt;&lt;object type=&quot;3&quot; unique_id=&quot;10705&quot;&gt;&lt;property id=&quot;20148&quot; value=&quot;5&quot;/&gt;&lt;property id=&quot;20300&quot; value=&quot;Slide 75 - &amp;quot;Computing APRs from EARs &amp;quot;&quot;/&gt;&lt;property id=&quot;20307&quot; value=&quot;329&quot;/&gt;&lt;/object&gt;&lt;object type=&quot;3&quot; unique_id=&quot;10706&quot;&gt;&lt;property id=&quot;20148&quot; value=&quot;5&quot;/&gt;&lt;property id=&quot;20300&quot; value=&quot;Slide 76 - &amp;quot;APR - Example&amp;quot;&quot;/&gt;&lt;property id=&quot;20307&quot; value=&quot;330&quot;/&gt;&lt;/object&gt;&lt;object type=&quot;3&quot; unique_id=&quot;10707&quot;&gt;&lt;property id=&quot;20148&quot; value=&quot;5&quot;/&gt;&lt;property id=&quot;20300&quot; value=&quot;Slide 77 - &amp;quot;Computing Payments with APRs&amp;quot;&quot;/&gt;&lt;property id=&quot;20307&quot; value=&quot;331&quot;/&gt;&lt;/object&gt;&lt;object type=&quot;3&quot; unique_id=&quot;10708&quot;&gt;&lt;property id=&quot;20148&quot; value=&quot;5&quot;/&gt;&lt;property id=&quot;20300&quot; value=&quot;Slide 78 - &amp;quot;Future Values with Monthly Compounding&amp;quot;&quot;/&gt;&lt;property id=&quot;20307&quot; value=&quot;332&quot;/&gt;&lt;/object&gt;&lt;object type=&quot;3&quot; unique_id=&quot;10709&quot;&gt;&lt;property id=&quot;20148&quot; value=&quot;5&quot;/&gt;&lt;property id=&quot;20300&quot; value=&quot;Slide 79 - &amp;quot;Present Value with Daily Compounding&amp;quot;&quot;/&gt;&lt;property id=&quot;20307&quot; value=&quot;333&quot;/&gt;&lt;/object&gt;&lt;object type=&quot;3&quot; unique_id=&quot;10710&quot;&gt;&lt;property id=&quot;20148&quot; value=&quot;5&quot;/&gt;&lt;property id=&quot;20300&quot; value=&quot;Slide 80 - &amp;quot;Continuous Compounding&amp;quot;&quot;/&gt;&lt;property id=&quot;20307&quot; value=&quot;334&quot;/&gt;&lt;/object&gt;&lt;object type=&quot;3&quot; unique_id=&quot;10711&quot;&gt;&lt;property id=&quot;20148&quot; value=&quot;5&quot;/&gt;&lt;property id=&quot;20300&quot; value=&quot;Slide 81 - &amp;quot;Quick Quiz V&amp;quot;&quot;/&gt;&lt;property id=&quot;20307&quot; value=&quot;371&quot;/&gt;&lt;/object&gt;&lt;object type=&quot;3&quot; unique_id=&quot;10712&quot;&gt;&lt;property id=&quot;20148&quot; value=&quot;5&quot;/&gt;&lt;property id=&quot;20300&quot; value=&quot;Slide 82&quot;/&gt;&lt;property id=&quot;20307&quot; value=&quot;348&quot;/&gt;&lt;/object&gt;&lt;object type=&quot;3&quot; unique_id=&quot;10713&quot;&gt;&lt;property id=&quot;20148&quot; value=&quot;5&quot;/&gt;&lt;property id=&quot;20300&quot; value=&quot;Slide 83&quot;/&gt;&lt;property id=&quot;20307&quot; value=&quot;392&quot;/&gt;&lt;/object&gt;&lt;object type=&quot;3&quot; unique_id=&quot;10714&quot;&gt;&lt;property id=&quot;20148&quot; value=&quot;5&quot;/&gt;&lt;property id=&quot;20300&quot; value=&quot;Slide 84 - &amp;quot;Pure Discount Loans&amp;quot;&quot;/&gt;&lt;property id=&quot;20307&quot; value=&quot;336&quot;/&gt;&lt;/object&gt;&lt;object type=&quot;3&quot; unique_id=&quot;10715&quot;&gt;&lt;property id=&quot;20148&quot; value=&quot;5&quot;/&gt;&lt;property id=&quot;20300&quot; value=&quot;Slide 85 - &amp;quot;Pure Discount Loans&amp;quot;&quot;/&gt;&lt;property id=&quot;20307&quot; value=&quot;393&quot;/&gt;&lt;/object&gt;&lt;object type=&quot;3&quot; unique_id=&quot;10716&quot;&gt;&lt;property id=&quot;20148&quot; value=&quot;5&quot;/&gt;&lt;property id=&quot;20300&quot; value=&quot;Slide 86 - &amp;quot;Interest-Only Loan Example&amp;quot;&quot;/&gt;&lt;property id=&quot;20307&quot; value=&quot;337&quot;/&gt;&lt;/object&gt;&lt;object type=&quot;3&quot; unique_id=&quot;10717&quot;&gt;&lt;property id=&quot;20148&quot; value=&quot;5&quot;/&gt;&lt;property id=&quot;20300&quot; value=&quot;Slide 87&quot;/&gt;&lt;property id=&quot;20307&quot; value=&quot;349&quot;/&gt;&lt;/object&gt;&lt;object type=&quot;3&quot; unique_id=&quot;10718&quot;&gt;&lt;property id=&quot;20148&quot; value=&quot;5&quot;/&gt;&lt;property id=&quot;20300&quot; value=&quot;Slide 88 - &amp;quot;Amortized Loan with Fixed Principal Payment - Example&amp;quot;&quot;/&gt;&lt;property id=&quot;20307&quot; value=&quot;338&quot;/&gt;&lt;/object&gt;&lt;object type=&quot;3&quot; unique_id=&quot;10719&quot;&gt;&lt;property id=&quot;20148&quot; value=&quot;5&quot;/&gt;&lt;property id=&quot;20300&quot; value=&quot;Slide 89 - &amp;quot;Amortized Loan with Fixed Payment - Example&amp;quot;&quot;/&gt;&lt;property id=&quot;20307&quot; value=&quot;339&quot;/&gt;&lt;/object&gt;&lt;object type=&quot;3&quot; unique_id=&quot;10720&quot;&gt;&lt;property id=&quot;20148&quot; value=&quot;5&quot;/&gt;&lt;property id=&quot;20300&quot; value=&quot;Slide 90 - &amp;quot;Quick Quiz VI&amp;quot;&quot;/&gt;&lt;property id=&quot;20307&quot; value=&quot;269&quot;/&gt;&lt;/object&gt;&lt;object type=&quot;3&quot; unique_id=&quot;10721&quot;&gt;&lt;property id=&quot;20148&quot; value=&quot;5&quot;/&gt;&lt;property id=&quot;20300&quot; value=&quot;Slide 91&quot;/&gt;&lt;property id=&quot;20307&quot; value=&quot;268&quot;/&gt;&lt;/object&gt;&lt;object type=&quot;3&quot; unique_id=&quot;10722&quot;&gt;&lt;property id=&quot;20148&quot; value=&quot;5&quot;/&gt;&lt;property id=&quot;20300&quot; value=&quot;Slide 92 - &amp;quot;Ethics Issues&amp;quot;&quot;/&gt;&lt;property id=&quot;20307&quot; value=&quot;383&quot;/&gt;&lt;/object&gt;&lt;object type=&quot;3&quot; unique_id=&quot;10723&quot;&gt;&lt;property id=&quot;20148&quot; value=&quot;5&quot;/&gt;&lt;property id=&quot;20300&quot; value=&quot;Slide 93 - &amp;quot;Ethics Issues (Continued)&amp;quot;&quot;/&gt;&lt;property id=&quot;20307&quot; value=&quot;266&quot;/&gt;&lt;/object&gt;&lt;object type=&quot;3&quot; unique_id=&quot;10724&quot;&gt;&lt;property id=&quot;20148&quot; value=&quot;5&quot;/&gt;&lt;property id=&quot;20300&quot; value=&quot;Slide 94 - &amp;quot;Comprehensive Problem Part 1&amp;quot;&quot;/&gt;&lt;property id=&quot;20307&quot; value=&quot;387&quot;/&gt;&lt;/object&gt;&lt;object type=&quot;3&quot; unique_id=&quot;10725&quot;&gt;&lt;property id=&quot;20148&quot; value=&quot;5&quot;/&gt;&lt;property id=&quot;20300&quot; value=&quot;Slide 95 - &amp;quot;Comprehensive Problem Part 2&amp;quot;&quot;/&gt;&lt;property id=&quot;20307&quot; value=&quot;270&quot;/&gt;&lt;/object&gt;&lt;object type=&quot;3&quot; unique_id=&quot;10726&quot;&gt;&lt;property id=&quot;20148&quot; value=&quot;5&quot;/&gt;&lt;property id=&quot;20300&quot; value=&quot;Slide 96&quot;/&gt;&lt;property id=&quot;20307&quot; value=&quot;259&quot;/&gt;&lt;/object&gt;&lt;object type=&quot;3&quot; unique_id=&quot;10727&quot;&gt;&lt;property id=&quot;20148&quot; value=&quot;5&quot;/&gt;&lt;property id=&quot;20300&quot; value=&quot;Slide 97&quot;/&gt;&lt;property id=&quot;20307&quot; value=&quot;388&quot;/&gt;&lt;/object&gt;&lt;object type=&quot;3&quot; unique_id=&quot;10728&quot;&gt;&lt;property id=&quot;20148&quot; value=&quot;5&quot;/&gt;&lt;property id=&quot;20300&quot; value=&quot;Slide 98&quot;/&gt;&lt;property id=&quot;20307&quot; value=&quot;260&quot;/&gt;&lt;/object&gt;&lt;object type=&quot;3&quot; unique_id=&quot;10729&quot;&gt;&lt;property id=&quot;20148&quot; value=&quot;5&quot;/&gt;&lt;property id=&quot;20300&quot; value=&quot;Slide 99&quot;/&gt;&lt;property id=&quot;20307&quot; value=&quot;377&quot;/&gt;&lt;/object&gt;&lt;object type=&quot;3&quot; unique_id=&quot;10730&quot;&gt;&lt;property id=&quot;20148&quot; value=&quot;5&quot;/&gt;&lt;property id=&quot;20300&quot; value=&quot;Slide 100&quot;/&gt;&lt;property id=&quot;20307&quot; value=&quot;391&quot;/&gt;&lt;/object&gt;&lt;object type=&quot;3&quot; unique_id=&quot;10731&quot;&gt;&lt;property id=&quot;20148&quot; value=&quot;5&quot;/&gt;&lt;property id=&quot;20300&quot; value=&quot;Slide 101&quot;/&gt;&lt;property id=&quot;20307&quot; value=&quot;261&quot;/&gt;&lt;/object&gt;&lt;object type=&quot;3&quot; unique_id=&quot;10732&quot;&gt;&lt;property id=&quot;20148&quot; value=&quot;5&quot;/&gt;&lt;property id=&quot;20300&quot; value=&quot;Slide 102&quot;/&gt;&lt;property id=&quot;20307&quot; value=&quot;389&quot;/&gt;&lt;/object&gt;&lt;object type=&quot;3&quot; unique_id=&quot;10733&quot;&gt;&lt;property id=&quot;20148&quot; value=&quot;5&quot;/&gt;&lt;property id=&quot;20300&quot; value=&quot;Slide 103&quot;/&gt;&lt;property id=&quot;20307&quot; value=&quot;262&quot;/&gt;&lt;/object&gt;&lt;object type=&quot;3&quot; unique_id=&quot;10734&quot;&gt;&lt;property id=&quot;20148&quot; value=&quot;5&quot;/&gt;&lt;property id=&quot;20300&quot; value=&quot;Slide 104&quot;/&gt;&lt;property id=&quot;20307&quot; value=&quot;265&quot;/&gt;&lt;/object&gt;&lt;object type=&quot;3&quot; unique_id=&quot;10735&quot;&gt;&lt;property id=&quot;20148&quot; value=&quot;5&quot;/&gt;&lt;property id=&quot;20300&quot; value=&quot;Slide 105&quot;/&gt;&lt;property id=&quot;20307&quot; value=&quot;267&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962</TotalTime>
  <Words>6029</Words>
  <Application>Microsoft Office PowerPoint</Application>
  <PresentationFormat>On-screen Show (4:3)</PresentationFormat>
  <Paragraphs>1109</Paragraphs>
  <Slides>94</Slides>
  <Notes>64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94</vt:i4>
      </vt:variant>
    </vt:vector>
  </HeadingPairs>
  <TitlesOfParts>
    <vt:vector size="97" baseType="lpstr">
      <vt:lpstr>Equity</vt:lpstr>
      <vt:lpstr>Worksheet</vt:lpstr>
      <vt:lpstr>Equation</vt:lpstr>
      <vt:lpstr>Slide 1</vt:lpstr>
      <vt:lpstr>Slide 2</vt:lpstr>
      <vt:lpstr>Slide 3</vt:lpstr>
      <vt:lpstr>Single Cash Flows</vt:lpstr>
      <vt:lpstr>Multiple Cash Flows</vt:lpstr>
      <vt:lpstr>Multiple Cash Flows Future Value 1</vt:lpstr>
      <vt:lpstr>Multiple Cash Flows Future Value 1</vt:lpstr>
      <vt:lpstr>Slide 8</vt:lpstr>
      <vt:lpstr>Slide 9</vt:lpstr>
      <vt:lpstr>Multiple Cash Flows Future Value 1B</vt:lpstr>
      <vt:lpstr>Multiple Cash Flows Future Value 1C</vt:lpstr>
      <vt:lpstr>Multiple Cash Flows Future Value 1C</vt:lpstr>
      <vt:lpstr>Multiple Cash Flows Future Value 1C</vt:lpstr>
      <vt:lpstr>Multiple Cash Flows Present Value</vt:lpstr>
      <vt:lpstr>Multiple Cash Flows Present Value - 1</vt:lpstr>
      <vt:lpstr>Multiple Cash Flows Present Value - 1</vt:lpstr>
      <vt:lpstr>Multiple Cash Flows Present Value - 1</vt:lpstr>
      <vt:lpstr>Multiple Cash Flows   Present Value -1 </vt:lpstr>
      <vt:lpstr>Multiple Cash Flows Using a Spreadsheet</vt:lpstr>
      <vt:lpstr>Multiple Cash Flows  Present Value - 2</vt:lpstr>
      <vt:lpstr>Multiple Uneven Cash Flows Using the TI BA II + Calculator</vt:lpstr>
      <vt:lpstr>Decisions, Decisions</vt:lpstr>
      <vt:lpstr>Slide 23</vt:lpstr>
      <vt:lpstr>Multiple Uneven Cash Flows Using the HP 12c Calculator</vt:lpstr>
      <vt:lpstr>Decisions, Decisions</vt:lpstr>
      <vt:lpstr>Slide 26</vt:lpstr>
      <vt:lpstr>Quick Quiz I</vt:lpstr>
      <vt:lpstr>Slide 28</vt:lpstr>
      <vt:lpstr>Annuities and Perpetuities Definitions</vt:lpstr>
      <vt:lpstr>Annuities and Perpetuities  Basic Formulas</vt:lpstr>
      <vt:lpstr>Annuities on the Spreadsheet - Example</vt:lpstr>
      <vt:lpstr>Annuities and the Calculator</vt:lpstr>
      <vt:lpstr>Annuities and the Calculator</vt:lpstr>
      <vt:lpstr>Annuity: Saving for a Car</vt:lpstr>
      <vt:lpstr>Annuity: Saving for a Car</vt:lpstr>
      <vt:lpstr>Annuity: Sweepstakes Winner</vt:lpstr>
      <vt:lpstr>Saving For Retirement</vt:lpstr>
      <vt:lpstr>Saving For Retirement Timeline</vt:lpstr>
      <vt:lpstr>Annuity: Buying a House</vt:lpstr>
      <vt:lpstr>Annuity: Buying a House (Continued)</vt:lpstr>
      <vt:lpstr>Annuity: Buying a House - Continued</vt:lpstr>
      <vt:lpstr>Quick Quiz II</vt:lpstr>
      <vt:lpstr>Finding the Payment</vt:lpstr>
      <vt:lpstr>Finding the Payment on a Spreadsheet</vt:lpstr>
      <vt:lpstr>Finding the Number of Payments I </vt:lpstr>
      <vt:lpstr>Finding the Number of Payments I </vt:lpstr>
      <vt:lpstr>Finding the Number of Payments II</vt:lpstr>
      <vt:lpstr>Slide 48</vt:lpstr>
      <vt:lpstr>Finding the Rate</vt:lpstr>
      <vt:lpstr>Annuity – Finding the Rate Without a Financial Calculator</vt:lpstr>
      <vt:lpstr>Quick Quiz III</vt:lpstr>
      <vt:lpstr>Future Values for Annuities</vt:lpstr>
      <vt:lpstr>Annuity Due</vt:lpstr>
      <vt:lpstr>Annuity Due Timeline</vt:lpstr>
      <vt:lpstr>Perpetuity </vt:lpstr>
      <vt:lpstr>Perpetuity Example</vt:lpstr>
      <vt:lpstr>Quick Quiz IV</vt:lpstr>
      <vt:lpstr>Terms and Formulas</vt:lpstr>
      <vt:lpstr>Effective Annual Rate (EAR)</vt:lpstr>
      <vt:lpstr>Annual Percentage Rate (APR)</vt:lpstr>
      <vt:lpstr>Annual Percentage Rate (APR)</vt:lpstr>
      <vt:lpstr>Computing APRs</vt:lpstr>
      <vt:lpstr>Things to Remember</vt:lpstr>
      <vt:lpstr>Things to Remember</vt:lpstr>
      <vt:lpstr>Computing EARs Example</vt:lpstr>
      <vt:lpstr>Computing EARs Example (continued)</vt:lpstr>
      <vt:lpstr>EAR - Formula</vt:lpstr>
      <vt:lpstr>Decisions, Decisions II</vt:lpstr>
      <vt:lpstr>Decisions, Decisions II Continued</vt:lpstr>
      <vt:lpstr>Computing APRs from EARs </vt:lpstr>
      <vt:lpstr>APR - Example</vt:lpstr>
      <vt:lpstr>Computing Payments with APRs</vt:lpstr>
      <vt:lpstr>Future Values with Monthly Compounding</vt:lpstr>
      <vt:lpstr>Present Value with Daily Compounding</vt:lpstr>
      <vt:lpstr>Quick Quiz V</vt:lpstr>
      <vt:lpstr>Slide 76</vt:lpstr>
      <vt:lpstr>Slide 77</vt:lpstr>
      <vt:lpstr>Pure Discount Loans</vt:lpstr>
      <vt:lpstr>Pure Discount Loans</vt:lpstr>
      <vt:lpstr>Slide 80</vt:lpstr>
      <vt:lpstr>Amortized Loan with Fixed Principal Payment - Example</vt:lpstr>
      <vt:lpstr>Amortized Loan with Fixed Payment - Example</vt:lpstr>
      <vt:lpstr>Comprehensive Problem Part 1</vt:lpstr>
      <vt:lpstr>Comprehensive Problem Part 2</vt:lpstr>
      <vt:lpstr>Slide 85</vt:lpstr>
      <vt:lpstr>Slide 86</vt:lpstr>
      <vt:lpstr>Slide 87</vt:lpstr>
      <vt:lpstr>Slide 88</vt:lpstr>
      <vt:lpstr>Slide 89</vt:lpstr>
      <vt:lpstr>Slide 90</vt:lpstr>
      <vt:lpstr>Slide 91</vt:lpstr>
      <vt:lpstr>Slide 92</vt:lpstr>
      <vt:lpstr>Slide 93</vt:lpstr>
      <vt:lpstr>Slide 94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McLaughlin</dc:creator>
  <cp:lastModifiedBy>maggie foley</cp:lastModifiedBy>
  <cp:revision>70</cp:revision>
  <dcterms:created xsi:type="dcterms:W3CDTF">2012-01-15T21:59:36Z</dcterms:created>
  <dcterms:modified xsi:type="dcterms:W3CDTF">2012-08-27T20:23:47Z</dcterms:modified>
</cp:coreProperties>
</file>