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62"/>
  </p:notesMasterIdLst>
  <p:handoutMasterIdLst>
    <p:handoutMasterId r:id="rId63"/>
  </p:handoutMasterIdLst>
  <p:sldIdLst>
    <p:sldId id="322" r:id="rId2"/>
    <p:sldId id="317" r:id="rId3"/>
    <p:sldId id="340" r:id="rId4"/>
    <p:sldId id="257" r:id="rId5"/>
    <p:sldId id="258" r:id="rId6"/>
    <p:sldId id="347" r:id="rId7"/>
    <p:sldId id="272" r:id="rId8"/>
    <p:sldId id="281" r:id="rId9"/>
    <p:sldId id="260" r:id="rId10"/>
    <p:sldId id="261" r:id="rId11"/>
    <p:sldId id="262" r:id="rId12"/>
    <p:sldId id="276" r:id="rId13"/>
    <p:sldId id="263" r:id="rId14"/>
    <p:sldId id="353" r:id="rId15"/>
    <p:sldId id="341" r:id="rId16"/>
    <p:sldId id="264" r:id="rId17"/>
    <p:sldId id="349" r:id="rId18"/>
    <p:sldId id="350" r:id="rId19"/>
    <p:sldId id="351" r:id="rId20"/>
    <p:sldId id="265" r:id="rId21"/>
    <p:sldId id="279" r:id="rId22"/>
    <p:sldId id="280" r:id="rId23"/>
    <p:sldId id="298" r:id="rId24"/>
    <p:sldId id="277" r:id="rId25"/>
    <p:sldId id="267" r:id="rId26"/>
    <p:sldId id="354" r:id="rId27"/>
    <p:sldId id="314" r:id="rId28"/>
    <p:sldId id="315" r:id="rId29"/>
    <p:sldId id="266" r:id="rId30"/>
    <p:sldId id="296" r:id="rId31"/>
    <p:sldId id="268" r:id="rId32"/>
    <p:sldId id="285" r:id="rId33"/>
    <p:sldId id="342" r:id="rId34"/>
    <p:sldId id="286" r:id="rId35"/>
    <p:sldId id="289" r:id="rId36"/>
    <p:sldId id="290" r:id="rId37"/>
    <p:sldId id="287" r:id="rId38"/>
    <p:sldId id="288" r:id="rId39"/>
    <p:sldId id="297" r:id="rId40"/>
    <p:sldId id="291" r:id="rId41"/>
    <p:sldId id="294" r:id="rId42"/>
    <p:sldId id="300" r:id="rId43"/>
    <p:sldId id="346" r:id="rId44"/>
    <p:sldId id="301" r:id="rId45"/>
    <p:sldId id="302" r:id="rId46"/>
    <p:sldId id="345" r:id="rId47"/>
    <p:sldId id="303" r:id="rId48"/>
    <p:sldId id="352" r:id="rId49"/>
    <p:sldId id="304" r:id="rId50"/>
    <p:sldId id="305" r:id="rId51"/>
    <p:sldId id="344" r:id="rId52"/>
    <p:sldId id="306" r:id="rId53"/>
    <p:sldId id="307" r:id="rId54"/>
    <p:sldId id="343" r:id="rId55"/>
    <p:sldId id="299" r:id="rId56"/>
    <p:sldId id="318" r:id="rId57"/>
    <p:sldId id="319" r:id="rId58"/>
    <p:sldId id="320" r:id="rId59"/>
    <p:sldId id="323" r:id="rId60"/>
    <p:sldId id="348" r:id="rId61"/>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3369" autoAdjust="0"/>
  </p:normalViewPr>
  <p:slideViewPr>
    <p:cSldViewPr>
      <p:cViewPr>
        <p:scale>
          <a:sx n="50" d="100"/>
          <a:sy n="50" d="100"/>
        </p:scale>
        <p:origin x="-2256" y="-79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8CD4DBB-638D-4AD6-9648-6327FBD52951}" type="datetimeFigureOut">
              <a:rPr lang="en-US"/>
              <a:pPr>
                <a:defRPr/>
              </a:pPr>
              <a:t>5/11/2012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5B63603-AC69-43DB-B8C8-D00A261DEEEF}" type="slidenum">
              <a:rPr lang="en-US"/>
              <a:pPr>
                <a:defRPr/>
              </a:pPr>
              <a:t>‹#›</a:t>
            </a:fld>
            <a:endParaRPr lang="en-US"/>
          </a:p>
        </p:txBody>
      </p:sp>
    </p:spTree>
    <p:extLst>
      <p:ext uri="{BB962C8B-B14F-4D97-AF65-F5344CB8AC3E}">
        <p14:creationId xmlns:p14="http://schemas.microsoft.com/office/powerpoint/2010/main" val="397188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A9C1241-7974-45E0-BC66-6A97CD21CB4F}" type="datetimeFigureOut">
              <a:rPr lang="en-US"/>
              <a:pPr>
                <a:defRPr/>
              </a:pPr>
              <a:t>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6783E25-FD3A-4DCD-AEE2-C7481F19F335}" type="slidenum">
              <a:rPr lang="en-US"/>
              <a:pPr>
                <a:defRPr/>
              </a:pPr>
              <a:t>‹#›</a:t>
            </a:fld>
            <a:endParaRPr lang="en-US"/>
          </a:p>
        </p:txBody>
      </p:sp>
    </p:spTree>
    <p:extLst>
      <p:ext uri="{BB962C8B-B14F-4D97-AF65-F5344CB8AC3E}">
        <p14:creationId xmlns:p14="http://schemas.microsoft.com/office/powerpoint/2010/main" val="596505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to the Instructor:</a:t>
            </a:r>
          </a:p>
          <a:p>
            <a:pPr>
              <a:buFontTx/>
              <a:buChar char="•"/>
            </a:pPr>
            <a:r>
              <a:rPr lang="en-US" smtClean="0"/>
              <a:t>The PowerPoints are designed for an introductory finance class for undergraduates with the emphasis on the key points of each chapter</a:t>
            </a:r>
          </a:p>
          <a:p>
            <a:pPr>
              <a:buFontTx/>
              <a:buChar char="•"/>
            </a:pPr>
            <a:r>
              <a:rPr lang="en-US" smtClean="0"/>
              <a:t>Each chapter’s PowerPoint is designed for active learning by the students in your classroom</a:t>
            </a:r>
          </a:p>
          <a:p>
            <a:pPr>
              <a:buFontTx/>
              <a:buChar char="•"/>
            </a:pPr>
            <a:r>
              <a:rPr lang="en-US" smtClean="0"/>
              <a:t>Not everything in the book’s chapter is necessarily duplicated on the PowerPoint slides</a:t>
            </a:r>
          </a:p>
          <a:p>
            <a:pPr>
              <a:buFontTx/>
              <a:buChar char="•"/>
            </a:pPr>
            <a:r>
              <a:rPr lang="en-US" smtClean="0"/>
              <a:t>There are two finance calculators used (when relevant).  You can delete the slides if you don’t use both TI and HP business calculators</a:t>
            </a:r>
          </a:p>
          <a:p>
            <a:pPr>
              <a:buFontTx/>
              <a:buChar char="•"/>
            </a:pPr>
            <a:r>
              <a:rPr lang="en-US" smtClean="0"/>
              <a:t>Animation is used extensively. You can speed up, slow down or eliminate  the animation at your discretion.  To do so just open a chapter PowerPoint and go to any slide you want to modify; click on  “Animations” on the top of your PowerPoint screen tools; then click on “Custom Animations”.  A set of options will appear on the right of your screen.  You can “change” or “remove” any line of that particular slide using the icon on the top of the page.  The speed is one of the three options on every animation under “timing”.</a:t>
            </a:r>
          </a:p>
          <a:p>
            <a:pPr>
              <a:buFontTx/>
              <a:buChar char="•"/>
            </a:pPr>
            <a:r>
              <a:rPr lang="en-US" smtClean="0"/>
              <a:t>Effort has been made to maintain the basic “7x7” rule of good PowerPoint presentations.</a:t>
            </a:r>
          </a:p>
          <a:p>
            <a:pPr>
              <a:buFontTx/>
              <a:buChar char="•"/>
            </a:pPr>
            <a:r>
              <a:rPr lang="en-US" smtClean="0"/>
              <a:t>Additional problems and/or examples are available on McGraw-Hill’s Connect.</a:t>
            </a:r>
          </a:p>
          <a:p>
            <a:endParaRPr lang="en-US" smtClean="0"/>
          </a:p>
        </p:txBody>
      </p:sp>
      <p:sp>
        <p:nvSpPr>
          <p:cNvPr id="4" name="Slide Number Placeholder 3"/>
          <p:cNvSpPr>
            <a:spLocks noGrp="1"/>
          </p:cNvSpPr>
          <p:nvPr>
            <p:ph type="sldNum" sz="quarter" idx="5"/>
          </p:nvPr>
        </p:nvSpPr>
        <p:spPr/>
        <p:txBody>
          <a:bodyPr/>
          <a:lstStyle/>
          <a:p>
            <a:pPr>
              <a:defRPr/>
            </a:pPr>
            <a:fld id="{F1250B7E-54EA-47D1-8491-F8525F0AF5C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659F9A3E-D8DB-4AA6-B1D8-1713363895E2}" type="slidenum">
              <a:rPr lang="en-US" smtClean="0"/>
              <a:pPr fontAlgn="base">
                <a:spcBef>
                  <a:spcPct val="0"/>
                </a:spcBef>
                <a:spcAft>
                  <a:spcPct val="0"/>
                </a:spcAft>
                <a:defRPr/>
              </a:pPr>
              <a:t>42</a:t>
            </a:fld>
            <a:endParaRPr lang="en-US" smtClean="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smtClean="0"/>
              <a:t>www: </a:t>
            </a:r>
            <a:r>
              <a:rPr lang="en-US" smtClean="0"/>
              <a:t>Click on the web surfer to go to Bloomberg to get the current Treasury yield curve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BA3C1-ADCC-4364-94F2-C9EF81305A26}"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484F4162-C81F-4804-9C24-4D6C11111F74}" type="slidenum">
              <a:rPr lang="en-US" smtClean="0"/>
              <a:pPr fontAlgn="base">
                <a:spcBef>
                  <a:spcPct val="0"/>
                </a:spcBef>
                <a:spcAft>
                  <a:spcPct val="0"/>
                </a:spcAft>
                <a:defRPr/>
              </a:pPr>
              <a:t>44</a:t>
            </a:fld>
            <a:endParaRPr lang="en-US" smtClean="0"/>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approximation works pretty well with “normal” real rates of interest and expected inflation.  If the expected inflation rate is high, then there can be a substantial difference.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6FC7B048-AB72-4108-9646-33BF68E6070E}" type="slidenum">
              <a:rPr lang="en-US" smtClean="0"/>
              <a:pPr fontAlgn="base">
                <a:spcBef>
                  <a:spcPct val="0"/>
                </a:spcBef>
                <a:spcAft>
                  <a:spcPct val="0"/>
                </a:spcAft>
                <a:defRPr/>
              </a:pPr>
              <a:t>45</a:t>
            </a:fld>
            <a:endParaRPr lang="en-US" smtClean="0"/>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In late 1997 and early 1998 there was a great deal of talk about the effects of deflation among financial pundits, due in large part to the combined effects of continuing decreases in energy prices, as well as the upheaval in Asian economies and the subsequent devaluation of several currencies. How might this affect observed yields? According to the Fisher Effect, we should observe lower nominal rates and higher real rates and that is roughly what happened. The opposite situation, however, occurred in and around 2008.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660A9-8824-4579-95BA-FFA3B8AD7340}"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42E17-E646-4D80-ACD6-A32B402E6D1F}"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077CD69B-C9DE-40A5-BBFD-DE17F01FB730}" type="slidenum">
              <a:rPr lang="en-US" smtClean="0"/>
              <a:pPr fontAlgn="base">
                <a:spcBef>
                  <a:spcPct val="0"/>
                </a:spcBef>
                <a:spcAft>
                  <a:spcPct val="0"/>
                </a:spcAft>
                <a:defRPr/>
              </a:pPr>
              <a:t>52</a:t>
            </a:fld>
            <a:endParaRPr lang="en-US" smtClean="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The question sometimes arises as to why a potential issuer would be willing to pay rating agencies tens of thousands of dollars in order to receive a rating, especially given the possibility that the resulting rating could be less favorable than expected. This is a good place to remind students about the pervasive nature of agency costs and point out a real-world example of their effects on firm value. You may also wish to use this issue to discuss some of the consequences of information asymmetries in financial markets.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342F0F8E-0D6B-4EB7-9ECD-9908E4D5A90F}" type="slidenum">
              <a:rPr lang="en-US" smtClean="0"/>
              <a:pPr fontAlgn="base">
                <a:spcBef>
                  <a:spcPct val="0"/>
                </a:spcBef>
                <a:spcAft>
                  <a:spcPct val="0"/>
                </a:spcAft>
                <a:defRPr/>
              </a:pPr>
              <a:t>53</a:t>
            </a:fld>
            <a:endParaRPr lang="en-US" smtClean="0"/>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a good exercise to ask students which bonds will have the highest yield to maturity (lowest price) all else equal.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4BB3A-FCC0-4B1D-A26B-EED9BE3591E1}"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505820-D402-4F3A-A003-43322A3B4DBD}"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0EF02-B51B-4EC7-9DA3-885130DE2C9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902F6-7D6F-4FF4-A6C4-F9569887CDB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5F7AB7-0480-4D9A-8AD3-F8B152A2D4B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Sukuk is an Islamic bond which by Islamic law cannot charge interest.  There are many possible structures to sukuk, such as partial ownership of a debt or an asset.  Most sukuk are bought and held to maturity and as such, there is an extremely illiquid secondary market for sukuks.</a:t>
            </a:r>
          </a:p>
        </p:txBody>
      </p:sp>
      <p:sp>
        <p:nvSpPr>
          <p:cNvPr id="4" name="Slide Number Placeholder 3"/>
          <p:cNvSpPr>
            <a:spLocks noGrp="1"/>
          </p:cNvSpPr>
          <p:nvPr>
            <p:ph type="sldNum" sz="quarter" idx="5"/>
          </p:nvPr>
        </p:nvSpPr>
        <p:spPr/>
        <p:txBody>
          <a:bodyPr/>
          <a:lstStyle/>
          <a:p>
            <a:pPr>
              <a:defRPr/>
            </a:pPr>
            <a:fld id="{47739040-6CC1-424C-B89E-67312A96FAA5}"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099C2F-5AA6-43B5-BD11-2BEE3F691DE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3BF6CC36-6CB0-4D6D-8ECB-EE0437AAB9BE}" type="slidenum">
              <a:rPr lang="en-US" smtClean="0"/>
              <a:pPr fontAlgn="base">
                <a:spcBef>
                  <a:spcPct val="0"/>
                </a:spcBef>
                <a:spcAft>
                  <a:spcPct val="0"/>
                </a:spcAft>
                <a:defRPr/>
              </a:pPr>
              <a:t>23</a:t>
            </a:fld>
            <a:endParaRPr lang="en-US" smtClean="0"/>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formalizes the calculations we have been doing.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BC81DE-6DF5-47BA-8F00-DB64EDAB17D3}"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6.</a:t>
            </a:r>
            <a:fld id="{0D5C90B6-2E46-4592-B90A-A5A345B499F1}" type="slidenum">
              <a:rPr lang="en-US" smtClean="0"/>
              <a:pPr fontAlgn="base">
                <a:spcBef>
                  <a:spcPct val="0"/>
                </a:spcBef>
                <a:spcAft>
                  <a:spcPct val="0"/>
                </a:spcAft>
                <a:defRPr/>
              </a:pPr>
              <a:t>39</a:t>
            </a:fld>
            <a:endParaRPr lang="en-US" smtClean="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Bond characteristics: Coupon rate = 8% with annual coupons; Par value = $1,000; Maturity = 10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EE125BB9-2F9B-4477-B4BA-BBDB7600DF72}" type="datetime1">
              <a:rPr lang="en-US"/>
              <a:pPr>
                <a:defRPr/>
              </a:pPr>
              <a:t>5/11/2012</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2"/>
          <p:cNvSpPr>
            <a:spLocks noGrp="1"/>
          </p:cNvSpPr>
          <p:nvPr>
            <p:ph type="sldNum" sz="quarter" idx="12"/>
          </p:nvPr>
        </p:nvSpPr>
        <p:spPr/>
        <p:txBody>
          <a:bodyPr/>
          <a:lstStyle>
            <a:lvl1pPr>
              <a:defRPr/>
            </a:lvl1pPr>
          </a:lstStyle>
          <a:p>
            <a:pPr>
              <a:defRPr/>
            </a:pPr>
            <a:r>
              <a:rPr lang="en-US"/>
              <a:t>7-</a:t>
            </a:r>
            <a:fld id="{B1F5D5D5-8C62-4166-BC5B-D0678F60534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D64AB1C-7E93-4AC5-BF92-515242E91E69}" type="datetime1">
              <a:rPr lang="en-US"/>
              <a:pPr>
                <a:defRPr/>
              </a:pPr>
              <a:t>5/11/2012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7-</a:t>
            </a:r>
            <a:fld id="{266C5649-CF96-444F-9DE9-DA8216BF0A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4F27F8-BE30-4EAC-BD60-445836458ECC}" type="datetime1">
              <a:rPr lang="en-US"/>
              <a:pPr>
                <a:defRPr/>
              </a:pPr>
              <a:t>5/11/2012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7-</a:t>
            </a:r>
            <a:fld id="{E9E7E900-B288-4BAE-B502-B178D3D9FD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16050" y="274638"/>
            <a:ext cx="725646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16050" y="1600200"/>
            <a:ext cx="7270750" cy="4524375"/>
          </a:xfrm>
        </p:spPr>
        <p:txBody>
          <a:bodyPr rtlCol="0">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fld id="{E230B432-3D10-4A56-B699-95911D219848}" type="datetime1">
              <a:rPr lang="en-US"/>
              <a:pPr>
                <a:defRPr/>
              </a:pPr>
              <a:t>5/11/2012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7-</a:t>
            </a:r>
            <a:fld id="{EB42B04D-90ED-42F9-8241-1E22C1FC94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3AD1957-782F-46C1-B80D-E08EDD8A1CD7}" type="datetime1">
              <a:rPr lang="en-US"/>
              <a:pPr>
                <a:defRPr/>
              </a:pPr>
              <a:t>5/11/2012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7-</a:t>
            </a:r>
            <a:fld id="{BEE1D86C-1A21-450E-9B16-40D3477C25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EA0180A2-E50A-4FAE-8A8C-FF7A2C12D83A}" type="datetime1">
              <a:rPr lang="en-US"/>
              <a:pPr>
                <a:defRPr/>
              </a:pPr>
              <a:t>5/11/2012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22"/>
          <p:cNvSpPr>
            <a:spLocks noGrp="1"/>
          </p:cNvSpPr>
          <p:nvPr>
            <p:ph type="sldNum" sz="quarter" idx="12"/>
          </p:nvPr>
        </p:nvSpPr>
        <p:spPr/>
        <p:txBody>
          <a:bodyPr/>
          <a:lstStyle>
            <a:lvl1pPr>
              <a:defRPr/>
            </a:lvl1pPr>
          </a:lstStyle>
          <a:p>
            <a:pPr>
              <a:defRPr/>
            </a:pPr>
            <a:r>
              <a:rPr lang="en-US"/>
              <a:t>7-</a:t>
            </a:r>
            <a:fld id="{E04C95A8-7DED-4C39-B175-2E3F3B2F6A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B6D3DB8-69F3-4B39-A2ED-24692ED28421}" type="datetime1">
              <a:rPr lang="en-US"/>
              <a:pPr>
                <a:defRPr/>
              </a:pPr>
              <a:t>5/11/2012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7-</a:t>
            </a:r>
            <a:fld id="{315D21A1-635E-43A6-BEFF-DE1B0416F7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E9E23F6-FADA-4A0C-A4C7-2F186D76AECE}" type="datetime1">
              <a:rPr lang="en-US"/>
              <a:pPr>
                <a:defRPr/>
              </a:pPr>
              <a:t>5/11/2012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7-</a:t>
            </a:r>
            <a:fld id="{94AF2D1C-7BA7-4A5B-A065-448328A9E0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52FA756-1800-4BB9-ADA2-4674A5C3B484}" type="datetime1">
              <a:rPr lang="en-US"/>
              <a:pPr>
                <a:defRPr/>
              </a:pPr>
              <a:t>5/11/2012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7-</a:t>
            </a:r>
            <a:fld id="{4AF37950-EC18-44BD-88A3-9F41938F87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2E1EBDC-DCA3-4F99-ACE3-1D9EE6F36AD4}" type="datetime1">
              <a:rPr lang="en-US"/>
              <a:pPr>
                <a:defRPr/>
              </a:pPr>
              <a:t>5/11/2012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r>
              <a:rPr lang="en-US"/>
              <a:t>7-</a:t>
            </a:r>
            <a:fld id="{29212DFD-903D-489B-A4BA-2827169E4D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E4185689-2D9D-4954-BE82-A6D10D0CDBF2}" type="datetime1">
              <a:rPr lang="en-US"/>
              <a:pPr>
                <a:defRPr/>
              </a:pPr>
              <a:t>5/11/2012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r>
              <a:rPr lang="en-US"/>
              <a:t>7-</a:t>
            </a:r>
            <a:fld id="{EAE8DB5A-AD86-435C-9430-42D71D2EEA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2620C817-597A-49D0-B63C-9FBB7F5315B0}" type="datetime1">
              <a:rPr lang="en-US"/>
              <a:pPr>
                <a:defRPr/>
              </a:pPr>
              <a:t>5/11/2012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22"/>
          <p:cNvSpPr>
            <a:spLocks noGrp="1"/>
          </p:cNvSpPr>
          <p:nvPr>
            <p:ph type="sldNum" sz="quarter" idx="12"/>
          </p:nvPr>
        </p:nvSpPr>
        <p:spPr/>
        <p:txBody>
          <a:bodyPr/>
          <a:lstStyle>
            <a:lvl1pPr>
              <a:defRPr/>
            </a:lvl1pPr>
          </a:lstStyle>
          <a:p>
            <a:pPr>
              <a:defRPr/>
            </a:pPr>
            <a:r>
              <a:rPr lang="en-US"/>
              <a:t>7-</a:t>
            </a:r>
            <a:fld id="{85CD5AC7-1072-408B-934D-FD75854937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03B7ED3-6665-4FD8-B2B6-7D760C494FBD}" type="datetime1">
              <a:rPr lang="en-US"/>
              <a:pPr>
                <a:defRPr/>
              </a:pPr>
              <a:t>5/11/2012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000">
                <a:solidFill>
                  <a:srgbClr val="FFFFFF"/>
                </a:solidFill>
                <a:latin typeface="Times New Roman" pitchFamily="18" charset="0"/>
              </a:defRPr>
            </a:lvl1pPr>
          </a:lstStyle>
          <a:p>
            <a:pPr>
              <a:defRPr/>
            </a:pPr>
            <a:r>
              <a:rPr lang="en-US"/>
              <a:t>7-</a:t>
            </a:r>
            <a:fld id="{47D3E352-D551-4509-920C-B129765F8F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22" r:id="rId2"/>
    <p:sldLayoutId id="2147483831" r:id="rId3"/>
    <p:sldLayoutId id="2147483823" r:id="rId4"/>
    <p:sldLayoutId id="2147483824" r:id="rId5"/>
    <p:sldLayoutId id="2147483825" r:id="rId6"/>
    <p:sldLayoutId id="2147483826" r:id="rId7"/>
    <p:sldLayoutId id="2147483832" r:id="rId8"/>
    <p:sldLayoutId id="2147483833" r:id="rId9"/>
    <p:sldLayoutId id="2147483827" r:id="rId10"/>
    <p:sldLayoutId id="2147483828" r:id="rId11"/>
    <p:sldLayoutId id="2147483829"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6BDD6"/>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E68422"/>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E68422"/>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Microsoft_Office_Excel_Worksheet1.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Microsoft_Office_Excel_Worksheet2.xls"/><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bloomberg.com/markets/rate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http://www.bondsonline.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22"/>
          <p:cNvSpPr>
            <a:spLocks noGrp="1"/>
          </p:cNvSpPr>
          <p:nvPr>
            <p:ph type="sldNum" sz="quarter" idx="12"/>
          </p:nvPr>
        </p:nvSpPr>
        <p:spPr bwMode="auto">
          <a:ln>
            <a:round/>
            <a:headEnd/>
            <a:tailEnd/>
          </a:ln>
        </p:spPr>
        <p:txBody>
          <a:bodyPr/>
          <a:lstStyle/>
          <a:p>
            <a:r>
              <a:rPr lang="en-US" smtClean="0"/>
              <a:t>7-</a:t>
            </a:r>
            <a:fld id="{7D14889F-8F7F-4D36-A2CF-56F4030233FF}" type="slidenum">
              <a:rPr lang="en-US" smtClean="0"/>
              <a:pPr/>
              <a:t>1</a:t>
            </a:fld>
            <a:endParaRPr lang="en-US" smtClean="0"/>
          </a:p>
        </p:txBody>
      </p:sp>
      <p:pic>
        <p:nvPicPr>
          <p:cNvPr id="16386" name="Picture 2"/>
          <p:cNvPicPr>
            <a:picLocks noChangeAspect="1" noChangeArrowheads="1"/>
          </p:cNvPicPr>
          <p:nvPr/>
        </p:nvPicPr>
        <p:blipFill>
          <a:blip r:embed="rId3"/>
          <a:srcRect/>
          <a:stretch>
            <a:fillRect/>
          </a:stretch>
        </p:blipFill>
        <p:spPr bwMode="auto">
          <a:xfrm>
            <a:off x="0" y="0"/>
            <a:ext cx="9207500" cy="6858000"/>
          </a:xfrm>
          <a:prstGeom prst="rect">
            <a:avLst/>
          </a:prstGeom>
          <a:noFill/>
          <a:ln w="9525">
            <a:noFill/>
            <a:miter lim="800000"/>
            <a:headEnd/>
            <a:tailEnd/>
          </a:ln>
        </p:spPr>
      </p:pic>
      <p:sp>
        <p:nvSpPr>
          <p:cNvPr id="6" name="TextBox 5"/>
          <p:cNvSpPr txBox="1">
            <a:spLocks noChangeArrowheads="1"/>
          </p:cNvSpPr>
          <p:nvPr/>
        </p:nvSpPr>
        <p:spPr bwMode="auto">
          <a:xfrm>
            <a:off x="1130300" y="2692400"/>
            <a:ext cx="7594600" cy="671513"/>
          </a:xfrm>
          <a:prstGeom prst="rect">
            <a:avLst/>
          </a:prstGeom>
          <a:noFill/>
          <a:ln w="9525">
            <a:noFill/>
            <a:miter lim="800000"/>
            <a:headEnd/>
            <a:tailEnd/>
          </a:ln>
        </p:spPr>
        <p:txBody>
          <a:bodyPr>
            <a:spAutoFit/>
          </a:bodyPr>
          <a:lstStyle/>
          <a:p>
            <a:r>
              <a:rPr lang="en-US" sz="3800" b="1">
                <a:solidFill>
                  <a:schemeClr val="tx2"/>
                </a:solidFill>
                <a:latin typeface="Franklin Gothic Book" pitchFamily="34" charset="0"/>
              </a:rPr>
              <a:t>Interest Rates and Bond Valuation</a:t>
            </a:r>
          </a:p>
        </p:txBody>
      </p:sp>
      <p:pic>
        <p:nvPicPr>
          <p:cNvPr id="40961" name="Picture 1" descr="C:\Users\Eric\AppData\Local\Microsoft\Windows\Temporary Internet Files\Content.IE5\IOP455QC\MC900048285[1].wmf"/>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436105" y="117346"/>
            <a:ext cx="2479612" cy="2479866"/>
          </a:xfrm>
          <a:prstGeom prst="rect">
            <a:avLst/>
          </a:prstGeom>
          <a:noFill/>
        </p:spPr>
      </p:pic>
      <p:sp>
        <p:nvSpPr>
          <p:cNvPr id="7177" name="TextBox 10"/>
          <p:cNvSpPr txBox="1">
            <a:spLocks noChangeArrowheads="1"/>
          </p:cNvSpPr>
          <p:nvPr/>
        </p:nvSpPr>
        <p:spPr bwMode="auto">
          <a:xfrm>
            <a:off x="728663" y="1101725"/>
            <a:ext cx="1981200" cy="5794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smtClean="0">
                <a:solidFill>
                  <a:schemeClr val="bg1"/>
                </a:solidFill>
                <a:latin typeface="+mj-lt"/>
              </a:rPr>
              <a:t>Chapter 7</a:t>
            </a:r>
          </a:p>
        </p:txBody>
      </p:sp>
      <p:sp>
        <p:nvSpPr>
          <p:cNvPr id="16391" name="Rectangle 41"/>
          <p:cNvSpPr>
            <a:spLocks noChangeArrowheads="1"/>
          </p:cNvSpPr>
          <p:nvPr/>
        </p:nvSpPr>
        <p:spPr bwMode="auto">
          <a:xfrm>
            <a:off x="4911725" y="6613525"/>
            <a:ext cx="4194175" cy="247650"/>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Copyright © 2013 by The McGraw-Hill Companies, Inc. All rights reserved.</a:t>
            </a:r>
          </a:p>
        </p:txBody>
      </p:sp>
      <p:sp>
        <p:nvSpPr>
          <p:cNvPr id="16392" name="Rectangle 42"/>
          <p:cNvSpPr>
            <a:spLocks noChangeArrowheads="1"/>
          </p:cNvSpPr>
          <p:nvPr/>
        </p:nvSpPr>
        <p:spPr bwMode="auto">
          <a:xfrm>
            <a:off x="77788" y="6607175"/>
            <a:ext cx="1211262" cy="244475"/>
          </a:xfrm>
          <a:prstGeom prst="rect">
            <a:avLst/>
          </a:prstGeom>
          <a:noFill/>
          <a:ln w="9525">
            <a:noFill/>
            <a:miter lim="800000"/>
            <a:headEnd/>
            <a:tailEnd/>
          </a:ln>
        </p:spPr>
        <p:txBody>
          <a:bodyPr wrap="none" lIns="92075" tIns="46038" rIns="92075" bIns="46038">
            <a:spAutoFit/>
          </a:bodyPr>
          <a:lstStyle/>
          <a:p>
            <a:pPr eaLnBrk="0" hangingPunct="0"/>
            <a:r>
              <a:rPr lang="en-US" sz="1000" b="1" i="1">
                <a:latin typeface="Times New Roman" pitchFamily="18" charset="0"/>
              </a:rPr>
              <a:t>McGraw-Hill/Irwin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2"/>
          <p:cNvSpPr>
            <a:spLocks noGrp="1"/>
          </p:cNvSpPr>
          <p:nvPr>
            <p:ph type="sldNum" sz="quarter" idx="12"/>
          </p:nvPr>
        </p:nvSpPr>
        <p:spPr bwMode="auto">
          <a:ln>
            <a:round/>
            <a:headEnd/>
            <a:tailEnd/>
          </a:ln>
        </p:spPr>
        <p:txBody>
          <a:bodyPr/>
          <a:lstStyle/>
          <a:p>
            <a:r>
              <a:rPr lang="en-US" smtClean="0"/>
              <a:t>7-</a:t>
            </a:r>
            <a:fld id="{AA614D7B-2414-40D3-9F54-202530668091}" type="slidenum">
              <a:rPr lang="en-US" smtClean="0"/>
              <a:pPr/>
              <a:t>10</a:t>
            </a:fld>
            <a:endParaRPr lang="en-US" smtClean="0"/>
          </a:p>
        </p:txBody>
      </p:sp>
      <p:sp>
        <p:nvSpPr>
          <p:cNvPr id="2" name="TextBox 1"/>
          <p:cNvSpPr txBox="1">
            <a:spLocks noChangeArrowheads="1"/>
          </p:cNvSpPr>
          <p:nvPr/>
        </p:nvSpPr>
        <p:spPr bwMode="auto">
          <a:xfrm>
            <a:off x="457200" y="914400"/>
            <a:ext cx="8305800" cy="39703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dirty="0" smtClean="0">
                <a:latin typeface="+mn-lt"/>
              </a:rPr>
              <a:t>For example:  </a:t>
            </a:r>
          </a:p>
          <a:p>
            <a:pPr eaLnBrk="1" hangingPunct="1">
              <a:defRPr/>
            </a:pPr>
            <a:r>
              <a:rPr lang="en-US" sz="3600" dirty="0" smtClean="0">
                <a:latin typeface="+mn-lt"/>
              </a:rPr>
              <a:t>A 6% coupon interest rate yields:</a:t>
            </a:r>
          </a:p>
          <a:p>
            <a:pPr eaLnBrk="1" hangingPunct="1">
              <a:defRPr/>
            </a:pPr>
            <a:r>
              <a:rPr lang="en-US" sz="3600" dirty="0" smtClean="0">
                <a:latin typeface="+mn-lt"/>
              </a:rPr>
              <a:t> </a:t>
            </a:r>
          </a:p>
          <a:p>
            <a:pPr eaLnBrk="1" hangingPunct="1">
              <a:defRPr/>
            </a:pPr>
            <a:r>
              <a:rPr lang="en-US" sz="3600" dirty="0" smtClean="0">
                <a:latin typeface="+mn-lt"/>
              </a:rPr>
              <a:t>(the coupon interest rate) x ( the par value)</a:t>
            </a:r>
          </a:p>
          <a:p>
            <a:pPr eaLnBrk="1" hangingPunct="1">
              <a:defRPr/>
            </a:pPr>
            <a:endParaRPr lang="en-US" sz="3600" dirty="0" smtClean="0">
              <a:latin typeface="+mn-lt"/>
            </a:endParaRPr>
          </a:p>
          <a:p>
            <a:pPr eaLnBrk="1" hangingPunct="1">
              <a:defRPr/>
            </a:pPr>
            <a:r>
              <a:rPr lang="en-US" sz="3600" dirty="0" smtClean="0">
                <a:latin typeface="+mn-lt"/>
              </a:rPr>
              <a:t>(6%) x ($1,000) = $60 per year for each year of the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2"/>
          <p:cNvSpPr>
            <a:spLocks noGrp="1"/>
          </p:cNvSpPr>
          <p:nvPr>
            <p:ph type="sldNum" sz="quarter" idx="12"/>
          </p:nvPr>
        </p:nvSpPr>
        <p:spPr bwMode="auto">
          <a:ln>
            <a:round/>
            <a:headEnd/>
            <a:tailEnd/>
          </a:ln>
        </p:spPr>
        <p:txBody>
          <a:bodyPr/>
          <a:lstStyle/>
          <a:p>
            <a:r>
              <a:rPr lang="en-US" smtClean="0"/>
              <a:t>7-</a:t>
            </a:r>
            <a:fld id="{2CC8CD17-1C7E-48FC-9D85-C8C07935885C}" type="slidenum">
              <a:rPr lang="en-US" smtClean="0"/>
              <a:pPr/>
              <a:t>11</a:t>
            </a:fld>
            <a:endParaRPr lang="en-US" smtClean="0"/>
          </a:p>
        </p:txBody>
      </p:sp>
      <p:sp>
        <p:nvSpPr>
          <p:cNvPr id="17410" name="TextBox 1"/>
          <p:cNvSpPr txBox="1">
            <a:spLocks noChangeArrowheads="1"/>
          </p:cNvSpPr>
          <p:nvPr/>
        </p:nvSpPr>
        <p:spPr bwMode="auto">
          <a:xfrm>
            <a:off x="1219200" y="609600"/>
            <a:ext cx="6934200" cy="12001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rPr>
              <a:t>Let’s look at this visually using the time line:</a:t>
            </a:r>
          </a:p>
        </p:txBody>
      </p:sp>
      <p:grpSp>
        <p:nvGrpSpPr>
          <p:cNvPr id="30723" name="Group 26"/>
          <p:cNvGrpSpPr>
            <a:grpSpLocks/>
          </p:cNvGrpSpPr>
          <p:nvPr/>
        </p:nvGrpSpPr>
        <p:grpSpPr bwMode="auto">
          <a:xfrm>
            <a:off x="1143000" y="34290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737" name="TextBox 21"/>
            <p:cNvSpPr txBox="1">
              <a:spLocks noChangeArrowheads="1"/>
            </p:cNvSpPr>
            <p:nvPr/>
          </p:nvSpPr>
          <p:spPr bwMode="auto">
            <a:xfrm>
              <a:off x="2362200" y="1905000"/>
              <a:ext cx="238125" cy="369332"/>
            </a:xfrm>
            <a:prstGeom prst="rect">
              <a:avLst/>
            </a:prstGeom>
            <a:noFill/>
            <a:ln w="9525">
              <a:noFill/>
              <a:miter lim="800000"/>
              <a:headEnd/>
              <a:tailEnd/>
            </a:ln>
          </p:spPr>
          <p:txBody>
            <a:bodyPr>
              <a:spAutoFit/>
            </a:bodyPr>
            <a:lstStyle/>
            <a:p>
              <a:r>
                <a:rPr lang="en-US">
                  <a:latin typeface="Calibri" pitchFamily="34" charset="0"/>
                </a:rPr>
                <a:t>1</a:t>
              </a:r>
            </a:p>
          </p:txBody>
        </p:sp>
        <p:sp>
          <p:nvSpPr>
            <p:cNvPr id="30738" name="TextBox 22"/>
            <p:cNvSpPr txBox="1">
              <a:spLocks noChangeArrowheads="1"/>
            </p:cNvSpPr>
            <p:nvPr/>
          </p:nvSpPr>
          <p:spPr bwMode="auto">
            <a:xfrm>
              <a:off x="3505200" y="1905000"/>
              <a:ext cx="285750" cy="369332"/>
            </a:xfrm>
            <a:prstGeom prst="rect">
              <a:avLst/>
            </a:prstGeom>
            <a:noFill/>
            <a:ln w="9525">
              <a:noFill/>
              <a:miter lim="800000"/>
              <a:headEnd/>
              <a:tailEnd/>
            </a:ln>
          </p:spPr>
          <p:txBody>
            <a:bodyPr>
              <a:spAutoFit/>
            </a:bodyPr>
            <a:lstStyle/>
            <a:p>
              <a:r>
                <a:rPr lang="en-US">
                  <a:latin typeface="Calibri" pitchFamily="34" charset="0"/>
                </a:rPr>
                <a:t>2</a:t>
              </a:r>
            </a:p>
          </p:txBody>
        </p:sp>
        <p:sp>
          <p:nvSpPr>
            <p:cNvPr id="30739" name="TextBox 23"/>
            <p:cNvSpPr txBox="1">
              <a:spLocks noChangeArrowheads="1"/>
            </p:cNvSpPr>
            <p:nvPr/>
          </p:nvSpPr>
          <p:spPr bwMode="auto">
            <a:xfrm>
              <a:off x="4724400" y="1905000"/>
              <a:ext cx="285750" cy="369332"/>
            </a:xfrm>
            <a:prstGeom prst="rect">
              <a:avLst/>
            </a:prstGeom>
            <a:noFill/>
            <a:ln w="9525">
              <a:noFill/>
              <a:miter lim="800000"/>
              <a:headEnd/>
              <a:tailEnd/>
            </a:ln>
          </p:spPr>
          <p:txBody>
            <a:bodyPr>
              <a:spAutoFit/>
            </a:bodyPr>
            <a:lstStyle/>
            <a:p>
              <a:r>
                <a:rPr lang="en-US">
                  <a:latin typeface="Calibri" pitchFamily="34" charset="0"/>
                </a:rPr>
                <a:t>3</a:t>
              </a:r>
            </a:p>
          </p:txBody>
        </p:sp>
        <p:sp>
          <p:nvSpPr>
            <p:cNvPr id="30740" name="TextBox 24"/>
            <p:cNvSpPr txBox="1">
              <a:spLocks noChangeArrowheads="1"/>
            </p:cNvSpPr>
            <p:nvPr/>
          </p:nvSpPr>
          <p:spPr bwMode="auto">
            <a:xfrm>
              <a:off x="5867400" y="1905000"/>
              <a:ext cx="333375" cy="369332"/>
            </a:xfrm>
            <a:prstGeom prst="rect">
              <a:avLst/>
            </a:prstGeom>
            <a:noFill/>
            <a:ln w="9525">
              <a:noFill/>
              <a:miter lim="800000"/>
              <a:headEnd/>
              <a:tailEnd/>
            </a:ln>
          </p:spPr>
          <p:txBody>
            <a:bodyPr>
              <a:spAutoFit/>
            </a:bodyPr>
            <a:lstStyle/>
            <a:p>
              <a:r>
                <a:rPr lang="en-US">
                  <a:latin typeface="Calibri" pitchFamily="34" charset="0"/>
                </a:rPr>
                <a:t>4</a:t>
              </a:r>
            </a:p>
          </p:txBody>
        </p:sp>
        <p:sp>
          <p:nvSpPr>
            <p:cNvPr id="30741" name="TextBox 25"/>
            <p:cNvSpPr txBox="1">
              <a:spLocks noChangeArrowheads="1"/>
            </p:cNvSpPr>
            <p:nvPr/>
          </p:nvSpPr>
          <p:spPr bwMode="auto">
            <a:xfrm>
              <a:off x="7086600" y="1905000"/>
              <a:ext cx="381000" cy="369332"/>
            </a:xfrm>
            <a:prstGeom prst="rect">
              <a:avLst/>
            </a:prstGeom>
            <a:noFill/>
            <a:ln w="9525">
              <a:noFill/>
              <a:miter lim="800000"/>
              <a:headEnd/>
              <a:tailEnd/>
            </a:ln>
          </p:spPr>
          <p:txBody>
            <a:bodyPr>
              <a:spAutoFit/>
            </a:bodyPr>
            <a:lstStyle/>
            <a:p>
              <a:r>
                <a:rPr lang="en-US">
                  <a:latin typeface="Calibri" pitchFamily="34" charset="0"/>
                </a:rPr>
                <a:t>5</a:t>
              </a:r>
            </a:p>
          </p:txBody>
        </p:sp>
      </p:grpSp>
      <p:grpSp>
        <p:nvGrpSpPr>
          <p:cNvPr id="30724" name="Group 32"/>
          <p:cNvGrpSpPr>
            <a:grpSpLocks/>
          </p:cNvGrpSpPr>
          <p:nvPr/>
        </p:nvGrpSpPr>
        <p:grpSpPr bwMode="auto">
          <a:xfrm>
            <a:off x="1676400" y="4572000"/>
            <a:ext cx="5943600" cy="584200"/>
            <a:chOff x="1905000" y="3200400"/>
            <a:chExt cx="5943600" cy="584775"/>
          </a:xfrm>
        </p:grpSpPr>
        <p:sp>
          <p:nvSpPr>
            <p:cNvPr id="30725"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0726"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0727"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0728"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0729"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2"/>
          <p:cNvSpPr>
            <a:spLocks noGrp="1"/>
          </p:cNvSpPr>
          <p:nvPr>
            <p:ph type="sldNum" sz="quarter" idx="12"/>
          </p:nvPr>
        </p:nvSpPr>
        <p:spPr bwMode="auto">
          <a:ln>
            <a:round/>
            <a:headEnd/>
            <a:tailEnd/>
          </a:ln>
        </p:spPr>
        <p:txBody>
          <a:bodyPr/>
          <a:lstStyle/>
          <a:p>
            <a:r>
              <a:rPr lang="en-US" smtClean="0"/>
              <a:t>7-</a:t>
            </a:r>
            <a:fld id="{C9FAD428-530D-43EB-9479-4A7E21AC1C0C}" type="slidenum">
              <a:rPr lang="en-US" smtClean="0"/>
              <a:pPr/>
              <a:t>12</a:t>
            </a:fld>
            <a:endParaRPr lang="en-US" smtClean="0"/>
          </a:p>
        </p:txBody>
      </p:sp>
      <p:sp>
        <p:nvSpPr>
          <p:cNvPr id="2" name="TextBox 1"/>
          <p:cNvSpPr txBox="1">
            <a:spLocks noChangeArrowheads="1"/>
          </p:cNvSpPr>
          <p:nvPr/>
        </p:nvSpPr>
        <p:spPr bwMode="auto">
          <a:xfrm>
            <a:off x="1219200" y="609600"/>
            <a:ext cx="6934200" cy="2308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rPr>
              <a:t>Let’s look at this visually using the time line:</a:t>
            </a:r>
          </a:p>
          <a:p>
            <a:pPr eaLnBrk="1" hangingPunct="1">
              <a:defRPr/>
            </a:pPr>
            <a:endParaRPr lang="en-US" sz="3600" b="1" dirty="0" smtClean="0">
              <a:latin typeface="+mn-lt"/>
            </a:endParaRPr>
          </a:p>
          <a:p>
            <a:pPr eaLnBrk="1" hangingPunct="1">
              <a:defRPr/>
            </a:pPr>
            <a:r>
              <a:rPr lang="en-US" sz="3600" b="1" dirty="0" smtClean="0">
                <a:latin typeface="+mn-lt"/>
              </a:rPr>
              <a:t>Now let’s add the maturity value…</a:t>
            </a:r>
          </a:p>
        </p:txBody>
      </p:sp>
      <p:grpSp>
        <p:nvGrpSpPr>
          <p:cNvPr id="31747" name="Group 26"/>
          <p:cNvGrpSpPr>
            <a:grpSpLocks/>
          </p:cNvGrpSpPr>
          <p:nvPr/>
        </p:nvGrpSpPr>
        <p:grpSpPr bwMode="auto">
          <a:xfrm>
            <a:off x="1143000" y="34290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762" name="TextBox 21"/>
            <p:cNvSpPr txBox="1">
              <a:spLocks noChangeArrowheads="1"/>
            </p:cNvSpPr>
            <p:nvPr/>
          </p:nvSpPr>
          <p:spPr bwMode="auto">
            <a:xfrm>
              <a:off x="2362200" y="1905000"/>
              <a:ext cx="238125" cy="369332"/>
            </a:xfrm>
            <a:prstGeom prst="rect">
              <a:avLst/>
            </a:prstGeom>
            <a:noFill/>
            <a:ln w="9525">
              <a:noFill/>
              <a:miter lim="800000"/>
              <a:headEnd/>
              <a:tailEnd/>
            </a:ln>
          </p:spPr>
          <p:txBody>
            <a:bodyPr>
              <a:spAutoFit/>
            </a:bodyPr>
            <a:lstStyle/>
            <a:p>
              <a:r>
                <a:rPr lang="en-US">
                  <a:latin typeface="Calibri" pitchFamily="34" charset="0"/>
                </a:rPr>
                <a:t>1</a:t>
              </a:r>
            </a:p>
          </p:txBody>
        </p:sp>
        <p:sp>
          <p:nvSpPr>
            <p:cNvPr id="31763" name="TextBox 22"/>
            <p:cNvSpPr txBox="1">
              <a:spLocks noChangeArrowheads="1"/>
            </p:cNvSpPr>
            <p:nvPr/>
          </p:nvSpPr>
          <p:spPr bwMode="auto">
            <a:xfrm>
              <a:off x="3505200" y="1905000"/>
              <a:ext cx="285750" cy="369332"/>
            </a:xfrm>
            <a:prstGeom prst="rect">
              <a:avLst/>
            </a:prstGeom>
            <a:noFill/>
            <a:ln w="9525">
              <a:noFill/>
              <a:miter lim="800000"/>
              <a:headEnd/>
              <a:tailEnd/>
            </a:ln>
          </p:spPr>
          <p:txBody>
            <a:bodyPr>
              <a:spAutoFit/>
            </a:bodyPr>
            <a:lstStyle/>
            <a:p>
              <a:r>
                <a:rPr lang="en-US">
                  <a:latin typeface="Calibri" pitchFamily="34" charset="0"/>
                </a:rPr>
                <a:t>2</a:t>
              </a:r>
            </a:p>
          </p:txBody>
        </p:sp>
        <p:sp>
          <p:nvSpPr>
            <p:cNvPr id="31764" name="TextBox 23"/>
            <p:cNvSpPr txBox="1">
              <a:spLocks noChangeArrowheads="1"/>
            </p:cNvSpPr>
            <p:nvPr/>
          </p:nvSpPr>
          <p:spPr bwMode="auto">
            <a:xfrm>
              <a:off x="4724400" y="1905000"/>
              <a:ext cx="285750" cy="369332"/>
            </a:xfrm>
            <a:prstGeom prst="rect">
              <a:avLst/>
            </a:prstGeom>
            <a:noFill/>
            <a:ln w="9525">
              <a:noFill/>
              <a:miter lim="800000"/>
              <a:headEnd/>
              <a:tailEnd/>
            </a:ln>
          </p:spPr>
          <p:txBody>
            <a:bodyPr>
              <a:spAutoFit/>
            </a:bodyPr>
            <a:lstStyle/>
            <a:p>
              <a:r>
                <a:rPr lang="en-US">
                  <a:latin typeface="Calibri" pitchFamily="34" charset="0"/>
                </a:rPr>
                <a:t>3</a:t>
              </a:r>
            </a:p>
          </p:txBody>
        </p:sp>
        <p:sp>
          <p:nvSpPr>
            <p:cNvPr id="31765" name="TextBox 24"/>
            <p:cNvSpPr txBox="1">
              <a:spLocks noChangeArrowheads="1"/>
            </p:cNvSpPr>
            <p:nvPr/>
          </p:nvSpPr>
          <p:spPr bwMode="auto">
            <a:xfrm>
              <a:off x="5867400" y="1905000"/>
              <a:ext cx="333375" cy="369332"/>
            </a:xfrm>
            <a:prstGeom prst="rect">
              <a:avLst/>
            </a:prstGeom>
            <a:noFill/>
            <a:ln w="9525">
              <a:noFill/>
              <a:miter lim="800000"/>
              <a:headEnd/>
              <a:tailEnd/>
            </a:ln>
          </p:spPr>
          <p:txBody>
            <a:bodyPr>
              <a:spAutoFit/>
            </a:bodyPr>
            <a:lstStyle/>
            <a:p>
              <a:r>
                <a:rPr lang="en-US">
                  <a:latin typeface="Calibri" pitchFamily="34" charset="0"/>
                </a:rPr>
                <a:t>4</a:t>
              </a:r>
            </a:p>
          </p:txBody>
        </p:sp>
        <p:sp>
          <p:nvSpPr>
            <p:cNvPr id="31766" name="TextBox 25"/>
            <p:cNvSpPr txBox="1">
              <a:spLocks noChangeArrowheads="1"/>
            </p:cNvSpPr>
            <p:nvPr/>
          </p:nvSpPr>
          <p:spPr bwMode="auto">
            <a:xfrm>
              <a:off x="7086600" y="1905000"/>
              <a:ext cx="381000" cy="369332"/>
            </a:xfrm>
            <a:prstGeom prst="rect">
              <a:avLst/>
            </a:prstGeom>
            <a:noFill/>
            <a:ln w="9525">
              <a:noFill/>
              <a:miter lim="800000"/>
              <a:headEnd/>
              <a:tailEnd/>
            </a:ln>
          </p:spPr>
          <p:txBody>
            <a:bodyPr>
              <a:spAutoFit/>
            </a:bodyPr>
            <a:lstStyle/>
            <a:p>
              <a:r>
                <a:rPr lang="en-US">
                  <a:latin typeface="Calibri" pitchFamily="34" charset="0"/>
                </a:rPr>
                <a:t>5</a:t>
              </a:r>
            </a:p>
          </p:txBody>
        </p:sp>
      </p:grpSp>
      <p:grpSp>
        <p:nvGrpSpPr>
          <p:cNvPr id="31748" name="Group 32"/>
          <p:cNvGrpSpPr>
            <a:grpSpLocks/>
          </p:cNvGrpSpPr>
          <p:nvPr/>
        </p:nvGrpSpPr>
        <p:grpSpPr bwMode="auto">
          <a:xfrm>
            <a:off x="1676400" y="4572000"/>
            <a:ext cx="5943600" cy="584200"/>
            <a:chOff x="1905000" y="3200400"/>
            <a:chExt cx="5943600" cy="584775"/>
          </a:xfrm>
        </p:grpSpPr>
        <p:sp>
          <p:nvSpPr>
            <p:cNvPr id="31750"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1751"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1752"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1753"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31754"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
        <p:nvSpPr>
          <p:cNvPr id="27" name="TextBox 26"/>
          <p:cNvSpPr txBox="1">
            <a:spLocks noChangeArrowheads="1"/>
          </p:cNvSpPr>
          <p:nvPr/>
        </p:nvSpPr>
        <p:spPr bwMode="auto">
          <a:xfrm>
            <a:off x="5943600" y="5105400"/>
            <a:ext cx="2057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2"/>
          <p:cNvSpPr>
            <a:spLocks noGrp="1"/>
          </p:cNvSpPr>
          <p:nvPr>
            <p:ph type="sldNum" sz="quarter" idx="12"/>
          </p:nvPr>
        </p:nvSpPr>
        <p:spPr bwMode="auto">
          <a:ln>
            <a:round/>
            <a:headEnd/>
            <a:tailEnd/>
          </a:ln>
        </p:spPr>
        <p:txBody>
          <a:bodyPr/>
          <a:lstStyle/>
          <a:p>
            <a:r>
              <a:rPr lang="en-US" smtClean="0"/>
              <a:t>7-</a:t>
            </a:r>
            <a:fld id="{A5E38E7A-CFDA-4A3B-B957-15CBD2D4C774}" type="slidenum">
              <a:rPr lang="en-US" smtClean="0"/>
              <a:pPr/>
              <a:t>13</a:t>
            </a:fld>
            <a:endParaRPr lang="en-US" smtClean="0"/>
          </a:p>
        </p:txBody>
      </p:sp>
      <p:sp>
        <p:nvSpPr>
          <p:cNvPr id="19458" name="TextBox 1"/>
          <p:cNvSpPr txBox="1">
            <a:spLocks noChangeArrowheads="1"/>
          </p:cNvSpPr>
          <p:nvPr/>
        </p:nvSpPr>
        <p:spPr bwMode="auto">
          <a:xfrm>
            <a:off x="762000" y="1752600"/>
            <a:ext cx="7696200" cy="2308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rPr>
              <a:t>So the investor receives the principle (</a:t>
            </a:r>
            <a:r>
              <a:rPr lang="en-US" sz="3600" b="1" dirty="0" smtClean="0">
                <a:solidFill>
                  <a:srgbClr val="0070C0"/>
                </a:solidFill>
                <a:latin typeface="+mn-lt"/>
              </a:rPr>
              <a:t>$1,000</a:t>
            </a:r>
            <a:r>
              <a:rPr lang="en-US" sz="3600" b="1" dirty="0" smtClean="0">
                <a:latin typeface="+mn-lt"/>
              </a:rPr>
              <a:t>) and earned interest (</a:t>
            </a:r>
            <a:r>
              <a:rPr lang="en-US" sz="3600" b="1" dirty="0" smtClean="0">
                <a:solidFill>
                  <a:srgbClr val="0070C0"/>
                </a:solidFill>
                <a:latin typeface="+mn-lt"/>
              </a:rPr>
              <a:t>$60 per year</a:t>
            </a:r>
            <a:r>
              <a:rPr lang="en-US" sz="3600" b="1" dirty="0" smtClean="0">
                <a:latin typeface="+mn-lt"/>
              </a:rPr>
              <a:t>) as payment for loaning the company money.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2"/>
          <p:cNvSpPr>
            <a:spLocks noGrp="1"/>
          </p:cNvSpPr>
          <p:nvPr>
            <p:ph type="sldNum" sz="quarter" idx="12"/>
          </p:nvPr>
        </p:nvSpPr>
        <p:spPr bwMode="auto">
          <a:ln>
            <a:round/>
            <a:headEnd/>
            <a:tailEnd/>
          </a:ln>
        </p:spPr>
        <p:txBody>
          <a:bodyPr/>
          <a:lstStyle/>
          <a:p>
            <a:r>
              <a:rPr lang="en-US" smtClean="0"/>
              <a:t>7-</a:t>
            </a:r>
            <a:fld id="{9B4B35C8-56BA-4F60-8A20-4EB679F797EA}" type="slidenum">
              <a:rPr lang="en-US" smtClean="0"/>
              <a:pPr/>
              <a:t>14</a:t>
            </a:fld>
            <a:endParaRPr lang="en-US" smtClean="0"/>
          </a:p>
        </p:txBody>
      </p:sp>
      <p:sp>
        <p:nvSpPr>
          <p:cNvPr id="33794" name="Title 1"/>
          <p:cNvSpPr>
            <a:spLocks noGrp="1"/>
          </p:cNvSpPr>
          <p:nvPr>
            <p:ph type="title"/>
          </p:nvPr>
        </p:nvSpPr>
        <p:spPr>
          <a:xfrm>
            <a:off x="914400" y="274638"/>
            <a:ext cx="7467600" cy="1143000"/>
          </a:xfrm>
          <a:solidFill>
            <a:schemeClr val="bg2"/>
          </a:solidFill>
        </p:spPr>
        <p:txBody>
          <a:bodyPr/>
          <a:lstStyle/>
          <a:p>
            <a:pPr eaLnBrk="1" hangingPunct="1"/>
            <a:r>
              <a:rPr lang="en-US" sz="4800" b="1" smtClean="0"/>
              <a:t>Types of Bonds</a:t>
            </a:r>
          </a:p>
        </p:txBody>
      </p:sp>
      <p:sp>
        <p:nvSpPr>
          <p:cNvPr id="4" name="TextBox 3"/>
          <p:cNvSpPr txBox="1">
            <a:spLocks noChangeArrowheads="1"/>
          </p:cNvSpPr>
          <p:nvPr/>
        </p:nvSpPr>
        <p:spPr bwMode="auto">
          <a:xfrm>
            <a:off x="1905000" y="1524000"/>
            <a:ext cx="4724400" cy="3935413"/>
          </a:xfrm>
          <a:prstGeom prst="rect">
            <a:avLst/>
          </a:prstGeom>
          <a:noFill/>
          <a:ln w="9525">
            <a:noFill/>
            <a:miter lim="800000"/>
            <a:headEnd/>
            <a:tailEnd/>
          </a:ln>
        </p:spPr>
        <p:txBody>
          <a:bodyPr>
            <a:spAutoFit/>
          </a:bodyPr>
          <a:lstStyle/>
          <a:p>
            <a:pPr marL="515938" indent="-515938">
              <a:buFontTx/>
              <a:buAutoNum type="arabicPeriod"/>
            </a:pPr>
            <a:r>
              <a:rPr lang="en-US" sz="2800" b="1">
                <a:solidFill>
                  <a:srgbClr val="0070C0"/>
                </a:solidFill>
                <a:latin typeface="Perpetua" pitchFamily="18" charset="0"/>
              </a:rPr>
              <a:t>Government Bonds</a:t>
            </a:r>
          </a:p>
          <a:p>
            <a:pPr marL="515938" indent="-515938">
              <a:buFontTx/>
              <a:buAutoNum type="arabicPeriod"/>
            </a:pPr>
            <a:r>
              <a:rPr lang="en-US" sz="2800" b="1">
                <a:solidFill>
                  <a:srgbClr val="0070C0"/>
                </a:solidFill>
                <a:latin typeface="Perpetua" pitchFamily="18" charset="0"/>
              </a:rPr>
              <a:t>Zero Coupon Bonds</a:t>
            </a:r>
          </a:p>
          <a:p>
            <a:pPr marL="515938" indent="-515938">
              <a:buFontTx/>
              <a:buAutoNum type="arabicPeriod"/>
            </a:pPr>
            <a:r>
              <a:rPr lang="en-US" sz="2800" b="1">
                <a:solidFill>
                  <a:srgbClr val="0070C0"/>
                </a:solidFill>
                <a:latin typeface="Perpetua" pitchFamily="18" charset="0"/>
              </a:rPr>
              <a:t>Floating-Rate Bonds</a:t>
            </a:r>
          </a:p>
          <a:p>
            <a:pPr marL="515938" indent="-515938">
              <a:buFontTx/>
              <a:buAutoNum type="arabicPeriod"/>
            </a:pPr>
            <a:r>
              <a:rPr lang="en-US" sz="2800" b="1">
                <a:solidFill>
                  <a:srgbClr val="0070C0"/>
                </a:solidFill>
                <a:latin typeface="Perpetua" pitchFamily="18" charset="0"/>
              </a:rPr>
              <a:t>Catastrophe (Cat) Bonds</a:t>
            </a:r>
          </a:p>
          <a:p>
            <a:pPr marL="515938" indent="-515938">
              <a:buFontTx/>
              <a:buAutoNum type="arabicPeriod"/>
            </a:pPr>
            <a:r>
              <a:rPr lang="en-US" sz="2800" b="1">
                <a:solidFill>
                  <a:srgbClr val="0070C0"/>
                </a:solidFill>
                <a:latin typeface="Perpetua" pitchFamily="18" charset="0"/>
              </a:rPr>
              <a:t>Income Bonds</a:t>
            </a:r>
          </a:p>
          <a:p>
            <a:pPr marL="515938" indent="-515938">
              <a:buFontTx/>
              <a:buAutoNum type="arabicPeriod"/>
            </a:pPr>
            <a:r>
              <a:rPr lang="en-US" sz="2800" b="1">
                <a:solidFill>
                  <a:srgbClr val="0070C0"/>
                </a:solidFill>
                <a:latin typeface="Perpetua" pitchFamily="18" charset="0"/>
              </a:rPr>
              <a:t>Convertible Bond</a:t>
            </a:r>
          </a:p>
          <a:p>
            <a:pPr marL="515938" indent="-515938">
              <a:buFontTx/>
              <a:buAutoNum type="arabicPeriod"/>
            </a:pPr>
            <a:r>
              <a:rPr lang="en-US" sz="2800" b="1">
                <a:solidFill>
                  <a:srgbClr val="0070C0"/>
                </a:solidFill>
                <a:latin typeface="Perpetua" pitchFamily="18" charset="0"/>
              </a:rPr>
              <a:t>Put Bond</a:t>
            </a:r>
          </a:p>
          <a:p>
            <a:pPr marL="515938" indent="-515938">
              <a:buFontTx/>
              <a:buAutoNum type="arabicPeriod"/>
            </a:pPr>
            <a:r>
              <a:rPr lang="en-US" sz="2800" b="1">
                <a:solidFill>
                  <a:srgbClr val="0070C0"/>
                </a:solidFill>
                <a:latin typeface="Perpetua" pitchFamily="18" charset="0"/>
              </a:rPr>
              <a:t>Sukuk</a:t>
            </a:r>
          </a:p>
          <a:p>
            <a:pPr marL="515938" indent="-515938">
              <a:buFontTx/>
              <a:buAutoNum type="arabicPeriod"/>
            </a:pPr>
            <a:r>
              <a:rPr lang="en-US" sz="2800" b="1">
                <a:solidFill>
                  <a:srgbClr val="0070C0"/>
                </a:solidFill>
                <a:latin typeface="Perpetua" pitchFamily="18" charset="0"/>
              </a:rPr>
              <a:t>James Bond</a:t>
            </a:r>
            <a:endParaRPr lang="en-US" b="1">
              <a:solidFill>
                <a:srgbClr val="0070C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2"/>
          <p:cNvSpPr>
            <a:spLocks noGrp="1"/>
          </p:cNvSpPr>
          <p:nvPr>
            <p:ph type="sldNum" sz="quarter" idx="12"/>
          </p:nvPr>
        </p:nvSpPr>
        <p:spPr bwMode="auto">
          <a:ln>
            <a:round/>
            <a:headEnd/>
            <a:tailEnd/>
          </a:ln>
        </p:spPr>
        <p:txBody>
          <a:bodyPr/>
          <a:lstStyle/>
          <a:p>
            <a:r>
              <a:rPr lang="en-US" smtClean="0"/>
              <a:t>7-</a:t>
            </a:r>
            <a:fld id="{66DBAFB8-1FFC-4AB3-B591-56BA296CF6D8}" type="slidenum">
              <a:rPr lang="en-US" smtClean="0"/>
              <a:pPr/>
              <a:t>15</a:t>
            </a:fld>
            <a:endParaRPr lang="en-US" smtClean="0"/>
          </a:p>
        </p:txBody>
      </p:sp>
      <p:sp>
        <p:nvSpPr>
          <p:cNvPr id="21508"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990600" y="1676400"/>
            <a:ext cx="7162800" cy="4295775"/>
          </a:xfrm>
          <a:prstGeom prst="rect">
            <a:avLst/>
          </a:prstGeom>
          <a:noFill/>
          <a:ln w="9525">
            <a:noFill/>
            <a:miter lim="800000"/>
            <a:headEnd/>
            <a:tailEnd/>
          </a:ln>
        </p:spPr>
        <p:txBody>
          <a:bodyPr>
            <a:spAutoFit/>
          </a:bodyPr>
          <a:lstStyle/>
          <a:p>
            <a:pPr marL="282575" indent="-282575">
              <a:buFont typeface="Arial" charset="0"/>
              <a:buChar char="•"/>
            </a:pPr>
            <a:r>
              <a:rPr lang="en-US" sz="3200" b="1">
                <a:latin typeface="Perpetua" pitchFamily="18" charset="0"/>
              </a:rPr>
              <a:t>Bond Definition</a:t>
            </a:r>
          </a:p>
          <a:p>
            <a:pPr marL="282575" indent="-282575">
              <a:buFont typeface="Arial" charset="0"/>
              <a:buChar char="•"/>
            </a:pPr>
            <a:r>
              <a:rPr lang="en-US" sz="3200" b="1">
                <a:latin typeface="Perpetua" pitchFamily="18" charset="0"/>
              </a:rPr>
              <a:t>Bond Features</a:t>
            </a:r>
          </a:p>
          <a:p>
            <a:pPr marL="282575" indent="-282575">
              <a:buFont typeface="Arial" charset="0"/>
              <a:buChar char="•"/>
            </a:pPr>
            <a:r>
              <a:rPr lang="en-US" sz="3200" b="1">
                <a:latin typeface="Perpetua" pitchFamily="18" charset="0"/>
              </a:rPr>
              <a:t>Valuation of a Bond</a:t>
            </a:r>
          </a:p>
          <a:p>
            <a:pPr marL="282575" indent="-282575">
              <a:buFont typeface="Arial" charset="0"/>
              <a:buChar char="•"/>
            </a:pPr>
            <a:r>
              <a:rPr lang="en-US" sz="3200" b="1">
                <a:latin typeface="Perpetua" pitchFamily="18" charset="0"/>
              </a:rPr>
              <a:t>Bond Relationships</a:t>
            </a:r>
          </a:p>
          <a:p>
            <a:pPr marL="282575" indent="-282575">
              <a:buFont typeface="Arial" charset="0"/>
              <a:buChar char="•"/>
            </a:pPr>
            <a:r>
              <a:rPr lang="en-US" sz="3200" b="1">
                <a:latin typeface="Perpetua" pitchFamily="18" charset="0"/>
              </a:rPr>
              <a:t>Inflation and Interest Rates</a:t>
            </a:r>
          </a:p>
          <a:p>
            <a:pPr marL="282575" indent="-282575">
              <a:buFont typeface="Arial" charset="0"/>
              <a:buChar char="•"/>
            </a:pPr>
            <a:r>
              <a:rPr lang="en-US" sz="3200" b="1">
                <a:latin typeface="Perpetua" pitchFamily="18" charset="0"/>
              </a:rPr>
              <a:t>Determinants of Bond Yields</a:t>
            </a:r>
          </a:p>
          <a:p>
            <a:pPr marL="282575" indent="-282575">
              <a:buFont typeface="Arial" charset="0"/>
              <a:buChar char="•"/>
            </a:pPr>
            <a:r>
              <a:rPr lang="en-US" sz="3200" b="1">
                <a:latin typeface="Perpetua" pitchFamily="18" charset="0"/>
              </a:rPr>
              <a:t>Bond Ratings</a:t>
            </a:r>
          </a:p>
          <a:p>
            <a:pPr marL="282575" indent="-282575">
              <a:buFont typeface="Arial" charset="0"/>
              <a:buChar char="•"/>
            </a:pPr>
            <a:r>
              <a:rPr lang="en-US" sz="3200" b="1">
                <a:latin typeface="Perpetua" pitchFamily="18" charset="0"/>
              </a:rPr>
              <a:t>Bond Markets</a:t>
            </a:r>
          </a:p>
          <a:p>
            <a:pPr marL="282575" indent="-2825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25"/>
                                      </p:to>
                                    </p:set>
                                    <p:animEffect filter="image" prLst="opacity: 0.25">
                                      <p:cBhvr rctx="IE">
                                        <p:cTn id="18" dur="indefinite"/>
                                        <p:tgtEl>
                                          <p:spTgt spid="5">
                                            <p:txEl>
                                              <p:pRg st="4" end="4"/>
                                            </p:txEl>
                                          </p:spTgt>
                                        </p:tgtEl>
                                      </p:cBhvr>
                                    </p:animEffect>
                                  </p:childTnLst>
                                </p:cTn>
                              </p:par>
                              <p:par>
                                <p:cTn id="19" presetID="9" presetClass="emph" presetSubtype="0" nodeType="withEffect">
                                  <p:stCondLst>
                                    <p:cond delay="0"/>
                                  </p:stCondLst>
                                  <p:childTnLst>
                                    <p:set>
                                      <p:cBhvr rctx="PPT">
                                        <p:cTn id="20" dur="indefinite"/>
                                        <p:tgtEl>
                                          <p:spTgt spid="5">
                                            <p:txEl>
                                              <p:pRg st="5" end="5"/>
                                            </p:txEl>
                                          </p:spTgt>
                                        </p:tgtEl>
                                        <p:attrNameLst>
                                          <p:attrName>style.opacity</p:attrName>
                                        </p:attrNameLst>
                                      </p:cBhvr>
                                      <p:to>
                                        <p:strVal val="0.25"/>
                                      </p:to>
                                    </p:set>
                                    <p:animEffect filter="image" prLst="opacity: 0.25">
                                      <p:cBhvr rctx="IE">
                                        <p:cTn id="21" dur="indefinite"/>
                                        <p:tgtEl>
                                          <p:spTgt spid="5">
                                            <p:txEl>
                                              <p:pRg st="5" end="5"/>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25"/>
                                      </p:to>
                                    </p:set>
                                    <p:animEffect filter="image" prLst="opacity: 0.25">
                                      <p:cBhvr rctx="IE">
                                        <p:cTn id="24" dur="indefinite"/>
                                        <p:tgtEl>
                                          <p:spTgt spid="5">
                                            <p:txEl>
                                              <p:pRg st="6" end="6"/>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2"/>
          <p:cNvSpPr>
            <a:spLocks noGrp="1"/>
          </p:cNvSpPr>
          <p:nvPr>
            <p:ph type="sldNum" sz="quarter" idx="12"/>
          </p:nvPr>
        </p:nvSpPr>
        <p:spPr bwMode="auto">
          <a:ln>
            <a:round/>
            <a:headEnd/>
            <a:tailEnd/>
          </a:ln>
        </p:spPr>
        <p:txBody>
          <a:bodyPr/>
          <a:lstStyle/>
          <a:p>
            <a:r>
              <a:rPr lang="en-US" smtClean="0"/>
              <a:t>7-</a:t>
            </a:r>
            <a:fld id="{927BAE64-EBC9-4EC3-87AE-276078147ACD}" type="slidenum">
              <a:rPr lang="en-US" smtClean="0"/>
              <a:pPr/>
              <a:t>16</a:t>
            </a:fld>
            <a:endParaRPr lang="en-US" smtClean="0"/>
          </a:p>
        </p:txBody>
      </p:sp>
      <p:sp>
        <p:nvSpPr>
          <p:cNvPr id="22530" name="TextBox 1"/>
          <p:cNvSpPr txBox="1">
            <a:spLocks noChangeArrowheads="1"/>
          </p:cNvSpPr>
          <p:nvPr/>
        </p:nvSpPr>
        <p:spPr bwMode="auto">
          <a:xfrm>
            <a:off x="1295400" y="1905000"/>
            <a:ext cx="6400800" cy="21240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6600" b="1" dirty="0" smtClean="0">
                <a:latin typeface="+mj-lt"/>
              </a:rPr>
              <a:t>Our task:</a:t>
            </a:r>
          </a:p>
          <a:p>
            <a:pPr algn="ctr" eaLnBrk="1" hangingPunct="1">
              <a:defRPr/>
            </a:pPr>
            <a:r>
              <a:rPr lang="en-US" sz="6600" b="1" dirty="0" smtClean="0">
                <a:latin typeface="+mj-lt"/>
              </a:rPr>
              <a:t>To Value a </a:t>
            </a:r>
            <a:r>
              <a:rPr lang="en-US" sz="6600" b="1" dirty="0" smtClean="0">
                <a:solidFill>
                  <a:srgbClr val="0070C0"/>
                </a:solidFill>
                <a:latin typeface="+mj-lt"/>
              </a:rPr>
              <a:t>Bond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2"/>
          <p:cNvSpPr>
            <a:spLocks noGrp="1"/>
          </p:cNvSpPr>
          <p:nvPr>
            <p:ph type="sldNum" sz="quarter" idx="12"/>
          </p:nvPr>
        </p:nvSpPr>
        <p:spPr bwMode="auto">
          <a:ln>
            <a:round/>
            <a:headEnd/>
            <a:tailEnd/>
          </a:ln>
        </p:spPr>
        <p:txBody>
          <a:bodyPr/>
          <a:lstStyle/>
          <a:p>
            <a:r>
              <a:rPr lang="en-US" smtClean="0"/>
              <a:t>7-</a:t>
            </a:r>
            <a:fld id="{D523BCF0-2440-4180-BCB5-DA2B0A4E3E00}" type="slidenum">
              <a:rPr lang="en-US" smtClean="0"/>
              <a:pPr/>
              <a:t>17</a:t>
            </a:fld>
            <a:endParaRPr lang="en-US" smtClean="0"/>
          </a:p>
        </p:txBody>
      </p:sp>
      <p:sp>
        <p:nvSpPr>
          <p:cNvPr id="23554" name="TextBox 1"/>
          <p:cNvSpPr txBox="1">
            <a:spLocks noChangeArrowheads="1"/>
          </p:cNvSpPr>
          <p:nvPr/>
        </p:nvSpPr>
        <p:spPr bwMode="auto">
          <a:xfrm>
            <a:off x="1295400" y="1905000"/>
            <a:ext cx="6400800" cy="25860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400" b="1" dirty="0" smtClean="0">
                <a:latin typeface="+mj-lt"/>
              </a:rPr>
              <a:t>And how will we accomplish this task?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22"/>
          <p:cNvSpPr>
            <a:spLocks noGrp="1"/>
          </p:cNvSpPr>
          <p:nvPr>
            <p:ph type="sldNum" sz="quarter" idx="12"/>
          </p:nvPr>
        </p:nvSpPr>
        <p:spPr bwMode="auto">
          <a:ln>
            <a:round/>
            <a:headEnd/>
            <a:tailEnd/>
          </a:ln>
        </p:spPr>
        <p:txBody>
          <a:bodyPr/>
          <a:lstStyle/>
          <a:p>
            <a:r>
              <a:rPr lang="en-US" smtClean="0"/>
              <a:t>7-</a:t>
            </a:r>
            <a:fld id="{1918004D-5137-44A7-9C06-BC3AEE23FF4A}" type="slidenum">
              <a:rPr lang="en-US" smtClean="0"/>
              <a:pPr/>
              <a:t>18</a:t>
            </a:fld>
            <a:endParaRPr lang="en-US" smtClean="0"/>
          </a:p>
        </p:txBody>
      </p:sp>
      <p:sp>
        <p:nvSpPr>
          <p:cNvPr id="2" name="Rectangle 1"/>
          <p:cNvSpPr/>
          <p:nvPr/>
        </p:nvSpPr>
        <p:spPr>
          <a:xfrm>
            <a:off x="2895600" y="1"/>
            <a:ext cx="684803" cy="674030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B</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A</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E</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F</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E</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I</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P</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V</a:t>
            </a:r>
          </a:p>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T</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
        <p:nvSpPr>
          <p:cNvPr id="3" name="TextBox 2"/>
          <p:cNvSpPr txBox="1"/>
          <p:nvPr/>
        </p:nvSpPr>
        <p:spPr>
          <a:xfrm>
            <a:off x="4038600" y="0"/>
            <a:ext cx="28956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Bring</a:t>
            </a:r>
          </a:p>
        </p:txBody>
      </p:sp>
      <p:sp>
        <p:nvSpPr>
          <p:cNvPr id="4" name="TextBox 3"/>
          <p:cNvSpPr txBox="1"/>
          <p:nvPr/>
        </p:nvSpPr>
        <p:spPr>
          <a:xfrm>
            <a:off x="4038600" y="730250"/>
            <a:ext cx="25908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All</a:t>
            </a:r>
          </a:p>
        </p:txBody>
      </p:sp>
      <p:sp>
        <p:nvSpPr>
          <p:cNvPr id="5" name="TextBox 4"/>
          <p:cNvSpPr txBox="1"/>
          <p:nvPr/>
        </p:nvSpPr>
        <p:spPr>
          <a:xfrm>
            <a:off x="4038600" y="1460500"/>
            <a:ext cx="47244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Expected</a:t>
            </a:r>
          </a:p>
        </p:txBody>
      </p:sp>
      <p:sp>
        <p:nvSpPr>
          <p:cNvPr id="6" name="TextBox 5"/>
          <p:cNvSpPr txBox="1"/>
          <p:nvPr/>
        </p:nvSpPr>
        <p:spPr>
          <a:xfrm>
            <a:off x="4038600" y="2190750"/>
            <a:ext cx="39624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Future</a:t>
            </a:r>
          </a:p>
        </p:txBody>
      </p:sp>
      <p:sp>
        <p:nvSpPr>
          <p:cNvPr id="7" name="TextBox 6"/>
          <p:cNvSpPr txBox="1"/>
          <p:nvPr/>
        </p:nvSpPr>
        <p:spPr>
          <a:xfrm>
            <a:off x="4038600" y="2921000"/>
            <a:ext cx="47244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Earnings</a:t>
            </a:r>
          </a:p>
        </p:txBody>
      </p:sp>
      <p:sp>
        <p:nvSpPr>
          <p:cNvPr id="8" name="TextBox 7"/>
          <p:cNvSpPr txBox="1"/>
          <p:nvPr/>
        </p:nvSpPr>
        <p:spPr>
          <a:xfrm>
            <a:off x="4038600" y="3651250"/>
            <a:ext cx="26670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Into</a:t>
            </a:r>
          </a:p>
        </p:txBody>
      </p:sp>
      <p:sp>
        <p:nvSpPr>
          <p:cNvPr id="9" name="TextBox 8"/>
          <p:cNvSpPr txBox="1"/>
          <p:nvPr/>
        </p:nvSpPr>
        <p:spPr>
          <a:xfrm>
            <a:off x="4038600" y="4381500"/>
            <a:ext cx="41148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Present</a:t>
            </a:r>
          </a:p>
        </p:txBody>
      </p:sp>
      <p:sp>
        <p:nvSpPr>
          <p:cNvPr id="10" name="TextBox 9"/>
          <p:cNvSpPr txBox="1"/>
          <p:nvPr/>
        </p:nvSpPr>
        <p:spPr>
          <a:xfrm>
            <a:off x="4038600" y="5111750"/>
            <a:ext cx="28956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Value</a:t>
            </a:r>
          </a:p>
        </p:txBody>
      </p:sp>
      <p:sp>
        <p:nvSpPr>
          <p:cNvPr id="11" name="TextBox 10"/>
          <p:cNvSpPr txBox="1"/>
          <p:nvPr/>
        </p:nvSpPr>
        <p:spPr>
          <a:xfrm>
            <a:off x="4038600" y="5842000"/>
            <a:ext cx="3581400" cy="1016000"/>
          </a:xfrm>
          <a:prstGeom prst="rect">
            <a:avLst/>
          </a:prstGeom>
          <a:noFill/>
        </p:spPr>
        <p:txBody>
          <a:bodyPr>
            <a:spAutoFit/>
          </a:bodyPr>
          <a:lstStyle/>
          <a:p>
            <a:pPr>
              <a:defRPr/>
            </a:pPr>
            <a:r>
              <a:rPr lang="en-US" sz="6000" dirty="0">
                <a:solidFill>
                  <a:schemeClr val="accent6"/>
                </a:solidFill>
                <a:effectLst>
                  <a:outerShdw blurRad="38100" dist="38100" dir="2700000" algn="tl">
                    <a:srgbClr val="000000">
                      <a:alpha val="43137"/>
                    </a:srgbClr>
                  </a:outerShdw>
                </a:effectLst>
                <a:latin typeface="Arial Black" pitchFamily="34" charset="0"/>
              </a:rPr>
              <a:t>Terms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500"/>
                                        <p:tgtEl>
                                          <p:spTgt spid="5">
                                            <p:txEl>
                                              <p:pRg st="0" end="0"/>
                                            </p:txEl>
                                          </p:spTgt>
                                        </p:tgtEl>
                                      </p:cBhvr>
                                    </p:animEffect>
                                  </p:childTnLst>
                                </p:cTn>
                              </p:par>
                            </p:childTnLst>
                          </p:cTn>
                        </p:par>
                        <p:par>
                          <p:cTn id="22" fill="hold" nodeType="afterGroup">
                            <p:stCondLst>
                              <p:cond delay="2000"/>
                            </p:stCondLst>
                            <p:childTnLst>
                              <p:par>
                                <p:cTn id="23" presetID="55" presetClass="entr" presetSubtype="0"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6"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7" dur="500"/>
                                        <p:tgtEl>
                                          <p:spTgt spid="6">
                                            <p:txEl>
                                              <p:pRg st="0" end="0"/>
                                            </p:txEl>
                                          </p:spTgt>
                                        </p:tgtEl>
                                      </p:cBhvr>
                                    </p:animEffect>
                                  </p:childTnLst>
                                </p:cTn>
                              </p:par>
                            </p:childTnLst>
                          </p:cTn>
                        </p:par>
                        <p:par>
                          <p:cTn id="28" fill="hold" nodeType="afterGroup">
                            <p:stCondLst>
                              <p:cond delay="2500"/>
                            </p:stCondLst>
                            <p:childTnLst>
                              <p:par>
                                <p:cTn id="29" presetID="55"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7">
                                            <p:txEl>
                                              <p:pRg st="0" end="0"/>
                                            </p:txEl>
                                          </p:spTgt>
                                        </p:tgtEl>
                                      </p:cBhvr>
                                    </p:animEffect>
                                  </p:childTnLst>
                                </p:cTn>
                              </p:par>
                            </p:childTnLst>
                          </p:cTn>
                        </p:par>
                        <p:par>
                          <p:cTn id="34" fill="hold" nodeType="afterGroup">
                            <p:stCondLst>
                              <p:cond delay="3000"/>
                            </p:stCondLst>
                            <p:childTnLst>
                              <p:par>
                                <p:cTn id="35" presetID="55" presetClass="entr" presetSubtype="0" fill="hold"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8"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9" dur="500"/>
                                        <p:tgtEl>
                                          <p:spTgt spid="8">
                                            <p:txEl>
                                              <p:pRg st="0" end="0"/>
                                            </p:txEl>
                                          </p:spTgt>
                                        </p:tgtEl>
                                      </p:cBhvr>
                                    </p:animEffect>
                                  </p:childTnLst>
                                </p:cTn>
                              </p:par>
                            </p:childTnLst>
                          </p:cTn>
                        </p:par>
                        <p:par>
                          <p:cTn id="40" fill="hold" nodeType="afterGroup">
                            <p:stCondLst>
                              <p:cond delay="3500"/>
                            </p:stCondLst>
                            <p:childTnLst>
                              <p:par>
                                <p:cTn id="41" presetID="55" presetClass="entr" presetSubtype="0" fill="hold"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44" dur="5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5" dur="500"/>
                                        <p:tgtEl>
                                          <p:spTgt spid="9">
                                            <p:txEl>
                                              <p:pRg st="0" end="0"/>
                                            </p:txEl>
                                          </p:spTgt>
                                        </p:tgtEl>
                                      </p:cBhvr>
                                    </p:animEffect>
                                  </p:childTnLst>
                                </p:cTn>
                              </p:par>
                            </p:childTnLst>
                          </p:cTn>
                        </p:par>
                        <p:par>
                          <p:cTn id="46" fill="hold" nodeType="afterGroup">
                            <p:stCondLst>
                              <p:cond delay="4000"/>
                            </p:stCondLst>
                            <p:childTnLst>
                              <p:par>
                                <p:cTn id="47" presetID="55" presetClass="entr" presetSubtype="0" fill="hold" nodeType="after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50"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51" dur="500"/>
                                        <p:tgtEl>
                                          <p:spTgt spid="10">
                                            <p:txEl>
                                              <p:pRg st="0" end="0"/>
                                            </p:txEl>
                                          </p:spTgt>
                                        </p:tgtEl>
                                      </p:cBhvr>
                                    </p:animEffect>
                                  </p:childTnLst>
                                </p:cTn>
                              </p:par>
                            </p:childTnLst>
                          </p:cTn>
                        </p:par>
                        <p:par>
                          <p:cTn id="52" fill="hold" nodeType="afterGroup">
                            <p:stCondLst>
                              <p:cond delay="4500"/>
                            </p:stCondLst>
                            <p:childTnLst>
                              <p:par>
                                <p:cTn id="53" presetID="55" presetClass="entr" presetSubtype="0" fill="hold"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5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2"/>
          <p:cNvSpPr>
            <a:spLocks noGrp="1"/>
          </p:cNvSpPr>
          <p:nvPr>
            <p:ph type="sldNum" sz="quarter" idx="12"/>
          </p:nvPr>
        </p:nvSpPr>
        <p:spPr bwMode="auto">
          <a:ln>
            <a:round/>
            <a:headEnd/>
            <a:tailEnd/>
          </a:ln>
        </p:spPr>
        <p:txBody>
          <a:bodyPr/>
          <a:lstStyle/>
          <a:p>
            <a:r>
              <a:rPr lang="en-US" smtClean="0"/>
              <a:t>7-</a:t>
            </a:r>
            <a:fld id="{8392890F-955D-434C-B11F-42646CB27166}" type="slidenum">
              <a:rPr lang="en-US" smtClean="0"/>
              <a:pPr/>
              <a:t>19</a:t>
            </a:fld>
            <a:endParaRPr lang="en-US" smtClean="0"/>
          </a:p>
        </p:txBody>
      </p:sp>
      <p:sp>
        <p:nvSpPr>
          <p:cNvPr id="2" name="Rectangle 1"/>
          <p:cNvSpPr/>
          <p:nvPr/>
        </p:nvSpPr>
        <p:spPr>
          <a:xfrm>
            <a:off x="1467111" y="2514600"/>
            <a:ext cx="6178294"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solidFill>
                  <a:schemeClr val="accent2"/>
                </a:solidFill>
                <a:latin typeface="+mn-lt"/>
              </a:rPr>
              <a:t>BAEFEIPVT</a:t>
            </a:r>
          </a:p>
        </p:txBody>
      </p:sp>
      <p:sp>
        <p:nvSpPr>
          <p:cNvPr id="25603" name="TextBox 2"/>
          <p:cNvSpPr txBox="1">
            <a:spLocks noChangeArrowheads="1"/>
          </p:cNvSpPr>
          <p:nvPr/>
        </p:nvSpPr>
        <p:spPr bwMode="auto">
          <a:xfrm>
            <a:off x="1447800" y="1371600"/>
            <a:ext cx="6248400" cy="9239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400" b="1" dirty="0" smtClean="0">
                <a:latin typeface="+mj-lt"/>
              </a:rPr>
              <a:t>Just remember: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22"/>
          <p:cNvSpPr>
            <a:spLocks noGrp="1"/>
          </p:cNvSpPr>
          <p:nvPr>
            <p:ph type="sldNum" sz="quarter" idx="12"/>
          </p:nvPr>
        </p:nvSpPr>
        <p:spPr bwMode="auto">
          <a:ln>
            <a:round/>
            <a:headEnd/>
            <a:tailEnd/>
          </a:ln>
        </p:spPr>
        <p:txBody>
          <a:bodyPr/>
          <a:lstStyle/>
          <a:p>
            <a:r>
              <a:rPr lang="en-US" smtClean="0"/>
              <a:t>7-</a:t>
            </a:r>
            <a:fld id="{F56AEF66-9BC3-4AF1-ACD2-B273C86A7639}" type="slidenum">
              <a:rPr lang="en-US" smtClean="0"/>
              <a:pPr/>
              <a:t>2</a:t>
            </a:fld>
            <a:endParaRPr lang="en-US" smtClean="0"/>
          </a:p>
        </p:txBody>
      </p:sp>
      <p:sp>
        <p:nvSpPr>
          <p:cNvPr id="8196"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914400" y="1752600"/>
            <a:ext cx="7162800" cy="4295775"/>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 Definition</a:t>
            </a:r>
          </a:p>
          <a:p>
            <a:pPr marL="398463" indent="-398463">
              <a:buFont typeface="Arial" charset="0"/>
              <a:buChar char="•"/>
            </a:pPr>
            <a:r>
              <a:rPr lang="en-US" sz="3200" b="1">
                <a:latin typeface="Perpetua" pitchFamily="18" charset="0"/>
              </a:rPr>
              <a:t>Bond Features</a:t>
            </a:r>
          </a:p>
          <a:p>
            <a:pPr marL="398463" indent="-398463">
              <a:buFont typeface="Arial" charset="0"/>
              <a:buChar char="•"/>
            </a:pPr>
            <a:r>
              <a:rPr lang="en-US" sz="3200" b="1">
                <a:latin typeface="Perpetua" pitchFamily="18" charset="0"/>
              </a:rPr>
              <a:t>Valuation of a Bond</a:t>
            </a:r>
          </a:p>
          <a:p>
            <a:pPr marL="398463" indent="-398463">
              <a:buFont typeface="Arial" charset="0"/>
              <a:buChar char="•"/>
            </a:pPr>
            <a:r>
              <a:rPr lang="en-US" sz="3200" b="1">
                <a:latin typeface="Perpetua" pitchFamily="18" charset="0"/>
              </a:rPr>
              <a:t>Bond Relationships</a:t>
            </a:r>
          </a:p>
          <a:p>
            <a:pPr marL="398463" indent="-398463">
              <a:buFont typeface="Arial" charset="0"/>
              <a:buChar char="•"/>
            </a:pPr>
            <a:r>
              <a:rPr lang="en-US" sz="3200" b="1">
                <a:latin typeface="Perpetua" pitchFamily="18" charset="0"/>
              </a:rPr>
              <a:t>Inflation and Interest Rates</a:t>
            </a:r>
          </a:p>
          <a:p>
            <a:pPr marL="398463" indent="-398463">
              <a:buFont typeface="Arial" charset="0"/>
              <a:buChar char="•"/>
            </a:pPr>
            <a:r>
              <a:rPr lang="en-US" sz="3200" b="1">
                <a:latin typeface="Perpetua" pitchFamily="18" charset="0"/>
              </a:rPr>
              <a:t>Determinants of Bond Yields</a:t>
            </a:r>
          </a:p>
          <a:p>
            <a:pPr marL="398463" indent="-398463">
              <a:buFont typeface="Arial" charset="0"/>
              <a:buChar char="•"/>
            </a:pPr>
            <a:r>
              <a:rPr lang="en-US" sz="3200" b="1">
                <a:latin typeface="Perpetua" pitchFamily="18" charset="0"/>
              </a:rPr>
              <a:t>Bond Ratings</a:t>
            </a:r>
          </a:p>
          <a:p>
            <a:pPr marL="398463" indent="-398463">
              <a:buFont typeface="Arial" charset="0"/>
              <a:buChar char="•"/>
            </a:pPr>
            <a:r>
              <a:rPr lang="en-US" sz="3200" b="1">
                <a:latin typeface="Perpetua" pitchFamily="18" charset="0"/>
              </a:rPr>
              <a:t>Bond Markets</a:t>
            </a: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2"/>
          <p:cNvSpPr>
            <a:spLocks noGrp="1"/>
          </p:cNvSpPr>
          <p:nvPr>
            <p:ph type="sldNum" sz="quarter" idx="12"/>
          </p:nvPr>
        </p:nvSpPr>
        <p:spPr bwMode="auto">
          <a:ln>
            <a:round/>
            <a:headEnd/>
            <a:tailEnd/>
          </a:ln>
        </p:spPr>
        <p:txBody>
          <a:bodyPr/>
          <a:lstStyle/>
          <a:p>
            <a:r>
              <a:rPr lang="en-US" smtClean="0"/>
              <a:t>7-</a:t>
            </a:r>
            <a:fld id="{04B81FAC-A9F6-4C45-83F4-FC3FEE52CB90}" type="slidenum">
              <a:rPr lang="en-US" smtClean="0"/>
              <a:pPr/>
              <a:t>20</a:t>
            </a:fld>
            <a:endParaRPr lang="en-US" smtClean="0"/>
          </a:p>
        </p:txBody>
      </p:sp>
      <p:pic>
        <p:nvPicPr>
          <p:cNvPr id="51201" name="Picture 1" descr="C:\Users\Eric\AppData\Local\Microsoft\Windows\Temporary Internet Files\Content.IE5\JOLRY032\MP900433169[1].jpg"/>
          <p:cNvPicPr>
            <a:picLocks noChangeAspect="1" noChangeArrowheads="1"/>
          </p:cNvPicPr>
          <p:nvPr/>
        </p:nvPicPr>
        <p:blipFill>
          <a:blip r:embed="rId2"/>
          <a:srcRect/>
          <a:stretch>
            <a:fillRect/>
          </a:stretch>
        </p:blipFill>
        <p:spPr bwMode="auto">
          <a:xfrm>
            <a:off x="2362200" y="3886200"/>
            <a:ext cx="4984750" cy="2682875"/>
          </a:xfrm>
          <a:prstGeom prst="rect">
            <a:avLst/>
          </a:prstGeom>
          <a:noFill/>
          <a:ln w="9525">
            <a:noFill/>
            <a:miter lim="800000"/>
            <a:headEnd/>
            <a:tailEnd/>
          </a:ln>
        </p:spPr>
      </p:pic>
      <p:sp>
        <p:nvSpPr>
          <p:cNvPr id="2" name="TextBox 1"/>
          <p:cNvSpPr txBox="1">
            <a:spLocks noChangeArrowheads="1"/>
          </p:cNvSpPr>
          <p:nvPr/>
        </p:nvSpPr>
        <p:spPr bwMode="auto">
          <a:xfrm>
            <a:off x="457200" y="457200"/>
            <a:ext cx="8077200" cy="3786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dirty="0" smtClean="0">
                <a:latin typeface="+mj-lt"/>
              </a:rPr>
              <a:t>From the previous chapters on the </a:t>
            </a:r>
            <a:r>
              <a:rPr lang="en-US" sz="4000" b="1" dirty="0" smtClean="0">
                <a:solidFill>
                  <a:srgbClr val="FFC000"/>
                </a:solidFill>
                <a:latin typeface="+mj-lt"/>
              </a:rPr>
              <a:t>time value of money </a:t>
            </a:r>
            <a:r>
              <a:rPr lang="en-US" sz="4000" b="1" dirty="0" smtClean="0">
                <a:latin typeface="+mj-lt"/>
              </a:rPr>
              <a:t>you know how to bring back  a </a:t>
            </a:r>
            <a:r>
              <a:rPr lang="en-US" sz="4000" b="1" dirty="0" smtClean="0">
                <a:solidFill>
                  <a:srgbClr val="0070C0"/>
                </a:solidFill>
                <a:latin typeface="+mj-lt"/>
              </a:rPr>
              <a:t>single payment </a:t>
            </a:r>
            <a:r>
              <a:rPr lang="en-US" sz="4000" b="1" dirty="0" smtClean="0">
                <a:latin typeface="+mj-lt"/>
              </a:rPr>
              <a:t>(lump sum) and an </a:t>
            </a:r>
            <a:r>
              <a:rPr lang="en-US" sz="4000" b="1" dirty="0" smtClean="0">
                <a:solidFill>
                  <a:srgbClr val="0070C0"/>
                </a:solidFill>
                <a:latin typeface="+mj-lt"/>
              </a:rPr>
              <a:t>annuity</a:t>
            </a:r>
            <a:r>
              <a:rPr lang="en-US" sz="4000" b="1" dirty="0" smtClean="0">
                <a:latin typeface="+mj-lt"/>
              </a:rPr>
              <a:t>.</a:t>
            </a:r>
          </a:p>
          <a:p>
            <a:pPr eaLnBrk="1" hangingPunct="1">
              <a:defRPr/>
            </a:pPr>
            <a:r>
              <a:rPr lang="en-US" sz="4000" b="1" dirty="0" smtClean="0">
                <a:latin typeface="+mj-lt"/>
              </a:rPr>
              <a:t>To value a bond, just put both pieces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
                                            <p:txEl>
                                              <p:pRg st="1" end="1"/>
                                            </p:txEl>
                                          </p:spTgt>
                                        </p:tgtEl>
                                      </p:cBhvr>
                                    </p:animEffect>
                                  </p:childTnLst>
                                </p:cTn>
                              </p:par>
                              <p:par>
                                <p:cTn id="10" presetID="17" presetClass="entr" presetSubtype="10" fill="hold" nodeType="withEffect">
                                  <p:stCondLst>
                                    <p:cond delay="0"/>
                                  </p:stCondLst>
                                  <p:childTnLst>
                                    <p:set>
                                      <p:cBhvr>
                                        <p:cTn id="11" dur="1" fill="hold">
                                          <p:stCondLst>
                                            <p:cond delay="0"/>
                                          </p:stCondLst>
                                        </p:cTn>
                                        <p:tgtEl>
                                          <p:spTgt spid="51201"/>
                                        </p:tgtEl>
                                        <p:attrNameLst>
                                          <p:attrName>style.visibility</p:attrName>
                                        </p:attrNameLst>
                                      </p:cBhvr>
                                      <p:to>
                                        <p:strVal val="visible"/>
                                      </p:to>
                                    </p:set>
                                    <p:anim calcmode="lin" valueType="num">
                                      <p:cBhvr>
                                        <p:cTn id="12" dur="1000" fill="hold"/>
                                        <p:tgtEl>
                                          <p:spTgt spid="51201"/>
                                        </p:tgtEl>
                                        <p:attrNameLst>
                                          <p:attrName>ppt_w</p:attrName>
                                        </p:attrNameLst>
                                      </p:cBhvr>
                                      <p:tavLst>
                                        <p:tav tm="0">
                                          <p:val>
                                            <p:fltVal val="0"/>
                                          </p:val>
                                        </p:tav>
                                        <p:tav tm="100000">
                                          <p:val>
                                            <p:strVal val="#ppt_w"/>
                                          </p:val>
                                        </p:tav>
                                      </p:tavLst>
                                    </p:anim>
                                    <p:anim calcmode="lin" valueType="num">
                                      <p:cBhvr>
                                        <p:cTn id="13" dur="1000" fill="hold"/>
                                        <p:tgtEl>
                                          <p:spTgt spid="512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2"/>
          <p:cNvSpPr>
            <a:spLocks noGrp="1"/>
          </p:cNvSpPr>
          <p:nvPr>
            <p:ph type="sldNum" sz="quarter" idx="12"/>
          </p:nvPr>
        </p:nvSpPr>
        <p:spPr bwMode="auto">
          <a:ln>
            <a:round/>
            <a:headEnd/>
            <a:tailEnd/>
          </a:ln>
        </p:spPr>
        <p:txBody>
          <a:bodyPr/>
          <a:lstStyle/>
          <a:p>
            <a:r>
              <a:rPr lang="en-US" smtClean="0"/>
              <a:t>7-</a:t>
            </a:r>
            <a:fld id="{939F4FC6-EE50-4841-8E0A-E4633F5B62E9}" type="slidenum">
              <a:rPr lang="en-US" smtClean="0"/>
              <a:pPr/>
              <a:t>21</a:t>
            </a:fld>
            <a:endParaRPr lang="en-US" smtClean="0"/>
          </a:p>
        </p:txBody>
      </p:sp>
      <p:sp>
        <p:nvSpPr>
          <p:cNvPr id="2" name="TextBox 1"/>
          <p:cNvSpPr txBox="1">
            <a:spLocks noChangeArrowheads="1"/>
          </p:cNvSpPr>
          <p:nvPr/>
        </p:nvSpPr>
        <p:spPr bwMode="auto">
          <a:xfrm>
            <a:off x="1181100" y="438150"/>
            <a:ext cx="6934200" cy="3441700"/>
          </a:xfrm>
          <a:prstGeom prst="rect">
            <a:avLst/>
          </a:prstGeom>
          <a:noFill/>
          <a:ln w="9525">
            <a:noFill/>
            <a:miter lim="800000"/>
            <a:headEnd/>
            <a:tailEnd/>
          </a:ln>
        </p:spPr>
        <p:txBody>
          <a:bodyPr>
            <a:spAutoFit/>
          </a:bodyPr>
          <a:lstStyle/>
          <a:p>
            <a:pPr marL="463550" indent="-463550"/>
            <a:r>
              <a:rPr lang="en-US" sz="4400" b="1">
                <a:latin typeface="Perpetua" pitchFamily="18" charset="0"/>
              </a:rPr>
              <a:t>	Let’s look at this visually using the time line:</a:t>
            </a:r>
          </a:p>
          <a:p>
            <a:pPr marL="463550" indent="-463550">
              <a:buFontTx/>
              <a:buAutoNum type="arabicPeriod"/>
            </a:pPr>
            <a:r>
              <a:rPr lang="en-US" sz="4400" b="1">
                <a:latin typeface="Perpetua" pitchFamily="18" charset="0"/>
              </a:rPr>
              <a:t>The annuity</a:t>
            </a:r>
          </a:p>
          <a:p>
            <a:pPr marL="463550" indent="-463550">
              <a:buFontTx/>
              <a:buAutoNum type="arabicPeriod"/>
            </a:pPr>
            <a:r>
              <a:rPr lang="en-US" sz="4400" b="1">
                <a:latin typeface="Perpetua" pitchFamily="18" charset="0"/>
              </a:rPr>
              <a:t>The single payment (lump sum)</a:t>
            </a:r>
          </a:p>
        </p:txBody>
      </p:sp>
      <p:grpSp>
        <p:nvGrpSpPr>
          <p:cNvPr id="3" name="Group 32"/>
          <p:cNvGrpSpPr>
            <a:grpSpLocks/>
          </p:cNvGrpSpPr>
          <p:nvPr/>
        </p:nvGrpSpPr>
        <p:grpSpPr bwMode="auto">
          <a:xfrm>
            <a:off x="1676400" y="5045075"/>
            <a:ext cx="5943600" cy="584200"/>
            <a:chOff x="1905000" y="3200400"/>
            <a:chExt cx="5943600" cy="584775"/>
          </a:xfrm>
        </p:grpSpPr>
        <p:sp>
          <p:nvSpPr>
            <p:cNvPr id="43027"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3028"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3029"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3030"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3031"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
        <p:nvSpPr>
          <p:cNvPr id="27" name="TextBox 26"/>
          <p:cNvSpPr txBox="1">
            <a:spLocks noChangeArrowheads="1"/>
          </p:cNvSpPr>
          <p:nvPr/>
        </p:nvSpPr>
        <p:spPr bwMode="auto">
          <a:xfrm>
            <a:off x="5943600" y="5702300"/>
            <a:ext cx="2057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$1,000</a:t>
            </a:r>
          </a:p>
        </p:txBody>
      </p:sp>
      <p:grpSp>
        <p:nvGrpSpPr>
          <p:cNvPr id="43013" name="Group 33"/>
          <p:cNvGrpSpPr>
            <a:grpSpLocks/>
          </p:cNvGrpSpPr>
          <p:nvPr/>
        </p:nvGrpSpPr>
        <p:grpSpPr bwMode="auto">
          <a:xfrm>
            <a:off x="952500" y="3924300"/>
            <a:ext cx="6324600" cy="990600"/>
            <a:chOff x="990600" y="3429000"/>
            <a:chExt cx="6324600" cy="990600"/>
          </a:xfrm>
        </p:grpSpPr>
        <p:cxnSp>
          <p:nvCxnSpPr>
            <p:cNvPr id="4" name="Straight Connector 3"/>
            <p:cNvCxnSpPr/>
            <p:nvPr/>
          </p:nvCxnSpPr>
          <p:spPr>
            <a:xfrm>
              <a:off x="1143000" y="4419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876300"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5338"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254375"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441825"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30863"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819900" y="4152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021" name="TextBox 21"/>
            <p:cNvSpPr txBox="1">
              <a:spLocks noChangeArrowheads="1"/>
            </p:cNvSpPr>
            <p:nvPr/>
          </p:nvSpPr>
          <p:spPr bwMode="auto">
            <a:xfrm>
              <a:off x="2133600" y="3429000"/>
              <a:ext cx="238125"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43022" name="TextBox 22"/>
            <p:cNvSpPr txBox="1">
              <a:spLocks noChangeArrowheads="1"/>
            </p:cNvSpPr>
            <p:nvPr/>
          </p:nvSpPr>
          <p:spPr bwMode="auto">
            <a:xfrm>
              <a:off x="3352800" y="3429000"/>
              <a:ext cx="28575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43023" name="TextBox 23"/>
            <p:cNvSpPr txBox="1">
              <a:spLocks noChangeArrowheads="1"/>
            </p:cNvSpPr>
            <p:nvPr/>
          </p:nvSpPr>
          <p:spPr bwMode="auto">
            <a:xfrm>
              <a:off x="4572000" y="3429000"/>
              <a:ext cx="28575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43024" name="TextBox 24"/>
            <p:cNvSpPr txBox="1">
              <a:spLocks noChangeArrowheads="1"/>
            </p:cNvSpPr>
            <p:nvPr/>
          </p:nvSpPr>
          <p:spPr bwMode="auto">
            <a:xfrm>
              <a:off x="5715000" y="3429000"/>
              <a:ext cx="333375" cy="461665"/>
            </a:xfrm>
            <a:prstGeom prst="rect">
              <a:avLst/>
            </a:prstGeom>
            <a:noFill/>
            <a:ln w="9525">
              <a:noFill/>
              <a:miter lim="800000"/>
              <a:headEnd/>
              <a:tailEnd/>
            </a:ln>
          </p:spPr>
          <p:txBody>
            <a:bodyPr>
              <a:spAutoFit/>
            </a:bodyPr>
            <a:lstStyle/>
            <a:p>
              <a:r>
                <a:rPr lang="en-US" sz="2400">
                  <a:latin typeface="Arial Black" pitchFamily="34" charset="0"/>
                </a:rPr>
                <a:t>4</a:t>
              </a:r>
            </a:p>
          </p:txBody>
        </p:sp>
        <p:sp>
          <p:nvSpPr>
            <p:cNvPr id="43025" name="TextBox 25"/>
            <p:cNvSpPr txBox="1">
              <a:spLocks noChangeArrowheads="1"/>
            </p:cNvSpPr>
            <p:nvPr/>
          </p:nvSpPr>
          <p:spPr bwMode="auto">
            <a:xfrm>
              <a:off x="6934200" y="3429000"/>
              <a:ext cx="381000" cy="461665"/>
            </a:xfrm>
            <a:prstGeom prst="rect">
              <a:avLst/>
            </a:prstGeom>
            <a:noFill/>
            <a:ln w="9525">
              <a:noFill/>
              <a:miter lim="800000"/>
              <a:headEnd/>
              <a:tailEnd/>
            </a:ln>
          </p:spPr>
          <p:txBody>
            <a:bodyPr>
              <a:spAutoFit/>
            </a:bodyPr>
            <a:lstStyle/>
            <a:p>
              <a:r>
                <a:rPr lang="en-US" sz="2400">
                  <a:latin typeface="Arial Black" pitchFamily="34" charset="0"/>
                </a:rPr>
                <a:t>5</a:t>
              </a:r>
            </a:p>
          </p:txBody>
        </p:sp>
        <p:sp>
          <p:nvSpPr>
            <p:cNvPr id="43026" name="TextBox 32"/>
            <p:cNvSpPr txBox="1">
              <a:spLocks noChangeArrowheads="1"/>
            </p:cNvSpPr>
            <p:nvPr/>
          </p:nvSpPr>
          <p:spPr bwMode="auto">
            <a:xfrm>
              <a:off x="990600" y="34290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3000" tmFilter="0, 0; .2, .5; .8, .5; 1, 0"/>
                                        <p:tgtEl>
                                          <p:spTgt spid="3"/>
                                        </p:tgtEl>
                                      </p:cBhvr>
                                    </p:animEffect>
                                    <p:animScale>
                                      <p:cBhvr>
                                        <p:cTn id="12" dur="1500" autoRev="1" fill="hold"/>
                                        <p:tgtEl>
                                          <p:spTgt spid="3"/>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grpId="0" nodeType="clickEffect">
                                  <p:stCondLst>
                                    <p:cond delay="0"/>
                                  </p:stCondLst>
                                  <p:childTnLst>
                                    <p:animEffect transition="out" filter="fade">
                                      <p:cBhvr>
                                        <p:cTn id="21" dur="3000" tmFilter="0, 0; .2, .5; .8, .5; 1, 0"/>
                                        <p:tgtEl>
                                          <p:spTgt spid="27"/>
                                        </p:tgtEl>
                                      </p:cBhvr>
                                    </p:animEffect>
                                    <p:animScale>
                                      <p:cBhvr>
                                        <p:cTn id="22" dur="1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22"/>
          <p:cNvSpPr>
            <a:spLocks noGrp="1"/>
          </p:cNvSpPr>
          <p:nvPr>
            <p:ph type="sldNum" sz="quarter" idx="12"/>
          </p:nvPr>
        </p:nvSpPr>
        <p:spPr bwMode="auto">
          <a:ln>
            <a:round/>
            <a:headEnd/>
            <a:tailEnd/>
          </a:ln>
        </p:spPr>
        <p:txBody>
          <a:bodyPr/>
          <a:lstStyle/>
          <a:p>
            <a:r>
              <a:rPr lang="en-US" smtClean="0"/>
              <a:t>7-</a:t>
            </a:r>
            <a:fld id="{BA524392-DAB5-4458-9C30-6AF7704EF954}" type="slidenum">
              <a:rPr lang="en-US" smtClean="0"/>
              <a:pPr/>
              <a:t>22</a:t>
            </a:fld>
            <a:endParaRPr lang="en-US" smtClean="0"/>
          </a:p>
        </p:txBody>
      </p:sp>
      <p:sp>
        <p:nvSpPr>
          <p:cNvPr id="2" name="TextBox 1"/>
          <p:cNvSpPr txBox="1">
            <a:spLocks noChangeArrowheads="1"/>
          </p:cNvSpPr>
          <p:nvPr/>
        </p:nvSpPr>
        <p:spPr bwMode="auto">
          <a:xfrm>
            <a:off x="1219200" y="533400"/>
            <a:ext cx="6934200" cy="23082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n-lt"/>
              </a:rPr>
              <a:t>Now bring each back into present value terms:</a:t>
            </a:r>
          </a:p>
          <a:p>
            <a:pPr eaLnBrk="1" hangingPunct="1">
              <a:defRPr/>
            </a:pPr>
            <a:r>
              <a:rPr lang="en-US" sz="3600" b="1" dirty="0" smtClean="0">
                <a:latin typeface="+mn-lt"/>
              </a:rPr>
              <a:t>First the annuity…</a:t>
            </a:r>
          </a:p>
          <a:p>
            <a:pPr eaLnBrk="1" hangingPunct="1">
              <a:defRPr/>
            </a:pPr>
            <a:r>
              <a:rPr lang="en-US" sz="3600" b="1" dirty="0" smtClean="0">
                <a:latin typeface="+mn-lt"/>
              </a:rPr>
              <a:t>Secondly, the lump sum…</a:t>
            </a:r>
          </a:p>
        </p:txBody>
      </p:sp>
      <p:grpSp>
        <p:nvGrpSpPr>
          <p:cNvPr id="44035" name="Group 32"/>
          <p:cNvGrpSpPr>
            <a:grpSpLocks/>
          </p:cNvGrpSpPr>
          <p:nvPr/>
        </p:nvGrpSpPr>
        <p:grpSpPr bwMode="auto">
          <a:xfrm>
            <a:off x="1676400" y="4572000"/>
            <a:ext cx="5943600" cy="584200"/>
            <a:chOff x="1905000" y="3200400"/>
            <a:chExt cx="5943600" cy="584775"/>
          </a:xfrm>
        </p:grpSpPr>
        <p:sp>
          <p:nvSpPr>
            <p:cNvPr id="44062"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4063"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4064"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4065"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sp>
          <p:nvSpPr>
            <p:cNvPr id="44066"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$60</a:t>
              </a:r>
            </a:p>
          </p:txBody>
        </p:sp>
      </p:grpSp>
      <p:sp>
        <p:nvSpPr>
          <p:cNvPr id="44036" name="TextBox 26"/>
          <p:cNvSpPr txBox="1">
            <a:spLocks noChangeArrowheads="1"/>
          </p:cNvSpPr>
          <p:nvPr/>
        </p:nvSpPr>
        <p:spPr bwMode="auto">
          <a:xfrm>
            <a:off x="5943600" y="5562600"/>
            <a:ext cx="2057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$1,000</a:t>
            </a:r>
          </a:p>
        </p:txBody>
      </p:sp>
      <p:grpSp>
        <p:nvGrpSpPr>
          <p:cNvPr id="5" name="Group 49"/>
          <p:cNvGrpSpPr>
            <a:grpSpLocks/>
          </p:cNvGrpSpPr>
          <p:nvPr/>
        </p:nvGrpSpPr>
        <p:grpSpPr bwMode="auto">
          <a:xfrm>
            <a:off x="1219200" y="6019800"/>
            <a:ext cx="5867400" cy="230188"/>
            <a:chOff x="1219200" y="6019800"/>
            <a:chExt cx="5867400" cy="230188"/>
          </a:xfrm>
        </p:grpSpPr>
        <p:cxnSp>
          <p:nvCxnSpPr>
            <p:cNvPr id="37" name="Straight Arrow Connector 36"/>
            <p:cNvCxnSpPr/>
            <p:nvPr/>
          </p:nvCxnSpPr>
          <p:spPr>
            <a:xfrm rot="10800000">
              <a:off x="1219200" y="6248400"/>
              <a:ext cx="586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972300" y="61341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48"/>
          <p:cNvGrpSpPr>
            <a:grpSpLocks/>
          </p:cNvGrpSpPr>
          <p:nvPr/>
        </p:nvGrpSpPr>
        <p:grpSpPr bwMode="auto">
          <a:xfrm>
            <a:off x="1219200" y="5105400"/>
            <a:ext cx="5943600" cy="230188"/>
            <a:chOff x="1219200" y="5105400"/>
            <a:chExt cx="5943600" cy="230188"/>
          </a:xfrm>
        </p:grpSpPr>
        <p:cxnSp>
          <p:nvCxnSpPr>
            <p:cNvPr id="36" name="Straight Arrow Connector 35"/>
            <p:cNvCxnSpPr/>
            <p:nvPr/>
          </p:nvCxnSpPr>
          <p:spPr>
            <a:xfrm rot="10800000">
              <a:off x="1219200" y="5334000"/>
              <a:ext cx="5943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1717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3909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6101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8293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048500" y="52197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039" name="Group 50"/>
          <p:cNvGrpSpPr>
            <a:grpSpLocks/>
          </p:cNvGrpSpPr>
          <p:nvPr/>
        </p:nvGrpSpPr>
        <p:grpSpPr bwMode="auto">
          <a:xfrm>
            <a:off x="914400" y="3429000"/>
            <a:ext cx="6324600" cy="990600"/>
            <a:chOff x="914400" y="3429000"/>
            <a:chExt cx="6324600" cy="990600"/>
          </a:xfrm>
        </p:grpSpPr>
        <p:grpSp>
          <p:nvGrpSpPr>
            <p:cNvPr id="44040" name="Group 26"/>
            <p:cNvGrpSpPr>
              <a:grpSpLocks/>
            </p:cNvGrpSpPr>
            <p:nvPr/>
          </p:nvGrpSpPr>
          <p:grpSpPr bwMode="auto">
            <a:xfrm>
              <a:off x="1066800" y="34290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049" name="TextBox 21"/>
              <p:cNvSpPr txBox="1">
                <a:spLocks noChangeArrowheads="1"/>
              </p:cNvSpPr>
              <p:nvPr/>
            </p:nvSpPr>
            <p:spPr bwMode="auto">
              <a:xfrm>
                <a:off x="2362200" y="1905000"/>
                <a:ext cx="238125"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44050" name="TextBox 22"/>
              <p:cNvSpPr txBox="1">
                <a:spLocks noChangeArrowheads="1"/>
              </p:cNvSpPr>
              <p:nvPr/>
            </p:nvSpPr>
            <p:spPr bwMode="auto">
              <a:xfrm>
                <a:off x="3505200" y="1905000"/>
                <a:ext cx="28575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44051" name="TextBox 23"/>
              <p:cNvSpPr txBox="1">
                <a:spLocks noChangeArrowheads="1"/>
              </p:cNvSpPr>
              <p:nvPr/>
            </p:nvSpPr>
            <p:spPr bwMode="auto">
              <a:xfrm>
                <a:off x="4724400" y="1905000"/>
                <a:ext cx="28575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44052" name="TextBox 24"/>
              <p:cNvSpPr txBox="1">
                <a:spLocks noChangeArrowheads="1"/>
              </p:cNvSpPr>
              <p:nvPr/>
            </p:nvSpPr>
            <p:spPr bwMode="auto">
              <a:xfrm>
                <a:off x="5867400" y="1905000"/>
                <a:ext cx="333375" cy="461665"/>
              </a:xfrm>
              <a:prstGeom prst="rect">
                <a:avLst/>
              </a:prstGeom>
              <a:noFill/>
              <a:ln w="9525">
                <a:noFill/>
                <a:miter lim="800000"/>
                <a:headEnd/>
                <a:tailEnd/>
              </a:ln>
            </p:spPr>
            <p:txBody>
              <a:bodyPr>
                <a:spAutoFit/>
              </a:bodyPr>
              <a:lstStyle/>
              <a:p>
                <a:r>
                  <a:rPr lang="en-US" sz="2400">
                    <a:latin typeface="Arial Black" pitchFamily="34" charset="0"/>
                  </a:rPr>
                  <a:t>4</a:t>
                </a:r>
              </a:p>
            </p:txBody>
          </p:sp>
          <p:sp>
            <p:nvSpPr>
              <p:cNvPr id="44053" name="TextBox 25"/>
              <p:cNvSpPr txBox="1">
                <a:spLocks noChangeArrowheads="1"/>
              </p:cNvSpPr>
              <p:nvPr/>
            </p:nvSpPr>
            <p:spPr bwMode="auto">
              <a:xfrm>
                <a:off x="7086600" y="1905000"/>
                <a:ext cx="381000" cy="461665"/>
              </a:xfrm>
              <a:prstGeom prst="rect">
                <a:avLst/>
              </a:prstGeom>
              <a:noFill/>
              <a:ln w="9525">
                <a:noFill/>
                <a:miter lim="800000"/>
                <a:headEnd/>
                <a:tailEnd/>
              </a:ln>
            </p:spPr>
            <p:txBody>
              <a:bodyPr>
                <a:spAutoFit/>
              </a:bodyPr>
              <a:lstStyle/>
              <a:p>
                <a:r>
                  <a:rPr lang="en-US" sz="2400">
                    <a:latin typeface="Arial Black" pitchFamily="34" charset="0"/>
                  </a:rPr>
                  <a:t>5</a:t>
                </a:r>
              </a:p>
            </p:txBody>
          </p:sp>
        </p:grpSp>
        <p:sp>
          <p:nvSpPr>
            <p:cNvPr id="44041" name="TextBox 46"/>
            <p:cNvSpPr txBox="1">
              <a:spLocks noChangeArrowheads="1"/>
            </p:cNvSpPr>
            <p:nvPr/>
          </p:nvSpPr>
          <p:spPr bwMode="auto">
            <a:xfrm>
              <a:off x="914400" y="3429000"/>
              <a:ext cx="6096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22"/>
          <p:cNvSpPr>
            <a:spLocks noGrp="1"/>
          </p:cNvSpPr>
          <p:nvPr>
            <p:ph type="sldNum" sz="quarter" idx="12"/>
          </p:nvPr>
        </p:nvSpPr>
        <p:spPr bwMode="auto">
          <a:ln>
            <a:round/>
            <a:headEnd/>
            <a:tailEnd/>
          </a:ln>
        </p:spPr>
        <p:txBody>
          <a:bodyPr/>
          <a:lstStyle/>
          <a:p>
            <a:r>
              <a:rPr lang="en-US" smtClean="0"/>
              <a:t>7-</a:t>
            </a:r>
            <a:fld id="{0D807A1D-8094-41C8-8A7D-FCF18E34C04E}" type="slidenum">
              <a:rPr lang="en-US" smtClean="0"/>
              <a:pPr/>
              <a:t>23</a:t>
            </a:fld>
            <a:endParaRPr lang="en-US" smtClean="0"/>
          </a:p>
        </p:txBody>
      </p:sp>
      <p:sp>
        <p:nvSpPr>
          <p:cNvPr id="29702" name="Rectangle 2"/>
          <p:cNvSpPr>
            <a:spLocks noGrp="1" noChangeArrowheads="1"/>
          </p:cNvSpPr>
          <p:nvPr>
            <p:ph type="title"/>
          </p:nvPr>
        </p:nvSpPr>
        <p:spPr>
          <a:solidFill>
            <a:schemeClr val="bg2"/>
          </a:solidFill>
        </p:spPr>
        <p:txBody>
          <a:bodyPr/>
          <a:lstStyle/>
          <a:p>
            <a:pPr algn="ctr" eaLnBrk="1" hangingPunct="1"/>
            <a:r>
              <a:rPr lang="en-US" sz="4800" b="1" smtClean="0"/>
              <a:t>The Bond Pricing Equation</a:t>
            </a:r>
          </a:p>
        </p:txBody>
      </p:sp>
      <p:graphicFrame>
        <p:nvGraphicFramePr>
          <p:cNvPr id="29700" name="Object 3"/>
          <p:cNvGraphicFramePr>
            <a:graphicFrameLocks noChangeAspect="1"/>
          </p:cNvGraphicFramePr>
          <p:nvPr/>
        </p:nvGraphicFramePr>
        <p:xfrm>
          <a:off x="1390650" y="2043113"/>
          <a:ext cx="6972300" cy="2466975"/>
        </p:xfrm>
        <a:graphic>
          <a:graphicData uri="http://schemas.openxmlformats.org/presentationml/2006/ole">
            <mc:AlternateContent xmlns:mc="http://schemas.openxmlformats.org/markup-compatibility/2006">
              <mc:Choice xmlns:v="urn:schemas-microsoft-com:vml" Requires="v">
                <p:oleObj spid="_x0000_s29702" name="Equation" r:id="rId4" imgW="3073320" imgH="1106640" progId="Equation.3">
                  <p:embed/>
                </p:oleObj>
              </mc:Choice>
              <mc:Fallback>
                <p:oleObj name="Equation" r:id="rId4" imgW="3073320" imgH="1106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2043113"/>
                        <a:ext cx="6972300" cy="2466975"/>
                      </a:xfrm>
                      <a:prstGeom prst="rect">
                        <a:avLst/>
                      </a:prstGeom>
                      <a:solidFill>
                        <a:schemeClr val="bg1"/>
                      </a:solidFill>
                    </p:spPr>
                  </p:pic>
                </p:oleObj>
              </mc:Fallback>
            </mc:AlternateContent>
          </a:graphicData>
        </a:graphic>
      </p:graphicFrame>
      <p:sp>
        <p:nvSpPr>
          <p:cNvPr id="7" name="TextBox 6"/>
          <p:cNvSpPr txBox="1">
            <a:spLocks noChangeArrowheads="1"/>
          </p:cNvSpPr>
          <p:nvPr/>
        </p:nvSpPr>
        <p:spPr bwMode="auto">
          <a:xfrm>
            <a:off x="762000" y="4800600"/>
            <a:ext cx="7848600" cy="157003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n-lt"/>
              </a:rPr>
              <a:t>Notice that r = the discount rate used to bring back the future dollars.</a:t>
            </a:r>
          </a:p>
          <a:p>
            <a:pPr eaLnBrk="1" hangingPunct="1">
              <a:defRPr/>
            </a:pPr>
            <a:r>
              <a:rPr lang="en-US" sz="2400" b="1" dirty="0" smtClean="0">
                <a:latin typeface="+mn-lt"/>
              </a:rPr>
              <a:t>This discount rate has a name in bonds: </a:t>
            </a:r>
          </a:p>
          <a:p>
            <a:pPr algn="ctr" eaLnBrk="1" hangingPunct="1">
              <a:defRPr/>
            </a:pPr>
            <a:r>
              <a:rPr lang="en-US" sz="2400" b="1" dirty="0" smtClean="0">
                <a:latin typeface="+mn-lt"/>
              </a:rPr>
              <a:t> </a:t>
            </a:r>
            <a:r>
              <a:rPr lang="en-US" sz="2400" b="1" dirty="0" smtClean="0">
                <a:solidFill>
                  <a:srgbClr val="0070C0"/>
                </a:solidFill>
                <a:latin typeface="+mn-lt"/>
              </a:rPr>
              <a:t>The Yield to Maturity (YTM).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17" presetClass="entr" presetSubtype="1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2"/>
          <p:cNvSpPr>
            <a:spLocks noGrp="1"/>
          </p:cNvSpPr>
          <p:nvPr>
            <p:ph type="sldNum" sz="quarter" idx="12"/>
          </p:nvPr>
        </p:nvSpPr>
        <p:spPr bwMode="auto">
          <a:ln>
            <a:round/>
            <a:headEnd/>
            <a:tailEnd/>
          </a:ln>
        </p:spPr>
        <p:txBody>
          <a:bodyPr/>
          <a:lstStyle/>
          <a:p>
            <a:r>
              <a:rPr lang="en-US" smtClean="0"/>
              <a:t>7-</a:t>
            </a:r>
            <a:fld id="{2C8024D4-F0D9-4C1F-A71A-1878419FAE32}" type="slidenum">
              <a:rPr lang="en-US" smtClean="0"/>
              <a:pPr/>
              <a:t>24</a:t>
            </a:fld>
            <a:endParaRPr lang="en-US" smtClean="0"/>
          </a:p>
        </p:txBody>
      </p:sp>
      <p:grpSp>
        <p:nvGrpSpPr>
          <p:cNvPr id="48130" name="Group 8"/>
          <p:cNvGrpSpPr>
            <a:grpSpLocks/>
          </p:cNvGrpSpPr>
          <p:nvPr/>
        </p:nvGrpSpPr>
        <p:grpSpPr bwMode="auto">
          <a:xfrm>
            <a:off x="457200" y="628650"/>
            <a:ext cx="4514850" cy="4629150"/>
            <a:chOff x="-1219200" y="228600"/>
            <a:chExt cx="6191250" cy="6191250"/>
          </a:xfrm>
        </p:grpSpPr>
        <p:pic>
          <p:nvPicPr>
            <p:cNvPr id="48132" name="Picture 2" descr="http://i.ebayimg.com/t/NEW-TEXAS-INSTRUMENTS-BA-II-PLUS-CALCULATOR-SLIDE-CASE-/00/s/NjUwWDY1MA==/$(KGrHqJ,!h4E6GntFnUQBOmKDLCLO!~~60_3.JPG"/>
            <p:cNvPicPr>
              <a:picLocks noChangeAspect="1" noChangeArrowheads="1"/>
            </p:cNvPicPr>
            <p:nvPr/>
          </p:nvPicPr>
          <p:blipFill>
            <a:blip r:embed="rId2"/>
            <a:srcRect/>
            <a:stretch>
              <a:fillRect/>
            </a:stretch>
          </p:blipFill>
          <p:spPr bwMode="auto">
            <a:xfrm>
              <a:off x="-1219200" y="228600"/>
              <a:ext cx="6191250" cy="6191250"/>
            </a:xfrm>
            <a:prstGeom prst="rect">
              <a:avLst/>
            </a:prstGeom>
            <a:noFill/>
            <a:ln w="9525">
              <a:noFill/>
              <a:miter lim="800000"/>
              <a:headEnd/>
              <a:tailEnd/>
            </a:ln>
          </p:spPr>
        </p:pic>
        <p:sp>
          <p:nvSpPr>
            <p:cNvPr id="11" name="Rectangle 10"/>
            <p:cNvSpPr/>
            <p:nvPr/>
          </p:nvSpPr>
          <p:spPr>
            <a:xfrm>
              <a:off x="685633" y="1370881"/>
              <a:ext cx="2285799" cy="609359"/>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700" name="TextBox 1"/>
          <p:cNvSpPr txBox="1">
            <a:spLocks noChangeArrowheads="1"/>
          </p:cNvSpPr>
          <p:nvPr/>
        </p:nvSpPr>
        <p:spPr bwMode="auto">
          <a:xfrm>
            <a:off x="4572000" y="758825"/>
            <a:ext cx="4114800" cy="33877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rPr>
              <a:t>Your finance calculator can compute both parts (the annuity and the lump sum) simultaneously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2"/>
          <p:cNvSpPr>
            <a:spLocks noGrp="1"/>
          </p:cNvSpPr>
          <p:nvPr>
            <p:ph type="sldNum" sz="quarter" idx="12"/>
          </p:nvPr>
        </p:nvSpPr>
        <p:spPr bwMode="auto">
          <a:ln>
            <a:round/>
            <a:headEnd/>
            <a:tailEnd/>
          </a:ln>
        </p:spPr>
        <p:txBody>
          <a:bodyPr/>
          <a:lstStyle/>
          <a:p>
            <a:r>
              <a:rPr lang="en-US" smtClean="0"/>
              <a:t>7-</a:t>
            </a:r>
            <a:fld id="{D4B68A6C-7688-48F0-969D-92213FACDE77}" type="slidenum">
              <a:rPr lang="en-US" smtClean="0"/>
              <a:pPr/>
              <a:t>25</a:t>
            </a:fld>
            <a:endParaRPr lang="en-US" smtClean="0"/>
          </a:p>
        </p:txBody>
      </p:sp>
      <p:sp>
        <p:nvSpPr>
          <p:cNvPr id="49154" name="TextBox 1"/>
          <p:cNvSpPr txBox="1">
            <a:spLocks noChangeArrowheads="1"/>
          </p:cNvSpPr>
          <p:nvPr/>
        </p:nvSpPr>
        <p:spPr bwMode="auto">
          <a:xfrm>
            <a:off x="1066800" y="685800"/>
            <a:ext cx="7467600" cy="5268913"/>
          </a:xfrm>
          <a:prstGeom prst="rect">
            <a:avLst/>
          </a:prstGeom>
          <a:noFill/>
          <a:ln w="9525">
            <a:noFill/>
            <a:miter lim="800000"/>
            <a:headEnd/>
            <a:tailEnd/>
          </a:ln>
        </p:spPr>
        <p:txBody>
          <a:bodyPr>
            <a:spAutoFit/>
          </a:bodyPr>
          <a:lstStyle/>
          <a:p>
            <a:pPr marL="347663" indent="-347663"/>
            <a:r>
              <a:rPr lang="en-US" sz="4400" b="1">
                <a:latin typeface="Franklin Gothic Book" pitchFamily="34" charset="0"/>
              </a:rPr>
              <a:t>A bond valuation example:</a:t>
            </a:r>
          </a:p>
          <a:p>
            <a:pPr marL="347663" indent="-347663"/>
            <a:endParaRPr lang="en-US" sz="4400" b="1">
              <a:latin typeface="Franklin Gothic Book" pitchFamily="34" charset="0"/>
            </a:endParaRPr>
          </a:p>
          <a:p>
            <a:pPr marL="347663" indent="-347663">
              <a:buFont typeface="Arial" charset="0"/>
              <a:buChar char="•"/>
            </a:pPr>
            <a:r>
              <a:rPr lang="en-US" sz="4400" b="1">
                <a:latin typeface="Franklin Gothic Book" pitchFamily="34" charset="0"/>
              </a:rPr>
              <a:t> 5 year bond </a:t>
            </a:r>
          </a:p>
          <a:p>
            <a:pPr marL="347663" indent="-347663">
              <a:buFont typeface="Arial" charset="0"/>
              <a:buChar char="•"/>
            </a:pPr>
            <a:r>
              <a:rPr lang="en-US" sz="4400" b="1">
                <a:latin typeface="Franklin Gothic Book" pitchFamily="34" charset="0"/>
              </a:rPr>
              <a:t>14% as the discount rate (YTM)</a:t>
            </a:r>
          </a:p>
          <a:p>
            <a:pPr marL="347663" indent="-347663">
              <a:buFont typeface="Arial" charset="0"/>
              <a:buChar char="•"/>
            </a:pPr>
            <a:r>
              <a:rPr lang="en-US" sz="4400" b="1">
                <a:latin typeface="Franklin Gothic Book" pitchFamily="34" charset="0"/>
              </a:rPr>
              <a:t>6% coupon interest rate</a:t>
            </a:r>
          </a:p>
          <a:p>
            <a:pPr marL="347663" indent="-347663">
              <a:buFont typeface="Arial" charset="0"/>
              <a:buChar char="•"/>
            </a:pPr>
            <a:r>
              <a:rPr lang="en-US" sz="4400" b="1">
                <a:latin typeface="Franklin Gothic Book" pitchFamily="34" charset="0"/>
              </a:rPr>
              <a:t>$1,000 maturity value</a:t>
            </a:r>
          </a:p>
          <a:p>
            <a:pPr marL="347663" indent="-347663"/>
            <a:endParaRPr lang="en-US" sz="320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1"/>
          <p:cNvGrpSpPr>
            <a:grpSpLocks/>
          </p:cNvGrpSpPr>
          <p:nvPr/>
        </p:nvGrpSpPr>
        <p:grpSpPr bwMode="auto">
          <a:xfrm>
            <a:off x="215900" y="469900"/>
            <a:ext cx="6191250" cy="6191250"/>
            <a:chOff x="-1219200" y="228600"/>
            <a:chExt cx="6191250" cy="6191250"/>
          </a:xfrm>
        </p:grpSpPr>
        <p:pic>
          <p:nvPicPr>
            <p:cNvPr id="50195" name="Picture 2" descr="http://i.ebayimg.com/t/NEW-TEXAS-INSTRUMENTS-BA-II-PLUS-CALCULATOR-SLIDE-CASE-/00/s/NjUwWDY1MA==/$(KGrHqJ,!h4E6GntFnUQBOmKDLCLO!~~60_3.JPG"/>
            <p:cNvPicPr>
              <a:picLocks noChangeAspect="1" noChangeArrowheads="1"/>
            </p:cNvPicPr>
            <p:nvPr/>
          </p:nvPicPr>
          <p:blipFill>
            <a:blip r:embed="rId2"/>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a:spLocks noChangeArrowheads="1"/>
          </p:cNvSpPr>
          <p:nvPr/>
        </p:nvSpPr>
        <p:spPr bwMode="auto">
          <a:xfrm>
            <a:off x="5397500" y="1308100"/>
            <a:ext cx="1828800" cy="366713"/>
          </a:xfrm>
          <a:prstGeom prst="rect">
            <a:avLst/>
          </a:prstGeom>
          <a:noFill/>
          <a:ln w="9525">
            <a:noFill/>
            <a:miter lim="800000"/>
            <a:headEnd/>
            <a:tailEnd/>
          </a:ln>
        </p:spPr>
        <p:txBody>
          <a:bodyPr>
            <a:spAutoFit/>
          </a:bodyPr>
          <a:lstStyle/>
          <a:p>
            <a:r>
              <a:rPr lang="en-US">
                <a:latin typeface="Arial Black" pitchFamily="34" charset="0"/>
              </a:rPr>
              <a:t>5 years = N</a:t>
            </a:r>
          </a:p>
        </p:txBody>
      </p:sp>
      <p:sp>
        <p:nvSpPr>
          <p:cNvPr id="7" name="TextBox 6"/>
          <p:cNvSpPr txBox="1">
            <a:spLocks noChangeArrowheads="1"/>
          </p:cNvSpPr>
          <p:nvPr/>
        </p:nvSpPr>
        <p:spPr bwMode="auto">
          <a:xfrm>
            <a:off x="5473700" y="2070100"/>
            <a:ext cx="3670300" cy="366713"/>
          </a:xfrm>
          <a:prstGeom prst="rect">
            <a:avLst/>
          </a:prstGeom>
          <a:noFill/>
          <a:ln w="9525">
            <a:noFill/>
            <a:miter lim="800000"/>
            <a:headEnd/>
            <a:tailEnd/>
          </a:ln>
        </p:spPr>
        <p:txBody>
          <a:bodyPr>
            <a:spAutoFit/>
          </a:bodyPr>
          <a:lstStyle/>
          <a:p>
            <a:r>
              <a:rPr lang="en-US">
                <a:latin typeface="Arial Black" pitchFamily="34" charset="0"/>
              </a:rPr>
              <a:t>14% = Discount rate (YTM)</a:t>
            </a:r>
          </a:p>
        </p:txBody>
      </p:sp>
      <p:sp>
        <p:nvSpPr>
          <p:cNvPr id="8" name="TextBox 7"/>
          <p:cNvSpPr txBox="1">
            <a:spLocks noChangeArrowheads="1"/>
          </p:cNvSpPr>
          <p:nvPr/>
        </p:nvSpPr>
        <p:spPr bwMode="auto">
          <a:xfrm>
            <a:off x="5245100" y="3365500"/>
            <a:ext cx="2984500" cy="366713"/>
          </a:xfrm>
          <a:prstGeom prst="rect">
            <a:avLst/>
          </a:prstGeom>
          <a:noFill/>
          <a:ln w="9525">
            <a:noFill/>
            <a:miter lim="800000"/>
            <a:headEnd/>
            <a:tailEnd/>
          </a:ln>
        </p:spPr>
        <p:txBody>
          <a:bodyPr>
            <a:spAutoFit/>
          </a:bodyPr>
          <a:lstStyle/>
          <a:p>
            <a:r>
              <a:rPr lang="en-US">
                <a:latin typeface="Arial Black" pitchFamily="34" charset="0"/>
              </a:rPr>
              <a:t>$60 = Payment (PMT)</a:t>
            </a:r>
          </a:p>
        </p:txBody>
      </p:sp>
      <p:sp>
        <p:nvSpPr>
          <p:cNvPr id="9" name="TextBox 8"/>
          <p:cNvSpPr txBox="1">
            <a:spLocks noChangeArrowheads="1"/>
          </p:cNvSpPr>
          <p:nvPr/>
        </p:nvSpPr>
        <p:spPr bwMode="auto">
          <a:xfrm>
            <a:off x="5473700" y="4127500"/>
            <a:ext cx="1905000" cy="366713"/>
          </a:xfrm>
          <a:prstGeom prst="rect">
            <a:avLst/>
          </a:prstGeom>
          <a:noFill/>
          <a:ln w="9525">
            <a:noFill/>
            <a:miter lim="800000"/>
            <a:headEnd/>
            <a:tailEnd/>
          </a:ln>
        </p:spPr>
        <p:txBody>
          <a:bodyPr>
            <a:spAutoFit/>
          </a:bodyPr>
          <a:lstStyle/>
          <a:p>
            <a:r>
              <a:rPr lang="en-US">
                <a:latin typeface="Arial Black" pitchFamily="34" charset="0"/>
              </a:rPr>
              <a:t>$1,000 = FV</a:t>
            </a:r>
          </a:p>
        </p:txBody>
      </p:sp>
      <p:sp>
        <p:nvSpPr>
          <p:cNvPr id="10" name="TextBox 9"/>
          <p:cNvSpPr txBox="1">
            <a:spLocks noChangeArrowheads="1"/>
          </p:cNvSpPr>
          <p:nvPr/>
        </p:nvSpPr>
        <p:spPr bwMode="auto">
          <a:xfrm>
            <a:off x="7302500" y="5270500"/>
            <a:ext cx="1219200" cy="366713"/>
          </a:xfrm>
          <a:prstGeom prst="rect">
            <a:avLst/>
          </a:prstGeom>
          <a:noFill/>
          <a:ln w="9525">
            <a:noFill/>
            <a:miter lim="800000"/>
            <a:headEnd/>
            <a:tailEnd/>
          </a:ln>
        </p:spPr>
        <p:txBody>
          <a:bodyPr>
            <a:spAutoFit/>
          </a:bodyPr>
          <a:lstStyle/>
          <a:p>
            <a:r>
              <a:rPr lang="en-US">
                <a:solidFill>
                  <a:srgbClr val="FF0000"/>
                </a:solidFill>
                <a:latin typeface="Arial Black" pitchFamily="34" charset="0"/>
              </a:rPr>
              <a:t>PV = ?</a:t>
            </a:r>
          </a:p>
        </p:txBody>
      </p:sp>
      <p:sp>
        <p:nvSpPr>
          <p:cNvPr id="11" name="TextBox 10"/>
          <p:cNvSpPr txBox="1">
            <a:spLocks noChangeArrowheads="1"/>
          </p:cNvSpPr>
          <p:nvPr/>
        </p:nvSpPr>
        <p:spPr bwMode="auto">
          <a:xfrm>
            <a:off x="2476500" y="1701800"/>
            <a:ext cx="1905000" cy="442913"/>
          </a:xfrm>
          <a:prstGeom prst="rect">
            <a:avLst/>
          </a:prstGeom>
          <a:noFill/>
          <a:ln w="9525">
            <a:noFill/>
            <a:miter lim="800000"/>
            <a:headEnd/>
            <a:tailEnd/>
          </a:ln>
        </p:spPr>
        <p:txBody>
          <a:bodyPr>
            <a:spAutoFit/>
          </a:bodyPr>
          <a:lstStyle/>
          <a:p>
            <a:r>
              <a:rPr lang="en-US" sz="2300">
                <a:solidFill>
                  <a:srgbClr val="FF0000"/>
                </a:solidFill>
                <a:latin typeface="Arial Black" pitchFamily="34" charset="0"/>
              </a:rPr>
              <a:t>-725.35</a:t>
            </a:r>
          </a:p>
        </p:txBody>
      </p:sp>
      <p:cxnSp>
        <p:nvCxnSpPr>
          <p:cNvPr id="13" name="Straight Arrow Connector 12"/>
          <p:cNvCxnSpPr/>
          <p:nvPr/>
        </p:nvCxnSpPr>
        <p:spPr>
          <a:xfrm flipH="1">
            <a:off x="2273300" y="16129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730500" y="2374900"/>
            <a:ext cx="2667000" cy="1371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a:endCxn id="8" idx="1"/>
          </p:cNvCxnSpPr>
          <p:nvPr/>
        </p:nvCxnSpPr>
        <p:spPr>
          <a:xfrm>
            <a:off x="5245100" y="354965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a:off x="3721100" y="3549650"/>
            <a:ext cx="1524000" cy="127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254500" y="3670300"/>
            <a:ext cx="1066800" cy="762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273300" y="2984500"/>
            <a:ext cx="3886200" cy="2438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263900" y="3746500"/>
            <a:ext cx="2895600" cy="1981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083300" y="5118100"/>
            <a:ext cx="914400" cy="366713"/>
          </a:xfrm>
          <a:prstGeom prst="rect">
            <a:avLst/>
          </a:prstGeom>
          <a:noFill/>
          <a:ln w="9525">
            <a:noFill/>
            <a:miter lim="800000"/>
            <a:headEnd/>
            <a:tailEnd/>
          </a:ln>
        </p:spPr>
        <p:txBody>
          <a:bodyPr>
            <a:spAutoFit/>
          </a:bodyPr>
          <a:lstStyle/>
          <a:p>
            <a:r>
              <a:rPr lang="en-US">
                <a:solidFill>
                  <a:srgbClr val="FF0000"/>
                </a:solidFill>
                <a:latin typeface="Arial Black" pitchFamily="34" charset="0"/>
              </a:rPr>
              <a:t>1st</a:t>
            </a:r>
          </a:p>
        </p:txBody>
      </p:sp>
      <p:sp>
        <p:nvSpPr>
          <p:cNvPr id="31" name="TextBox 30"/>
          <p:cNvSpPr txBox="1">
            <a:spLocks noChangeArrowheads="1"/>
          </p:cNvSpPr>
          <p:nvPr/>
        </p:nvSpPr>
        <p:spPr bwMode="auto">
          <a:xfrm>
            <a:off x="6083300" y="5575300"/>
            <a:ext cx="1143000" cy="366713"/>
          </a:xfrm>
          <a:prstGeom prst="rect">
            <a:avLst/>
          </a:prstGeom>
          <a:noFill/>
          <a:ln w="9525">
            <a:noFill/>
            <a:miter lim="800000"/>
            <a:headEnd/>
            <a:tailEnd/>
          </a:ln>
        </p:spPr>
        <p:txBody>
          <a:bodyPr>
            <a:spAutoFit/>
          </a:bodyPr>
          <a:lstStyle/>
          <a:p>
            <a:r>
              <a:rPr lang="en-US">
                <a:solidFill>
                  <a:srgbClr val="FF0000"/>
                </a:solidFill>
                <a:latin typeface="Arial Black" pitchFamily="34" charset="0"/>
              </a:rPr>
              <a:t>2nd</a:t>
            </a:r>
          </a:p>
        </p:txBody>
      </p:sp>
      <p:sp>
        <p:nvSpPr>
          <p:cNvPr id="50193" name="TextBox 31"/>
          <p:cNvSpPr txBox="1">
            <a:spLocks noChangeArrowheads="1"/>
          </p:cNvSpPr>
          <p:nvPr/>
        </p:nvSpPr>
        <p:spPr bwMode="auto">
          <a:xfrm>
            <a:off x="5054600" y="292100"/>
            <a:ext cx="3886200" cy="366713"/>
          </a:xfrm>
          <a:prstGeom prst="rect">
            <a:avLst/>
          </a:prstGeom>
          <a:solidFill>
            <a:schemeClr val="bg2"/>
          </a:solidFill>
          <a:ln w="9525">
            <a:noFill/>
            <a:miter lim="800000"/>
            <a:headEnd/>
            <a:tailEnd/>
          </a:ln>
        </p:spPr>
        <p:txBody>
          <a:bodyPr>
            <a:spAutoFit/>
          </a:bodyPr>
          <a:lstStyle/>
          <a:p>
            <a:pPr algn="ctr"/>
            <a:r>
              <a:rPr lang="en-US" b="1">
                <a:solidFill>
                  <a:schemeClr val="tx2"/>
                </a:solidFill>
                <a:latin typeface="Franklin Gothic Book" pitchFamily="34" charset="0"/>
              </a:rPr>
              <a:t>TI BA II Plus</a:t>
            </a:r>
          </a:p>
        </p:txBody>
      </p:sp>
      <p:sp>
        <p:nvSpPr>
          <p:cNvPr id="50194" name="Slide Number Placeholder 22"/>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7-</a:t>
            </a:r>
            <a:fld id="{A2E99CC7-6671-46FA-B7CB-F077012EE968}" type="slidenum">
              <a:rPr lang="en-US" sz="1000">
                <a:solidFill>
                  <a:srgbClr val="FFFFFF"/>
                </a:solidFill>
                <a:latin typeface="Times New Roman" pitchFamily="18" charset="0"/>
              </a:rPr>
              <a:pPr algn="ctr"/>
              <a:t>26</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1000"/>
                                        <p:tgtEl>
                                          <p:spTgt spid="16"/>
                                        </p:tgtEl>
                                      </p:cBhvr>
                                    </p:animEffect>
                                    <p:set>
                                      <p:cBhvr>
                                        <p:cTn id="36" dur="1" fill="hold">
                                          <p:stCondLst>
                                            <p:cond delay="999"/>
                                          </p:stCondLst>
                                        </p:cTn>
                                        <p:tgtEl>
                                          <p:spTgt spid="1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nodeType="clickEffect">
                                  <p:stCondLst>
                                    <p:cond delay="0"/>
                                  </p:stCondLst>
                                  <p:childTnLst>
                                    <p:animEffect transition="out" filter="fade">
                                      <p:cBhvr>
                                        <p:cTn id="52" dur="1000"/>
                                        <p:tgtEl>
                                          <p:spTgt spid="23"/>
                                        </p:tgtEl>
                                      </p:cBhvr>
                                    </p:animEffect>
                                    <p:set>
                                      <p:cBhvr>
                                        <p:cTn id="53" dur="1" fill="hold">
                                          <p:stCondLst>
                                            <p:cond delay="999"/>
                                          </p:stCondLst>
                                        </p:cTn>
                                        <p:tgtEl>
                                          <p:spTgt spid="2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nodeType="clickEffect">
                                  <p:stCondLst>
                                    <p:cond delay="0"/>
                                  </p:stCondLst>
                                  <p:childTnLst>
                                    <p:animEffect transition="out" filter="fade">
                                      <p:cBhvr>
                                        <p:cTn id="69" dur="1000"/>
                                        <p:tgtEl>
                                          <p:spTgt spid="25"/>
                                        </p:tgtEl>
                                      </p:cBhvr>
                                    </p:animEffect>
                                    <p:set>
                                      <p:cBhvr>
                                        <p:cTn id="70" dur="1" fill="hold">
                                          <p:stCondLst>
                                            <p:cond delay="999"/>
                                          </p:stCondLst>
                                        </p:cTn>
                                        <p:tgtEl>
                                          <p:spTgt spid="2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Effect transition="in" filter="fade">
                                      <p:cBhvr>
                                        <p:cTn id="77" dur="1000"/>
                                        <p:tgtEl>
                                          <p:spTgt spid="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childTnLst>
                                </p:cTn>
                              </p:par>
                            </p:childTnLst>
                          </p:cTn>
                        </p:par>
                        <p:par>
                          <p:cTn id="83" fill="hold" nodeType="afterGroup">
                            <p:stCondLst>
                              <p:cond delay="1000"/>
                            </p:stCondLst>
                            <p:childTnLst>
                              <p:par>
                                <p:cTn id="84" presetID="10" presetClass="entr" presetSubtype="0"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1" nodeType="clickEffect">
                                  <p:stCondLst>
                                    <p:cond delay="0"/>
                                  </p:stCondLst>
                                  <p:childTnLst>
                                    <p:animEffect transition="out" filter="fade">
                                      <p:cBhvr>
                                        <p:cTn id="90" dur="1000"/>
                                        <p:tgtEl>
                                          <p:spTgt spid="30"/>
                                        </p:tgtEl>
                                      </p:cBhvr>
                                    </p:animEffect>
                                    <p:set>
                                      <p:cBhvr>
                                        <p:cTn id="91" dur="1" fill="hold">
                                          <p:stCondLst>
                                            <p:cond delay="999"/>
                                          </p:stCondLst>
                                        </p:cTn>
                                        <p:tgtEl>
                                          <p:spTgt spid="3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childTnLst>
                                </p:cTn>
                              </p:par>
                            </p:childTnLst>
                          </p:cTn>
                        </p:par>
                        <p:par>
                          <p:cTn id="100" fill="hold" nodeType="afterGroup">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1" nodeType="clickEffect">
                                  <p:stCondLst>
                                    <p:cond delay="0"/>
                                  </p:stCondLst>
                                  <p:childTnLst>
                                    <p:animEffect transition="out" filter="fade">
                                      <p:cBhvr>
                                        <p:cTn id="107" dur="2000"/>
                                        <p:tgtEl>
                                          <p:spTgt spid="31"/>
                                        </p:tgtEl>
                                      </p:cBhvr>
                                    </p:animEffect>
                                    <p:set>
                                      <p:cBhvr>
                                        <p:cTn id="108" dur="1" fill="hold">
                                          <p:stCondLst>
                                            <p:cond delay="1999"/>
                                          </p:stCondLst>
                                        </p:cTn>
                                        <p:tgtEl>
                                          <p:spTgt spid="3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9"/>
                                        </p:tgtEl>
                                      </p:cBhvr>
                                    </p:animEffect>
                                    <p:set>
                                      <p:cBhvr>
                                        <p:cTn id="111" dur="1" fill="hold">
                                          <p:stCondLst>
                                            <p:cond delay="499"/>
                                          </p:stCondLst>
                                        </p:cTn>
                                        <p:tgtEl>
                                          <p:spTgt spid="29"/>
                                        </p:tgtEl>
                                        <p:attrNameLst>
                                          <p:attrName>style.visibility</p:attrName>
                                        </p:attrNameLst>
                                      </p:cBhvr>
                                      <p:to>
                                        <p:strVal val="hidden"/>
                                      </p:to>
                                    </p:set>
                                  </p:childTnLst>
                                </p:cTn>
                              </p:par>
                            </p:childTnLst>
                          </p:cTn>
                        </p:par>
                        <p:par>
                          <p:cTn id="112" fill="hold" nodeType="afterGroup">
                            <p:stCondLst>
                              <p:cond delay="2000"/>
                            </p:stCondLst>
                            <p:childTnLst>
                              <p:par>
                                <p:cTn id="113" presetID="53" presetClass="entr" presetSubtype="0"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animEffect transition="in" filter="fade">
                                      <p:cBhvr>
                                        <p:cTn id="1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0" grpId="0"/>
      <p:bldP spid="30" grpId="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2"/>
          <p:cNvSpPr>
            <a:spLocks noGrp="1"/>
          </p:cNvSpPr>
          <p:nvPr>
            <p:ph type="sldNum" sz="quarter" idx="12"/>
          </p:nvPr>
        </p:nvSpPr>
        <p:spPr bwMode="auto">
          <a:ln>
            <a:round/>
            <a:headEnd/>
            <a:tailEnd/>
          </a:ln>
        </p:spPr>
        <p:txBody>
          <a:bodyPr/>
          <a:lstStyle/>
          <a:p>
            <a:r>
              <a:rPr lang="en-US" smtClean="0"/>
              <a:t>7-</a:t>
            </a:r>
            <a:fld id="{034FBECF-03EC-4A68-8379-AEBE7A1DDE83}" type="slidenum">
              <a:rPr lang="en-US" smtClean="0"/>
              <a:pPr/>
              <a:t>27</a:t>
            </a:fld>
            <a:endParaRPr lang="en-US" smtClean="0"/>
          </a:p>
        </p:txBody>
      </p:sp>
      <p:sp>
        <p:nvSpPr>
          <p:cNvPr id="32770" name="TextBox 1"/>
          <p:cNvSpPr txBox="1">
            <a:spLocks noChangeArrowheads="1"/>
          </p:cNvSpPr>
          <p:nvPr/>
        </p:nvSpPr>
        <p:spPr bwMode="auto">
          <a:xfrm>
            <a:off x="914400" y="609600"/>
            <a:ext cx="7239000" cy="1754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rPr>
              <a:t>Your finance calculator can compute both parts (the annuity and the lump sum) simultaneously</a:t>
            </a:r>
          </a:p>
        </p:txBody>
      </p:sp>
      <p:pic>
        <p:nvPicPr>
          <p:cNvPr id="52227" name="Picture 2" descr="http://a1.mzstatic.com/us/r1000/032/Purple/85/1e/af/mzl.etighpol.320x480-75.jpg"/>
          <p:cNvPicPr>
            <a:picLocks noChangeAspect="1" noChangeArrowheads="1"/>
          </p:cNvPicPr>
          <p:nvPr/>
        </p:nvPicPr>
        <p:blipFill>
          <a:blip r:embed="rId2"/>
          <a:srcRect/>
          <a:stretch>
            <a:fillRect/>
          </a:stretch>
        </p:blipFill>
        <p:spPr bwMode="auto">
          <a:xfrm>
            <a:off x="1477963" y="2819400"/>
            <a:ext cx="57912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2"/>
          <p:cNvSpPr>
            <a:spLocks noGrp="1"/>
          </p:cNvSpPr>
          <p:nvPr>
            <p:ph type="sldNum" sz="quarter" idx="12"/>
          </p:nvPr>
        </p:nvSpPr>
        <p:spPr bwMode="auto">
          <a:ln>
            <a:round/>
            <a:headEnd/>
            <a:tailEnd/>
          </a:ln>
        </p:spPr>
        <p:txBody>
          <a:bodyPr/>
          <a:lstStyle/>
          <a:p>
            <a:r>
              <a:rPr lang="en-US" smtClean="0"/>
              <a:t>7-</a:t>
            </a:r>
            <a:fld id="{1692DA6A-FAE4-4FC8-9228-4D8D748285D8}" type="slidenum">
              <a:rPr lang="en-US" smtClean="0"/>
              <a:pPr/>
              <a:t>28</a:t>
            </a:fld>
            <a:endParaRPr lang="en-US" smtClean="0"/>
          </a:p>
        </p:txBody>
      </p:sp>
      <p:sp>
        <p:nvSpPr>
          <p:cNvPr id="53250" name="TextBox 1"/>
          <p:cNvSpPr txBox="1">
            <a:spLocks noChangeArrowheads="1"/>
          </p:cNvSpPr>
          <p:nvPr/>
        </p:nvSpPr>
        <p:spPr bwMode="auto">
          <a:xfrm>
            <a:off x="1066800" y="685800"/>
            <a:ext cx="7467600" cy="5268913"/>
          </a:xfrm>
          <a:prstGeom prst="rect">
            <a:avLst/>
          </a:prstGeom>
          <a:noFill/>
          <a:ln w="9525">
            <a:noFill/>
            <a:miter lim="800000"/>
            <a:headEnd/>
            <a:tailEnd/>
          </a:ln>
        </p:spPr>
        <p:txBody>
          <a:bodyPr>
            <a:spAutoFit/>
          </a:bodyPr>
          <a:lstStyle/>
          <a:p>
            <a:pPr marL="347663" indent="-347663"/>
            <a:r>
              <a:rPr lang="en-US" sz="4400" b="1">
                <a:latin typeface="Franklin Gothic Book" pitchFamily="34" charset="0"/>
              </a:rPr>
              <a:t>A bond valuation example:</a:t>
            </a:r>
          </a:p>
          <a:p>
            <a:pPr marL="347663" indent="-347663"/>
            <a:endParaRPr lang="en-US" sz="4400" b="1">
              <a:latin typeface="Franklin Gothic Book" pitchFamily="34" charset="0"/>
            </a:endParaRPr>
          </a:p>
          <a:p>
            <a:pPr marL="347663" indent="-347663">
              <a:buFont typeface="Arial" charset="0"/>
              <a:buChar char="•"/>
            </a:pPr>
            <a:r>
              <a:rPr lang="en-US" sz="4400" b="1">
                <a:latin typeface="Franklin Gothic Book" pitchFamily="34" charset="0"/>
              </a:rPr>
              <a:t> 5 year bond </a:t>
            </a:r>
          </a:p>
          <a:p>
            <a:pPr marL="347663" indent="-347663">
              <a:buFont typeface="Arial" charset="0"/>
              <a:buChar char="•"/>
            </a:pPr>
            <a:r>
              <a:rPr lang="en-US" sz="4400" b="1">
                <a:latin typeface="Franklin Gothic Book" pitchFamily="34" charset="0"/>
              </a:rPr>
              <a:t>14% as the discount rate (YTM)</a:t>
            </a:r>
          </a:p>
          <a:p>
            <a:pPr marL="347663" indent="-347663">
              <a:buFont typeface="Arial" charset="0"/>
              <a:buChar char="•"/>
            </a:pPr>
            <a:r>
              <a:rPr lang="en-US" sz="4400" b="1">
                <a:latin typeface="Franklin Gothic Book" pitchFamily="34" charset="0"/>
              </a:rPr>
              <a:t>6% coupon interest rate</a:t>
            </a:r>
          </a:p>
          <a:p>
            <a:pPr marL="347663" indent="-347663">
              <a:buFont typeface="Arial" charset="0"/>
              <a:buChar char="•"/>
            </a:pPr>
            <a:r>
              <a:rPr lang="en-US" sz="4400" b="1">
                <a:latin typeface="Franklin Gothic Book" pitchFamily="34" charset="0"/>
              </a:rPr>
              <a:t>$1,000 maturity value</a:t>
            </a:r>
          </a:p>
          <a:p>
            <a:pPr marL="347663" indent="-347663"/>
            <a:endParaRPr lang="en-US" sz="3200">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2"/>
          <p:cNvSpPr>
            <a:spLocks noGrp="1"/>
          </p:cNvSpPr>
          <p:nvPr>
            <p:ph type="sldNum" sz="quarter" idx="12"/>
          </p:nvPr>
        </p:nvSpPr>
        <p:spPr bwMode="auto">
          <a:ln>
            <a:round/>
            <a:headEnd/>
            <a:tailEnd/>
          </a:ln>
        </p:spPr>
        <p:txBody>
          <a:bodyPr/>
          <a:lstStyle/>
          <a:p>
            <a:r>
              <a:rPr lang="en-US" smtClean="0"/>
              <a:t>7-</a:t>
            </a:r>
            <a:fld id="{B8868063-28E2-40BE-A02D-E34A872B40C3}" type="slidenum">
              <a:rPr lang="en-US" smtClean="0"/>
              <a:pPr/>
              <a:t>29</a:t>
            </a:fld>
            <a:endParaRPr lang="en-US" smtClean="0"/>
          </a:p>
        </p:txBody>
      </p:sp>
      <p:pic>
        <p:nvPicPr>
          <p:cNvPr id="54274" name="Picture 2" descr="http://a1.mzstatic.com/us/r1000/032/Purple/85/1e/af/mzl.etighpol.320x480-75.jpg"/>
          <p:cNvPicPr>
            <a:picLocks noChangeAspect="1" noChangeArrowheads="1"/>
          </p:cNvPicPr>
          <p:nvPr/>
        </p:nvPicPr>
        <p:blipFill>
          <a:blip r:embed="rId2"/>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rPr>
              <a:t>$1,000 = FV</a:t>
            </a:r>
          </a:p>
        </p:txBody>
      </p:sp>
      <p:sp>
        <p:nvSpPr>
          <p:cNvPr id="4" name="TextBox 3"/>
          <p:cNvSpPr txBox="1">
            <a:spLocks noChangeArrowheads="1"/>
          </p:cNvSpPr>
          <p:nvPr/>
        </p:nvSpPr>
        <p:spPr bwMode="auto">
          <a:xfrm>
            <a:off x="228600" y="228600"/>
            <a:ext cx="28194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rPr>
              <a:t>5 years = N</a:t>
            </a:r>
          </a:p>
        </p:txBody>
      </p:sp>
      <p:sp>
        <p:nvSpPr>
          <p:cNvPr id="5" name="TextBox 4"/>
          <p:cNvSpPr txBox="1">
            <a:spLocks noChangeArrowheads="1"/>
          </p:cNvSpPr>
          <p:nvPr/>
        </p:nvSpPr>
        <p:spPr bwMode="auto">
          <a:xfrm>
            <a:off x="1905000" y="1219200"/>
            <a:ext cx="3911600" cy="58420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rPr>
              <a:t>$60 = Payment (PMT)</a:t>
            </a:r>
          </a:p>
        </p:txBody>
      </p:sp>
      <p:sp>
        <p:nvSpPr>
          <p:cNvPr id="6" name="TextBox 5"/>
          <p:cNvSpPr txBox="1">
            <a:spLocks noChangeArrowheads="1"/>
          </p:cNvSpPr>
          <p:nvPr/>
        </p:nvSpPr>
        <p:spPr bwMode="auto">
          <a:xfrm>
            <a:off x="838200" y="685800"/>
            <a:ext cx="7239000" cy="584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rPr>
              <a:t>14% = Discount rate (or YTM)</a:t>
            </a:r>
          </a:p>
        </p:txBody>
      </p:sp>
      <p:sp>
        <p:nvSpPr>
          <p:cNvPr id="7" name="TextBox 6"/>
          <p:cNvSpPr txBox="1">
            <a:spLocks noChangeArrowheads="1"/>
          </p:cNvSpPr>
          <p:nvPr/>
        </p:nvSpPr>
        <p:spPr bwMode="auto">
          <a:xfrm>
            <a:off x="304800" y="1752600"/>
            <a:ext cx="23622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PV = ?</a:t>
            </a:r>
          </a:p>
        </p:txBody>
      </p:sp>
      <p:cxnSp>
        <p:nvCxnSpPr>
          <p:cNvPr id="9" name="Straight Arrow Connector 8"/>
          <p:cNvCxnSpPr/>
          <p:nvPr/>
        </p:nvCxnSpPr>
        <p:spPr>
          <a:xfrm rot="16200000" flipH="1">
            <a:off x="1371600" y="2286000"/>
            <a:ext cx="1524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943100" y="2247900"/>
            <a:ext cx="2133600" cy="990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33400" y="1981200"/>
            <a:ext cx="2590800" cy="1066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91000" y="2286000"/>
            <a:ext cx="1600200" cy="1447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209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-725.35</a:t>
            </a:r>
          </a:p>
        </p:txBody>
      </p:sp>
      <p:sp>
        <p:nvSpPr>
          <p:cNvPr id="34831" name="TextBox 15"/>
          <p:cNvSpPr txBox="1">
            <a:spLocks noChangeArrowheads="1"/>
          </p:cNvSpPr>
          <p:nvPr/>
        </p:nvSpPr>
        <p:spPr bwMode="auto">
          <a:xfrm>
            <a:off x="6286500" y="136525"/>
            <a:ext cx="2705100" cy="768350"/>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00" b="1" dirty="0" smtClean="0">
                <a:solidFill>
                  <a:schemeClr val="tx2"/>
                </a:solidFill>
                <a:latin typeface="+mj-lt"/>
              </a:rPr>
              <a:t>HP 12-C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nodeType="clickEffect">
                                  <p:stCondLst>
                                    <p:cond delay="0"/>
                                  </p:stCondLst>
                                  <p:childTnLst>
                                    <p:animEffect transition="out" filter="fade">
                                      <p:cBhvr>
                                        <p:cTn id="69" dur="1000"/>
                                        <p:tgtEl>
                                          <p:spTgt spid="12"/>
                                        </p:tgtEl>
                                      </p:cBhvr>
                                    </p:animEffect>
                                    <p:set>
                                      <p:cBhvr>
                                        <p:cTn id="70" dur="1" fill="hold">
                                          <p:stCondLst>
                                            <p:cond delay="999"/>
                                          </p:stCondLst>
                                        </p:cTn>
                                        <p:tgtEl>
                                          <p:spTgt spid="1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ppt_w</p:attrName>
                                        </p:attrNameLst>
                                      </p:cBhvr>
                                      <p:tavLst>
                                        <p:tav tm="0">
                                          <p:val>
                                            <p:fltVal val="0"/>
                                          </p:val>
                                        </p:tav>
                                        <p:tav tm="100000">
                                          <p:val>
                                            <p:strVal val="#ppt_w"/>
                                          </p:val>
                                        </p:tav>
                                      </p:tavLst>
                                    </p:anim>
                                    <p:anim calcmode="lin" valueType="num">
                                      <p:cBhvr>
                                        <p:cTn id="76" dur="1000" fill="hold"/>
                                        <p:tgtEl>
                                          <p:spTgt spid="7"/>
                                        </p:tgtEl>
                                        <p:attrNameLst>
                                          <p:attrName>ppt_h</p:attrName>
                                        </p:attrNameLst>
                                      </p:cBhvr>
                                      <p:tavLst>
                                        <p:tav tm="0">
                                          <p:val>
                                            <p:fltVal val="0"/>
                                          </p:val>
                                        </p:tav>
                                        <p:tav tm="100000">
                                          <p:val>
                                            <p:strVal val="#ppt_h"/>
                                          </p:val>
                                        </p:tav>
                                      </p:tavLst>
                                    </p:anim>
                                    <p:animEffect transition="in" filter="fade">
                                      <p:cBhvr>
                                        <p:cTn id="77" dur="10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nodeType="clickEffect">
                                  <p:stCondLst>
                                    <p:cond delay="0"/>
                                  </p:stCondLst>
                                  <p:childTnLst>
                                    <p:animEffect transition="out" filter="fade">
                                      <p:cBhvr>
                                        <p:cTn id="86" dur="1000"/>
                                        <p:tgtEl>
                                          <p:spTgt spid="9"/>
                                        </p:tgtEl>
                                      </p:cBhvr>
                                    </p:animEffect>
                                    <p:set>
                                      <p:cBhvr>
                                        <p:cTn id="87" dur="1" fill="hold">
                                          <p:stCondLst>
                                            <p:cond delay="999"/>
                                          </p:stCondLst>
                                        </p:cTn>
                                        <p:tgtEl>
                                          <p:spTgt spid="9"/>
                                        </p:tgtEl>
                                        <p:attrNameLst>
                                          <p:attrName>style.visibility</p:attrName>
                                        </p:attrNameLst>
                                      </p:cBhvr>
                                      <p:to>
                                        <p:strVal val="hidden"/>
                                      </p:to>
                                    </p:set>
                                  </p:childTnLst>
                                </p:cTn>
                              </p:par>
                            </p:childTnLst>
                          </p:cTn>
                        </p:par>
                        <p:par>
                          <p:cTn id="88" fill="hold" nodeType="afterGroup">
                            <p:stCondLst>
                              <p:cond delay="1000"/>
                            </p:stCondLst>
                            <p:childTnLst>
                              <p:par>
                                <p:cTn id="89" presetID="53"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22"/>
          <p:cNvSpPr>
            <a:spLocks noGrp="1"/>
          </p:cNvSpPr>
          <p:nvPr>
            <p:ph type="sldNum" sz="quarter" idx="12"/>
          </p:nvPr>
        </p:nvSpPr>
        <p:spPr bwMode="auto">
          <a:ln>
            <a:round/>
            <a:headEnd/>
            <a:tailEnd/>
          </a:ln>
        </p:spPr>
        <p:txBody>
          <a:bodyPr/>
          <a:lstStyle/>
          <a:p>
            <a:r>
              <a:rPr lang="en-US" smtClean="0"/>
              <a:t>7-</a:t>
            </a:r>
            <a:fld id="{4FBB1DF0-2481-4B15-954A-E39628A65D9D}" type="slidenum">
              <a:rPr lang="en-US" smtClean="0"/>
              <a:pPr/>
              <a:t>3</a:t>
            </a:fld>
            <a:endParaRPr lang="en-US" smtClean="0"/>
          </a:p>
        </p:txBody>
      </p:sp>
      <p:sp>
        <p:nvSpPr>
          <p:cNvPr id="9220"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1066800" y="1828800"/>
            <a:ext cx="7162800" cy="4295775"/>
          </a:xfrm>
          <a:prstGeom prst="rect">
            <a:avLst/>
          </a:prstGeom>
          <a:noFill/>
          <a:ln w="9525">
            <a:noFill/>
            <a:miter lim="800000"/>
            <a:headEnd/>
            <a:tailEnd/>
          </a:ln>
        </p:spPr>
        <p:txBody>
          <a:bodyPr>
            <a:spAutoFit/>
          </a:bodyPr>
          <a:lstStyle/>
          <a:p>
            <a:pPr marL="347663" indent="-347663">
              <a:buFont typeface="Arial" charset="0"/>
              <a:buChar char="•"/>
            </a:pPr>
            <a:r>
              <a:rPr lang="en-US" sz="3200" b="1">
                <a:latin typeface="Perpetua" pitchFamily="18" charset="0"/>
              </a:rPr>
              <a:t>Bond Definition</a:t>
            </a:r>
          </a:p>
          <a:p>
            <a:pPr marL="347663" indent="-347663">
              <a:buFont typeface="Arial" charset="0"/>
              <a:buChar char="•"/>
            </a:pPr>
            <a:r>
              <a:rPr lang="en-US" sz="3200" b="1">
                <a:latin typeface="Perpetua" pitchFamily="18" charset="0"/>
              </a:rPr>
              <a:t>Bond Features</a:t>
            </a:r>
          </a:p>
          <a:p>
            <a:pPr marL="347663" indent="-347663">
              <a:buFont typeface="Arial" charset="0"/>
              <a:buChar char="•"/>
            </a:pPr>
            <a:r>
              <a:rPr lang="en-US" sz="3200" b="1">
                <a:latin typeface="Perpetua" pitchFamily="18" charset="0"/>
              </a:rPr>
              <a:t>Valuation of a Bond</a:t>
            </a:r>
          </a:p>
          <a:p>
            <a:pPr marL="347663" indent="-347663">
              <a:buFont typeface="Arial" charset="0"/>
              <a:buChar char="•"/>
            </a:pPr>
            <a:r>
              <a:rPr lang="en-US" sz="3200" b="1">
                <a:latin typeface="Perpetua" pitchFamily="18" charset="0"/>
              </a:rPr>
              <a:t>Bond Relationships</a:t>
            </a:r>
          </a:p>
          <a:p>
            <a:pPr marL="347663" indent="-347663">
              <a:buFont typeface="Arial" charset="0"/>
              <a:buChar char="•"/>
            </a:pPr>
            <a:r>
              <a:rPr lang="en-US" sz="3200" b="1">
                <a:latin typeface="Perpetua" pitchFamily="18" charset="0"/>
              </a:rPr>
              <a:t>Inflation and Interest Rates</a:t>
            </a:r>
          </a:p>
          <a:p>
            <a:pPr marL="347663" indent="-347663">
              <a:buFont typeface="Arial" charset="0"/>
              <a:buChar char="•"/>
            </a:pPr>
            <a:r>
              <a:rPr lang="en-US" sz="3200" b="1">
                <a:latin typeface="Perpetua" pitchFamily="18" charset="0"/>
              </a:rPr>
              <a:t>Determinants of Bond Yields</a:t>
            </a:r>
          </a:p>
          <a:p>
            <a:pPr marL="347663" indent="-347663">
              <a:buFont typeface="Arial" charset="0"/>
              <a:buChar char="•"/>
            </a:pPr>
            <a:r>
              <a:rPr lang="en-US" sz="3200" b="1">
                <a:latin typeface="Perpetua" pitchFamily="18" charset="0"/>
              </a:rPr>
              <a:t>Bond Ratings</a:t>
            </a:r>
          </a:p>
          <a:p>
            <a:pPr marL="347663" indent="-347663">
              <a:buFont typeface="Arial" charset="0"/>
              <a:buChar char="•"/>
            </a:pPr>
            <a:r>
              <a:rPr lang="en-US" sz="3200" b="1">
                <a:latin typeface="Perpetua" pitchFamily="18" charset="0"/>
              </a:rPr>
              <a:t>Bond Markets</a:t>
            </a:r>
          </a:p>
          <a:p>
            <a:pPr marL="347663" indent="-3476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1" end="1"/>
                                            </p:txEl>
                                          </p:spTgt>
                                        </p:tgtEl>
                                        <p:attrNameLst>
                                          <p:attrName>style.opacity</p:attrName>
                                        </p:attrNameLst>
                                      </p:cBhvr>
                                      <p:to>
                                        <p:strVal val="0.25"/>
                                      </p:to>
                                    </p:set>
                                    <p:animEffect filter="image" prLst="opacity: 0.25">
                                      <p:cBhvr rctx="IE">
                                        <p:cTn id="9" dur="indefinite"/>
                                        <p:tgtEl>
                                          <p:spTgt spid="5">
                                            <p:txEl>
                                              <p:pRg st="1" end="1"/>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25"/>
                                      </p:to>
                                    </p:set>
                                    <p:animEffect filter="image" prLst="opacity: 0.2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25"/>
                                      </p:to>
                                    </p:set>
                                    <p:animEffect filter="image" prLst="opacity: 0.25">
                                      <p:cBhvr rctx="IE">
                                        <p:cTn id="18" dur="indefinite"/>
                                        <p:tgtEl>
                                          <p:spTgt spid="5">
                                            <p:txEl>
                                              <p:pRg st="4" end="4"/>
                                            </p:txEl>
                                          </p:spTgt>
                                        </p:tgtEl>
                                      </p:cBhvr>
                                    </p:animEffect>
                                  </p:childTnLst>
                                </p:cTn>
                              </p:par>
                              <p:par>
                                <p:cTn id="19" presetID="9" presetClass="emph" presetSubtype="0" nodeType="withEffect">
                                  <p:stCondLst>
                                    <p:cond delay="0"/>
                                  </p:stCondLst>
                                  <p:childTnLst>
                                    <p:set>
                                      <p:cBhvr rctx="PPT">
                                        <p:cTn id="20" dur="indefinite"/>
                                        <p:tgtEl>
                                          <p:spTgt spid="5">
                                            <p:txEl>
                                              <p:pRg st="5" end="5"/>
                                            </p:txEl>
                                          </p:spTgt>
                                        </p:tgtEl>
                                        <p:attrNameLst>
                                          <p:attrName>style.opacity</p:attrName>
                                        </p:attrNameLst>
                                      </p:cBhvr>
                                      <p:to>
                                        <p:strVal val="0.25"/>
                                      </p:to>
                                    </p:set>
                                    <p:animEffect filter="image" prLst="opacity: 0.25">
                                      <p:cBhvr rctx="IE">
                                        <p:cTn id="21" dur="indefinite"/>
                                        <p:tgtEl>
                                          <p:spTgt spid="5">
                                            <p:txEl>
                                              <p:pRg st="5" end="5"/>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25"/>
                                      </p:to>
                                    </p:set>
                                    <p:animEffect filter="image" prLst="opacity: 0.25">
                                      <p:cBhvr rctx="IE">
                                        <p:cTn id="24" dur="indefinite"/>
                                        <p:tgtEl>
                                          <p:spTgt spid="5">
                                            <p:txEl>
                                              <p:pRg st="6" end="6"/>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22"/>
          <p:cNvSpPr>
            <a:spLocks noGrp="1"/>
          </p:cNvSpPr>
          <p:nvPr>
            <p:ph type="sldNum" sz="quarter" idx="12"/>
          </p:nvPr>
        </p:nvSpPr>
        <p:spPr bwMode="auto">
          <a:ln>
            <a:round/>
            <a:headEnd/>
            <a:tailEnd/>
          </a:ln>
        </p:spPr>
        <p:txBody>
          <a:bodyPr/>
          <a:lstStyle/>
          <a:p>
            <a:r>
              <a:rPr lang="en-US" smtClean="0"/>
              <a:t>7-</a:t>
            </a:r>
            <a:fld id="{892C8D5F-E18A-4638-9524-EEB629C025A3}" type="slidenum">
              <a:rPr lang="en-US" smtClean="0"/>
              <a:pPr/>
              <a:t>30</a:t>
            </a:fld>
            <a:endParaRPr lang="en-US" smtClean="0"/>
          </a:p>
        </p:txBody>
      </p:sp>
      <p:sp>
        <p:nvSpPr>
          <p:cNvPr id="2052" name="Rectangle 3"/>
          <p:cNvSpPr txBox="1">
            <a:spLocks noChangeArrowheads="1"/>
          </p:cNvSpPr>
          <p:nvPr/>
        </p:nvSpPr>
        <p:spPr bwMode="auto">
          <a:xfrm>
            <a:off x="914400" y="1676400"/>
            <a:ext cx="7069138" cy="4494213"/>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Arial" charset="0"/>
              <a:buChar char="•"/>
              <a:defRPr/>
            </a:pPr>
            <a:r>
              <a:rPr lang="en-US" sz="2800" dirty="0" smtClean="0">
                <a:latin typeface="+mn-lt"/>
              </a:rPr>
              <a:t>There is a specific formula for finding bond prices on a spreadsheet</a:t>
            </a:r>
          </a:p>
          <a:p>
            <a:pPr lvl="1" eaLnBrk="1" hangingPunct="1">
              <a:lnSpc>
                <a:spcPct val="90000"/>
              </a:lnSpc>
              <a:spcBef>
                <a:spcPct val="20000"/>
              </a:spcBef>
              <a:buFont typeface="Arial" charset="0"/>
              <a:buChar char="–"/>
              <a:defRPr/>
            </a:pPr>
            <a:r>
              <a:rPr lang="en-US" sz="2000" dirty="0" smtClean="0">
                <a:latin typeface="+mn-lt"/>
              </a:rPr>
              <a:t>PRICE(</a:t>
            </a:r>
            <a:r>
              <a:rPr lang="en-US" sz="2000" dirty="0" err="1" smtClean="0">
                <a:latin typeface="+mn-lt"/>
              </a:rPr>
              <a:t>Settlement,Maturity,Rate,Yld,Redemption</a:t>
            </a:r>
            <a:r>
              <a:rPr lang="en-US" sz="2000" dirty="0" smtClean="0">
                <a:latin typeface="+mn-lt"/>
              </a:rPr>
              <a:t>, </a:t>
            </a:r>
            <a:r>
              <a:rPr lang="en-US" sz="2000" dirty="0" err="1" smtClean="0">
                <a:latin typeface="+mn-lt"/>
              </a:rPr>
              <a:t>Frequency,Basis</a:t>
            </a:r>
            <a:r>
              <a:rPr lang="en-US" sz="2000" dirty="0" smtClean="0">
                <a:latin typeface="+mn-lt"/>
              </a:rPr>
              <a:t>)</a:t>
            </a:r>
          </a:p>
          <a:p>
            <a:pPr lvl="1" eaLnBrk="1" hangingPunct="1">
              <a:lnSpc>
                <a:spcPct val="90000"/>
              </a:lnSpc>
              <a:spcBef>
                <a:spcPct val="20000"/>
              </a:spcBef>
              <a:buFont typeface="Arial" charset="0"/>
              <a:buChar char="–"/>
              <a:defRPr/>
            </a:pPr>
            <a:r>
              <a:rPr lang="en-US" sz="2000" dirty="0" smtClean="0">
                <a:latin typeface="+mn-lt"/>
              </a:rPr>
              <a:t>YIELD(</a:t>
            </a:r>
            <a:r>
              <a:rPr lang="en-US" sz="2000" dirty="0" err="1" smtClean="0">
                <a:latin typeface="+mn-lt"/>
              </a:rPr>
              <a:t>Settlement,Maturity,Rate,Pr,Redemption</a:t>
            </a:r>
            <a:r>
              <a:rPr lang="en-US" sz="2000" dirty="0" smtClean="0">
                <a:latin typeface="+mn-lt"/>
              </a:rPr>
              <a:t>, </a:t>
            </a:r>
            <a:r>
              <a:rPr lang="en-US" sz="2000" dirty="0" err="1" smtClean="0">
                <a:latin typeface="+mn-lt"/>
              </a:rPr>
              <a:t>Frequency,Basis</a:t>
            </a:r>
            <a:r>
              <a:rPr lang="en-US" sz="2000" dirty="0" smtClean="0">
                <a:latin typeface="+mn-lt"/>
              </a:rPr>
              <a:t>)</a:t>
            </a:r>
          </a:p>
          <a:p>
            <a:pPr lvl="1" eaLnBrk="1" hangingPunct="1">
              <a:lnSpc>
                <a:spcPct val="90000"/>
              </a:lnSpc>
              <a:spcBef>
                <a:spcPct val="20000"/>
              </a:spcBef>
              <a:buFont typeface="Arial" charset="0"/>
              <a:buChar char="–"/>
              <a:defRPr/>
            </a:pPr>
            <a:r>
              <a:rPr lang="en-US" sz="2000" dirty="0" smtClean="0">
                <a:latin typeface="+mn-lt"/>
              </a:rPr>
              <a:t>Settlement and maturity need to be actual dates</a:t>
            </a:r>
          </a:p>
          <a:p>
            <a:pPr lvl="1" eaLnBrk="1" hangingPunct="1">
              <a:lnSpc>
                <a:spcPct val="90000"/>
              </a:lnSpc>
              <a:spcBef>
                <a:spcPct val="20000"/>
              </a:spcBef>
              <a:buFont typeface="Arial" charset="0"/>
              <a:buChar char="–"/>
              <a:defRPr/>
            </a:pPr>
            <a:r>
              <a:rPr lang="en-US" sz="2000" dirty="0" smtClean="0">
                <a:latin typeface="+mn-lt"/>
              </a:rPr>
              <a:t>The redemption and </a:t>
            </a:r>
            <a:r>
              <a:rPr lang="en-US" sz="2000" dirty="0" err="1" smtClean="0">
                <a:latin typeface="+mn-lt"/>
              </a:rPr>
              <a:t>Pr</a:t>
            </a:r>
            <a:r>
              <a:rPr lang="en-US" sz="2000" dirty="0" smtClean="0">
                <a:latin typeface="+mn-lt"/>
              </a:rPr>
              <a:t> need to be input as % of par value</a:t>
            </a:r>
          </a:p>
          <a:p>
            <a:pPr eaLnBrk="1" hangingPunct="1">
              <a:lnSpc>
                <a:spcPct val="90000"/>
              </a:lnSpc>
              <a:spcBef>
                <a:spcPct val="20000"/>
              </a:spcBef>
              <a:buFont typeface="Arial" charset="0"/>
              <a:buChar char="•"/>
              <a:defRPr/>
            </a:pPr>
            <a:r>
              <a:rPr lang="en-US" sz="2800" dirty="0" smtClean="0">
                <a:latin typeface="+mn-lt"/>
              </a:rPr>
              <a:t>Click on the Excel icon for an example:</a:t>
            </a:r>
          </a:p>
        </p:txBody>
      </p:sp>
      <p:graphicFrame>
        <p:nvGraphicFramePr>
          <p:cNvPr id="73732" name="Object 4">
            <a:hlinkClick r:id="" action="ppaction://ole?verb=1"/>
          </p:cNvPr>
          <p:cNvGraphicFramePr>
            <a:graphicFrameLocks noChangeAspect="1"/>
          </p:cNvGraphicFramePr>
          <p:nvPr/>
        </p:nvGraphicFramePr>
        <p:xfrm>
          <a:off x="5943600" y="4800600"/>
          <a:ext cx="1981200" cy="1771650"/>
        </p:xfrm>
        <a:graphic>
          <a:graphicData uri="http://schemas.openxmlformats.org/presentationml/2006/ole">
            <mc:AlternateContent xmlns:mc="http://schemas.openxmlformats.org/markup-compatibility/2006">
              <mc:Choice xmlns:v="urn:schemas-microsoft-com:vml" Requires="v">
                <p:oleObj spid="_x0000_s36870" name="Worksheet" showAsIcon="1" r:id="rId4" imgW="381000" imgH="714375" progId="Excel.Sheet.8">
                  <p:embed/>
                </p:oleObj>
              </mc:Choice>
              <mc:Fallback>
                <p:oleObj name="Worksheet" showAsIcon="1" r:id="rId4" imgW="381000" imgH="714375"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51210"/>
                      <a:stretch>
                        <a:fillRect/>
                      </a:stretch>
                    </p:blipFill>
                    <p:spPr bwMode="auto">
                      <a:xfrm>
                        <a:off x="5943600" y="4800600"/>
                        <a:ext cx="1981200" cy="177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Box 5"/>
          <p:cNvSpPr txBox="1">
            <a:spLocks noChangeArrowheads="1"/>
          </p:cNvSpPr>
          <p:nvPr/>
        </p:nvSpPr>
        <p:spPr bwMode="auto">
          <a:xfrm>
            <a:off x="1524000" y="762000"/>
            <a:ext cx="5715000" cy="64611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solidFill>
                  <a:schemeClr val="tx2"/>
                </a:solidFill>
                <a:latin typeface="+mj-lt"/>
              </a:rPr>
              <a:t>Using Excel to value a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2"/>
          <p:cNvSpPr>
            <a:spLocks noGrp="1"/>
          </p:cNvSpPr>
          <p:nvPr>
            <p:ph type="sldNum" sz="quarter" idx="12"/>
          </p:nvPr>
        </p:nvSpPr>
        <p:spPr bwMode="auto">
          <a:ln>
            <a:round/>
            <a:headEnd/>
            <a:tailEnd/>
          </a:ln>
        </p:spPr>
        <p:txBody>
          <a:bodyPr/>
          <a:lstStyle/>
          <a:p>
            <a:r>
              <a:rPr lang="en-US" smtClean="0"/>
              <a:t>7-</a:t>
            </a:r>
            <a:fld id="{2561A448-92CA-46A6-A34C-E908A34CDECF}" type="slidenum">
              <a:rPr lang="en-US" smtClean="0"/>
              <a:pPr/>
              <a:t>31</a:t>
            </a:fld>
            <a:endParaRPr lang="en-US" smtClean="0"/>
          </a:p>
        </p:txBody>
      </p:sp>
      <p:sp>
        <p:nvSpPr>
          <p:cNvPr id="2" name="TextBox 1"/>
          <p:cNvSpPr txBox="1">
            <a:spLocks noChangeArrowheads="1"/>
          </p:cNvSpPr>
          <p:nvPr/>
        </p:nvSpPr>
        <p:spPr bwMode="auto">
          <a:xfrm>
            <a:off x="1371600" y="762000"/>
            <a:ext cx="5105400" cy="8302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rgbClr val="FF0000"/>
                </a:solidFill>
                <a:latin typeface="+mj-lt"/>
              </a:rPr>
              <a:t>Student alert!</a:t>
            </a:r>
          </a:p>
        </p:txBody>
      </p:sp>
      <p:sp>
        <p:nvSpPr>
          <p:cNvPr id="3" name="TextBox 2"/>
          <p:cNvSpPr txBox="1">
            <a:spLocks noChangeArrowheads="1"/>
          </p:cNvSpPr>
          <p:nvPr/>
        </p:nvSpPr>
        <p:spPr bwMode="auto">
          <a:xfrm>
            <a:off x="838200" y="1673225"/>
            <a:ext cx="6324600" cy="3990975"/>
          </a:xfrm>
          <a:prstGeom prst="rect">
            <a:avLst/>
          </a:prstGeom>
          <a:noFill/>
          <a:ln w="9525">
            <a:noFill/>
            <a:miter lim="800000"/>
            <a:headEnd/>
            <a:tailEnd/>
          </a:ln>
        </p:spPr>
        <p:txBody>
          <a:bodyPr>
            <a:spAutoFit/>
          </a:bodyPr>
          <a:lstStyle/>
          <a:p>
            <a:pPr marL="463550" indent="-463550"/>
            <a:r>
              <a:rPr lang="en-US" sz="3200" b="1">
                <a:latin typeface="Perpetua" pitchFamily="18" charset="0"/>
              </a:rPr>
              <a:t>	Notice that we have two “interest numbers” in our bond problem: </a:t>
            </a:r>
          </a:p>
          <a:p>
            <a:pPr marL="463550" indent="-463550"/>
            <a:r>
              <a:rPr lang="en-US" sz="3200" b="1">
                <a:latin typeface="Perpetua" pitchFamily="18" charset="0"/>
              </a:rPr>
              <a:t>1.  The coupon interest rate  (6% in our example) and </a:t>
            </a:r>
          </a:p>
          <a:p>
            <a:pPr marL="463550" indent="-463550"/>
            <a:r>
              <a:rPr lang="en-US" sz="3200" b="1">
                <a:latin typeface="Perpetua" pitchFamily="18" charset="0"/>
              </a:rPr>
              <a:t>2.  The discount rate  (14% in our example) to bring future values back into the present value.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2"/>
          <p:cNvSpPr>
            <a:spLocks noGrp="1"/>
          </p:cNvSpPr>
          <p:nvPr>
            <p:ph type="sldNum" sz="quarter" idx="12"/>
          </p:nvPr>
        </p:nvSpPr>
        <p:spPr bwMode="auto">
          <a:ln>
            <a:round/>
            <a:headEnd/>
            <a:tailEnd/>
          </a:ln>
        </p:spPr>
        <p:txBody>
          <a:bodyPr/>
          <a:lstStyle/>
          <a:p>
            <a:r>
              <a:rPr lang="en-US" smtClean="0"/>
              <a:t>7-</a:t>
            </a:r>
            <a:fld id="{DBC9FC8B-7E22-4ED9-AF9A-28DEA407B961}" type="slidenum">
              <a:rPr lang="en-US" smtClean="0"/>
              <a:pPr/>
              <a:t>32</a:t>
            </a:fld>
            <a:endParaRPr lang="en-US" smtClean="0"/>
          </a:p>
        </p:txBody>
      </p:sp>
      <p:sp>
        <p:nvSpPr>
          <p:cNvPr id="2" name="TextBox 1"/>
          <p:cNvSpPr txBox="1">
            <a:spLocks noChangeArrowheads="1"/>
          </p:cNvSpPr>
          <p:nvPr/>
        </p:nvSpPr>
        <p:spPr bwMode="auto">
          <a:xfrm>
            <a:off x="1371600" y="762000"/>
            <a:ext cx="5105400" cy="8302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rgbClr val="FF0000"/>
                </a:solidFill>
                <a:latin typeface="+mj-lt"/>
              </a:rPr>
              <a:t>Student alert!</a:t>
            </a:r>
          </a:p>
        </p:txBody>
      </p:sp>
      <p:sp>
        <p:nvSpPr>
          <p:cNvPr id="3" name="TextBox 2"/>
          <p:cNvSpPr txBox="1">
            <a:spLocks noChangeArrowheads="1"/>
          </p:cNvSpPr>
          <p:nvPr/>
        </p:nvSpPr>
        <p:spPr bwMode="auto">
          <a:xfrm>
            <a:off x="381000" y="1447800"/>
            <a:ext cx="6324600" cy="40322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latin typeface="+mn-lt"/>
              </a:rPr>
              <a:t>Keep it simple:</a:t>
            </a:r>
          </a:p>
          <a:p>
            <a:pPr eaLnBrk="1" hangingPunct="1">
              <a:defRPr/>
            </a:pPr>
            <a:endParaRPr lang="en-US" sz="3200" b="1" dirty="0" smtClean="0">
              <a:latin typeface="+mn-lt"/>
            </a:endParaRPr>
          </a:p>
          <a:p>
            <a:pPr eaLnBrk="1" hangingPunct="1">
              <a:defRPr/>
            </a:pPr>
            <a:r>
              <a:rPr lang="en-US" sz="3200" b="1" dirty="0" smtClean="0">
                <a:latin typeface="+mn-lt"/>
              </a:rPr>
              <a:t>Once you have computed the annuity amount, you can throw away the “</a:t>
            </a:r>
            <a:r>
              <a:rPr lang="en-US" sz="3200" b="1" dirty="0" smtClean="0">
                <a:solidFill>
                  <a:srgbClr val="0070C0"/>
                </a:solidFill>
                <a:latin typeface="+mn-lt"/>
              </a:rPr>
              <a:t>coupon interest rate</a:t>
            </a:r>
            <a:r>
              <a:rPr lang="en-US" sz="3200" b="1" dirty="0" smtClean="0">
                <a:latin typeface="+mn-lt"/>
              </a:rPr>
              <a:t>”.  You need the dollar amount of the annuity, not the coupon interest rate itself.</a:t>
            </a:r>
          </a:p>
        </p:txBody>
      </p:sp>
      <p:pic>
        <p:nvPicPr>
          <p:cNvPr id="36869" name="Picture 5" descr="C:\Users\Eric\AppData\Local\Microsoft\Windows\Temporary Internet Files\Content.IE5\IOP455QC\MM900309804[1].gif"/>
          <p:cNvPicPr>
            <a:picLocks noChangeAspect="1" noChangeArrowheads="1" noCrop="1"/>
          </p:cNvPicPr>
          <p:nvPr/>
        </p:nvPicPr>
        <p:blipFill>
          <a:blip r:embed="rId2"/>
          <a:srcRect/>
          <a:stretch>
            <a:fillRect/>
          </a:stretch>
        </p:blipFill>
        <p:spPr bwMode="auto">
          <a:xfrm>
            <a:off x="6178550" y="1828800"/>
            <a:ext cx="2940050"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500" fill="hold"/>
                                        <p:tgtEl>
                                          <p:spTgt spid="36869"/>
                                        </p:tgtEl>
                                        <p:attrNameLst>
                                          <p:attrName>ppt_w</p:attrName>
                                        </p:attrNameLst>
                                      </p:cBhvr>
                                      <p:tavLst>
                                        <p:tav tm="0">
                                          <p:val>
                                            <p:fltVal val="0"/>
                                          </p:val>
                                        </p:tav>
                                        <p:tav tm="100000">
                                          <p:val>
                                            <p:strVal val="#ppt_w"/>
                                          </p:val>
                                        </p:tav>
                                      </p:tavLst>
                                    </p:anim>
                                    <p:anim calcmode="lin" valueType="num">
                                      <p:cBhvr>
                                        <p:cTn id="20" dur="500" fill="hold"/>
                                        <p:tgtEl>
                                          <p:spTgt spid="36869"/>
                                        </p:tgtEl>
                                        <p:attrNameLst>
                                          <p:attrName>ppt_h</p:attrName>
                                        </p:attrNameLst>
                                      </p:cBhvr>
                                      <p:tavLst>
                                        <p:tav tm="0">
                                          <p:val>
                                            <p:fltVal val="0"/>
                                          </p:val>
                                        </p:tav>
                                        <p:tav tm="100000">
                                          <p:val>
                                            <p:strVal val="#ppt_h"/>
                                          </p:val>
                                        </p:tav>
                                      </p:tavLst>
                                    </p:anim>
                                    <p:animEffect transition="in" filter="fade">
                                      <p:cBhvr>
                                        <p:cTn id="21"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2"/>
          <p:cNvSpPr>
            <a:spLocks noGrp="1"/>
          </p:cNvSpPr>
          <p:nvPr>
            <p:ph type="sldNum" sz="quarter" idx="12"/>
          </p:nvPr>
        </p:nvSpPr>
        <p:spPr bwMode="auto">
          <a:ln>
            <a:round/>
            <a:headEnd/>
            <a:tailEnd/>
          </a:ln>
        </p:spPr>
        <p:txBody>
          <a:bodyPr/>
          <a:lstStyle/>
          <a:p>
            <a:r>
              <a:rPr lang="en-US" smtClean="0"/>
              <a:t>7-</a:t>
            </a:r>
            <a:fld id="{CEBE9D2C-C238-40D0-95E4-F2B7258DF6F5}" type="slidenum">
              <a:rPr lang="en-US" smtClean="0"/>
              <a:pPr/>
              <a:t>33</a:t>
            </a:fld>
            <a:endParaRPr lang="en-US" smtClean="0"/>
          </a:p>
        </p:txBody>
      </p:sp>
      <p:sp>
        <p:nvSpPr>
          <p:cNvPr id="37892"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1066800" y="1752600"/>
            <a:ext cx="7162800" cy="4295775"/>
          </a:xfrm>
          <a:prstGeom prst="rect">
            <a:avLst/>
          </a:prstGeom>
          <a:noFill/>
          <a:ln w="9525">
            <a:noFill/>
            <a:miter lim="800000"/>
            <a:headEnd/>
            <a:tailEnd/>
          </a:ln>
        </p:spPr>
        <p:txBody>
          <a:bodyPr>
            <a:spAutoFit/>
          </a:bodyPr>
          <a:lstStyle/>
          <a:p>
            <a:pPr marL="282575" indent="-282575">
              <a:buFont typeface="Arial" charset="0"/>
              <a:buChar char="•"/>
            </a:pPr>
            <a:r>
              <a:rPr lang="en-US" sz="3200" b="1">
                <a:latin typeface="Perpetua" pitchFamily="18" charset="0"/>
              </a:rPr>
              <a:t>Bond Definition</a:t>
            </a:r>
          </a:p>
          <a:p>
            <a:pPr marL="282575" indent="-282575">
              <a:buFont typeface="Arial" charset="0"/>
              <a:buChar char="•"/>
            </a:pPr>
            <a:r>
              <a:rPr lang="en-US" sz="3200" b="1">
                <a:latin typeface="Perpetua" pitchFamily="18" charset="0"/>
              </a:rPr>
              <a:t>Bond Features</a:t>
            </a:r>
          </a:p>
          <a:p>
            <a:pPr marL="282575" indent="-282575">
              <a:buFont typeface="Arial" charset="0"/>
              <a:buChar char="•"/>
            </a:pPr>
            <a:r>
              <a:rPr lang="en-US" sz="3200" b="1">
                <a:latin typeface="Perpetua" pitchFamily="18" charset="0"/>
              </a:rPr>
              <a:t>Valuation of a Bond</a:t>
            </a:r>
          </a:p>
          <a:p>
            <a:pPr marL="282575" indent="-282575">
              <a:buFont typeface="Arial" charset="0"/>
              <a:buChar char="•"/>
            </a:pPr>
            <a:r>
              <a:rPr lang="en-US" sz="3200" b="1">
                <a:latin typeface="Perpetua" pitchFamily="18" charset="0"/>
              </a:rPr>
              <a:t>Bond Relationships</a:t>
            </a:r>
          </a:p>
          <a:p>
            <a:pPr marL="282575" indent="-282575">
              <a:buFont typeface="Arial" charset="0"/>
              <a:buChar char="•"/>
            </a:pPr>
            <a:r>
              <a:rPr lang="en-US" sz="3200" b="1">
                <a:latin typeface="Perpetua" pitchFamily="18" charset="0"/>
              </a:rPr>
              <a:t>Inflation and Interest Rates</a:t>
            </a:r>
          </a:p>
          <a:p>
            <a:pPr marL="282575" indent="-282575">
              <a:buFont typeface="Arial" charset="0"/>
              <a:buChar char="•"/>
            </a:pPr>
            <a:r>
              <a:rPr lang="en-US" sz="3200" b="1">
                <a:latin typeface="Perpetua" pitchFamily="18" charset="0"/>
              </a:rPr>
              <a:t>Determinants of Bond Yields</a:t>
            </a:r>
          </a:p>
          <a:p>
            <a:pPr marL="282575" indent="-282575">
              <a:buFont typeface="Arial" charset="0"/>
              <a:buChar char="•"/>
            </a:pPr>
            <a:r>
              <a:rPr lang="en-US" sz="3200" b="1">
                <a:latin typeface="Perpetua" pitchFamily="18" charset="0"/>
              </a:rPr>
              <a:t>Bond Ratings</a:t>
            </a:r>
          </a:p>
          <a:p>
            <a:pPr marL="282575" indent="-282575">
              <a:buFont typeface="Arial" charset="0"/>
              <a:buChar char="•"/>
            </a:pPr>
            <a:r>
              <a:rPr lang="en-US" sz="3200" b="1">
                <a:latin typeface="Perpetua" pitchFamily="18" charset="0"/>
              </a:rPr>
              <a:t>Bond Markets</a:t>
            </a:r>
          </a:p>
          <a:p>
            <a:pPr marL="282575" indent="-2825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3" end="3"/>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25"/>
                                      </p:to>
                                    </p:set>
                                    <p:animEffect filter="image" prLst="opacity: 0.2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25"/>
                                      </p:to>
                                    </p:set>
                                    <p:animEffect filter="image" prLst="opacity: 0.25">
                                      <p:cBhvr rctx="IE">
                                        <p:cTn id="18" dur="indefinite"/>
                                        <p:tgtEl>
                                          <p:spTgt spid="5">
                                            <p:txEl>
                                              <p:pRg st="4" end="4"/>
                                            </p:txEl>
                                          </p:spTgt>
                                        </p:tgtEl>
                                      </p:cBhvr>
                                    </p:animEffect>
                                  </p:childTnLst>
                                </p:cTn>
                              </p:par>
                              <p:par>
                                <p:cTn id="19" presetID="9" presetClass="emph" presetSubtype="0" nodeType="withEffect">
                                  <p:stCondLst>
                                    <p:cond delay="0"/>
                                  </p:stCondLst>
                                  <p:childTnLst>
                                    <p:set>
                                      <p:cBhvr rctx="PPT">
                                        <p:cTn id="20" dur="indefinite"/>
                                        <p:tgtEl>
                                          <p:spTgt spid="5">
                                            <p:txEl>
                                              <p:pRg st="5" end="5"/>
                                            </p:txEl>
                                          </p:spTgt>
                                        </p:tgtEl>
                                        <p:attrNameLst>
                                          <p:attrName>style.opacity</p:attrName>
                                        </p:attrNameLst>
                                      </p:cBhvr>
                                      <p:to>
                                        <p:strVal val="0.25"/>
                                      </p:to>
                                    </p:set>
                                    <p:animEffect filter="image" prLst="opacity: 0.25">
                                      <p:cBhvr rctx="IE">
                                        <p:cTn id="21" dur="indefinite"/>
                                        <p:tgtEl>
                                          <p:spTgt spid="5">
                                            <p:txEl>
                                              <p:pRg st="5" end="5"/>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25"/>
                                      </p:to>
                                    </p:set>
                                    <p:animEffect filter="image" prLst="opacity: 0.25">
                                      <p:cBhvr rctx="IE">
                                        <p:cTn id="24" dur="indefinite"/>
                                        <p:tgtEl>
                                          <p:spTgt spid="5">
                                            <p:txEl>
                                              <p:pRg st="6" end="6"/>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r>
              <a:rPr lang="en-US" smtClean="0"/>
              <a:t>7-</a:t>
            </a:r>
            <a:fld id="{8B1BBCEA-673A-4A0C-9815-DF22708CB2C4}" type="slidenum">
              <a:rPr lang="en-US" smtClean="0"/>
              <a:pPr/>
              <a:t>34</a:t>
            </a:fld>
            <a:endParaRPr lang="en-US" smtClean="0"/>
          </a:p>
        </p:txBody>
      </p:sp>
      <p:sp>
        <p:nvSpPr>
          <p:cNvPr id="38914"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Bond Relationships</a:t>
            </a:r>
          </a:p>
        </p:txBody>
      </p:sp>
      <p:sp>
        <p:nvSpPr>
          <p:cNvPr id="38915" name="TextBox 2"/>
          <p:cNvSpPr txBox="1">
            <a:spLocks noChangeArrowheads="1"/>
          </p:cNvSpPr>
          <p:nvPr/>
        </p:nvSpPr>
        <p:spPr bwMode="auto">
          <a:xfrm>
            <a:off x="533400" y="1981200"/>
            <a:ext cx="7943850" cy="30464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rPr>
              <a:t>Key concept:</a:t>
            </a:r>
          </a:p>
          <a:p>
            <a:pPr eaLnBrk="1" hangingPunct="1">
              <a:defRPr/>
            </a:pPr>
            <a:endParaRPr lang="en-US" sz="3200" b="1" dirty="0" smtClean="0">
              <a:latin typeface="+mn-lt"/>
            </a:endParaRPr>
          </a:p>
          <a:p>
            <a:pPr eaLnBrk="1" hangingPunct="1">
              <a:defRPr/>
            </a:pPr>
            <a:r>
              <a:rPr lang="en-US" sz="3200" b="1" dirty="0" smtClean="0">
                <a:latin typeface="+mn-lt"/>
              </a:rPr>
              <a:t>If the coupon interest rate </a:t>
            </a:r>
          </a:p>
          <a:p>
            <a:pPr eaLnBrk="1" hangingPunct="1">
              <a:defRPr/>
            </a:pPr>
            <a:r>
              <a:rPr lang="en-US" sz="3200" b="1" u="sng" dirty="0" smtClean="0">
                <a:latin typeface="+mn-lt"/>
              </a:rPr>
              <a:t>exactly </a:t>
            </a:r>
            <a:r>
              <a:rPr lang="en-US" sz="3200" b="1" dirty="0" smtClean="0">
                <a:latin typeface="+mn-lt"/>
              </a:rPr>
              <a:t>equals the discount rate, then the bond value today will ALWAYS = the par value ($1,000)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22"/>
          <p:cNvSpPr>
            <a:spLocks noGrp="1"/>
          </p:cNvSpPr>
          <p:nvPr>
            <p:ph type="sldNum" sz="quarter" idx="12"/>
          </p:nvPr>
        </p:nvSpPr>
        <p:spPr bwMode="auto">
          <a:ln>
            <a:round/>
            <a:headEnd/>
            <a:tailEnd/>
          </a:ln>
        </p:spPr>
        <p:txBody>
          <a:bodyPr/>
          <a:lstStyle/>
          <a:p>
            <a:r>
              <a:rPr lang="en-US" smtClean="0"/>
              <a:t>7-</a:t>
            </a:r>
            <a:fld id="{6545E814-6811-4CC7-9FEB-8099303773F3}" type="slidenum">
              <a:rPr lang="en-US" smtClean="0"/>
              <a:pPr/>
              <a:t>35</a:t>
            </a:fld>
            <a:endParaRPr lang="en-US" smtClean="0"/>
          </a:p>
        </p:txBody>
      </p:sp>
      <p:sp>
        <p:nvSpPr>
          <p:cNvPr id="39938"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Bond Relationships</a:t>
            </a:r>
          </a:p>
        </p:txBody>
      </p:sp>
      <p:sp>
        <p:nvSpPr>
          <p:cNvPr id="3" name="TextBox 2"/>
          <p:cNvSpPr txBox="1">
            <a:spLocks noChangeArrowheads="1"/>
          </p:cNvSpPr>
          <p:nvPr/>
        </p:nvSpPr>
        <p:spPr bwMode="auto">
          <a:xfrm>
            <a:off x="533400" y="1752600"/>
            <a:ext cx="7943850" cy="40322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rPr>
              <a:t>Key concept:</a:t>
            </a:r>
          </a:p>
          <a:p>
            <a:pPr eaLnBrk="1" hangingPunct="1">
              <a:defRPr/>
            </a:pPr>
            <a:endParaRPr lang="en-US" sz="3200" b="1" dirty="0" smtClean="0">
              <a:latin typeface="+mn-lt"/>
            </a:endParaRPr>
          </a:p>
          <a:p>
            <a:pPr eaLnBrk="1" hangingPunct="1">
              <a:defRPr/>
            </a:pPr>
            <a:r>
              <a:rPr lang="en-US" sz="3200" b="1" dirty="0" smtClean="0">
                <a:latin typeface="+mn-lt"/>
              </a:rPr>
              <a:t>In our example, if the discount rate was not 14% but instead 6% then the coupon interest rate would exactly equal the discount rate (</a:t>
            </a:r>
            <a:r>
              <a:rPr lang="en-US" sz="3200" b="1" dirty="0" smtClean="0">
                <a:solidFill>
                  <a:srgbClr val="0070C0"/>
                </a:solidFill>
                <a:latin typeface="+mn-lt"/>
              </a:rPr>
              <a:t>6% = 6%) </a:t>
            </a:r>
            <a:r>
              <a:rPr lang="en-US" sz="3200" b="1" dirty="0" smtClean="0">
                <a:latin typeface="+mn-lt"/>
              </a:rPr>
              <a:t>and the value of the bond today would be….</a:t>
            </a:r>
          </a:p>
          <a:p>
            <a:pPr algn="ctr" eaLnBrk="1" hangingPunct="1">
              <a:defRPr/>
            </a:pPr>
            <a:r>
              <a:rPr lang="en-US" sz="3200" b="1" dirty="0" smtClean="0">
                <a:solidFill>
                  <a:srgbClr val="FF0000"/>
                </a:solidFill>
                <a:latin typeface="+mn-lt"/>
              </a:rPr>
              <a:t>$1,000.00!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22"/>
          <p:cNvSpPr>
            <a:spLocks noGrp="1"/>
          </p:cNvSpPr>
          <p:nvPr>
            <p:ph type="sldNum" sz="quarter" idx="12"/>
          </p:nvPr>
        </p:nvSpPr>
        <p:spPr bwMode="auto">
          <a:ln>
            <a:round/>
            <a:headEnd/>
            <a:tailEnd/>
          </a:ln>
        </p:spPr>
        <p:txBody>
          <a:bodyPr/>
          <a:lstStyle/>
          <a:p>
            <a:r>
              <a:rPr lang="en-US" smtClean="0"/>
              <a:t>7-</a:t>
            </a:r>
            <a:fld id="{69E7E785-0D9E-47DA-BE17-CEC8CFBFD8C1}" type="slidenum">
              <a:rPr lang="en-US" smtClean="0"/>
              <a:pPr/>
              <a:t>36</a:t>
            </a:fld>
            <a:endParaRPr lang="en-US" smtClean="0"/>
          </a:p>
        </p:txBody>
      </p:sp>
      <p:sp>
        <p:nvSpPr>
          <p:cNvPr id="40962"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Bond Relationships</a:t>
            </a:r>
          </a:p>
        </p:txBody>
      </p:sp>
      <p:sp>
        <p:nvSpPr>
          <p:cNvPr id="3" name="TextBox 2"/>
          <p:cNvSpPr txBox="1">
            <a:spLocks noChangeArrowheads="1"/>
          </p:cNvSpPr>
          <p:nvPr/>
        </p:nvSpPr>
        <p:spPr bwMode="auto">
          <a:xfrm>
            <a:off x="152400" y="1905000"/>
            <a:ext cx="8839200" cy="40322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rPr>
              <a:t>Key concept:</a:t>
            </a:r>
          </a:p>
          <a:p>
            <a:pPr eaLnBrk="1" hangingPunct="1">
              <a:defRPr/>
            </a:pPr>
            <a:endParaRPr lang="en-US" sz="3200" b="1" dirty="0" smtClean="0">
              <a:latin typeface="+mn-lt"/>
            </a:endParaRPr>
          </a:p>
          <a:p>
            <a:pPr eaLnBrk="1" hangingPunct="1">
              <a:defRPr/>
            </a:pPr>
            <a:r>
              <a:rPr lang="en-US" sz="3200" b="1" dirty="0" smtClean="0">
                <a:latin typeface="+mn-lt"/>
              </a:rPr>
              <a:t>If the YTM is greater (&gt;)than the coupon interest rate, then the value of the bond will be less than </a:t>
            </a:r>
            <a:r>
              <a:rPr lang="en-US" sz="3200" b="1" dirty="0" smtClean="0">
                <a:solidFill>
                  <a:srgbClr val="0070C0"/>
                </a:solidFill>
                <a:latin typeface="+mn-lt"/>
              </a:rPr>
              <a:t>&lt; $1,000</a:t>
            </a:r>
            <a:r>
              <a:rPr lang="en-US" sz="3200" b="1" dirty="0" smtClean="0">
                <a:latin typeface="+mn-lt"/>
              </a:rPr>
              <a:t>.</a:t>
            </a:r>
          </a:p>
          <a:p>
            <a:pPr eaLnBrk="1" hangingPunct="1">
              <a:defRPr/>
            </a:pPr>
            <a:endParaRPr lang="en-US" sz="3200" b="1" dirty="0" smtClean="0">
              <a:latin typeface="+mn-lt"/>
            </a:endParaRPr>
          </a:p>
          <a:p>
            <a:pPr eaLnBrk="1" hangingPunct="1">
              <a:defRPr/>
            </a:pPr>
            <a:r>
              <a:rPr lang="en-US" sz="3200" b="1" dirty="0" smtClean="0">
                <a:latin typeface="+mn-lt"/>
              </a:rPr>
              <a:t>Conversely, if the YTM is &lt; the coupon interest rate, then the value of the bond will be </a:t>
            </a:r>
            <a:r>
              <a:rPr lang="en-US" sz="3200" b="1" dirty="0" smtClean="0">
                <a:solidFill>
                  <a:srgbClr val="0070C0"/>
                </a:solidFill>
                <a:latin typeface="+mn-lt"/>
              </a:rPr>
              <a:t>&gt; $1,000</a:t>
            </a:r>
            <a:r>
              <a:rPr lang="en-US" sz="3200" b="1" dirty="0" smtClean="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22"/>
          <p:cNvSpPr>
            <a:spLocks noGrp="1"/>
          </p:cNvSpPr>
          <p:nvPr>
            <p:ph type="sldNum" sz="quarter" idx="12"/>
          </p:nvPr>
        </p:nvSpPr>
        <p:spPr bwMode="auto">
          <a:ln>
            <a:round/>
            <a:headEnd/>
            <a:tailEnd/>
          </a:ln>
        </p:spPr>
        <p:txBody>
          <a:bodyPr/>
          <a:lstStyle/>
          <a:p>
            <a:r>
              <a:rPr lang="en-US" smtClean="0"/>
              <a:t>7-</a:t>
            </a:r>
            <a:fld id="{1E5150D6-08C2-4364-B171-ABCF4B15EDB5}" type="slidenum">
              <a:rPr lang="en-US" smtClean="0"/>
              <a:pPr/>
              <a:t>37</a:t>
            </a:fld>
            <a:endParaRPr lang="en-US" smtClean="0"/>
          </a:p>
        </p:txBody>
      </p:sp>
      <p:sp>
        <p:nvSpPr>
          <p:cNvPr id="41986" name="TextBox 1"/>
          <p:cNvSpPr txBox="1">
            <a:spLocks noChangeArrowheads="1"/>
          </p:cNvSpPr>
          <p:nvPr/>
        </p:nvSpPr>
        <p:spPr bwMode="auto">
          <a:xfrm>
            <a:off x="1752600" y="304800"/>
            <a:ext cx="5181600" cy="1384300"/>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solidFill>
                  <a:schemeClr val="tx2"/>
                </a:solidFill>
                <a:latin typeface="+mj-lt"/>
              </a:rPr>
              <a:t>Bond Relationships</a:t>
            </a:r>
          </a:p>
          <a:p>
            <a:pPr algn="ctr" eaLnBrk="1" hangingPunct="1">
              <a:defRPr/>
            </a:pPr>
            <a:r>
              <a:rPr lang="en-US" sz="2400" b="1" dirty="0" smtClean="0">
                <a:solidFill>
                  <a:schemeClr val="tx2"/>
                </a:solidFill>
                <a:latin typeface="+mj-lt"/>
              </a:rPr>
              <a:t>(using the previous </a:t>
            </a:r>
          </a:p>
          <a:p>
            <a:pPr algn="ctr" eaLnBrk="1" hangingPunct="1">
              <a:defRPr/>
            </a:pPr>
            <a:r>
              <a:rPr lang="en-US" sz="2400" b="1" dirty="0" smtClean="0">
                <a:solidFill>
                  <a:schemeClr val="tx2"/>
                </a:solidFill>
                <a:latin typeface="+mj-lt"/>
              </a:rPr>
              <a:t>numerical example)</a:t>
            </a:r>
          </a:p>
        </p:txBody>
      </p:sp>
      <p:graphicFrame>
        <p:nvGraphicFramePr>
          <p:cNvPr id="4" name="Table 3"/>
          <p:cNvGraphicFramePr>
            <a:graphicFrameLocks noGrp="1"/>
          </p:cNvGraphicFramePr>
          <p:nvPr/>
        </p:nvGraphicFramePr>
        <p:xfrm>
          <a:off x="1143000" y="1905000"/>
          <a:ext cx="6477000" cy="4394200"/>
        </p:xfrm>
        <a:graphic>
          <a:graphicData uri="http://schemas.openxmlformats.org/drawingml/2006/table">
            <a:tbl>
              <a:tblPr firstRow="1" bandRow="1">
                <a:tableStyleId>{5C22544A-7EE6-4342-B048-85BDC9FD1C3A}</a:tableStyleId>
              </a:tblPr>
              <a:tblGrid>
                <a:gridCol w="2159000"/>
                <a:gridCol w="2159000"/>
                <a:gridCol w="2159000"/>
              </a:tblGrid>
              <a:tr h="1675754">
                <a:tc>
                  <a:txBody>
                    <a:bodyPr/>
                    <a:lstStyle/>
                    <a:p>
                      <a:pPr algn="ctr"/>
                      <a:r>
                        <a:rPr lang="en-US" sz="3200" dirty="0" smtClean="0">
                          <a:latin typeface="+mn-lt"/>
                        </a:rPr>
                        <a:t>Discount Rate</a:t>
                      </a:r>
                    </a:p>
                    <a:p>
                      <a:pPr algn="ctr"/>
                      <a:r>
                        <a:rPr lang="en-US" sz="3200" dirty="0" smtClean="0">
                          <a:latin typeface="+mn-lt"/>
                        </a:rPr>
                        <a:t>(YTM)</a:t>
                      </a:r>
                      <a:endParaRPr lang="en-US" sz="3200" dirty="0">
                        <a:latin typeface="+mn-lt"/>
                      </a:endParaRPr>
                    </a:p>
                  </a:txBody>
                  <a:tcPr/>
                </a:tc>
                <a:tc>
                  <a:txBody>
                    <a:bodyPr/>
                    <a:lstStyle/>
                    <a:p>
                      <a:pPr algn="ctr"/>
                      <a:r>
                        <a:rPr lang="en-US" sz="3200" dirty="0" smtClean="0">
                          <a:latin typeface="+mn-lt"/>
                        </a:rPr>
                        <a:t>Coupon Interest</a:t>
                      </a:r>
                      <a:r>
                        <a:rPr lang="en-US" sz="3200" baseline="0" dirty="0" smtClean="0">
                          <a:latin typeface="+mn-lt"/>
                        </a:rPr>
                        <a:t> Rate</a:t>
                      </a:r>
                      <a:endParaRPr lang="en-US" sz="3200" dirty="0">
                        <a:latin typeface="+mn-lt"/>
                      </a:endParaRPr>
                    </a:p>
                  </a:txBody>
                  <a:tcPr/>
                </a:tc>
                <a:tc>
                  <a:txBody>
                    <a:bodyPr/>
                    <a:lstStyle/>
                    <a:p>
                      <a:pPr algn="ctr"/>
                      <a:r>
                        <a:rPr lang="en-US" sz="3200" dirty="0" smtClean="0">
                          <a:latin typeface="+mn-lt"/>
                        </a:rPr>
                        <a:t>Present Value of the Bond</a:t>
                      </a:r>
                      <a:endParaRPr lang="en-US" sz="3200" dirty="0">
                        <a:latin typeface="+mn-lt"/>
                      </a:endParaRPr>
                    </a:p>
                  </a:txBody>
                  <a:tcPr/>
                </a:tc>
              </a:tr>
              <a:tr h="707541">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r>
                        <a:rPr lang="en-US" sz="3200" dirty="0" smtClean="0">
                          <a:latin typeface="Arial Black" pitchFamily="34" charset="0"/>
                        </a:rPr>
                        <a:t>$1,000</a:t>
                      </a:r>
                    </a:p>
                  </a:txBody>
                  <a:tcPr/>
                </a:tc>
              </a:tr>
              <a:tr h="1303364">
                <a:tc>
                  <a:txBody>
                    <a:bodyPr/>
                    <a:lstStyle/>
                    <a:p>
                      <a:pPr algn="ctr"/>
                      <a:r>
                        <a:rPr lang="en-US" sz="3200" dirty="0" smtClean="0">
                          <a:latin typeface="Arial Black" pitchFamily="34" charset="0"/>
                        </a:rPr>
                        <a:t>4%</a:t>
                      </a:r>
                      <a:endParaRPr lang="en-US" sz="3200" dirty="0">
                        <a:latin typeface="Arial Black" pitchFamily="34" charset="0"/>
                      </a:endParaRPr>
                    </a:p>
                  </a:txBody>
                  <a:tcPr/>
                </a:tc>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buFont typeface="Wingdings" pitchFamily="2" charset="2"/>
                        <a:buNone/>
                      </a:pPr>
                      <a:r>
                        <a:rPr lang="en-US" sz="3200" dirty="0" smtClean="0">
                          <a:latin typeface="Arial Black" pitchFamily="34" charset="0"/>
                        </a:rPr>
                        <a:t>&gt;$1,000</a:t>
                      </a:r>
                    </a:p>
                    <a:p>
                      <a:pPr algn="ctr">
                        <a:buFont typeface="Wingdings" pitchFamily="2" charset="2"/>
                        <a:buNone/>
                      </a:pPr>
                      <a:endParaRPr lang="en-US" sz="3200" dirty="0">
                        <a:latin typeface="Arial Black" pitchFamily="34" charset="0"/>
                      </a:endParaRPr>
                    </a:p>
                  </a:txBody>
                  <a:tcPr/>
                </a:tc>
              </a:tr>
              <a:tr h="707541">
                <a:tc>
                  <a:txBody>
                    <a:bodyPr/>
                    <a:lstStyle/>
                    <a:p>
                      <a:pPr algn="ctr"/>
                      <a:r>
                        <a:rPr lang="en-US" sz="3200" dirty="0" smtClean="0">
                          <a:latin typeface="Arial Black" pitchFamily="34" charset="0"/>
                        </a:rPr>
                        <a:t>9%</a:t>
                      </a:r>
                      <a:endParaRPr lang="en-US" sz="3200" dirty="0">
                        <a:latin typeface="Arial Black" pitchFamily="34" charset="0"/>
                      </a:endParaRPr>
                    </a:p>
                  </a:txBody>
                  <a:tcPr/>
                </a:tc>
                <a:tc>
                  <a:txBody>
                    <a:bodyPr/>
                    <a:lstStyle/>
                    <a:p>
                      <a:pPr algn="ctr"/>
                      <a:r>
                        <a:rPr lang="en-US" sz="3200" dirty="0" smtClean="0">
                          <a:latin typeface="Arial Black" pitchFamily="34" charset="0"/>
                        </a:rPr>
                        <a:t>6%</a:t>
                      </a:r>
                      <a:endParaRPr lang="en-US" sz="3200" dirty="0">
                        <a:latin typeface="Arial Black" pitchFamily="34" charset="0"/>
                      </a:endParaRPr>
                    </a:p>
                  </a:txBody>
                  <a:tcPr/>
                </a:tc>
                <a:tc>
                  <a:txBody>
                    <a:bodyPr/>
                    <a:lstStyle/>
                    <a:p>
                      <a:pPr algn="ctr"/>
                      <a:r>
                        <a:rPr lang="en-US" sz="3200" dirty="0" smtClean="0">
                          <a:latin typeface="Arial Black" pitchFamily="34" charset="0"/>
                        </a:rPr>
                        <a:t>&lt;$1,000</a:t>
                      </a:r>
                      <a:endParaRPr lang="en-US" sz="3200" dirty="0">
                        <a:latin typeface="Arial Black"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2"/>
          <p:cNvSpPr>
            <a:spLocks noGrp="1"/>
          </p:cNvSpPr>
          <p:nvPr>
            <p:ph type="sldNum" sz="quarter" idx="12"/>
          </p:nvPr>
        </p:nvSpPr>
        <p:spPr bwMode="auto">
          <a:ln>
            <a:round/>
            <a:headEnd/>
            <a:tailEnd/>
          </a:ln>
        </p:spPr>
        <p:txBody>
          <a:bodyPr/>
          <a:lstStyle/>
          <a:p>
            <a:r>
              <a:rPr lang="en-US" smtClean="0"/>
              <a:t>7-</a:t>
            </a:r>
            <a:fld id="{76F1DB4A-761A-42C3-838F-E452F74AF4A6}" type="slidenum">
              <a:rPr lang="en-US" smtClean="0"/>
              <a:pPr/>
              <a:t>38</a:t>
            </a:fld>
            <a:endParaRPr lang="en-US" smtClean="0"/>
          </a:p>
        </p:txBody>
      </p:sp>
      <p:pic>
        <p:nvPicPr>
          <p:cNvPr id="38917" name="Picture 5" descr="http://image.sporttruck.com/f/26822019/0909st_06_z+front_page_news_september_2009+thumbs_down.jpg"/>
          <p:cNvPicPr>
            <a:picLocks noChangeAspect="1" noChangeArrowheads="1"/>
          </p:cNvPicPr>
          <p:nvPr/>
        </p:nvPicPr>
        <p:blipFill>
          <a:blip r:embed="rId2"/>
          <a:srcRect/>
          <a:stretch>
            <a:fillRect/>
          </a:stretch>
        </p:blipFill>
        <p:spPr bwMode="auto">
          <a:xfrm>
            <a:off x="4714875" y="1873250"/>
            <a:ext cx="3860800" cy="2895600"/>
          </a:xfrm>
          <a:prstGeom prst="rect">
            <a:avLst/>
          </a:prstGeom>
          <a:noFill/>
          <a:ln w="9525">
            <a:noFill/>
            <a:miter lim="800000"/>
            <a:headEnd/>
            <a:tailEnd/>
          </a:ln>
        </p:spPr>
      </p:pic>
      <p:pic>
        <p:nvPicPr>
          <p:cNvPr id="7" name="Picture 5" descr="http://image.sporttruck.com/f/26822019/0909st_06_z+front_page_news_september_2009+thumbs_down.jpg"/>
          <p:cNvPicPr>
            <a:picLocks noChangeAspect="1" noChangeArrowheads="1"/>
          </p:cNvPicPr>
          <p:nvPr/>
        </p:nvPicPr>
        <p:blipFill>
          <a:blip r:embed="rId3"/>
          <a:srcRect/>
          <a:stretch>
            <a:fillRect/>
          </a:stretch>
        </p:blipFill>
        <p:spPr bwMode="auto">
          <a:xfrm>
            <a:off x="4532313" y="1560513"/>
            <a:ext cx="3860800" cy="2895600"/>
          </a:xfrm>
          <a:prstGeom prst="rect">
            <a:avLst/>
          </a:prstGeom>
          <a:noFill/>
          <a:ln w="9525">
            <a:noFill/>
            <a:miter lim="800000"/>
            <a:headEnd/>
            <a:tailEnd/>
          </a:ln>
        </p:spPr>
      </p:pic>
      <p:sp>
        <p:nvSpPr>
          <p:cNvPr id="43012"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chemeClr val="tx2"/>
                </a:solidFill>
                <a:latin typeface="+mj-lt"/>
              </a:rPr>
              <a:t>Bond Relationships</a:t>
            </a:r>
          </a:p>
        </p:txBody>
      </p:sp>
      <p:sp>
        <p:nvSpPr>
          <p:cNvPr id="3" name="TextBox 2"/>
          <p:cNvSpPr txBox="1">
            <a:spLocks noChangeArrowheads="1"/>
          </p:cNvSpPr>
          <p:nvPr/>
        </p:nvSpPr>
        <p:spPr bwMode="auto">
          <a:xfrm>
            <a:off x="304800" y="1873250"/>
            <a:ext cx="4038600" cy="3416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n-lt"/>
              </a:rPr>
              <a:t>Remember:</a:t>
            </a:r>
          </a:p>
          <a:p>
            <a:pPr eaLnBrk="1" hangingPunct="1">
              <a:defRPr/>
            </a:pPr>
            <a:endParaRPr lang="en-US" sz="2400" b="1" dirty="0" smtClean="0">
              <a:latin typeface="+mn-lt"/>
            </a:endParaRPr>
          </a:p>
          <a:p>
            <a:pPr eaLnBrk="1" hangingPunct="1">
              <a:defRPr/>
            </a:pPr>
            <a:r>
              <a:rPr lang="en-US" sz="2800" b="1" dirty="0" smtClean="0">
                <a:latin typeface="+mn-lt"/>
              </a:rPr>
              <a:t>If the discount rate goes UP, </a:t>
            </a:r>
          </a:p>
          <a:p>
            <a:pPr eaLnBrk="1" hangingPunct="1">
              <a:defRPr/>
            </a:pPr>
            <a:endParaRPr lang="en-US" sz="2800" b="1" dirty="0" smtClean="0">
              <a:latin typeface="+mn-lt"/>
            </a:endParaRPr>
          </a:p>
          <a:p>
            <a:pPr eaLnBrk="1" hangingPunct="1">
              <a:defRPr/>
            </a:pPr>
            <a:r>
              <a:rPr lang="en-US" sz="2800" b="1" dirty="0" smtClean="0">
                <a:latin typeface="+mn-lt"/>
              </a:rPr>
              <a:t>the present value of the bond goes DOWN.</a:t>
            </a:r>
          </a:p>
          <a:p>
            <a:pPr eaLnBrk="1" hangingPunct="1">
              <a:defRPr/>
            </a:pPr>
            <a:endParaRPr lang="en-US" sz="2800" dirty="0" smtClean="0">
              <a:latin typeface="Arial Black" pitchFamily="34" charset="0"/>
            </a:endParaRPr>
          </a:p>
        </p:txBody>
      </p:sp>
      <p:sp>
        <p:nvSpPr>
          <p:cNvPr id="8" name="TextBox 7"/>
          <p:cNvSpPr txBox="1">
            <a:spLocks noChangeArrowheads="1"/>
          </p:cNvSpPr>
          <p:nvPr/>
        </p:nvSpPr>
        <p:spPr bwMode="auto">
          <a:xfrm>
            <a:off x="304800" y="2362200"/>
            <a:ext cx="3657600" cy="22463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latin typeface="+mn-lt"/>
              </a:rPr>
              <a:t>If the discount rate goes DOWN, </a:t>
            </a:r>
          </a:p>
          <a:p>
            <a:pPr eaLnBrk="1" hangingPunct="1">
              <a:defRPr/>
            </a:pPr>
            <a:endParaRPr lang="en-US" sz="2800" b="1" dirty="0" smtClean="0">
              <a:latin typeface="+mn-lt"/>
            </a:endParaRPr>
          </a:p>
          <a:p>
            <a:pPr eaLnBrk="1" hangingPunct="1">
              <a:defRPr/>
            </a:pPr>
            <a:r>
              <a:rPr lang="en-US" sz="2800" b="1" dirty="0" smtClean="0">
                <a:latin typeface="+mn-lt"/>
              </a:rPr>
              <a:t>the present value of the bond goes UP.</a:t>
            </a:r>
          </a:p>
        </p:txBody>
      </p:sp>
      <p:pic>
        <p:nvPicPr>
          <p:cNvPr id="9" name="Picture 5" descr="http://image.sporttruck.com/f/26822019/0909st_06_z+front_page_news_september_2009+thumbs_down.jpg"/>
          <p:cNvPicPr>
            <a:picLocks noChangeAspect="1" noChangeArrowheads="1"/>
          </p:cNvPicPr>
          <p:nvPr/>
        </p:nvPicPr>
        <p:blipFill>
          <a:blip r:embed="rId2"/>
          <a:srcRect/>
          <a:stretch>
            <a:fillRect/>
          </a:stretch>
        </p:blipFill>
        <p:spPr bwMode="auto">
          <a:xfrm>
            <a:off x="4648200" y="3962400"/>
            <a:ext cx="3860800" cy="2895600"/>
          </a:xfrm>
          <a:prstGeom prst="rect">
            <a:avLst/>
          </a:prstGeom>
          <a:noFill/>
          <a:ln w="9525">
            <a:noFill/>
            <a:miter lim="800000"/>
            <a:headEnd/>
            <a:tailEnd/>
          </a:ln>
        </p:spPr>
      </p:pic>
      <p:pic>
        <p:nvPicPr>
          <p:cNvPr id="10" name="Picture 5" descr="http://image.sporttruck.com/f/26822019/0909st_06_z+front_page_news_september_2009+thumbs_down.jpg"/>
          <p:cNvPicPr>
            <a:picLocks noChangeAspect="1" noChangeArrowheads="1"/>
          </p:cNvPicPr>
          <p:nvPr/>
        </p:nvPicPr>
        <p:blipFill>
          <a:blip r:embed="rId3"/>
          <a:srcRect/>
          <a:stretch>
            <a:fillRect/>
          </a:stretch>
        </p:blipFill>
        <p:spPr bwMode="auto">
          <a:xfrm>
            <a:off x="4502150" y="3611563"/>
            <a:ext cx="38608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nodeType="afterGroup">
                            <p:stCondLst>
                              <p:cond delay="3000"/>
                            </p:stCondLst>
                            <p:childTnLst>
                              <p:par>
                                <p:cTn id="22" presetID="10" presetClass="exit" presetSubtype="0" fill="hold" nodeType="afterEffect">
                                  <p:stCondLst>
                                    <p:cond delay="0"/>
                                  </p:stCondLst>
                                  <p:childTnLst>
                                    <p:animEffect transition="out" filter="fade">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
                                            <p:txEl>
                                              <p:pRg st="2" end="2"/>
                                            </p:txEl>
                                          </p:spTgt>
                                        </p:tgtEl>
                                      </p:cBhvr>
                                    </p:animEffect>
                                    <p:set>
                                      <p:cBhvr>
                                        <p:cTn id="30" dur="1" fill="hold">
                                          <p:stCondLst>
                                            <p:cond delay="1999"/>
                                          </p:stCondLst>
                                        </p:cTn>
                                        <p:tgtEl>
                                          <p:spTgt spid="3">
                                            <p:txEl>
                                              <p:pRg st="2" end="2"/>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3">
                                            <p:txEl>
                                              <p:pRg st="4" end="4"/>
                                            </p:txEl>
                                          </p:spTgt>
                                        </p:tgtEl>
                                      </p:cBhvr>
                                    </p:animEffect>
                                    <p:set>
                                      <p:cBhvr>
                                        <p:cTn id="3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2000"/>
                                        <p:tgtEl>
                                          <p:spTgt spid="8">
                                            <p:txEl>
                                              <p:pRg st="0" end="0"/>
                                            </p:txEl>
                                          </p:spTgt>
                                        </p:tgtEl>
                                      </p:cBhvr>
                                    </p:animEffect>
                                  </p:childTnLst>
                                </p:cTn>
                              </p:par>
                            </p:childTnLst>
                          </p:cTn>
                        </p:par>
                        <p:par>
                          <p:cTn id="39" fill="hold" nodeType="afterGroup">
                            <p:stCondLst>
                              <p:cond delay="2000"/>
                            </p:stCondLst>
                            <p:childTnLst>
                              <p:par>
                                <p:cTn id="40" presetID="10" presetClass="entr" presetSubtype="0" fill="hold" nodeType="afterEffect">
                                  <p:stCondLst>
                                    <p:cond delay="0"/>
                                  </p:stCondLst>
                                  <p:childTnLst>
                                    <p:set>
                                      <p:cBhvr>
                                        <p:cTn id="41" dur="1" fill="hold">
                                          <p:stCondLst>
                                            <p:cond delay="0"/>
                                          </p:stCondLst>
                                        </p:cTn>
                                        <p:tgtEl>
                                          <p:spTgt spid="38917"/>
                                        </p:tgtEl>
                                        <p:attrNameLst>
                                          <p:attrName>style.visibility</p:attrName>
                                        </p:attrNameLst>
                                      </p:cBhvr>
                                      <p:to>
                                        <p:strVal val="visible"/>
                                      </p:to>
                                    </p:set>
                                    <p:animEffect transition="in" filter="fade">
                                      <p:cBhvr>
                                        <p:cTn id="42" dur="1000"/>
                                        <p:tgtEl>
                                          <p:spTgt spid="389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2000"/>
                                        <p:tgtEl>
                                          <p:spTgt spid="8">
                                            <p:txEl>
                                              <p:pRg st="2" end="2"/>
                                            </p:txEl>
                                          </p:spTgt>
                                        </p:tgtEl>
                                      </p:cBhvr>
                                    </p:animEffect>
                                  </p:childTnLst>
                                </p:cTn>
                              </p:par>
                            </p:childTnLst>
                          </p:cTn>
                        </p:par>
                        <p:par>
                          <p:cTn id="48" fill="hold" nodeType="afterGroup">
                            <p:stCondLst>
                              <p:cond delay="20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Slide Number Placeholder 22"/>
          <p:cNvSpPr>
            <a:spLocks noGrp="1"/>
          </p:cNvSpPr>
          <p:nvPr>
            <p:ph type="sldNum" sz="quarter" idx="12"/>
          </p:nvPr>
        </p:nvSpPr>
        <p:spPr bwMode="auto">
          <a:ln>
            <a:round/>
            <a:headEnd/>
            <a:tailEnd/>
          </a:ln>
        </p:spPr>
        <p:txBody>
          <a:bodyPr/>
          <a:lstStyle/>
          <a:p>
            <a:r>
              <a:rPr lang="en-US" smtClean="0"/>
              <a:t>7-</a:t>
            </a:r>
            <a:fld id="{213B4F49-25B2-4835-9068-34D5BA66713C}" type="slidenum">
              <a:rPr lang="en-US" smtClean="0"/>
              <a:pPr/>
              <a:t>39</a:t>
            </a:fld>
            <a:endParaRPr lang="en-US" smtClean="0"/>
          </a:p>
        </p:txBody>
      </p:sp>
      <p:sp>
        <p:nvSpPr>
          <p:cNvPr id="46086" name="Rectangle 8"/>
          <p:cNvSpPr>
            <a:spLocks noChangeArrowheads="1"/>
          </p:cNvSpPr>
          <p:nvPr/>
        </p:nvSpPr>
        <p:spPr bwMode="auto">
          <a:xfrm>
            <a:off x="1428750" y="1676400"/>
            <a:ext cx="6648450" cy="4481513"/>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latin typeface="Calibri" pitchFamily="34" charset="0"/>
            </a:endParaRPr>
          </a:p>
        </p:txBody>
      </p:sp>
      <p:sp>
        <p:nvSpPr>
          <p:cNvPr id="46087" name="Rectangle 2"/>
          <p:cNvSpPr>
            <a:spLocks noGrp="1" noChangeArrowheads="1"/>
          </p:cNvSpPr>
          <p:nvPr>
            <p:ph type="title"/>
          </p:nvPr>
        </p:nvSpPr>
        <p:spPr>
          <a:xfrm>
            <a:off x="609600" y="119063"/>
            <a:ext cx="8077200" cy="1371600"/>
          </a:xfrm>
          <a:solidFill>
            <a:schemeClr val="bg2"/>
          </a:solidFill>
        </p:spPr>
        <p:txBody>
          <a:bodyPr/>
          <a:lstStyle/>
          <a:p>
            <a:pPr algn="ctr" eaLnBrk="1" hangingPunct="1"/>
            <a:r>
              <a:rPr lang="en-US" sz="4400" b="1" smtClean="0"/>
              <a:t>Graphical Relationship Between Price and Yield-to-maturity (YTM)</a:t>
            </a:r>
          </a:p>
        </p:txBody>
      </p:sp>
      <p:graphicFrame>
        <p:nvGraphicFramePr>
          <p:cNvPr id="46084" name="Object 3"/>
          <p:cNvGraphicFramePr>
            <a:graphicFrameLocks noGrp="1" noChangeAspect="1"/>
          </p:cNvGraphicFramePr>
          <p:nvPr>
            <p:ph type="chart" idx="1"/>
          </p:nvPr>
        </p:nvGraphicFramePr>
        <p:xfrm>
          <a:off x="1779588" y="1701800"/>
          <a:ext cx="6392862" cy="3870325"/>
        </p:xfrm>
        <a:graphic>
          <a:graphicData uri="http://schemas.openxmlformats.org/presentationml/2006/ole">
            <mc:AlternateContent xmlns:mc="http://schemas.openxmlformats.org/markup-compatibility/2006">
              <mc:Choice xmlns:v="urn:schemas-microsoft-com:vml" Requires="v">
                <p:oleObj spid="_x0000_s46086" r:id="rId5" imgW="6395258" imgH="3871296" progId="Excel.Sheet.8">
                  <p:embed/>
                </p:oleObj>
              </mc:Choice>
              <mc:Fallback>
                <p:oleObj r:id="rId5" imgW="6395258" imgH="3871296" progId="Excel.Shee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588" y="1701800"/>
                        <a:ext cx="6392862" cy="387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Text Box 4"/>
          <p:cNvSpPr txBox="1">
            <a:spLocks noChangeArrowheads="1"/>
          </p:cNvSpPr>
          <p:nvPr/>
        </p:nvSpPr>
        <p:spPr bwMode="auto">
          <a:xfrm rot="-5400000">
            <a:off x="927100" y="3244850"/>
            <a:ext cx="1371600" cy="368300"/>
          </a:xfrm>
          <a:prstGeom prst="rect">
            <a:avLst/>
          </a:prstGeom>
          <a:noFill/>
          <a:ln w="9525">
            <a:noFill/>
            <a:miter lim="800000"/>
            <a:headEnd/>
            <a:tailEnd/>
          </a:ln>
        </p:spPr>
        <p:txBody>
          <a:bodyPr>
            <a:spAutoFit/>
          </a:bodyPr>
          <a:lstStyle/>
          <a:p>
            <a:pPr>
              <a:spcBef>
                <a:spcPct val="50000"/>
              </a:spcBef>
            </a:pPr>
            <a:r>
              <a:rPr lang="en-US">
                <a:solidFill>
                  <a:schemeClr val="bg1"/>
                </a:solidFill>
                <a:latin typeface="Calibri" pitchFamily="34" charset="0"/>
              </a:rPr>
              <a:t>Bond Price</a:t>
            </a:r>
          </a:p>
        </p:txBody>
      </p:sp>
      <p:sp>
        <p:nvSpPr>
          <p:cNvPr id="46089" name="Text Box 5"/>
          <p:cNvSpPr txBox="1">
            <a:spLocks noChangeArrowheads="1"/>
          </p:cNvSpPr>
          <p:nvPr/>
        </p:nvSpPr>
        <p:spPr bwMode="auto">
          <a:xfrm>
            <a:off x="3886200" y="5638800"/>
            <a:ext cx="27432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Calibri" pitchFamily="34" charset="0"/>
              </a:rPr>
              <a:t>Yield-to-maturity (YTM)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22"/>
          <p:cNvSpPr>
            <a:spLocks noGrp="1"/>
          </p:cNvSpPr>
          <p:nvPr>
            <p:ph type="sldNum" sz="quarter" idx="12"/>
          </p:nvPr>
        </p:nvSpPr>
        <p:spPr bwMode="auto">
          <a:ln>
            <a:round/>
            <a:headEnd/>
            <a:tailEnd/>
          </a:ln>
        </p:spPr>
        <p:txBody>
          <a:bodyPr/>
          <a:lstStyle/>
          <a:p>
            <a:r>
              <a:rPr lang="en-US" smtClean="0"/>
              <a:t>7-</a:t>
            </a:r>
            <a:fld id="{35711BC0-DEC9-41D1-A7FD-F927AD6D3AA6}" type="slidenum">
              <a:rPr lang="en-US" smtClean="0"/>
              <a:pPr/>
              <a:t>4</a:t>
            </a:fld>
            <a:endParaRPr lang="en-US" smtClean="0"/>
          </a:p>
        </p:txBody>
      </p:sp>
      <p:sp>
        <p:nvSpPr>
          <p:cNvPr id="2" name="TextBox 1"/>
          <p:cNvSpPr txBox="1"/>
          <p:nvPr/>
        </p:nvSpPr>
        <p:spPr>
          <a:xfrm>
            <a:off x="2209800" y="1981200"/>
            <a:ext cx="4572000" cy="1938338"/>
          </a:xfrm>
          <a:prstGeom prst="rect">
            <a:avLst/>
          </a:prstGeom>
          <a:noFill/>
        </p:spPr>
        <p:txBody>
          <a:bodyPr>
            <a:spAutoFit/>
          </a:bodyPr>
          <a:lstStyle/>
          <a:p>
            <a:pPr algn="ctr" fontAlgn="auto">
              <a:spcBef>
                <a:spcPts val="0"/>
              </a:spcBef>
              <a:spcAft>
                <a:spcPts val="0"/>
              </a:spcAft>
              <a:defRPr/>
            </a:pPr>
            <a:r>
              <a:rPr lang="en-US" sz="6000" b="1" dirty="0">
                <a:solidFill>
                  <a:schemeClr val="tx2"/>
                </a:solidFill>
                <a:effectLst>
                  <a:outerShdw blurRad="38100" dist="38100" dir="2700000" algn="tl">
                    <a:srgbClr val="000000">
                      <a:alpha val="43137"/>
                    </a:srgbClr>
                  </a:outerShdw>
                </a:effectLst>
                <a:latin typeface="+mj-lt"/>
              </a:rPr>
              <a:t>What is a bond?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22"/>
          <p:cNvSpPr>
            <a:spLocks noGrp="1"/>
          </p:cNvSpPr>
          <p:nvPr>
            <p:ph type="sldNum" sz="quarter" idx="12"/>
          </p:nvPr>
        </p:nvSpPr>
        <p:spPr bwMode="auto">
          <a:ln>
            <a:round/>
            <a:headEnd/>
            <a:tailEnd/>
          </a:ln>
        </p:spPr>
        <p:txBody>
          <a:bodyPr/>
          <a:lstStyle/>
          <a:p>
            <a:r>
              <a:rPr lang="en-US" smtClean="0"/>
              <a:t>7-</a:t>
            </a:r>
            <a:fld id="{62AAB1CA-DA34-42FC-8282-9C61B607859B}" type="slidenum">
              <a:rPr lang="en-US" smtClean="0"/>
              <a:pPr/>
              <a:t>40</a:t>
            </a:fld>
            <a:endParaRPr lang="en-US" smtClean="0"/>
          </a:p>
        </p:txBody>
      </p:sp>
      <p:sp>
        <p:nvSpPr>
          <p:cNvPr id="44034" name="TextBox 1"/>
          <p:cNvSpPr txBox="1">
            <a:spLocks noChangeArrowheads="1"/>
          </p:cNvSpPr>
          <p:nvPr/>
        </p:nvSpPr>
        <p:spPr bwMode="auto">
          <a:xfrm>
            <a:off x="1752600" y="762000"/>
            <a:ext cx="5181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800" b="1" dirty="0" smtClean="0">
                <a:solidFill>
                  <a:schemeClr val="tx2"/>
                </a:solidFill>
                <a:latin typeface="+mj-lt"/>
              </a:rPr>
              <a:t>Bond Relationships</a:t>
            </a:r>
          </a:p>
        </p:txBody>
      </p:sp>
      <p:sp>
        <p:nvSpPr>
          <p:cNvPr id="44035" name="TextBox 2"/>
          <p:cNvSpPr txBox="1">
            <a:spLocks noChangeArrowheads="1"/>
          </p:cNvSpPr>
          <p:nvPr/>
        </p:nvSpPr>
        <p:spPr bwMode="auto">
          <a:xfrm>
            <a:off x="304800" y="1828800"/>
            <a:ext cx="8839200" cy="20621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smtClean="0">
                <a:solidFill>
                  <a:srgbClr val="FFC000"/>
                </a:solidFill>
                <a:latin typeface="+mn-lt"/>
              </a:rPr>
              <a:t>Key concept:</a:t>
            </a:r>
          </a:p>
          <a:p>
            <a:pPr eaLnBrk="1" hangingPunct="1">
              <a:defRPr/>
            </a:pPr>
            <a:endParaRPr lang="en-US" sz="3200" b="1" dirty="0" smtClean="0">
              <a:latin typeface="+mn-lt"/>
            </a:endParaRPr>
          </a:p>
          <a:p>
            <a:pPr eaLnBrk="1" hangingPunct="1">
              <a:defRPr/>
            </a:pPr>
            <a:r>
              <a:rPr lang="en-US" sz="3200" b="1" dirty="0" smtClean="0">
                <a:latin typeface="+mn-lt"/>
              </a:rPr>
              <a:t>Are there any relationships regarding time (the length of a bond’s life) and the value of a bond?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2"/>
          <p:cNvSpPr>
            <a:spLocks noGrp="1"/>
          </p:cNvSpPr>
          <p:nvPr>
            <p:ph type="sldNum" sz="quarter" idx="12"/>
          </p:nvPr>
        </p:nvSpPr>
        <p:spPr bwMode="auto">
          <a:ln>
            <a:round/>
            <a:headEnd/>
            <a:tailEnd/>
          </a:ln>
        </p:spPr>
        <p:txBody>
          <a:bodyPr/>
          <a:lstStyle/>
          <a:p>
            <a:r>
              <a:rPr lang="en-US" smtClean="0"/>
              <a:t>7-</a:t>
            </a:r>
            <a:fld id="{8A59F52A-9CCE-4493-929A-E76D42C0DF82}" type="slidenum">
              <a:rPr lang="en-US" smtClean="0"/>
              <a:pPr/>
              <a:t>41</a:t>
            </a:fld>
            <a:endParaRPr lang="en-US" smtClean="0"/>
          </a:p>
        </p:txBody>
      </p:sp>
      <p:pic>
        <p:nvPicPr>
          <p:cNvPr id="70658" name="Picture 6" descr="ros91585_0702"/>
          <p:cNvPicPr>
            <a:picLocks noChangeAspect="1" noChangeArrowheads="1"/>
          </p:cNvPicPr>
          <p:nvPr/>
        </p:nvPicPr>
        <p:blipFill>
          <a:blip r:embed="rId2"/>
          <a:srcRect r="30881"/>
          <a:stretch>
            <a:fillRect/>
          </a:stretch>
        </p:blipFill>
        <p:spPr bwMode="auto">
          <a:xfrm>
            <a:off x="1081088" y="1219200"/>
            <a:ext cx="6462712" cy="5106988"/>
          </a:xfrm>
          <a:prstGeom prst="rect">
            <a:avLst/>
          </a:prstGeom>
          <a:noFill/>
          <a:ln w="9525">
            <a:noFill/>
            <a:miter lim="800000"/>
            <a:headEnd/>
            <a:tailEnd/>
          </a:ln>
        </p:spPr>
      </p:pic>
      <p:sp>
        <p:nvSpPr>
          <p:cNvPr id="45060" name="TextBox 3"/>
          <p:cNvSpPr txBox="1">
            <a:spLocks noChangeArrowheads="1"/>
          </p:cNvSpPr>
          <p:nvPr/>
        </p:nvSpPr>
        <p:spPr bwMode="auto">
          <a:xfrm>
            <a:off x="2057400" y="381000"/>
            <a:ext cx="50292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Bond Valuation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22"/>
          <p:cNvSpPr>
            <a:spLocks noGrp="1"/>
          </p:cNvSpPr>
          <p:nvPr>
            <p:ph type="sldNum" sz="quarter" idx="12"/>
          </p:nvPr>
        </p:nvSpPr>
        <p:spPr bwMode="auto">
          <a:ln>
            <a:round/>
            <a:headEnd/>
            <a:tailEnd/>
          </a:ln>
        </p:spPr>
        <p:txBody>
          <a:bodyPr/>
          <a:lstStyle/>
          <a:p>
            <a:r>
              <a:rPr lang="en-US" smtClean="0"/>
              <a:t>7-</a:t>
            </a:r>
            <a:fld id="{C2CFAE35-8AB7-4AD6-A9E9-D28731783C5C}" type="slidenum">
              <a:rPr lang="en-US" smtClean="0"/>
              <a:pPr/>
              <a:t>42</a:t>
            </a:fld>
            <a:endParaRPr lang="en-US" smtClean="0"/>
          </a:p>
        </p:txBody>
      </p:sp>
      <p:pic>
        <p:nvPicPr>
          <p:cNvPr id="71682" name="Picture 12" descr="bd09310_">
            <a:hlinkClick r:id="rId3"/>
          </p:cNvPr>
          <p:cNvPicPr>
            <a:picLocks noChangeAspect="1" noChangeArrowheads="1"/>
          </p:cNvPicPr>
          <p:nvPr/>
        </p:nvPicPr>
        <p:blipFill>
          <a:blip r:embed="rId4"/>
          <a:srcRect/>
          <a:stretch>
            <a:fillRect/>
          </a:stretch>
        </p:blipFill>
        <p:spPr bwMode="auto">
          <a:xfrm>
            <a:off x="7410450" y="5014913"/>
            <a:ext cx="935038" cy="1320800"/>
          </a:xfrm>
          <a:prstGeom prst="rect">
            <a:avLst/>
          </a:prstGeom>
          <a:noFill/>
          <a:ln w="9525">
            <a:noFill/>
            <a:miter lim="800000"/>
            <a:headEnd/>
            <a:tailEnd/>
          </a:ln>
        </p:spPr>
      </p:pic>
      <p:pic>
        <p:nvPicPr>
          <p:cNvPr id="71683" name="Picture 6"/>
          <p:cNvPicPr>
            <a:picLocks noChangeAspect="1" noChangeArrowheads="1"/>
          </p:cNvPicPr>
          <p:nvPr/>
        </p:nvPicPr>
        <p:blipFill>
          <a:blip r:embed="rId5"/>
          <a:srcRect/>
          <a:stretch>
            <a:fillRect/>
          </a:stretch>
        </p:blipFill>
        <p:spPr bwMode="auto">
          <a:xfrm>
            <a:off x="1030288" y="384175"/>
            <a:ext cx="7315200"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2"/>
          <p:cNvSpPr>
            <a:spLocks noGrp="1"/>
          </p:cNvSpPr>
          <p:nvPr>
            <p:ph type="sldNum" sz="quarter" idx="12"/>
          </p:nvPr>
        </p:nvSpPr>
        <p:spPr bwMode="auto">
          <a:ln>
            <a:round/>
            <a:headEnd/>
            <a:tailEnd/>
          </a:ln>
        </p:spPr>
        <p:txBody>
          <a:bodyPr/>
          <a:lstStyle/>
          <a:p>
            <a:r>
              <a:rPr lang="en-US" smtClean="0"/>
              <a:t>7-</a:t>
            </a:r>
            <a:fld id="{FF02D910-3D36-40D6-A328-3AAE07254B14}" type="slidenum">
              <a:rPr lang="en-US" smtClean="0"/>
              <a:pPr/>
              <a:t>43</a:t>
            </a:fld>
            <a:endParaRPr lang="en-US" smtClean="0"/>
          </a:p>
        </p:txBody>
      </p:sp>
      <p:sp>
        <p:nvSpPr>
          <p:cNvPr id="47108"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936625" y="1828800"/>
            <a:ext cx="7162800" cy="4295775"/>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 Definition</a:t>
            </a:r>
          </a:p>
          <a:p>
            <a:pPr marL="398463" indent="-398463">
              <a:buFont typeface="Arial" charset="0"/>
              <a:buChar char="•"/>
            </a:pPr>
            <a:r>
              <a:rPr lang="en-US" sz="3200" b="1">
                <a:latin typeface="Perpetua" pitchFamily="18" charset="0"/>
              </a:rPr>
              <a:t>Bond Features</a:t>
            </a:r>
          </a:p>
          <a:p>
            <a:pPr marL="398463" indent="-398463">
              <a:buFont typeface="Arial" charset="0"/>
              <a:buChar char="•"/>
            </a:pPr>
            <a:r>
              <a:rPr lang="en-US" sz="3200" b="1">
                <a:latin typeface="Perpetua" pitchFamily="18" charset="0"/>
              </a:rPr>
              <a:t>Valuation of a Bond</a:t>
            </a:r>
          </a:p>
          <a:p>
            <a:pPr marL="398463" indent="-398463">
              <a:buFont typeface="Arial" charset="0"/>
              <a:buChar char="•"/>
            </a:pPr>
            <a:r>
              <a:rPr lang="en-US" sz="3200" b="1">
                <a:latin typeface="Perpetua" pitchFamily="18" charset="0"/>
              </a:rPr>
              <a:t>Bond Relationships</a:t>
            </a:r>
          </a:p>
          <a:p>
            <a:pPr marL="398463" indent="-398463">
              <a:buFont typeface="Arial" charset="0"/>
              <a:buChar char="•"/>
            </a:pPr>
            <a:r>
              <a:rPr lang="en-US" sz="3200" b="1">
                <a:latin typeface="Perpetua" pitchFamily="18" charset="0"/>
              </a:rPr>
              <a:t>Inflation and Interest Rates</a:t>
            </a:r>
          </a:p>
          <a:p>
            <a:pPr marL="398463" indent="-398463">
              <a:buFont typeface="Arial" charset="0"/>
              <a:buChar char="•"/>
            </a:pPr>
            <a:r>
              <a:rPr lang="en-US" sz="3200" b="1">
                <a:latin typeface="Perpetua" pitchFamily="18" charset="0"/>
              </a:rPr>
              <a:t>Determinants of Bond Yields</a:t>
            </a:r>
          </a:p>
          <a:p>
            <a:pPr marL="398463" indent="-398463">
              <a:buFont typeface="Arial" charset="0"/>
              <a:buChar char="•"/>
            </a:pPr>
            <a:r>
              <a:rPr lang="en-US" sz="3200" b="1">
                <a:latin typeface="Perpetua" pitchFamily="18" charset="0"/>
              </a:rPr>
              <a:t>Bond Ratings</a:t>
            </a:r>
          </a:p>
          <a:p>
            <a:pPr marL="398463" indent="-398463">
              <a:buFont typeface="Arial" charset="0"/>
              <a:buChar char="•"/>
            </a:pPr>
            <a:r>
              <a:rPr lang="en-US" sz="3200" b="1">
                <a:latin typeface="Perpetua" pitchFamily="18" charset="0"/>
              </a:rPr>
              <a:t>Bond Markets</a:t>
            </a: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25"/>
                                      </p:to>
                                    </p:set>
                                    <p:animEffect filter="image" prLst="opacity: 0.2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25"/>
                                      </p:to>
                                    </p:set>
                                    <p:animEffect filter="image" prLst="opacity: 0.25">
                                      <p:cBhvr rctx="IE">
                                        <p:cTn id="18" dur="indefinite"/>
                                        <p:tgtEl>
                                          <p:spTgt spid="5">
                                            <p:txEl>
                                              <p:pRg st="3" end="3"/>
                                            </p:txEl>
                                          </p:spTgt>
                                        </p:tgtEl>
                                      </p:cBhvr>
                                    </p:animEffect>
                                  </p:childTnLst>
                                </p:cTn>
                              </p:par>
                              <p:par>
                                <p:cTn id="19" presetID="9" presetClass="emph" presetSubtype="0" nodeType="withEffect">
                                  <p:stCondLst>
                                    <p:cond delay="0"/>
                                  </p:stCondLst>
                                  <p:childTnLst>
                                    <p:set>
                                      <p:cBhvr rctx="PPT">
                                        <p:cTn id="20" dur="indefinite"/>
                                        <p:tgtEl>
                                          <p:spTgt spid="5">
                                            <p:txEl>
                                              <p:pRg st="5" end="5"/>
                                            </p:txEl>
                                          </p:spTgt>
                                        </p:tgtEl>
                                        <p:attrNameLst>
                                          <p:attrName>style.opacity</p:attrName>
                                        </p:attrNameLst>
                                      </p:cBhvr>
                                      <p:to>
                                        <p:strVal val="0.25"/>
                                      </p:to>
                                    </p:set>
                                    <p:animEffect filter="image" prLst="opacity: 0.25">
                                      <p:cBhvr rctx="IE">
                                        <p:cTn id="21" dur="indefinite"/>
                                        <p:tgtEl>
                                          <p:spTgt spid="5">
                                            <p:txEl>
                                              <p:pRg st="5" end="5"/>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25"/>
                                      </p:to>
                                    </p:set>
                                    <p:animEffect filter="image" prLst="opacity: 0.25">
                                      <p:cBhvr rctx="IE">
                                        <p:cTn id="24" dur="indefinite"/>
                                        <p:tgtEl>
                                          <p:spTgt spid="5">
                                            <p:txEl>
                                              <p:pRg st="6" end="6"/>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2"/>
          <p:cNvSpPr>
            <a:spLocks noGrp="1"/>
          </p:cNvSpPr>
          <p:nvPr>
            <p:ph type="sldNum" sz="quarter" idx="12"/>
          </p:nvPr>
        </p:nvSpPr>
        <p:spPr bwMode="auto">
          <a:ln>
            <a:round/>
            <a:headEnd/>
            <a:tailEnd/>
          </a:ln>
        </p:spPr>
        <p:txBody>
          <a:bodyPr/>
          <a:lstStyle/>
          <a:p>
            <a:r>
              <a:rPr lang="en-US" smtClean="0"/>
              <a:t>7-</a:t>
            </a:r>
            <a:fld id="{10A8B8B3-39A7-4281-A7A9-54DA5AEAEB60}" type="slidenum">
              <a:rPr lang="en-US" smtClean="0"/>
              <a:pPr/>
              <a:t>44</a:t>
            </a:fld>
            <a:endParaRPr lang="en-US" smtClean="0"/>
          </a:p>
        </p:txBody>
      </p:sp>
      <p:sp>
        <p:nvSpPr>
          <p:cNvPr id="75778" name="Rectangle 2"/>
          <p:cNvSpPr>
            <a:spLocks noGrp="1" noChangeArrowheads="1"/>
          </p:cNvSpPr>
          <p:nvPr>
            <p:ph type="title"/>
          </p:nvPr>
        </p:nvSpPr>
        <p:spPr>
          <a:solidFill>
            <a:schemeClr val="bg2"/>
          </a:solidFill>
        </p:spPr>
        <p:txBody>
          <a:bodyPr/>
          <a:lstStyle/>
          <a:p>
            <a:pPr algn="ctr" eaLnBrk="1" hangingPunct="1"/>
            <a:r>
              <a:rPr lang="en-US" sz="4800" b="1" smtClean="0"/>
              <a:t>The Fisher Effect</a:t>
            </a:r>
          </a:p>
        </p:txBody>
      </p:sp>
      <p:sp>
        <p:nvSpPr>
          <p:cNvPr id="75779" name="Rectangle 3"/>
          <p:cNvSpPr>
            <a:spLocks noGrp="1" noChangeArrowheads="1"/>
          </p:cNvSpPr>
          <p:nvPr>
            <p:ph sz="quarter" idx="1"/>
          </p:nvPr>
        </p:nvSpPr>
        <p:spPr>
          <a:xfrm>
            <a:off x="838200" y="1600200"/>
            <a:ext cx="7772400" cy="4572000"/>
          </a:xfrm>
        </p:spPr>
        <p:txBody>
          <a:bodyPr/>
          <a:lstStyle/>
          <a:p>
            <a:pPr eaLnBrk="1" hangingPunct="1"/>
            <a:r>
              <a:rPr lang="en-US" sz="2800" b="1" smtClean="0">
                <a:cs typeface="Arial" charset="0"/>
              </a:rPr>
              <a:t>The Fisher Effect defines the relationship between real rates, nominal rates, and inflation</a:t>
            </a:r>
          </a:p>
          <a:p>
            <a:pPr eaLnBrk="1" hangingPunct="1"/>
            <a:r>
              <a:rPr lang="en-US" sz="2800" b="1" smtClean="0">
                <a:cs typeface="Arial" charset="0"/>
              </a:rPr>
              <a:t>(1 + R) = (1 + r)(1 + h), where</a:t>
            </a:r>
          </a:p>
          <a:p>
            <a:pPr lvl="1" eaLnBrk="1" hangingPunct="1"/>
            <a:r>
              <a:rPr lang="en-US" b="1" smtClean="0">
                <a:cs typeface="Arial" charset="0"/>
              </a:rPr>
              <a:t>R = nominal rate</a:t>
            </a:r>
          </a:p>
          <a:p>
            <a:pPr lvl="1" eaLnBrk="1" hangingPunct="1"/>
            <a:r>
              <a:rPr lang="en-US" b="1" smtClean="0">
                <a:cs typeface="Arial" charset="0"/>
              </a:rPr>
              <a:t>r = real rate</a:t>
            </a:r>
          </a:p>
          <a:p>
            <a:pPr lvl="1" eaLnBrk="1" hangingPunct="1"/>
            <a:r>
              <a:rPr lang="en-US" b="1" smtClean="0">
                <a:cs typeface="Arial" charset="0"/>
              </a:rPr>
              <a:t>h = expected inflation rate</a:t>
            </a:r>
          </a:p>
          <a:p>
            <a:pPr eaLnBrk="1" hangingPunct="1"/>
            <a:r>
              <a:rPr lang="en-US" sz="2800" b="1" smtClean="0">
                <a:cs typeface="Arial" charset="0"/>
              </a:rPr>
              <a:t>Approximation</a:t>
            </a:r>
          </a:p>
          <a:p>
            <a:pPr lvl="1" eaLnBrk="1" hangingPunct="1"/>
            <a:r>
              <a:rPr lang="en-US" b="1" smtClean="0">
                <a:cs typeface="Arial" charset="0"/>
              </a:rPr>
              <a:t>R = r + 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2"/>
          <p:cNvSpPr>
            <a:spLocks noGrp="1"/>
          </p:cNvSpPr>
          <p:nvPr>
            <p:ph type="sldNum" sz="quarter" idx="12"/>
          </p:nvPr>
        </p:nvSpPr>
        <p:spPr bwMode="auto">
          <a:ln>
            <a:round/>
            <a:headEnd/>
            <a:tailEnd/>
          </a:ln>
        </p:spPr>
        <p:txBody>
          <a:bodyPr/>
          <a:lstStyle/>
          <a:p>
            <a:r>
              <a:rPr lang="en-US" smtClean="0"/>
              <a:t>7-</a:t>
            </a:r>
            <a:fld id="{C40CEC96-F473-4E3F-A728-D6F46A6BBA7D}" type="slidenum">
              <a:rPr lang="en-US" smtClean="0"/>
              <a:pPr/>
              <a:t>45</a:t>
            </a:fld>
            <a:endParaRPr lang="en-US" smtClean="0"/>
          </a:p>
        </p:txBody>
      </p:sp>
      <p:sp>
        <p:nvSpPr>
          <p:cNvPr id="77826" name="Rectangle 2"/>
          <p:cNvSpPr>
            <a:spLocks noGrp="1" noChangeArrowheads="1"/>
          </p:cNvSpPr>
          <p:nvPr>
            <p:ph type="title"/>
          </p:nvPr>
        </p:nvSpPr>
        <p:spPr>
          <a:solidFill>
            <a:schemeClr val="bg2"/>
          </a:solidFill>
        </p:spPr>
        <p:txBody>
          <a:bodyPr/>
          <a:lstStyle/>
          <a:p>
            <a:pPr algn="ctr" eaLnBrk="1" hangingPunct="1"/>
            <a:r>
              <a:rPr lang="en-US" sz="4800" b="1" smtClean="0"/>
              <a:t>Fisher Effect Example</a:t>
            </a:r>
          </a:p>
        </p:txBody>
      </p:sp>
      <p:sp>
        <p:nvSpPr>
          <p:cNvPr id="39939" name="Rectangle 3"/>
          <p:cNvSpPr>
            <a:spLocks noGrp="1" noChangeArrowheads="1"/>
          </p:cNvSpPr>
          <p:nvPr>
            <p:ph sz="quarter" idx="1"/>
          </p:nvPr>
        </p:nvSpPr>
        <p:spPr>
          <a:xfrm>
            <a:off x="914400" y="1524000"/>
            <a:ext cx="8001000" cy="4530725"/>
          </a:xfrm>
        </p:spPr>
        <p:txBody>
          <a:bodyPr/>
          <a:lstStyle/>
          <a:p>
            <a:pPr eaLnBrk="1" hangingPunct="1">
              <a:lnSpc>
                <a:spcPct val="90000"/>
              </a:lnSpc>
              <a:buFont typeface="Arial" charset="0"/>
              <a:buNone/>
            </a:pPr>
            <a:r>
              <a:rPr lang="en-US" sz="2800" b="1" smtClean="0">
                <a:cs typeface="Arial" charset="0"/>
              </a:rPr>
              <a:t>	If we require a 10% real return and we expect inflation to be 8%, what is the nominal rate?</a:t>
            </a:r>
          </a:p>
          <a:p>
            <a:pPr eaLnBrk="1" hangingPunct="1">
              <a:lnSpc>
                <a:spcPct val="90000"/>
              </a:lnSpc>
              <a:buFont typeface="Arial" charset="0"/>
              <a:buNone/>
            </a:pPr>
            <a:endParaRPr lang="en-US" sz="2800" b="1" smtClean="0">
              <a:cs typeface="Arial" charset="0"/>
            </a:endParaRPr>
          </a:p>
          <a:p>
            <a:pPr eaLnBrk="1" hangingPunct="1">
              <a:lnSpc>
                <a:spcPct val="90000"/>
              </a:lnSpc>
              <a:buFont typeface="Arial" charset="0"/>
              <a:buNone/>
            </a:pPr>
            <a:r>
              <a:rPr lang="en-US" sz="2800" b="1" smtClean="0">
                <a:solidFill>
                  <a:srgbClr val="0070C0"/>
                </a:solidFill>
                <a:cs typeface="Arial" charset="0"/>
              </a:rPr>
              <a:t>	R = (1.1)(1.08) – 1 = .188 = 18.8%</a:t>
            </a:r>
          </a:p>
          <a:p>
            <a:pPr eaLnBrk="1" hangingPunct="1">
              <a:lnSpc>
                <a:spcPct val="90000"/>
              </a:lnSpc>
              <a:buFont typeface="Arial" charset="0"/>
              <a:buNone/>
            </a:pPr>
            <a:r>
              <a:rPr lang="en-US" sz="2800" b="1" smtClean="0">
                <a:solidFill>
                  <a:srgbClr val="0070C0"/>
                </a:solidFill>
                <a:cs typeface="Arial" charset="0"/>
              </a:rPr>
              <a:t>	An Approximation: R = 10% + 8% = 18%</a:t>
            </a:r>
          </a:p>
          <a:p>
            <a:pPr eaLnBrk="1" hangingPunct="1">
              <a:lnSpc>
                <a:spcPct val="90000"/>
              </a:lnSpc>
              <a:buFont typeface="Arial" charset="0"/>
              <a:buNone/>
            </a:pPr>
            <a:endParaRPr lang="en-US" sz="2800" b="1" smtClean="0">
              <a:cs typeface="Arial" charset="0"/>
            </a:endParaRPr>
          </a:p>
          <a:p>
            <a:pPr eaLnBrk="1" hangingPunct="1">
              <a:lnSpc>
                <a:spcPct val="90000"/>
              </a:lnSpc>
              <a:buFont typeface="Arial" charset="0"/>
              <a:buNone/>
            </a:pPr>
            <a:r>
              <a:rPr lang="en-US" sz="2800" b="1" smtClean="0">
                <a:cs typeface="Arial" charset="0"/>
              </a:rPr>
              <a:t>	Because the real return and expected inflation are relatively high, there is significant difference between the actual Fisher Effect and the approximation.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 calcmode="lin" valueType="num">
                                      <p:cBhvr>
                                        <p:cTn id="12"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99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 calcmode="lin" valueType="num">
                                      <p:cBhvr>
                                        <p:cTn id="18"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99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9939">
                                            <p:txEl>
                                              <p:pRg st="5" end="5"/>
                                            </p:txEl>
                                          </p:spTgt>
                                        </p:tgtEl>
                                        <p:attrNameLst>
                                          <p:attrName>style.visibility</p:attrName>
                                        </p:attrNameLst>
                                      </p:cBhvr>
                                      <p:to>
                                        <p:strVal val="visible"/>
                                      </p:to>
                                    </p:set>
                                    <p:animEffect transition="in" filter="fade">
                                      <p:cBhvr>
                                        <p:cTn id="24" dur="20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22"/>
          <p:cNvSpPr>
            <a:spLocks noGrp="1"/>
          </p:cNvSpPr>
          <p:nvPr>
            <p:ph type="sldNum" sz="quarter" idx="12"/>
          </p:nvPr>
        </p:nvSpPr>
        <p:spPr bwMode="auto">
          <a:ln>
            <a:round/>
            <a:headEnd/>
            <a:tailEnd/>
          </a:ln>
        </p:spPr>
        <p:txBody>
          <a:bodyPr/>
          <a:lstStyle/>
          <a:p>
            <a:r>
              <a:rPr lang="en-US" smtClean="0"/>
              <a:t>7-</a:t>
            </a:r>
            <a:fld id="{9FBB959B-AED2-4FE2-99A0-1C9188DDE476}" type="slidenum">
              <a:rPr lang="en-US" smtClean="0"/>
              <a:pPr/>
              <a:t>46</a:t>
            </a:fld>
            <a:endParaRPr lang="en-US" smtClean="0"/>
          </a:p>
        </p:txBody>
      </p:sp>
      <p:sp>
        <p:nvSpPr>
          <p:cNvPr id="50180"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1066800" y="1752600"/>
            <a:ext cx="7162800" cy="4295775"/>
          </a:xfrm>
          <a:prstGeom prst="rect">
            <a:avLst/>
          </a:prstGeom>
          <a:noFill/>
          <a:ln w="9525">
            <a:noFill/>
            <a:miter lim="800000"/>
            <a:headEnd/>
            <a:tailEnd/>
          </a:ln>
        </p:spPr>
        <p:txBody>
          <a:bodyPr>
            <a:spAutoFit/>
          </a:bodyPr>
          <a:lstStyle/>
          <a:p>
            <a:pPr marL="282575" indent="-282575">
              <a:buFont typeface="Arial" charset="0"/>
              <a:buChar char="•"/>
            </a:pPr>
            <a:r>
              <a:rPr lang="en-US" sz="3200" b="1">
                <a:latin typeface="Perpetua" pitchFamily="18" charset="0"/>
              </a:rPr>
              <a:t>Bond Definition</a:t>
            </a:r>
          </a:p>
          <a:p>
            <a:pPr marL="282575" indent="-282575">
              <a:buFont typeface="Arial" charset="0"/>
              <a:buChar char="•"/>
            </a:pPr>
            <a:r>
              <a:rPr lang="en-US" sz="3200" b="1">
                <a:latin typeface="Perpetua" pitchFamily="18" charset="0"/>
              </a:rPr>
              <a:t>Bond Features</a:t>
            </a:r>
          </a:p>
          <a:p>
            <a:pPr marL="282575" indent="-282575">
              <a:buFont typeface="Arial" charset="0"/>
              <a:buChar char="•"/>
            </a:pPr>
            <a:r>
              <a:rPr lang="en-US" sz="3200" b="1">
                <a:latin typeface="Perpetua" pitchFamily="18" charset="0"/>
              </a:rPr>
              <a:t>Valuation of a Bond</a:t>
            </a:r>
          </a:p>
          <a:p>
            <a:pPr marL="282575" indent="-282575">
              <a:buFont typeface="Arial" charset="0"/>
              <a:buChar char="•"/>
            </a:pPr>
            <a:r>
              <a:rPr lang="en-US" sz="3200" b="1">
                <a:latin typeface="Perpetua" pitchFamily="18" charset="0"/>
              </a:rPr>
              <a:t>Bond Relationships</a:t>
            </a:r>
          </a:p>
          <a:p>
            <a:pPr marL="282575" indent="-282575">
              <a:buFont typeface="Arial" charset="0"/>
              <a:buChar char="•"/>
            </a:pPr>
            <a:r>
              <a:rPr lang="en-US" sz="3200" b="1">
                <a:latin typeface="Perpetua" pitchFamily="18" charset="0"/>
              </a:rPr>
              <a:t>Inflation and Interest Rates</a:t>
            </a:r>
          </a:p>
          <a:p>
            <a:pPr marL="282575" indent="-282575">
              <a:buFont typeface="Arial" charset="0"/>
              <a:buChar char="•"/>
            </a:pPr>
            <a:r>
              <a:rPr lang="en-US" sz="3200" b="1">
                <a:latin typeface="Perpetua" pitchFamily="18" charset="0"/>
              </a:rPr>
              <a:t>Determinants of Bond Yields</a:t>
            </a:r>
          </a:p>
          <a:p>
            <a:pPr marL="282575" indent="-282575">
              <a:buFont typeface="Arial" charset="0"/>
              <a:buChar char="•"/>
            </a:pPr>
            <a:r>
              <a:rPr lang="en-US" sz="3200" b="1">
                <a:latin typeface="Perpetua" pitchFamily="18" charset="0"/>
              </a:rPr>
              <a:t>Bond Ratings</a:t>
            </a:r>
          </a:p>
          <a:p>
            <a:pPr marL="282575" indent="-282575">
              <a:buFont typeface="Arial" charset="0"/>
              <a:buChar char="•"/>
            </a:pPr>
            <a:r>
              <a:rPr lang="en-US" sz="3200" b="1">
                <a:latin typeface="Perpetua" pitchFamily="18" charset="0"/>
              </a:rPr>
              <a:t>Bond Markets</a:t>
            </a:r>
          </a:p>
          <a:p>
            <a:pPr marL="282575" indent="-2825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5" end="5"/>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25"/>
                                      </p:to>
                                    </p:set>
                                    <p:animEffect filter="image" prLst="opacity: 0.2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25"/>
                                      </p:to>
                                    </p:set>
                                    <p:animEffect filter="image" prLst="opacity: 0.25">
                                      <p:cBhvr rctx="IE">
                                        <p:cTn id="18" dur="indefinite"/>
                                        <p:tgtEl>
                                          <p:spTgt spid="5">
                                            <p:txEl>
                                              <p:pRg st="3" end="3"/>
                                            </p:txEl>
                                          </p:spTgt>
                                        </p:tgtEl>
                                      </p:cBhvr>
                                    </p:animEffect>
                                  </p:childTnLst>
                                </p:cTn>
                              </p:par>
                              <p:par>
                                <p:cTn id="19" presetID="9" presetClass="emph" presetSubtype="0" nodeType="withEffect">
                                  <p:stCondLst>
                                    <p:cond delay="0"/>
                                  </p:stCondLst>
                                  <p:childTnLst>
                                    <p:set>
                                      <p:cBhvr rctx="PPT">
                                        <p:cTn id="20" dur="indefinite"/>
                                        <p:tgtEl>
                                          <p:spTgt spid="5">
                                            <p:txEl>
                                              <p:pRg st="4" end="4"/>
                                            </p:txEl>
                                          </p:spTgt>
                                        </p:tgtEl>
                                        <p:attrNameLst>
                                          <p:attrName>style.opacity</p:attrName>
                                        </p:attrNameLst>
                                      </p:cBhvr>
                                      <p:to>
                                        <p:strVal val="0.25"/>
                                      </p:to>
                                    </p:set>
                                    <p:animEffect filter="image" prLst="opacity: 0.25">
                                      <p:cBhvr rctx="IE">
                                        <p:cTn id="21" dur="indefinite"/>
                                        <p:tgtEl>
                                          <p:spTgt spid="5">
                                            <p:txEl>
                                              <p:pRg st="4" end="4"/>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25"/>
                                      </p:to>
                                    </p:set>
                                    <p:animEffect filter="image" prLst="opacity: 0.25">
                                      <p:cBhvr rctx="IE">
                                        <p:cTn id="24" dur="indefinite"/>
                                        <p:tgtEl>
                                          <p:spTgt spid="5">
                                            <p:txEl>
                                              <p:pRg st="6" end="6"/>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22"/>
          <p:cNvSpPr>
            <a:spLocks noGrp="1"/>
          </p:cNvSpPr>
          <p:nvPr>
            <p:ph type="sldNum" sz="quarter" idx="12"/>
          </p:nvPr>
        </p:nvSpPr>
        <p:spPr bwMode="auto">
          <a:ln>
            <a:round/>
            <a:headEnd/>
            <a:tailEnd/>
          </a:ln>
        </p:spPr>
        <p:txBody>
          <a:bodyPr/>
          <a:lstStyle/>
          <a:p>
            <a:r>
              <a:rPr lang="en-US" smtClean="0"/>
              <a:t>7-</a:t>
            </a:r>
            <a:fld id="{D004AE27-497C-4ED8-B297-ECF15E7258C7}" type="slidenum">
              <a:rPr lang="en-US" smtClean="0"/>
              <a:pPr/>
              <a:t>47</a:t>
            </a:fld>
            <a:endParaRPr lang="en-US" smtClean="0"/>
          </a:p>
        </p:txBody>
      </p:sp>
      <p:sp>
        <p:nvSpPr>
          <p:cNvPr id="81922" name="Rectangle 2"/>
          <p:cNvSpPr>
            <a:spLocks noGrp="1" noChangeArrowheads="1"/>
          </p:cNvSpPr>
          <p:nvPr>
            <p:ph type="title"/>
          </p:nvPr>
        </p:nvSpPr>
        <p:spPr>
          <a:solidFill>
            <a:schemeClr val="bg2"/>
          </a:solidFill>
        </p:spPr>
        <p:txBody>
          <a:bodyPr/>
          <a:lstStyle/>
          <a:p>
            <a:pPr eaLnBrk="1" hangingPunct="1"/>
            <a:r>
              <a:rPr lang="en-US" sz="4400" b="1" smtClean="0"/>
              <a:t>Term Structure of Interest Rates</a:t>
            </a:r>
          </a:p>
        </p:txBody>
      </p:sp>
      <p:sp>
        <p:nvSpPr>
          <p:cNvPr id="40963" name="Rectangle 3"/>
          <p:cNvSpPr>
            <a:spLocks noGrp="1" noChangeArrowheads="1"/>
          </p:cNvSpPr>
          <p:nvPr>
            <p:ph sz="quarter" idx="1"/>
          </p:nvPr>
        </p:nvSpPr>
        <p:spPr>
          <a:xfrm>
            <a:off x="914400" y="1676400"/>
            <a:ext cx="7254875" cy="4953000"/>
          </a:xfrm>
        </p:spPr>
        <p:txBody>
          <a:bodyPr/>
          <a:lstStyle/>
          <a:p>
            <a:pPr eaLnBrk="1" hangingPunct="1">
              <a:lnSpc>
                <a:spcPct val="90000"/>
              </a:lnSpc>
              <a:buFont typeface="Arial" charset="0"/>
              <a:buNone/>
            </a:pPr>
            <a:r>
              <a:rPr lang="en-US" sz="3600" b="1" smtClean="0">
                <a:solidFill>
                  <a:srgbClr val="0070C0"/>
                </a:solidFill>
              </a:rPr>
              <a:t>	The term structure is the relationship between time to maturity and yields, all else equal</a:t>
            </a:r>
          </a:p>
          <a:p>
            <a:pPr eaLnBrk="1" hangingPunct="1">
              <a:lnSpc>
                <a:spcPct val="90000"/>
              </a:lnSpc>
              <a:buFont typeface="Arial" charset="0"/>
              <a:buNone/>
            </a:pPr>
            <a:endParaRPr lang="en-US" sz="1800" b="1" smtClean="0">
              <a:solidFill>
                <a:srgbClr val="0070C0"/>
              </a:solidFill>
            </a:endParaRPr>
          </a:p>
          <a:p>
            <a:pPr eaLnBrk="1" hangingPunct="1">
              <a:lnSpc>
                <a:spcPct val="90000"/>
              </a:lnSpc>
              <a:buFont typeface="Arial" charset="0"/>
              <a:buNone/>
            </a:pPr>
            <a:r>
              <a:rPr lang="en-US" sz="3600" b="1" smtClean="0"/>
              <a:t>	(It is important to recognize that we have pulled out the effect of default risk, different coupons, etc.)</a:t>
            </a:r>
          </a:p>
          <a:p>
            <a:pPr eaLnBrk="1" hangingPunct="1">
              <a:lnSpc>
                <a:spcPct val="90000"/>
              </a:lnSpc>
              <a:buFont typeface="Arial" charset="0"/>
              <a:buNone/>
            </a:pPr>
            <a:endParaRPr lang="en-US" sz="240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Effect transition="in" filter="fade">
                                      <p:cBhvr>
                                        <p:cTn id="11"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22"/>
          <p:cNvSpPr>
            <a:spLocks noGrp="1"/>
          </p:cNvSpPr>
          <p:nvPr>
            <p:ph type="sldNum" sz="quarter" idx="12"/>
          </p:nvPr>
        </p:nvSpPr>
        <p:spPr bwMode="auto">
          <a:ln>
            <a:round/>
            <a:headEnd/>
            <a:tailEnd/>
          </a:ln>
        </p:spPr>
        <p:txBody>
          <a:bodyPr/>
          <a:lstStyle/>
          <a:p>
            <a:r>
              <a:rPr lang="en-US" smtClean="0"/>
              <a:t>7-</a:t>
            </a:r>
            <a:fld id="{7895DAE4-D590-4B4F-9650-234F664BEC39}" type="slidenum">
              <a:rPr lang="en-US" smtClean="0"/>
              <a:pPr/>
              <a:t>48</a:t>
            </a:fld>
            <a:endParaRPr lang="en-US" smtClean="0"/>
          </a:p>
        </p:txBody>
      </p:sp>
      <p:sp>
        <p:nvSpPr>
          <p:cNvPr id="82946" name="Rectangle 2"/>
          <p:cNvSpPr>
            <a:spLocks noGrp="1" noChangeArrowheads="1"/>
          </p:cNvSpPr>
          <p:nvPr>
            <p:ph type="title"/>
          </p:nvPr>
        </p:nvSpPr>
        <p:spPr>
          <a:xfrm>
            <a:off x="914400" y="457200"/>
            <a:ext cx="7772400" cy="960438"/>
          </a:xfrm>
          <a:solidFill>
            <a:schemeClr val="bg2"/>
          </a:solidFill>
        </p:spPr>
        <p:txBody>
          <a:bodyPr/>
          <a:lstStyle/>
          <a:p>
            <a:pPr algn="ctr" eaLnBrk="1" hangingPunct="1"/>
            <a:r>
              <a:rPr lang="en-US" sz="4400" b="1" smtClean="0"/>
              <a:t>Term Structure of Interest Rates</a:t>
            </a:r>
          </a:p>
        </p:txBody>
      </p:sp>
      <p:sp>
        <p:nvSpPr>
          <p:cNvPr id="40963" name="Rectangle 3"/>
          <p:cNvSpPr>
            <a:spLocks noGrp="1" noChangeArrowheads="1"/>
          </p:cNvSpPr>
          <p:nvPr>
            <p:ph sz="quarter" idx="1"/>
          </p:nvPr>
        </p:nvSpPr>
        <p:spPr>
          <a:xfrm>
            <a:off x="838200" y="1752600"/>
            <a:ext cx="7696200" cy="4953000"/>
          </a:xfrm>
        </p:spPr>
        <p:txBody>
          <a:bodyPr/>
          <a:lstStyle/>
          <a:p>
            <a:pPr eaLnBrk="1" hangingPunct="1">
              <a:lnSpc>
                <a:spcPct val="90000"/>
              </a:lnSpc>
              <a:buFont typeface="Arial" charset="0"/>
              <a:buNone/>
            </a:pPr>
            <a:r>
              <a:rPr lang="en-US" sz="3600" b="1" smtClean="0">
                <a:solidFill>
                  <a:srgbClr val="0070C0"/>
                </a:solidFill>
              </a:rPr>
              <a:t>	Yield curve </a:t>
            </a:r>
            <a:r>
              <a:rPr lang="en-US" sz="3600" b="1" smtClean="0"/>
              <a:t>– graphical representation of the term structure</a:t>
            </a:r>
          </a:p>
          <a:p>
            <a:pPr marL="806450" lvl="1" indent="-406400" eaLnBrk="1" hangingPunct="1">
              <a:lnSpc>
                <a:spcPct val="90000"/>
              </a:lnSpc>
            </a:pPr>
            <a:r>
              <a:rPr lang="en-US" sz="3200" b="1" smtClean="0">
                <a:solidFill>
                  <a:srgbClr val="7030A0"/>
                </a:solidFill>
              </a:rPr>
              <a:t>Normal</a:t>
            </a:r>
            <a:r>
              <a:rPr lang="en-US" sz="3200" b="1" smtClean="0"/>
              <a:t> – upward-sloping; long-term yields are higher than short-term yields</a:t>
            </a:r>
          </a:p>
          <a:p>
            <a:pPr marL="806450" lvl="1" indent="-406400" eaLnBrk="1" hangingPunct="1">
              <a:lnSpc>
                <a:spcPct val="90000"/>
              </a:lnSpc>
            </a:pPr>
            <a:r>
              <a:rPr lang="en-US" sz="3200" b="1" smtClean="0">
                <a:solidFill>
                  <a:srgbClr val="7030A0"/>
                </a:solidFill>
              </a:rPr>
              <a:t>Inverted</a:t>
            </a:r>
            <a:r>
              <a:rPr lang="en-US" sz="3200" b="1" smtClean="0"/>
              <a:t> – downward-sloping; long-term yields are lower than short-term yields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20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22"/>
          <p:cNvSpPr>
            <a:spLocks noGrp="1"/>
          </p:cNvSpPr>
          <p:nvPr>
            <p:ph type="sldNum" sz="quarter" idx="12"/>
          </p:nvPr>
        </p:nvSpPr>
        <p:spPr bwMode="auto">
          <a:ln>
            <a:round/>
            <a:headEnd/>
            <a:tailEnd/>
          </a:ln>
        </p:spPr>
        <p:txBody>
          <a:bodyPr/>
          <a:lstStyle/>
          <a:p>
            <a:r>
              <a:rPr lang="en-US" smtClean="0"/>
              <a:t>7-</a:t>
            </a:r>
            <a:fld id="{75729A85-9EC7-4053-9DD8-9235102B68F9}" type="slidenum">
              <a:rPr lang="en-US" smtClean="0"/>
              <a:pPr/>
              <a:t>49</a:t>
            </a:fld>
            <a:endParaRPr lang="en-US" smtClean="0"/>
          </a:p>
        </p:txBody>
      </p:sp>
      <p:sp>
        <p:nvSpPr>
          <p:cNvPr id="83970" name="Rectangle 2"/>
          <p:cNvSpPr>
            <a:spLocks noGrp="1" noChangeArrowheads="1"/>
          </p:cNvSpPr>
          <p:nvPr>
            <p:ph type="title"/>
          </p:nvPr>
        </p:nvSpPr>
        <p:spPr>
          <a:xfrm>
            <a:off x="381000" y="228600"/>
            <a:ext cx="8534400" cy="914400"/>
          </a:xfrm>
          <a:solidFill>
            <a:schemeClr val="bg2"/>
          </a:solidFill>
        </p:spPr>
        <p:txBody>
          <a:bodyPr/>
          <a:lstStyle/>
          <a:p>
            <a:pPr algn="ctr" eaLnBrk="1" hangingPunct="1"/>
            <a:r>
              <a:rPr lang="en-US" smtClean="0"/>
              <a:t> </a:t>
            </a:r>
            <a:r>
              <a:rPr lang="en-US" sz="4800" b="1" smtClean="0"/>
              <a:t>Upward-Sloping Yield Curve</a:t>
            </a:r>
          </a:p>
        </p:txBody>
      </p:sp>
      <p:pic>
        <p:nvPicPr>
          <p:cNvPr id="83971" name="Picture 5"/>
          <p:cNvPicPr>
            <a:picLocks noChangeAspect="1" noChangeArrowheads="1"/>
          </p:cNvPicPr>
          <p:nvPr/>
        </p:nvPicPr>
        <p:blipFill>
          <a:blip r:embed="rId2"/>
          <a:srcRect/>
          <a:stretch>
            <a:fillRect/>
          </a:stretch>
        </p:blipFill>
        <p:spPr bwMode="auto">
          <a:xfrm>
            <a:off x="1595438" y="1752600"/>
            <a:ext cx="59531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2"/>
          <p:cNvSpPr>
            <a:spLocks noGrp="1"/>
          </p:cNvSpPr>
          <p:nvPr>
            <p:ph type="sldNum" sz="quarter" idx="12"/>
          </p:nvPr>
        </p:nvSpPr>
        <p:spPr bwMode="auto">
          <a:ln>
            <a:round/>
            <a:headEnd/>
            <a:tailEnd/>
          </a:ln>
        </p:spPr>
        <p:txBody>
          <a:bodyPr/>
          <a:lstStyle/>
          <a:p>
            <a:r>
              <a:rPr lang="en-US" smtClean="0"/>
              <a:t>7-</a:t>
            </a:r>
            <a:fld id="{3FF24A78-EE42-4149-95E6-9E89E23E733F}" type="slidenum">
              <a:rPr lang="en-US" smtClean="0"/>
              <a:pPr/>
              <a:t>5</a:t>
            </a:fld>
            <a:endParaRPr lang="en-US" smtClean="0"/>
          </a:p>
        </p:txBody>
      </p:sp>
      <p:pic>
        <p:nvPicPr>
          <p:cNvPr id="23554" name="Picture 2" descr="D:\CLIP_ART\EDCATION\SUPPLIES\QULPRCHM.WMF"/>
          <p:cNvPicPr>
            <a:picLocks noChangeAspect="1" noChangeArrowheads="1"/>
          </p:cNvPicPr>
          <p:nvPr/>
        </p:nvPicPr>
        <p:blipFill>
          <a:blip r:embed="rId2"/>
          <a:srcRect/>
          <a:stretch>
            <a:fillRect/>
          </a:stretch>
        </p:blipFill>
        <p:spPr bwMode="auto">
          <a:xfrm>
            <a:off x="762000" y="228600"/>
            <a:ext cx="7696200" cy="6324600"/>
          </a:xfrm>
          <a:prstGeom prst="rect">
            <a:avLst/>
          </a:prstGeom>
          <a:noFill/>
          <a:ln w="9525">
            <a:noFill/>
            <a:miter lim="800000"/>
            <a:headEnd/>
            <a:tailEnd/>
          </a:ln>
        </p:spPr>
      </p:pic>
      <p:sp>
        <p:nvSpPr>
          <p:cNvPr id="23555" name="TextBox 2"/>
          <p:cNvSpPr txBox="1">
            <a:spLocks noChangeArrowheads="1"/>
          </p:cNvSpPr>
          <p:nvPr/>
        </p:nvSpPr>
        <p:spPr bwMode="auto">
          <a:xfrm>
            <a:off x="1371600" y="914400"/>
            <a:ext cx="4876800" cy="5262563"/>
          </a:xfrm>
          <a:prstGeom prst="rect">
            <a:avLst/>
          </a:prstGeom>
          <a:noFill/>
          <a:ln w="9525">
            <a:noFill/>
            <a:miter lim="800000"/>
            <a:headEnd/>
            <a:tailEnd/>
          </a:ln>
        </p:spPr>
        <p:txBody>
          <a:bodyPr>
            <a:spAutoFit/>
          </a:bodyPr>
          <a:lstStyle/>
          <a:p>
            <a:r>
              <a:rPr lang="en-US" sz="4800">
                <a:latin typeface="Brush Script MT" pitchFamily="66" charset="0"/>
              </a:rPr>
              <a:t>A bond is a </a:t>
            </a:r>
            <a:r>
              <a:rPr lang="en-US" sz="4800" b="1">
                <a:solidFill>
                  <a:srgbClr val="0070C0"/>
                </a:solidFill>
                <a:latin typeface="Brush Script MT" pitchFamily="66" charset="0"/>
              </a:rPr>
              <a:t>contract</a:t>
            </a:r>
            <a:r>
              <a:rPr lang="en-US" sz="4800">
                <a:latin typeface="Brush Script MT" pitchFamily="66" charset="0"/>
              </a:rPr>
              <a:t> between two parties: one is the </a:t>
            </a:r>
            <a:r>
              <a:rPr lang="en-US" sz="4800" b="1">
                <a:solidFill>
                  <a:srgbClr val="0070C0"/>
                </a:solidFill>
                <a:latin typeface="Brush Script MT" pitchFamily="66" charset="0"/>
              </a:rPr>
              <a:t>investor</a:t>
            </a:r>
            <a:r>
              <a:rPr lang="en-US" sz="4800">
                <a:latin typeface="Brush Script MT" pitchFamily="66" charset="0"/>
              </a:rPr>
              <a:t> (you) and the other is a </a:t>
            </a:r>
            <a:r>
              <a:rPr lang="en-US" sz="4800" b="1">
                <a:solidFill>
                  <a:srgbClr val="0070C0"/>
                </a:solidFill>
                <a:latin typeface="Brush Script MT" pitchFamily="66" charset="0"/>
              </a:rPr>
              <a:t>company</a:t>
            </a:r>
            <a:r>
              <a:rPr lang="en-US" sz="4800">
                <a:latin typeface="Brush Script MT" pitchFamily="66" charset="0"/>
              </a:rPr>
              <a:t> or a government agency (like a municipal bond)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22"/>
          <p:cNvSpPr>
            <a:spLocks noGrp="1"/>
          </p:cNvSpPr>
          <p:nvPr>
            <p:ph type="sldNum" sz="quarter" idx="12"/>
          </p:nvPr>
        </p:nvSpPr>
        <p:spPr bwMode="auto">
          <a:ln>
            <a:round/>
            <a:headEnd/>
            <a:tailEnd/>
          </a:ln>
        </p:spPr>
        <p:txBody>
          <a:bodyPr/>
          <a:lstStyle/>
          <a:p>
            <a:r>
              <a:rPr lang="en-US" smtClean="0"/>
              <a:t>7-</a:t>
            </a:r>
            <a:fld id="{C6F09F49-EA16-41F5-A0A2-C0CC35EB03BC}" type="slidenum">
              <a:rPr lang="en-US" smtClean="0"/>
              <a:pPr/>
              <a:t>50</a:t>
            </a:fld>
            <a:endParaRPr lang="en-US" smtClean="0"/>
          </a:p>
        </p:txBody>
      </p:sp>
      <p:sp>
        <p:nvSpPr>
          <p:cNvPr id="84994" name="Rectangle 2"/>
          <p:cNvSpPr>
            <a:spLocks noGrp="1" noChangeArrowheads="1"/>
          </p:cNvSpPr>
          <p:nvPr>
            <p:ph type="title"/>
          </p:nvPr>
        </p:nvSpPr>
        <p:spPr>
          <a:xfrm>
            <a:off x="457200" y="381000"/>
            <a:ext cx="8305800" cy="914400"/>
          </a:xfrm>
          <a:solidFill>
            <a:schemeClr val="bg2"/>
          </a:solidFill>
        </p:spPr>
        <p:txBody>
          <a:bodyPr/>
          <a:lstStyle/>
          <a:p>
            <a:pPr algn="ctr" eaLnBrk="1" hangingPunct="1"/>
            <a:r>
              <a:rPr lang="en-US" sz="4800" b="1" smtClean="0"/>
              <a:t>Downward-Sloping Yield Curve</a:t>
            </a:r>
          </a:p>
        </p:txBody>
      </p:sp>
      <p:sp>
        <p:nvSpPr>
          <p:cNvPr id="84995" name="Content Placeholder 1"/>
          <p:cNvSpPr>
            <a:spLocks noGrp="1"/>
          </p:cNvSpPr>
          <p:nvPr>
            <p:ph sz="quarter" idx="1"/>
          </p:nvPr>
        </p:nvSpPr>
        <p:spPr/>
        <p:txBody>
          <a:bodyPr/>
          <a:lstStyle/>
          <a:p>
            <a:pPr eaLnBrk="1" hangingPunct="1"/>
            <a:endParaRPr lang="en-US" smtClean="0"/>
          </a:p>
        </p:txBody>
      </p:sp>
      <p:pic>
        <p:nvPicPr>
          <p:cNvPr id="84996" name="Picture 5"/>
          <p:cNvPicPr>
            <a:picLocks noChangeAspect="1" noChangeArrowheads="1"/>
          </p:cNvPicPr>
          <p:nvPr/>
        </p:nvPicPr>
        <p:blipFill>
          <a:blip r:embed="rId2"/>
          <a:srcRect/>
          <a:stretch>
            <a:fillRect/>
          </a:stretch>
        </p:blipFill>
        <p:spPr bwMode="auto">
          <a:xfrm>
            <a:off x="1595438" y="1790700"/>
            <a:ext cx="6161087"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22"/>
          <p:cNvSpPr>
            <a:spLocks noGrp="1"/>
          </p:cNvSpPr>
          <p:nvPr>
            <p:ph type="sldNum" sz="quarter" idx="12"/>
          </p:nvPr>
        </p:nvSpPr>
        <p:spPr bwMode="auto">
          <a:ln>
            <a:round/>
            <a:headEnd/>
            <a:tailEnd/>
          </a:ln>
        </p:spPr>
        <p:txBody>
          <a:bodyPr/>
          <a:lstStyle/>
          <a:p>
            <a:r>
              <a:rPr lang="en-US" smtClean="0"/>
              <a:t>7-</a:t>
            </a:r>
            <a:fld id="{47AE2223-89BC-495F-8991-17B6F5FBBFB4}" type="slidenum">
              <a:rPr lang="en-US" smtClean="0"/>
              <a:pPr/>
              <a:t>51</a:t>
            </a:fld>
            <a:endParaRPr lang="en-US" smtClean="0"/>
          </a:p>
        </p:txBody>
      </p:sp>
      <p:sp>
        <p:nvSpPr>
          <p:cNvPr id="55300"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1066800" y="1676400"/>
            <a:ext cx="7162800" cy="4295775"/>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 Definition</a:t>
            </a:r>
          </a:p>
          <a:p>
            <a:pPr marL="398463" indent="-398463">
              <a:buFont typeface="Arial" charset="0"/>
              <a:buChar char="•"/>
            </a:pPr>
            <a:r>
              <a:rPr lang="en-US" sz="3200" b="1">
                <a:latin typeface="Perpetua" pitchFamily="18" charset="0"/>
              </a:rPr>
              <a:t>Bond Features</a:t>
            </a:r>
          </a:p>
          <a:p>
            <a:pPr marL="398463" indent="-398463">
              <a:buFont typeface="Arial" charset="0"/>
              <a:buChar char="•"/>
            </a:pPr>
            <a:r>
              <a:rPr lang="en-US" sz="3200" b="1">
                <a:latin typeface="Perpetua" pitchFamily="18" charset="0"/>
              </a:rPr>
              <a:t>Valuation of a Bond</a:t>
            </a:r>
          </a:p>
          <a:p>
            <a:pPr marL="398463" indent="-398463">
              <a:buFont typeface="Arial" charset="0"/>
              <a:buChar char="•"/>
            </a:pPr>
            <a:r>
              <a:rPr lang="en-US" sz="3200" b="1">
                <a:latin typeface="Perpetua" pitchFamily="18" charset="0"/>
              </a:rPr>
              <a:t>Bond Relationships</a:t>
            </a:r>
          </a:p>
          <a:p>
            <a:pPr marL="398463" indent="-398463">
              <a:buFont typeface="Arial" charset="0"/>
              <a:buChar char="•"/>
            </a:pPr>
            <a:r>
              <a:rPr lang="en-US" sz="3200" b="1">
                <a:latin typeface="Perpetua" pitchFamily="18" charset="0"/>
              </a:rPr>
              <a:t>Inflation and Interest Rates</a:t>
            </a:r>
          </a:p>
          <a:p>
            <a:pPr marL="398463" indent="-398463">
              <a:buFont typeface="Arial" charset="0"/>
              <a:buChar char="•"/>
            </a:pPr>
            <a:r>
              <a:rPr lang="en-US" sz="3200" b="1">
                <a:latin typeface="Perpetua" pitchFamily="18" charset="0"/>
              </a:rPr>
              <a:t>Determinants of Bond Yields</a:t>
            </a:r>
          </a:p>
          <a:p>
            <a:pPr marL="398463" indent="-398463">
              <a:buFont typeface="Arial" charset="0"/>
              <a:buChar char="•"/>
            </a:pPr>
            <a:r>
              <a:rPr lang="en-US" sz="3200" b="1">
                <a:latin typeface="Perpetua" pitchFamily="18" charset="0"/>
              </a:rPr>
              <a:t>Bond Ratings</a:t>
            </a:r>
          </a:p>
          <a:p>
            <a:pPr marL="398463" indent="-398463">
              <a:buFont typeface="Arial" charset="0"/>
              <a:buChar char="•"/>
            </a:pPr>
            <a:r>
              <a:rPr lang="en-US" sz="3200" b="1">
                <a:latin typeface="Perpetua" pitchFamily="18" charset="0"/>
              </a:rPr>
              <a:t>Bond Markets</a:t>
            </a: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6" end="6"/>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25"/>
                                      </p:to>
                                    </p:set>
                                    <p:animEffect filter="image" prLst="opacity: 0.2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25"/>
                                      </p:to>
                                    </p:set>
                                    <p:animEffect filter="image" prLst="opacity: 0.25">
                                      <p:cBhvr rctx="IE">
                                        <p:cTn id="18" dur="indefinite"/>
                                        <p:tgtEl>
                                          <p:spTgt spid="5">
                                            <p:txEl>
                                              <p:pRg st="3" end="3"/>
                                            </p:txEl>
                                          </p:spTgt>
                                        </p:tgtEl>
                                      </p:cBhvr>
                                    </p:animEffect>
                                  </p:childTnLst>
                                </p:cTn>
                              </p:par>
                              <p:par>
                                <p:cTn id="19" presetID="9" presetClass="emph" presetSubtype="0" nodeType="withEffect">
                                  <p:stCondLst>
                                    <p:cond delay="0"/>
                                  </p:stCondLst>
                                  <p:childTnLst>
                                    <p:set>
                                      <p:cBhvr rctx="PPT">
                                        <p:cTn id="20" dur="indefinite"/>
                                        <p:tgtEl>
                                          <p:spTgt spid="5">
                                            <p:txEl>
                                              <p:pRg st="4" end="4"/>
                                            </p:txEl>
                                          </p:spTgt>
                                        </p:tgtEl>
                                        <p:attrNameLst>
                                          <p:attrName>style.opacity</p:attrName>
                                        </p:attrNameLst>
                                      </p:cBhvr>
                                      <p:to>
                                        <p:strVal val="0.25"/>
                                      </p:to>
                                    </p:set>
                                    <p:animEffect filter="image" prLst="opacity: 0.25">
                                      <p:cBhvr rctx="IE">
                                        <p:cTn id="21" dur="indefinite"/>
                                        <p:tgtEl>
                                          <p:spTgt spid="5">
                                            <p:txEl>
                                              <p:pRg st="4" end="4"/>
                                            </p:txEl>
                                          </p:spTgt>
                                        </p:tgtEl>
                                      </p:cBhvr>
                                    </p:animEffect>
                                  </p:childTnLst>
                                </p:cTn>
                              </p:par>
                              <p:par>
                                <p:cTn id="22" presetID="9" presetClass="emph" presetSubtype="0" nodeType="withEffect">
                                  <p:stCondLst>
                                    <p:cond delay="0"/>
                                  </p:stCondLst>
                                  <p:childTnLst>
                                    <p:set>
                                      <p:cBhvr rctx="PPT">
                                        <p:cTn id="23" dur="indefinite"/>
                                        <p:tgtEl>
                                          <p:spTgt spid="5">
                                            <p:txEl>
                                              <p:pRg st="5" end="5"/>
                                            </p:txEl>
                                          </p:spTgt>
                                        </p:tgtEl>
                                        <p:attrNameLst>
                                          <p:attrName>style.opacity</p:attrName>
                                        </p:attrNameLst>
                                      </p:cBhvr>
                                      <p:to>
                                        <p:strVal val="0.25"/>
                                      </p:to>
                                    </p:set>
                                    <p:animEffect filter="image" prLst="opacity: 0.25">
                                      <p:cBhvr rctx="IE">
                                        <p:cTn id="24" dur="indefinite"/>
                                        <p:tgtEl>
                                          <p:spTgt spid="5">
                                            <p:txEl>
                                              <p:pRg st="5" end="5"/>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22"/>
          <p:cNvSpPr>
            <a:spLocks noGrp="1"/>
          </p:cNvSpPr>
          <p:nvPr>
            <p:ph type="sldNum" sz="quarter" idx="12"/>
          </p:nvPr>
        </p:nvSpPr>
        <p:spPr bwMode="auto">
          <a:ln>
            <a:round/>
            <a:headEnd/>
            <a:tailEnd/>
          </a:ln>
        </p:spPr>
        <p:txBody>
          <a:bodyPr/>
          <a:lstStyle/>
          <a:p>
            <a:r>
              <a:rPr lang="en-US" smtClean="0"/>
              <a:t>7-</a:t>
            </a:r>
            <a:fld id="{D8237B5D-3B71-46C4-BEC7-591F48D35986}" type="slidenum">
              <a:rPr lang="en-US" smtClean="0"/>
              <a:pPr/>
              <a:t>52</a:t>
            </a:fld>
            <a:endParaRPr lang="en-US" smtClean="0"/>
          </a:p>
        </p:txBody>
      </p:sp>
      <p:sp>
        <p:nvSpPr>
          <p:cNvPr id="88066" name="Rectangle 2"/>
          <p:cNvSpPr>
            <a:spLocks noGrp="1" noChangeArrowheads="1"/>
          </p:cNvSpPr>
          <p:nvPr>
            <p:ph type="title"/>
          </p:nvPr>
        </p:nvSpPr>
        <p:spPr>
          <a:xfrm>
            <a:off x="838200" y="304800"/>
            <a:ext cx="7772400" cy="960438"/>
          </a:xfrm>
          <a:solidFill>
            <a:schemeClr val="bg2"/>
          </a:solidFill>
        </p:spPr>
        <p:txBody>
          <a:bodyPr/>
          <a:lstStyle/>
          <a:p>
            <a:pPr algn="ctr" eaLnBrk="1" hangingPunct="1"/>
            <a:r>
              <a:rPr lang="en-US" b="1" smtClean="0"/>
              <a:t>Bond Ratings – Investment Quality</a:t>
            </a:r>
          </a:p>
        </p:txBody>
      </p:sp>
      <p:sp>
        <p:nvSpPr>
          <p:cNvPr id="26627" name="Rectangle 3"/>
          <p:cNvSpPr>
            <a:spLocks noGrp="1" noChangeArrowheads="1"/>
          </p:cNvSpPr>
          <p:nvPr>
            <p:ph sz="quarter" idx="1"/>
          </p:nvPr>
        </p:nvSpPr>
        <p:spPr>
          <a:xfrm>
            <a:off x="304800" y="1828800"/>
            <a:ext cx="5562600" cy="4530725"/>
          </a:xfrm>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en-US" sz="2400" b="1" dirty="0" smtClean="0"/>
              <a:t>High Grade</a:t>
            </a:r>
          </a:p>
          <a:p>
            <a:pPr marL="548640" lvl="1" eaLnBrk="1" fontAlgn="auto" hangingPunct="1">
              <a:spcBef>
                <a:spcPts val="370"/>
              </a:spcBef>
              <a:spcAft>
                <a:spcPts val="0"/>
              </a:spcAft>
              <a:buFont typeface="Arial" pitchFamily="34" charset="0"/>
              <a:buChar char="–"/>
              <a:defRPr/>
            </a:pPr>
            <a:r>
              <a:rPr lang="en-US" sz="2200" b="1" dirty="0" smtClean="0"/>
              <a:t>Moody’s </a:t>
            </a:r>
            <a:r>
              <a:rPr lang="en-US" sz="2200" b="1" dirty="0" err="1" smtClean="0"/>
              <a:t>Aaa</a:t>
            </a:r>
            <a:r>
              <a:rPr lang="en-US" sz="2200" b="1" dirty="0" smtClean="0"/>
              <a:t> and S&amp;P AAA – capacity to pay is extremely strong</a:t>
            </a:r>
          </a:p>
          <a:p>
            <a:pPr marL="548640" lvl="1" eaLnBrk="1" fontAlgn="auto" hangingPunct="1">
              <a:spcBef>
                <a:spcPts val="370"/>
              </a:spcBef>
              <a:spcAft>
                <a:spcPts val="0"/>
              </a:spcAft>
              <a:buFont typeface="Arial" pitchFamily="34" charset="0"/>
              <a:buChar char="–"/>
              <a:defRPr/>
            </a:pPr>
            <a:r>
              <a:rPr lang="en-US" sz="2200" b="1" dirty="0" smtClean="0"/>
              <a:t>Moody’s </a:t>
            </a:r>
            <a:r>
              <a:rPr lang="en-US" sz="2200" b="1" dirty="0" err="1" smtClean="0"/>
              <a:t>Aa</a:t>
            </a:r>
            <a:r>
              <a:rPr lang="en-US" sz="2200" b="1" dirty="0" smtClean="0"/>
              <a:t> and S&amp;P AA – capacity to pay is very strong</a:t>
            </a:r>
          </a:p>
          <a:p>
            <a:pPr marL="274320" indent="-274320" eaLnBrk="1" fontAlgn="auto" hangingPunct="1">
              <a:spcBef>
                <a:spcPts val="580"/>
              </a:spcBef>
              <a:spcAft>
                <a:spcPts val="0"/>
              </a:spcAft>
              <a:buFont typeface="Arial" pitchFamily="34" charset="0"/>
              <a:buNone/>
              <a:defRPr/>
            </a:pPr>
            <a:r>
              <a:rPr lang="en-US" sz="2400" b="1" dirty="0" smtClean="0"/>
              <a:t>Medium Grade</a:t>
            </a:r>
          </a:p>
          <a:p>
            <a:pPr marL="548640" lvl="1" eaLnBrk="1" fontAlgn="auto" hangingPunct="1">
              <a:spcBef>
                <a:spcPts val="370"/>
              </a:spcBef>
              <a:spcAft>
                <a:spcPts val="0"/>
              </a:spcAft>
              <a:buFont typeface="Arial" pitchFamily="34" charset="0"/>
              <a:buChar char="–"/>
              <a:defRPr/>
            </a:pPr>
            <a:r>
              <a:rPr lang="en-US" sz="2200" b="1" dirty="0" smtClean="0"/>
              <a:t>Moody’s A and S&amp;P A – capacity to pay is strong, but more susceptible to changes in circumstances</a:t>
            </a:r>
          </a:p>
          <a:p>
            <a:pPr marL="548640" lvl="1" eaLnBrk="1" fontAlgn="auto" hangingPunct="1">
              <a:spcBef>
                <a:spcPts val="370"/>
              </a:spcBef>
              <a:spcAft>
                <a:spcPts val="0"/>
              </a:spcAft>
              <a:buFont typeface="Arial" pitchFamily="34" charset="0"/>
              <a:buChar char="–"/>
              <a:defRPr/>
            </a:pPr>
            <a:r>
              <a:rPr lang="en-US" sz="2200" b="1" dirty="0" smtClean="0"/>
              <a:t>Moody’s Baa and S&amp;P BBB – capacity to pay is adequate, adverse conditions will have more impact on the firm’s ability to pay</a:t>
            </a:r>
          </a:p>
        </p:txBody>
      </p:sp>
      <p:pic>
        <p:nvPicPr>
          <p:cNvPr id="88068" name="Picture 2" descr="C:\Users\Eric\AppData\Local\Microsoft\Windows\Temporary Internet Files\Content.IE5\JOLRY032\MP900410142[1].jpg"/>
          <p:cNvPicPr>
            <a:picLocks noChangeAspect="1" noChangeArrowheads="1"/>
          </p:cNvPicPr>
          <p:nvPr/>
        </p:nvPicPr>
        <p:blipFill>
          <a:blip r:embed="rId3"/>
          <a:srcRect/>
          <a:stretch>
            <a:fillRect/>
          </a:stretch>
        </p:blipFill>
        <p:spPr bwMode="auto">
          <a:xfrm>
            <a:off x="6172200" y="2057400"/>
            <a:ext cx="2481263" cy="3732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7">
                                            <p:txEl>
                                              <p:pRg st="0" end="0"/>
                                            </p:txEl>
                                          </p:spTgt>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Effect transition="in" filter="fade">
                                      <p:cBhvr>
                                        <p:cTn id="13" dur="2000"/>
                                        <p:tgtEl>
                                          <p:spTgt spid="2662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627">
                                            <p:txEl>
                                              <p:pRg st="2" end="2"/>
                                            </p:txEl>
                                          </p:spTgt>
                                        </p:tgtEl>
                                        <p:attrNameLst>
                                          <p:attrName>style.visibility</p:attrName>
                                        </p:attrNameLst>
                                      </p:cBhvr>
                                      <p:to>
                                        <p:strVal val="visible"/>
                                      </p:to>
                                    </p:set>
                                    <p:animEffect transition="in" filter="fade">
                                      <p:cBhvr>
                                        <p:cTn id="16" dur="2000"/>
                                        <p:tgtEl>
                                          <p:spTgt spid="266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anim calcmode="lin" valueType="num">
                                      <p:cBhvr>
                                        <p:cTn id="21"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6627">
                                            <p:txEl>
                                              <p:pRg st="3" end="3"/>
                                            </p:txEl>
                                          </p:spTgt>
                                        </p:tgtEl>
                                      </p:cBhvr>
                                    </p:animEffect>
                                  </p:childTnLst>
                                </p:cTn>
                              </p:par>
                            </p:childTnLst>
                          </p:cTn>
                        </p:par>
                        <p:par>
                          <p:cTn id="24" fill="hold" nodeType="afterGroup">
                            <p:stCondLst>
                              <p:cond delay="500"/>
                            </p:stCondLst>
                            <p:childTnLst>
                              <p:par>
                                <p:cTn id="25" presetID="10" presetClass="entr" presetSubtype="0" fill="hold" nodeType="after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2000"/>
                                        <p:tgtEl>
                                          <p:spTgt spid="2662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6627">
                                            <p:txEl>
                                              <p:pRg st="5" end="5"/>
                                            </p:txEl>
                                          </p:spTgt>
                                        </p:tgtEl>
                                        <p:attrNameLst>
                                          <p:attrName>style.visibility</p:attrName>
                                        </p:attrNameLst>
                                      </p:cBhvr>
                                      <p:to>
                                        <p:strVal val="visible"/>
                                      </p:to>
                                    </p:set>
                                    <p:animEffect transition="in" filter="fade">
                                      <p:cBhvr>
                                        <p:cTn id="30" dur="2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22"/>
          <p:cNvSpPr>
            <a:spLocks noGrp="1"/>
          </p:cNvSpPr>
          <p:nvPr>
            <p:ph type="sldNum" sz="quarter" idx="12"/>
          </p:nvPr>
        </p:nvSpPr>
        <p:spPr bwMode="auto">
          <a:ln>
            <a:round/>
            <a:headEnd/>
            <a:tailEnd/>
          </a:ln>
        </p:spPr>
        <p:txBody>
          <a:bodyPr/>
          <a:lstStyle/>
          <a:p>
            <a:r>
              <a:rPr lang="en-US" smtClean="0"/>
              <a:t>7-</a:t>
            </a:r>
            <a:fld id="{7ADBA5FA-5519-4081-89B5-B92E18E03739}" type="slidenum">
              <a:rPr lang="en-US" smtClean="0"/>
              <a:pPr/>
              <a:t>53</a:t>
            </a:fld>
            <a:endParaRPr lang="en-US" smtClean="0"/>
          </a:p>
        </p:txBody>
      </p:sp>
      <p:sp>
        <p:nvSpPr>
          <p:cNvPr id="90114" name="Rectangle 2"/>
          <p:cNvSpPr>
            <a:spLocks noGrp="1" noChangeArrowheads="1"/>
          </p:cNvSpPr>
          <p:nvPr>
            <p:ph type="title"/>
          </p:nvPr>
        </p:nvSpPr>
        <p:spPr>
          <a:xfrm>
            <a:off x="838200" y="182563"/>
            <a:ext cx="7772400" cy="1036637"/>
          </a:xfrm>
          <a:solidFill>
            <a:schemeClr val="bg2"/>
          </a:solidFill>
        </p:spPr>
        <p:txBody>
          <a:bodyPr/>
          <a:lstStyle/>
          <a:p>
            <a:pPr algn="ctr" eaLnBrk="1" hangingPunct="1"/>
            <a:r>
              <a:rPr lang="en-US" sz="4800" b="1" smtClean="0"/>
              <a:t>Bond Ratings - Speculative</a:t>
            </a:r>
          </a:p>
        </p:txBody>
      </p:sp>
      <p:sp>
        <p:nvSpPr>
          <p:cNvPr id="27651" name="Rectangle 3"/>
          <p:cNvSpPr>
            <a:spLocks noGrp="1" noChangeArrowheads="1"/>
          </p:cNvSpPr>
          <p:nvPr>
            <p:ph sz="quarter" idx="1"/>
          </p:nvPr>
        </p:nvSpPr>
        <p:spPr>
          <a:xfrm>
            <a:off x="3581400" y="1295400"/>
            <a:ext cx="4876800" cy="4911725"/>
          </a:xfrm>
        </p:spPr>
        <p:txBody>
          <a:bodyPr/>
          <a:lstStyle/>
          <a:p>
            <a:pPr eaLnBrk="1" hangingPunct="1">
              <a:lnSpc>
                <a:spcPct val="90000"/>
              </a:lnSpc>
              <a:buFont typeface="Arial" charset="0"/>
              <a:buChar char="•"/>
            </a:pPr>
            <a:r>
              <a:rPr lang="en-US" sz="2800" b="1" smtClean="0"/>
              <a:t>Low Grade</a:t>
            </a:r>
          </a:p>
          <a:p>
            <a:pPr lvl="1" eaLnBrk="1" hangingPunct="1">
              <a:lnSpc>
                <a:spcPct val="90000"/>
              </a:lnSpc>
              <a:buFont typeface="Arial" charset="0"/>
              <a:buChar char="–"/>
            </a:pPr>
            <a:r>
              <a:rPr lang="en-US" b="1" smtClean="0"/>
              <a:t>Moody’s Ba and B</a:t>
            </a:r>
          </a:p>
          <a:p>
            <a:pPr lvl="1" eaLnBrk="1" hangingPunct="1">
              <a:lnSpc>
                <a:spcPct val="90000"/>
              </a:lnSpc>
              <a:buFont typeface="Arial" charset="0"/>
              <a:buChar char="–"/>
            </a:pPr>
            <a:r>
              <a:rPr lang="en-US" b="1" smtClean="0"/>
              <a:t>S&amp;P BB and B</a:t>
            </a:r>
          </a:p>
          <a:p>
            <a:pPr lvl="1" eaLnBrk="1" hangingPunct="1">
              <a:lnSpc>
                <a:spcPct val="90000"/>
              </a:lnSpc>
              <a:buFont typeface="Arial" charset="0"/>
              <a:buChar char="–"/>
            </a:pPr>
            <a:r>
              <a:rPr lang="en-US" b="1" smtClean="0"/>
              <a:t>Considered possible that the capacity to pay will degenerate. </a:t>
            </a:r>
          </a:p>
          <a:p>
            <a:pPr eaLnBrk="1" hangingPunct="1">
              <a:lnSpc>
                <a:spcPct val="90000"/>
              </a:lnSpc>
              <a:buFont typeface="Arial" charset="0"/>
              <a:buChar char="•"/>
            </a:pPr>
            <a:r>
              <a:rPr lang="en-US" sz="2800" b="1" smtClean="0"/>
              <a:t>Very Low Grade</a:t>
            </a:r>
          </a:p>
          <a:p>
            <a:pPr lvl="1" eaLnBrk="1" hangingPunct="1">
              <a:lnSpc>
                <a:spcPct val="90000"/>
              </a:lnSpc>
              <a:buFont typeface="Arial" charset="0"/>
              <a:buChar char="–"/>
            </a:pPr>
            <a:r>
              <a:rPr lang="en-US" b="1" smtClean="0"/>
              <a:t>Moody’s C (and below) and S&amp;P C (and below)</a:t>
            </a:r>
          </a:p>
          <a:p>
            <a:pPr lvl="2" eaLnBrk="1" hangingPunct="1">
              <a:lnSpc>
                <a:spcPct val="90000"/>
              </a:lnSpc>
              <a:buFont typeface="Arial" charset="0"/>
              <a:buChar char="•"/>
            </a:pPr>
            <a:r>
              <a:rPr lang="en-US" sz="2200" b="1" smtClean="0"/>
              <a:t>income bonds with no interest being paid, or</a:t>
            </a:r>
          </a:p>
          <a:p>
            <a:pPr lvl="2" eaLnBrk="1" hangingPunct="1">
              <a:lnSpc>
                <a:spcPct val="90000"/>
              </a:lnSpc>
              <a:buFont typeface="Arial" charset="0"/>
              <a:buChar char="•"/>
            </a:pPr>
            <a:r>
              <a:rPr lang="en-US" sz="2200" b="1" smtClean="0"/>
              <a:t>in default with principal and interest in arrears</a:t>
            </a:r>
          </a:p>
        </p:txBody>
      </p:sp>
      <p:pic>
        <p:nvPicPr>
          <p:cNvPr id="90116" name="Picture 2" descr="C:\Users\Eric\AppData\Local\Microsoft\Windows\Temporary Internet Files\Content.IE5\IOP455QC\MP900442939[1].jpg"/>
          <p:cNvPicPr>
            <a:picLocks noChangeAspect="1" noChangeArrowheads="1"/>
          </p:cNvPicPr>
          <p:nvPr/>
        </p:nvPicPr>
        <p:blipFill>
          <a:blip r:embed="rId3"/>
          <a:srcRect/>
          <a:stretch>
            <a:fillRect/>
          </a:stretch>
        </p:blipFill>
        <p:spPr bwMode="auto">
          <a:xfrm>
            <a:off x="685800" y="1600200"/>
            <a:ext cx="2438400" cy="3652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2000"/>
                                        <p:tgtEl>
                                          <p:spTgt spid="2765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fade">
                                      <p:cBhvr>
                                        <p:cTn id="20" dur="2000"/>
                                        <p:tgtEl>
                                          <p:spTgt spid="2765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p:cTn id="25"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7651">
                                            <p:txEl>
                                              <p:pRg st="4" end="4"/>
                                            </p:txEl>
                                          </p:spTgt>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fade">
                                      <p:cBhvr>
                                        <p:cTn id="31" dur="2000"/>
                                        <p:tgtEl>
                                          <p:spTgt spid="27651">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7651">
                                            <p:txEl>
                                              <p:pRg st="6" end="6"/>
                                            </p:txEl>
                                          </p:spTgt>
                                        </p:tgtEl>
                                        <p:attrNameLst>
                                          <p:attrName>style.visibility</p:attrName>
                                        </p:attrNameLst>
                                      </p:cBhvr>
                                      <p:to>
                                        <p:strVal val="visible"/>
                                      </p:to>
                                    </p:set>
                                    <p:animEffect transition="in" filter="fade">
                                      <p:cBhvr>
                                        <p:cTn id="34" dur="2000"/>
                                        <p:tgtEl>
                                          <p:spTgt spid="27651">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fade">
                                      <p:cBhvr>
                                        <p:cTn id="37" dur="2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22"/>
          <p:cNvSpPr>
            <a:spLocks noGrp="1"/>
          </p:cNvSpPr>
          <p:nvPr>
            <p:ph type="sldNum" sz="quarter" idx="12"/>
          </p:nvPr>
        </p:nvSpPr>
        <p:spPr bwMode="auto">
          <a:ln>
            <a:round/>
            <a:headEnd/>
            <a:tailEnd/>
          </a:ln>
        </p:spPr>
        <p:txBody>
          <a:bodyPr/>
          <a:lstStyle/>
          <a:p>
            <a:r>
              <a:rPr lang="en-US" smtClean="0"/>
              <a:t>7-</a:t>
            </a:r>
            <a:fld id="{B3DEFA73-65E7-48F0-A97E-1A6F7D86294A}" type="slidenum">
              <a:rPr lang="en-US" smtClean="0"/>
              <a:pPr/>
              <a:t>54</a:t>
            </a:fld>
            <a:endParaRPr lang="en-US" smtClean="0"/>
          </a:p>
        </p:txBody>
      </p:sp>
      <p:sp>
        <p:nvSpPr>
          <p:cNvPr id="58372"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1143000" y="1676400"/>
            <a:ext cx="7162800" cy="4295775"/>
          </a:xfrm>
          <a:prstGeom prst="rect">
            <a:avLst/>
          </a:prstGeom>
          <a:noFill/>
          <a:ln w="9525">
            <a:noFill/>
            <a:miter lim="800000"/>
            <a:headEnd/>
            <a:tailEnd/>
          </a:ln>
        </p:spPr>
        <p:txBody>
          <a:bodyPr>
            <a:spAutoFit/>
          </a:bodyPr>
          <a:lstStyle/>
          <a:p>
            <a:pPr marL="347663" indent="-347663">
              <a:buFont typeface="Arial" charset="0"/>
              <a:buChar char="•"/>
            </a:pPr>
            <a:r>
              <a:rPr lang="en-US" sz="3200" b="1">
                <a:latin typeface="Perpetua" pitchFamily="18" charset="0"/>
              </a:rPr>
              <a:t>Bond Definition</a:t>
            </a:r>
          </a:p>
          <a:p>
            <a:pPr marL="347663" indent="-347663">
              <a:buFont typeface="Arial" charset="0"/>
              <a:buChar char="•"/>
            </a:pPr>
            <a:r>
              <a:rPr lang="en-US" sz="3200" b="1">
                <a:latin typeface="Perpetua" pitchFamily="18" charset="0"/>
              </a:rPr>
              <a:t>Bond Features</a:t>
            </a:r>
          </a:p>
          <a:p>
            <a:pPr marL="347663" indent="-347663">
              <a:buFont typeface="Arial" charset="0"/>
              <a:buChar char="•"/>
            </a:pPr>
            <a:r>
              <a:rPr lang="en-US" sz="3200" b="1">
                <a:latin typeface="Perpetua" pitchFamily="18" charset="0"/>
              </a:rPr>
              <a:t>Valuation of a Bond</a:t>
            </a:r>
          </a:p>
          <a:p>
            <a:pPr marL="347663" indent="-347663">
              <a:buFont typeface="Arial" charset="0"/>
              <a:buChar char="•"/>
            </a:pPr>
            <a:r>
              <a:rPr lang="en-US" sz="3200" b="1">
                <a:latin typeface="Perpetua" pitchFamily="18" charset="0"/>
              </a:rPr>
              <a:t>Bond Relationships</a:t>
            </a:r>
          </a:p>
          <a:p>
            <a:pPr marL="347663" indent="-347663">
              <a:buFont typeface="Arial" charset="0"/>
              <a:buChar char="•"/>
            </a:pPr>
            <a:r>
              <a:rPr lang="en-US" sz="3200" b="1">
                <a:latin typeface="Perpetua" pitchFamily="18" charset="0"/>
              </a:rPr>
              <a:t>Inflation and Interest Rates</a:t>
            </a:r>
          </a:p>
          <a:p>
            <a:pPr marL="347663" indent="-347663">
              <a:buFont typeface="Arial" charset="0"/>
              <a:buChar char="•"/>
            </a:pPr>
            <a:r>
              <a:rPr lang="en-US" sz="3200" b="1">
                <a:latin typeface="Perpetua" pitchFamily="18" charset="0"/>
              </a:rPr>
              <a:t>Determinants of Bond Yields</a:t>
            </a:r>
          </a:p>
          <a:p>
            <a:pPr marL="347663" indent="-347663">
              <a:buFont typeface="Arial" charset="0"/>
              <a:buChar char="•"/>
            </a:pPr>
            <a:r>
              <a:rPr lang="en-US" sz="3200" b="1">
                <a:latin typeface="Perpetua" pitchFamily="18" charset="0"/>
              </a:rPr>
              <a:t>Bond Ratings</a:t>
            </a:r>
          </a:p>
          <a:p>
            <a:pPr marL="347663" indent="-347663">
              <a:buFont typeface="Arial" charset="0"/>
              <a:buChar char="•"/>
            </a:pPr>
            <a:r>
              <a:rPr lang="en-US" sz="3200" b="1">
                <a:latin typeface="Perpetua" pitchFamily="18" charset="0"/>
              </a:rPr>
              <a:t>Bond Markets</a:t>
            </a:r>
          </a:p>
          <a:p>
            <a:pPr marL="347663" indent="-3476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7" end="7"/>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25"/>
                                      </p:to>
                                    </p:set>
                                    <p:animEffect filter="image" prLst="opacity: 0.2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25"/>
                                      </p:to>
                                    </p:set>
                                    <p:animEffect filter="image" prLst="opacity: 0.25">
                                      <p:cBhvr rctx="IE">
                                        <p:cTn id="18" dur="indefinite"/>
                                        <p:tgtEl>
                                          <p:spTgt spid="5">
                                            <p:txEl>
                                              <p:pRg st="3" end="3"/>
                                            </p:txEl>
                                          </p:spTgt>
                                        </p:tgtEl>
                                      </p:cBhvr>
                                    </p:animEffect>
                                  </p:childTnLst>
                                </p:cTn>
                              </p:par>
                              <p:par>
                                <p:cTn id="19" presetID="9" presetClass="emph" presetSubtype="0" nodeType="withEffect">
                                  <p:stCondLst>
                                    <p:cond delay="0"/>
                                  </p:stCondLst>
                                  <p:childTnLst>
                                    <p:set>
                                      <p:cBhvr rctx="PPT">
                                        <p:cTn id="20" dur="indefinite"/>
                                        <p:tgtEl>
                                          <p:spTgt spid="5">
                                            <p:txEl>
                                              <p:pRg st="4" end="4"/>
                                            </p:txEl>
                                          </p:spTgt>
                                        </p:tgtEl>
                                        <p:attrNameLst>
                                          <p:attrName>style.opacity</p:attrName>
                                        </p:attrNameLst>
                                      </p:cBhvr>
                                      <p:to>
                                        <p:strVal val="0.25"/>
                                      </p:to>
                                    </p:set>
                                    <p:animEffect filter="image" prLst="opacity: 0.25">
                                      <p:cBhvr rctx="IE">
                                        <p:cTn id="21" dur="indefinite"/>
                                        <p:tgtEl>
                                          <p:spTgt spid="5">
                                            <p:txEl>
                                              <p:pRg st="4" end="4"/>
                                            </p:txEl>
                                          </p:spTgt>
                                        </p:tgtEl>
                                      </p:cBhvr>
                                    </p:animEffect>
                                  </p:childTnLst>
                                </p:cTn>
                              </p:par>
                              <p:par>
                                <p:cTn id="22" presetID="9" presetClass="emph" presetSubtype="0" nodeType="withEffect">
                                  <p:stCondLst>
                                    <p:cond delay="0"/>
                                  </p:stCondLst>
                                  <p:childTnLst>
                                    <p:set>
                                      <p:cBhvr rctx="PPT">
                                        <p:cTn id="23" dur="indefinite"/>
                                        <p:tgtEl>
                                          <p:spTgt spid="5">
                                            <p:txEl>
                                              <p:pRg st="5" end="5"/>
                                            </p:txEl>
                                          </p:spTgt>
                                        </p:tgtEl>
                                        <p:attrNameLst>
                                          <p:attrName>style.opacity</p:attrName>
                                        </p:attrNameLst>
                                      </p:cBhvr>
                                      <p:to>
                                        <p:strVal val="0.25"/>
                                      </p:to>
                                    </p:set>
                                    <p:animEffect filter="image" prLst="opacity: 0.25">
                                      <p:cBhvr rctx="IE">
                                        <p:cTn id="24" dur="indefinite"/>
                                        <p:tgtEl>
                                          <p:spTgt spid="5">
                                            <p:txEl>
                                              <p:pRg st="5" end="5"/>
                                            </p:txEl>
                                          </p:spTgt>
                                        </p:tgtEl>
                                      </p:cBhvr>
                                    </p:animEffect>
                                  </p:childTnLst>
                                </p:cTn>
                              </p:par>
                              <p:par>
                                <p:cTn id="25" presetID="9" presetClass="emph" presetSubtype="0" nodeType="withEffect">
                                  <p:stCondLst>
                                    <p:cond delay="0"/>
                                  </p:stCondLst>
                                  <p:childTnLst>
                                    <p:set>
                                      <p:cBhvr rctx="PPT">
                                        <p:cTn id="26" dur="indefinite"/>
                                        <p:tgtEl>
                                          <p:spTgt spid="5">
                                            <p:txEl>
                                              <p:pRg st="6" end="6"/>
                                            </p:txEl>
                                          </p:spTgt>
                                        </p:tgtEl>
                                        <p:attrNameLst>
                                          <p:attrName>style.opacity</p:attrName>
                                        </p:attrNameLst>
                                      </p:cBhvr>
                                      <p:to>
                                        <p:strVal val="0.25"/>
                                      </p:to>
                                    </p:set>
                                    <p:animEffect filter="image" prLst="opacity: 0.25">
                                      <p:cBhvr rctx="IE">
                                        <p:cTn id="27"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22"/>
          <p:cNvSpPr>
            <a:spLocks noGrp="1"/>
          </p:cNvSpPr>
          <p:nvPr>
            <p:ph type="sldNum" sz="quarter" idx="12"/>
          </p:nvPr>
        </p:nvSpPr>
        <p:spPr bwMode="auto">
          <a:ln>
            <a:round/>
            <a:headEnd/>
            <a:tailEnd/>
          </a:ln>
        </p:spPr>
        <p:txBody>
          <a:bodyPr/>
          <a:lstStyle/>
          <a:p>
            <a:r>
              <a:rPr lang="en-US" smtClean="0"/>
              <a:t>7-</a:t>
            </a:r>
            <a:fld id="{1060AB03-0BD9-44E6-A344-0604D71A7089}" type="slidenum">
              <a:rPr lang="en-US" smtClean="0"/>
              <a:pPr/>
              <a:t>55</a:t>
            </a:fld>
            <a:endParaRPr lang="en-US" smtClean="0"/>
          </a:p>
        </p:txBody>
      </p:sp>
      <p:sp>
        <p:nvSpPr>
          <p:cNvPr id="94210" name="Rectangle 2"/>
          <p:cNvSpPr>
            <a:spLocks noGrp="1" noChangeArrowheads="1"/>
          </p:cNvSpPr>
          <p:nvPr>
            <p:ph type="title"/>
          </p:nvPr>
        </p:nvSpPr>
        <p:spPr>
          <a:solidFill>
            <a:schemeClr val="bg2"/>
          </a:solidFill>
        </p:spPr>
        <p:txBody>
          <a:bodyPr/>
          <a:lstStyle/>
          <a:p>
            <a:pPr algn="ctr" eaLnBrk="1" hangingPunct="1"/>
            <a:r>
              <a:rPr lang="en-US" sz="4800" b="1" smtClean="0"/>
              <a:t>Work the Web Example</a:t>
            </a:r>
          </a:p>
        </p:txBody>
      </p:sp>
      <p:sp>
        <p:nvSpPr>
          <p:cNvPr id="94211" name="Rectangle 3"/>
          <p:cNvSpPr>
            <a:spLocks noGrp="1" noChangeArrowheads="1"/>
          </p:cNvSpPr>
          <p:nvPr>
            <p:ph sz="quarter" idx="1"/>
          </p:nvPr>
        </p:nvSpPr>
        <p:spPr>
          <a:xfrm>
            <a:off x="762000" y="1752600"/>
            <a:ext cx="7772400" cy="4572000"/>
          </a:xfrm>
        </p:spPr>
        <p:txBody>
          <a:bodyPr/>
          <a:lstStyle/>
          <a:p>
            <a:pPr eaLnBrk="1" hangingPunct="1"/>
            <a:r>
              <a:rPr lang="en-US" sz="2800" b="1" smtClean="0"/>
              <a:t>Bond quotes are available online</a:t>
            </a:r>
          </a:p>
          <a:p>
            <a:pPr eaLnBrk="1" hangingPunct="1"/>
            <a:r>
              <a:rPr lang="en-US" sz="2800" b="1" smtClean="0"/>
              <a:t>One good site is </a:t>
            </a:r>
            <a:r>
              <a:rPr lang="en-US" sz="2800" b="1" smtClean="0">
                <a:hlinkClick r:id="rId2"/>
              </a:rPr>
              <a:t>http://www.bondsonline.com/</a:t>
            </a:r>
            <a:endParaRPr lang="en-US" sz="2800" b="1" smtClean="0"/>
          </a:p>
          <a:p>
            <a:pPr eaLnBrk="1" hangingPunct="1"/>
            <a:r>
              <a:rPr lang="en-US" sz="2800" b="1" smtClean="0"/>
              <a:t>Click on the web surfer to go to the site</a:t>
            </a:r>
          </a:p>
          <a:p>
            <a:pPr lvl="1" eaLnBrk="1" hangingPunct="1"/>
            <a:r>
              <a:rPr lang="en-US" b="1" smtClean="0"/>
              <a:t>Follow the bond search, corporate links</a:t>
            </a:r>
          </a:p>
          <a:p>
            <a:pPr lvl="1" eaLnBrk="1" hangingPunct="1"/>
            <a:r>
              <a:rPr lang="en-US" b="1" smtClean="0"/>
              <a:t>Choose a company, enter it under Express Search Issue and see what you can find!</a:t>
            </a:r>
          </a:p>
        </p:txBody>
      </p:sp>
      <p:pic>
        <p:nvPicPr>
          <p:cNvPr id="75782" name="Picture 6" descr="Web surfer">
            <a:hlinkClick r:id="rId2"/>
          </p:cNvPr>
          <p:cNvPicPr>
            <a:picLocks noChangeAspect="1" noChangeArrowheads="1"/>
          </p:cNvPicPr>
          <p:nvPr/>
        </p:nvPicPr>
        <p:blipFill>
          <a:blip r:embed="rId3"/>
          <a:srcRect/>
          <a:stretch>
            <a:fillRect/>
          </a:stretch>
        </p:blipFill>
        <p:spPr bwMode="auto">
          <a:xfrm>
            <a:off x="6324600" y="5181600"/>
            <a:ext cx="868363"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5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22"/>
          <p:cNvSpPr>
            <a:spLocks noGrp="1"/>
          </p:cNvSpPr>
          <p:nvPr>
            <p:ph type="sldNum" sz="quarter" idx="12"/>
          </p:nvPr>
        </p:nvSpPr>
        <p:spPr bwMode="auto">
          <a:ln>
            <a:round/>
            <a:headEnd/>
            <a:tailEnd/>
          </a:ln>
        </p:spPr>
        <p:txBody>
          <a:bodyPr/>
          <a:lstStyle/>
          <a:p>
            <a:r>
              <a:rPr lang="en-US" smtClean="0"/>
              <a:t>7-</a:t>
            </a:r>
            <a:fld id="{7920C1B8-DC0C-4157-A2B3-F059565743BE}" type="slidenum">
              <a:rPr lang="en-US" smtClean="0"/>
              <a:pPr/>
              <a:t>56</a:t>
            </a:fld>
            <a:endParaRPr lang="en-US" smtClean="0"/>
          </a:p>
        </p:txBody>
      </p:sp>
      <p:sp>
        <p:nvSpPr>
          <p:cNvPr id="60420"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Terminology</a:t>
            </a:r>
          </a:p>
        </p:txBody>
      </p:sp>
      <p:sp>
        <p:nvSpPr>
          <p:cNvPr id="5" name="TextBox 4"/>
          <p:cNvSpPr txBox="1">
            <a:spLocks noChangeArrowheads="1"/>
          </p:cNvSpPr>
          <p:nvPr/>
        </p:nvSpPr>
        <p:spPr bwMode="auto">
          <a:xfrm>
            <a:off x="914400" y="2133600"/>
            <a:ext cx="7162800" cy="3808413"/>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a:t>
            </a:r>
          </a:p>
          <a:p>
            <a:pPr marL="398463" indent="-398463">
              <a:buFont typeface="Arial" charset="0"/>
              <a:buChar char="•"/>
            </a:pPr>
            <a:r>
              <a:rPr lang="en-US" sz="3200" b="1">
                <a:latin typeface="Perpetua" pitchFamily="18" charset="0"/>
              </a:rPr>
              <a:t>Par value (face value)</a:t>
            </a:r>
          </a:p>
          <a:p>
            <a:pPr marL="398463" indent="-398463">
              <a:buFont typeface="Arial" charset="0"/>
              <a:buChar char="•"/>
            </a:pPr>
            <a:r>
              <a:rPr lang="en-US" sz="3200" b="1">
                <a:latin typeface="Perpetua" pitchFamily="18" charset="0"/>
              </a:rPr>
              <a:t>Coupon rate</a:t>
            </a:r>
          </a:p>
          <a:p>
            <a:pPr marL="398463" indent="-398463">
              <a:buFont typeface="Arial" charset="0"/>
              <a:buChar char="•"/>
            </a:pPr>
            <a:r>
              <a:rPr lang="en-US" sz="3200" b="1">
                <a:latin typeface="Perpetua" pitchFamily="18" charset="0"/>
              </a:rPr>
              <a:t>Coupon payment</a:t>
            </a:r>
          </a:p>
          <a:p>
            <a:pPr marL="398463" indent="-398463">
              <a:buFont typeface="Arial" charset="0"/>
              <a:buChar char="•"/>
            </a:pPr>
            <a:r>
              <a:rPr lang="en-US" sz="3200" b="1">
                <a:latin typeface="Perpetua" pitchFamily="18" charset="0"/>
              </a:rPr>
              <a:t>Maturity date</a:t>
            </a:r>
          </a:p>
          <a:p>
            <a:pPr marL="398463" indent="-398463">
              <a:buFont typeface="Arial" charset="0"/>
              <a:buChar char="•"/>
            </a:pPr>
            <a:r>
              <a:rPr lang="en-US" sz="3200" b="1">
                <a:latin typeface="Perpetua" pitchFamily="18" charset="0"/>
              </a:rPr>
              <a:t>Yield or Yield to Maturity (YTM)</a:t>
            </a:r>
          </a:p>
          <a:p>
            <a:pPr marL="398463" indent="-398463">
              <a:buFont typeface="Arial" charset="0"/>
              <a:buChar char="•"/>
            </a:pPr>
            <a:endParaRPr lang="en-US" sz="3200">
              <a:latin typeface="Arial Black" pitchFamily="34" charset="0"/>
            </a:endParaRP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Slide Number Placeholder 22"/>
          <p:cNvSpPr>
            <a:spLocks noGrp="1"/>
          </p:cNvSpPr>
          <p:nvPr>
            <p:ph type="sldNum" sz="quarter" idx="12"/>
          </p:nvPr>
        </p:nvSpPr>
        <p:spPr bwMode="auto">
          <a:ln>
            <a:round/>
            <a:headEnd/>
            <a:tailEnd/>
          </a:ln>
        </p:spPr>
        <p:txBody>
          <a:bodyPr/>
          <a:lstStyle/>
          <a:p>
            <a:r>
              <a:rPr lang="en-US" smtClean="0"/>
              <a:t>7-</a:t>
            </a:r>
            <a:fld id="{1C4501BD-6DCE-4E4E-A4F4-EFE1F1677C64}" type="slidenum">
              <a:rPr lang="en-US" smtClean="0"/>
              <a:pPr/>
              <a:t>57</a:t>
            </a:fld>
            <a:endParaRPr lang="en-US" smtClean="0"/>
          </a:p>
        </p:txBody>
      </p:sp>
      <p:sp>
        <p:nvSpPr>
          <p:cNvPr id="4101"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Formulas</a:t>
            </a:r>
          </a:p>
        </p:txBody>
      </p:sp>
      <p:sp>
        <p:nvSpPr>
          <p:cNvPr id="64520"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graphicFrame>
        <p:nvGraphicFramePr>
          <p:cNvPr id="91138" name="Object 3"/>
          <p:cNvGraphicFramePr>
            <a:graphicFrameLocks noChangeAspect="1"/>
          </p:cNvGraphicFramePr>
          <p:nvPr/>
        </p:nvGraphicFramePr>
        <p:xfrm>
          <a:off x="1390650" y="2043113"/>
          <a:ext cx="6972300" cy="2466975"/>
        </p:xfrm>
        <a:graphic>
          <a:graphicData uri="http://schemas.openxmlformats.org/presentationml/2006/ole">
            <mc:AlternateContent xmlns:mc="http://schemas.openxmlformats.org/markup-compatibility/2006">
              <mc:Choice xmlns:v="urn:schemas-microsoft-com:vml" Requires="v">
                <p:oleObj spid="_x0000_s64519" name="Equation" r:id="rId3" imgW="3073320" imgH="1106640" progId="Equation.3">
                  <p:embed/>
                </p:oleObj>
              </mc:Choice>
              <mc:Fallback>
                <p:oleObj name="Equation" r:id="rId3" imgW="3073320" imgH="1106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2043113"/>
                        <a:ext cx="6972300" cy="2466975"/>
                      </a:xfrm>
                      <a:prstGeom prst="rect">
                        <a:avLst/>
                      </a:prstGeom>
                      <a:solidFill>
                        <a:schemeClr val="bg1"/>
                      </a:solidFill>
                    </p:spPr>
                  </p:pic>
                </p:oleObj>
              </mc:Fallback>
            </mc:AlternateContent>
          </a:graphicData>
        </a:graphic>
      </p:graphicFrame>
      <p:sp>
        <p:nvSpPr>
          <p:cNvPr id="7" name="Rectangle 6"/>
          <p:cNvSpPr>
            <a:spLocks noChangeArrowheads="1"/>
          </p:cNvSpPr>
          <p:nvPr/>
        </p:nvSpPr>
        <p:spPr bwMode="auto">
          <a:xfrm>
            <a:off x="1524000" y="4724400"/>
            <a:ext cx="6072188" cy="584200"/>
          </a:xfrm>
          <a:prstGeom prst="rect">
            <a:avLst/>
          </a:prstGeom>
          <a:noFill/>
          <a:ln>
            <a:noFill/>
          </a:ln>
          <a:extLst/>
        </p:spPr>
        <p:txBody>
          <a:bodyPr wrap="none">
            <a:spAutoFit/>
          </a:bodyPr>
          <a:lstStyle/>
          <a:p>
            <a:pPr>
              <a:defRPr/>
            </a:pPr>
            <a:r>
              <a:rPr lang="en-US" sz="3200" dirty="0">
                <a:latin typeface="+mn-lt"/>
                <a:cs typeface="Arial" charset="0"/>
              </a:rPr>
              <a:t>Fisher Effect: (1 + R) = (1 + r)(1 + h) </a:t>
            </a:r>
          </a:p>
        </p:txBody>
      </p:sp>
      <p:sp>
        <p:nvSpPr>
          <p:cNvPr id="8" name="Rectangle 7"/>
          <p:cNvSpPr>
            <a:spLocks noChangeArrowheads="1"/>
          </p:cNvSpPr>
          <p:nvPr/>
        </p:nvSpPr>
        <p:spPr bwMode="auto">
          <a:xfrm>
            <a:off x="817563" y="5461000"/>
            <a:ext cx="6808787" cy="584200"/>
          </a:xfrm>
          <a:prstGeom prst="rect">
            <a:avLst/>
          </a:prstGeom>
          <a:noFill/>
          <a:ln>
            <a:noFill/>
          </a:ln>
          <a:extLst/>
        </p:spPr>
        <p:txBody>
          <a:bodyPr wrap="none">
            <a:spAutoFit/>
          </a:bodyPr>
          <a:lstStyle/>
          <a:p>
            <a:pPr lvl="1">
              <a:defRPr/>
            </a:pPr>
            <a:r>
              <a:rPr lang="en-US" sz="3200" dirty="0">
                <a:cs typeface="Arial" charset="0"/>
              </a:rPr>
              <a:t> </a:t>
            </a:r>
            <a:r>
              <a:rPr lang="en-US" sz="3200" dirty="0">
                <a:latin typeface="+mn-lt"/>
                <a:cs typeface="Arial" charset="0"/>
              </a:rPr>
              <a:t>Fisher Effect (approximation): R = r +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500" fill="hold"/>
                                        <p:tgtEl>
                                          <p:spTgt spid="91138"/>
                                        </p:tgtEl>
                                        <p:attrNameLst>
                                          <p:attrName>ppt_w</p:attrName>
                                        </p:attrNameLst>
                                      </p:cBhvr>
                                      <p:tavLst>
                                        <p:tav tm="0">
                                          <p:val>
                                            <p:fltVal val="0"/>
                                          </p:val>
                                        </p:tav>
                                        <p:tav tm="100000">
                                          <p:val>
                                            <p:strVal val="#ppt_w"/>
                                          </p:val>
                                        </p:tav>
                                      </p:tavLst>
                                    </p:anim>
                                    <p:anim calcmode="lin" valueType="num">
                                      <p:cBhvr>
                                        <p:cTn id="8" dur="500" fill="hold"/>
                                        <p:tgtEl>
                                          <p:spTgt spid="91138"/>
                                        </p:tgtEl>
                                        <p:attrNameLst>
                                          <p:attrName>ppt_h</p:attrName>
                                        </p:attrNameLst>
                                      </p:cBhvr>
                                      <p:tavLst>
                                        <p:tav tm="0">
                                          <p:val>
                                            <p:fltVal val="0"/>
                                          </p:val>
                                        </p:tav>
                                        <p:tav tm="100000">
                                          <p:val>
                                            <p:strVal val="#ppt_h"/>
                                          </p:val>
                                        </p:tav>
                                      </p:tavLst>
                                    </p:anim>
                                    <p:animEffect transition="in" filter="fade">
                                      <p:cBhvr>
                                        <p:cTn id="9" dur="500"/>
                                        <p:tgtEl>
                                          <p:spTgt spid="911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22"/>
          <p:cNvSpPr>
            <a:spLocks noGrp="1"/>
          </p:cNvSpPr>
          <p:nvPr>
            <p:ph type="sldNum" sz="quarter" idx="12"/>
          </p:nvPr>
        </p:nvSpPr>
        <p:spPr bwMode="auto">
          <a:ln>
            <a:round/>
            <a:headEnd/>
            <a:tailEnd/>
          </a:ln>
        </p:spPr>
        <p:txBody>
          <a:bodyPr/>
          <a:lstStyle/>
          <a:p>
            <a:r>
              <a:rPr lang="en-US" smtClean="0"/>
              <a:t>7-</a:t>
            </a:r>
            <a:fld id="{32A2059F-9A8C-4ACA-89D6-65B26E0F79A1}" type="slidenum">
              <a:rPr lang="en-US" smtClean="0"/>
              <a:pPr/>
              <a:t>58</a:t>
            </a:fld>
            <a:endParaRPr lang="en-US" smtClean="0"/>
          </a:p>
        </p:txBody>
      </p:sp>
      <p:sp>
        <p:nvSpPr>
          <p:cNvPr id="61444" name="TextBox 3"/>
          <p:cNvSpPr txBox="1">
            <a:spLocks noChangeArrowheads="1"/>
          </p:cNvSpPr>
          <p:nvPr/>
        </p:nvSpPr>
        <p:spPr bwMode="auto">
          <a:xfrm>
            <a:off x="685800" y="381000"/>
            <a:ext cx="78486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Key Concepts and Skills</a:t>
            </a:r>
          </a:p>
        </p:txBody>
      </p:sp>
      <p:sp>
        <p:nvSpPr>
          <p:cNvPr id="5" name="TextBox 4"/>
          <p:cNvSpPr txBox="1">
            <a:spLocks noChangeArrowheads="1"/>
          </p:cNvSpPr>
          <p:nvPr/>
        </p:nvSpPr>
        <p:spPr bwMode="auto">
          <a:xfrm>
            <a:off x="1028700" y="1752600"/>
            <a:ext cx="7162800" cy="3808413"/>
          </a:xfrm>
          <a:prstGeom prst="rect">
            <a:avLst/>
          </a:prstGeom>
          <a:noFill/>
          <a:ln w="9525">
            <a:noFill/>
            <a:miter lim="800000"/>
            <a:headEnd/>
            <a:tailEnd/>
          </a:ln>
        </p:spPr>
        <p:txBody>
          <a:bodyPr>
            <a:spAutoFit/>
          </a:bodyPr>
          <a:lstStyle/>
          <a:p>
            <a:pPr marL="398463" indent="-398463">
              <a:buFont typeface="Arial" charset="0"/>
              <a:buChar char="•"/>
            </a:pPr>
            <a:r>
              <a:rPr lang="en-US" sz="3200" b="1">
                <a:latin typeface="Perpetua" pitchFamily="18" charset="0"/>
              </a:rPr>
              <a:t>Bond definition</a:t>
            </a:r>
          </a:p>
          <a:p>
            <a:pPr marL="398463" indent="-398463">
              <a:buFont typeface="Arial" charset="0"/>
              <a:buChar char="•"/>
            </a:pPr>
            <a:r>
              <a:rPr lang="en-US" sz="3200" b="1">
                <a:latin typeface="Perpetua" pitchFamily="18" charset="0"/>
              </a:rPr>
              <a:t>Computation of bond’s value</a:t>
            </a:r>
          </a:p>
          <a:p>
            <a:pPr marL="398463" indent="-398463">
              <a:buFont typeface="Arial" charset="0"/>
              <a:buChar char="•"/>
            </a:pPr>
            <a:r>
              <a:rPr lang="en-US" sz="3200" b="1">
                <a:latin typeface="Perpetua" pitchFamily="18" charset="0"/>
              </a:rPr>
              <a:t>Inverse relationship between YTM and bond value</a:t>
            </a:r>
          </a:p>
          <a:p>
            <a:pPr marL="398463" indent="-398463">
              <a:buFont typeface="Arial" charset="0"/>
              <a:buChar char="•"/>
            </a:pPr>
            <a:r>
              <a:rPr lang="en-US" sz="3200" b="1">
                <a:latin typeface="Perpetua" pitchFamily="18" charset="0"/>
              </a:rPr>
              <a:t>Impact of inflation on bonds</a:t>
            </a:r>
          </a:p>
          <a:p>
            <a:pPr marL="398463" indent="-398463">
              <a:buFont typeface="Arial" charset="0"/>
              <a:buChar char="•"/>
            </a:pPr>
            <a:r>
              <a:rPr lang="en-US" sz="3200" b="1">
                <a:latin typeface="Perpetua" pitchFamily="18" charset="0"/>
              </a:rPr>
              <a:t>Term structure of interest rates</a:t>
            </a:r>
          </a:p>
          <a:p>
            <a:pPr marL="398463" indent="-398463">
              <a:buFont typeface="Arial" charset="0"/>
              <a:buChar char="•"/>
            </a:pPr>
            <a:endParaRPr lang="en-US" sz="3200">
              <a:latin typeface="Arial Black" pitchFamily="34" charset="0"/>
            </a:endParaRPr>
          </a:p>
          <a:p>
            <a:pPr marL="398463" indent="-3984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22"/>
          <p:cNvSpPr>
            <a:spLocks noGrp="1"/>
          </p:cNvSpPr>
          <p:nvPr>
            <p:ph type="sldNum" sz="quarter" idx="12"/>
          </p:nvPr>
        </p:nvSpPr>
        <p:spPr bwMode="auto">
          <a:ln>
            <a:round/>
            <a:headEnd/>
            <a:tailEnd/>
          </a:ln>
        </p:spPr>
        <p:txBody>
          <a:bodyPr/>
          <a:lstStyle/>
          <a:p>
            <a:r>
              <a:rPr lang="en-US" smtClean="0"/>
              <a:t>7-</a:t>
            </a:r>
            <a:fld id="{74285A4E-03B9-462A-853E-3C07A5AB3C5C}" type="slidenum">
              <a:rPr lang="en-US" smtClean="0"/>
              <a:pPr/>
              <a:t>59</a:t>
            </a:fld>
            <a:endParaRPr lang="en-US" smtClean="0"/>
          </a:p>
        </p:txBody>
      </p:sp>
      <p:sp>
        <p:nvSpPr>
          <p:cNvPr id="99330"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a:spLocks noChangeArrowheads="1"/>
          </p:cNvSpPr>
          <p:nvPr/>
        </p:nvSpPr>
        <p:spPr bwMode="auto">
          <a:xfrm>
            <a:off x="2501900" y="2149475"/>
            <a:ext cx="6477000" cy="4970463"/>
          </a:xfrm>
          <a:prstGeom prst="rect">
            <a:avLst/>
          </a:prstGeom>
          <a:noFill/>
          <a:ln w="9525">
            <a:noFill/>
            <a:miter lim="800000"/>
            <a:headEnd/>
            <a:tailEnd/>
          </a:ln>
        </p:spPr>
        <p:txBody>
          <a:bodyPr>
            <a:spAutoFit/>
          </a:bodyPr>
          <a:lstStyle/>
          <a:p>
            <a:pPr marL="566738" indent="-566738">
              <a:buFont typeface="Franklin Gothic Book" pitchFamily="34" charset="0"/>
              <a:buAutoNum type="arabicPeriod"/>
            </a:pPr>
            <a:r>
              <a:rPr lang="en-US" sz="2800" b="1">
                <a:latin typeface="Perpetua" pitchFamily="18" charset="0"/>
              </a:rPr>
              <a:t>A </a:t>
            </a:r>
            <a:r>
              <a:rPr lang="en-US" sz="2800" b="1">
                <a:solidFill>
                  <a:srgbClr val="0070C0"/>
                </a:solidFill>
                <a:latin typeface="Perpetua" pitchFamily="18" charset="0"/>
              </a:rPr>
              <a:t>bond’s value </a:t>
            </a:r>
            <a:r>
              <a:rPr lang="en-US" sz="2800" b="1">
                <a:latin typeface="Perpetua" pitchFamily="18" charset="0"/>
              </a:rPr>
              <a:t>is the present value of all expected future earnings.</a:t>
            </a:r>
          </a:p>
          <a:p>
            <a:pPr marL="566738" indent="-566738"/>
            <a:endParaRPr lang="en-US" sz="2000" b="1">
              <a:latin typeface="Perpetua" pitchFamily="18" charset="0"/>
            </a:endParaRPr>
          </a:p>
          <a:p>
            <a:pPr marL="566738" indent="-566738"/>
            <a:r>
              <a:rPr lang="en-US" sz="2800" b="1">
                <a:latin typeface="Perpetua" pitchFamily="18" charset="0"/>
              </a:rPr>
              <a:t>2. 	As the </a:t>
            </a:r>
            <a:r>
              <a:rPr lang="en-US" sz="2800" b="1">
                <a:solidFill>
                  <a:srgbClr val="0070C0"/>
                </a:solidFill>
                <a:latin typeface="Perpetua" pitchFamily="18" charset="0"/>
              </a:rPr>
              <a:t>risk</a:t>
            </a:r>
            <a:r>
              <a:rPr lang="en-US" sz="2800" b="1">
                <a:latin typeface="Perpetua" pitchFamily="18" charset="0"/>
              </a:rPr>
              <a:t> of a bond goes </a:t>
            </a:r>
            <a:r>
              <a:rPr lang="en-US" sz="2800" b="1">
                <a:solidFill>
                  <a:srgbClr val="7030A0"/>
                </a:solidFill>
                <a:latin typeface="Perpetua" pitchFamily="18" charset="0"/>
              </a:rPr>
              <a:t>up</a:t>
            </a:r>
            <a:r>
              <a:rPr lang="en-US" sz="2800" b="1">
                <a:latin typeface="Perpetua" pitchFamily="18" charset="0"/>
              </a:rPr>
              <a:t>, the </a:t>
            </a:r>
            <a:r>
              <a:rPr lang="en-US" sz="2800" b="1">
                <a:solidFill>
                  <a:srgbClr val="0070C0"/>
                </a:solidFill>
                <a:latin typeface="Perpetua" pitchFamily="18" charset="0"/>
              </a:rPr>
              <a:t>price</a:t>
            </a:r>
            <a:r>
              <a:rPr lang="en-US" sz="2800" b="1">
                <a:latin typeface="Perpetua" pitchFamily="18" charset="0"/>
              </a:rPr>
              <a:t> or value goes </a:t>
            </a:r>
            <a:r>
              <a:rPr lang="en-US" sz="2800" b="1">
                <a:solidFill>
                  <a:srgbClr val="7030A0"/>
                </a:solidFill>
                <a:latin typeface="Perpetua" pitchFamily="18" charset="0"/>
              </a:rPr>
              <a:t>down</a:t>
            </a:r>
            <a:r>
              <a:rPr lang="en-US" sz="2800" b="1">
                <a:latin typeface="Perpetua" pitchFamily="18" charset="0"/>
              </a:rPr>
              <a:t>.</a:t>
            </a:r>
          </a:p>
          <a:p>
            <a:pPr marL="566738" indent="-566738"/>
            <a:endParaRPr lang="en-US" sz="2000" b="1">
              <a:latin typeface="Perpetua" pitchFamily="18" charset="0"/>
            </a:endParaRPr>
          </a:p>
          <a:p>
            <a:pPr marL="566738" indent="-566738"/>
            <a:r>
              <a:rPr lang="en-US" sz="2800" b="1">
                <a:latin typeface="Perpetua" pitchFamily="18" charset="0"/>
              </a:rPr>
              <a:t>3. 	The closer the bond is to </a:t>
            </a:r>
            <a:r>
              <a:rPr lang="en-US" sz="2800" b="1">
                <a:solidFill>
                  <a:srgbClr val="0070C0"/>
                </a:solidFill>
                <a:latin typeface="Perpetua" pitchFamily="18" charset="0"/>
              </a:rPr>
              <a:t>maturity</a:t>
            </a:r>
            <a:r>
              <a:rPr lang="en-US" sz="2800" b="1">
                <a:latin typeface="Perpetua" pitchFamily="18" charset="0"/>
              </a:rPr>
              <a:t>, the more likely the value will approach the </a:t>
            </a:r>
            <a:r>
              <a:rPr lang="en-US" sz="2800" b="1">
                <a:solidFill>
                  <a:srgbClr val="7030A0"/>
                </a:solidFill>
                <a:latin typeface="Perpetua" pitchFamily="18" charset="0"/>
              </a:rPr>
              <a:t>par value.</a:t>
            </a:r>
          </a:p>
          <a:p>
            <a:pPr marL="566738" indent="-566738"/>
            <a:endParaRPr lang="en-US" sz="3200">
              <a:latin typeface="Arial Black" pitchFamily="34" charset="0"/>
            </a:endParaRPr>
          </a:p>
          <a:p>
            <a:pPr marL="566738" indent="-566738">
              <a:buFont typeface="Arial" charset="0"/>
              <a:buChar char="•"/>
            </a:pPr>
            <a:endParaRPr lang="en-US" sz="3200">
              <a:latin typeface="Arial Black" pitchFamily="34" charset="0"/>
            </a:endParaRPr>
          </a:p>
          <a:p>
            <a:pPr marL="566738" indent="-566738">
              <a:buFont typeface="Arial" charset="0"/>
              <a:buChar char="•"/>
            </a:pPr>
            <a:endParaRPr lang="en-US" sz="2000">
              <a:latin typeface="Arial Black" pitchFamily="34" charset="0"/>
            </a:endParaRPr>
          </a:p>
        </p:txBody>
      </p:sp>
      <p:pic>
        <p:nvPicPr>
          <p:cNvPr id="99332" name="Picture 2" descr="C:\Users\Eric\Documents\PKO_0005490.png"/>
          <p:cNvPicPr>
            <a:picLocks noChangeAspect="1" noChangeArrowheads="1"/>
          </p:cNvPicPr>
          <p:nvPr/>
        </p:nvPicPr>
        <p:blipFill>
          <a:blip r:embed="rId3"/>
          <a:srcRect/>
          <a:stretch>
            <a:fillRect/>
          </a:stretch>
        </p:blipFill>
        <p:spPr bwMode="auto">
          <a:xfrm>
            <a:off x="571500" y="889000"/>
            <a:ext cx="1600200" cy="3867150"/>
          </a:xfrm>
          <a:prstGeom prst="rect">
            <a:avLst/>
          </a:prstGeom>
          <a:noFill/>
          <a:ln w="9525">
            <a:noFill/>
            <a:miter lim="800000"/>
            <a:headEnd/>
            <a:tailEnd/>
          </a:ln>
        </p:spPr>
      </p:pic>
      <p:grpSp>
        <p:nvGrpSpPr>
          <p:cNvPr id="99333" name="Group 8"/>
          <p:cNvGrpSpPr>
            <a:grpSpLocks/>
          </p:cNvGrpSpPr>
          <p:nvPr/>
        </p:nvGrpSpPr>
        <p:grpSpPr bwMode="auto">
          <a:xfrm>
            <a:off x="2286000" y="0"/>
            <a:ext cx="60960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896195" y="381000"/>
              <a:ext cx="4953000" cy="1016000"/>
            </a:xfrm>
            <a:prstGeom prst="rect">
              <a:avLst/>
            </a:prstGeom>
            <a:noFill/>
          </p:spPr>
          <p:txBody>
            <a:bodyPr>
              <a:spAutoFit/>
            </a:bodyPr>
            <a:lstStyle/>
            <a:p>
              <a:pPr fontAlgn="auto">
                <a:spcBef>
                  <a:spcPts val="0"/>
                </a:spcBef>
                <a:spcAft>
                  <a:spcPts val="0"/>
                </a:spcAft>
                <a:defRPr/>
              </a:pPr>
              <a:r>
                <a:rPr lang="en-US" sz="3000" b="1" dirty="0">
                  <a:latin typeface="+mj-lt"/>
                </a:rPr>
                <a:t>What are the </a:t>
              </a:r>
              <a:r>
                <a:rPr lang="en-US" sz="3000" b="1" u="sng" dirty="0">
                  <a:latin typeface="+mj-lt"/>
                </a:rPr>
                <a:t>most</a:t>
              </a:r>
              <a:r>
                <a:rPr lang="en-US" sz="3000" b="1" dirty="0">
                  <a:latin typeface="+mj-lt"/>
                </a:rPr>
                <a:t> </a:t>
              </a:r>
              <a:r>
                <a:rPr lang="en-US" sz="3000" b="1" u="sng" dirty="0">
                  <a:latin typeface="+mj-lt"/>
                </a:rPr>
                <a:t>important </a:t>
              </a:r>
              <a:r>
                <a:rPr lang="en-US" sz="3000" b="1" dirty="0">
                  <a:latin typeface="+mj-lt"/>
                </a:rPr>
                <a:t>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22"/>
          <p:cNvSpPr>
            <a:spLocks noGrp="1"/>
          </p:cNvSpPr>
          <p:nvPr>
            <p:ph type="sldNum" sz="quarter" idx="12"/>
          </p:nvPr>
        </p:nvSpPr>
        <p:spPr bwMode="auto">
          <a:ln>
            <a:round/>
            <a:headEnd/>
            <a:tailEnd/>
          </a:ln>
        </p:spPr>
        <p:txBody>
          <a:bodyPr/>
          <a:lstStyle/>
          <a:p>
            <a:r>
              <a:rPr lang="en-US" smtClean="0"/>
              <a:t>7-</a:t>
            </a:r>
            <a:fld id="{950AB221-16C4-4A79-87B2-1DF0A17E89D5}" type="slidenum">
              <a:rPr lang="en-US" smtClean="0"/>
              <a:pPr/>
              <a:t>6</a:t>
            </a:fld>
            <a:endParaRPr lang="en-US" smtClean="0"/>
          </a:p>
        </p:txBody>
      </p:sp>
      <p:sp>
        <p:nvSpPr>
          <p:cNvPr id="12292" name="TextBox 3"/>
          <p:cNvSpPr txBox="1">
            <a:spLocks noChangeArrowheads="1"/>
          </p:cNvSpPr>
          <p:nvPr/>
        </p:nvSpPr>
        <p:spPr bwMode="auto">
          <a:xfrm>
            <a:off x="1371600" y="381000"/>
            <a:ext cx="6248400" cy="830263"/>
          </a:xfrm>
          <a:prstGeom prst="rect">
            <a:avLst/>
          </a:prstGeom>
          <a:solidFill>
            <a:schemeClr val="bg2"/>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b="1" dirty="0" smtClean="0">
                <a:solidFill>
                  <a:schemeClr val="tx2"/>
                </a:solidFill>
                <a:latin typeface="+mj-lt"/>
              </a:rPr>
              <a:t>Chapter Outline</a:t>
            </a:r>
          </a:p>
        </p:txBody>
      </p:sp>
      <p:sp>
        <p:nvSpPr>
          <p:cNvPr id="5" name="TextBox 4"/>
          <p:cNvSpPr txBox="1">
            <a:spLocks noChangeArrowheads="1"/>
          </p:cNvSpPr>
          <p:nvPr/>
        </p:nvSpPr>
        <p:spPr bwMode="auto">
          <a:xfrm>
            <a:off x="1066800" y="1905000"/>
            <a:ext cx="7162800" cy="4295775"/>
          </a:xfrm>
          <a:prstGeom prst="rect">
            <a:avLst/>
          </a:prstGeom>
          <a:noFill/>
          <a:ln w="9525">
            <a:noFill/>
            <a:miter lim="800000"/>
            <a:headEnd/>
            <a:tailEnd/>
          </a:ln>
        </p:spPr>
        <p:txBody>
          <a:bodyPr>
            <a:spAutoFit/>
          </a:bodyPr>
          <a:lstStyle/>
          <a:p>
            <a:pPr marL="347663" indent="-347663">
              <a:buFont typeface="Arial" charset="0"/>
              <a:buChar char="•"/>
            </a:pPr>
            <a:r>
              <a:rPr lang="en-US" sz="3200" b="1">
                <a:latin typeface="Perpetua" pitchFamily="18" charset="0"/>
              </a:rPr>
              <a:t>Bond Definition</a:t>
            </a:r>
          </a:p>
          <a:p>
            <a:pPr marL="347663" indent="-347663">
              <a:buFont typeface="Arial" charset="0"/>
              <a:buChar char="•"/>
            </a:pPr>
            <a:r>
              <a:rPr lang="en-US" sz="3200" b="1">
                <a:latin typeface="Perpetua" pitchFamily="18" charset="0"/>
              </a:rPr>
              <a:t>Bond Features</a:t>
            </a:r>
          </a:p>
          <a:p>
            <a:pPr marL="347663" indent="-347663">
              <a:buFont typeface="Arial" charset="0"/>
              <a:buChar char="•"/>
            </a:pPr>
            <a:r>
              <a:rPr lang="en-US" sz="3200" b="1">
                <a:latin typeface="Perpetua" pitchFamily="18" charset="0"/>
              </a:rPr>
              <a:t>Valuation of a Bond</a:t>
            </a:r>
          </a:p>
          <a:p>
            <a:pPr marL="347663" indent="-347663">
              <a:buFont typeface="Arial" charset="0"/>
              <a:buChar char="•"/>
            </a:pPr>
            <a:r>
              <a:rPr lang="en-US" sz="3200" b="1">
                <a:latin typeface="Perpetua" pitchFamily="18" charset="0"/>
              </a:rPr>
              <a:t>Bond Relationships</a:t>
            </a:r>
          </a:p>
          <a:p>
            <a:pPr marL="347663" indent="-347663">
              <a:buFont typeface="Arial" charset="0"/>
              <a:buChar char="•"/>
            </a:pPr>
            <a:r>
              <a:rPr lang="en-US" sz="3200" b="1">
                <a:latin typeface="Perpetua" pitchFamily="18" charset="0"/>
              </a:rPr>
              <a:t>Inflation and Interest Rates</a:t>
            </a:r>
          </a:p>
          <a:p>
            <a:pPr marL="347663" indent="-347663">
              <a:buFont typeface="Arial" charset="0"/>
              <a:buChar char="•"/>
            </a:pPr>
            <a:r>
              <a:rPr lang="en-US" sz="3200" b="1">
                <a:latin typeface="Perpetua" pitchFamily="18" charset="0"/>
              </a:rPr>
              <a:t>Determinants of Bond Yields</a:t>
            </a:r>
          </a:p>
          <a:p>
            <a:pPr marL="347663" indent="-347663">
              <a:buFont typeface="Arial" charset="0"/>
              <a:buChar char="•"/>
            </a:pPr>
            <a:r>
              <a:rPr lang="en-US" sz="3200" b="1">
                <a:latin typeface="Perpetua" pitchFamily="18" charset="0"/>
              </a:rPr>
              <a:t>Bond Ratings</a:t>
            </a:r>
          </a:p>
          <a:p>
            <a:pPr marL="347663" indent="-347663">
              <a:buFont typeface="Arial" charset="0"/>
              <a:buChar char="•"/>
            </a:pPr>
            <a:r>
              <a:rPr lang="en-US" sz="3200" b="1">
                <a:latin typeface="Perpetua" pitchFamily="18" charset="0"/>
              </a:rPr>
              <a:t>Bond Markets</a:t>
            </a:r>
          </a:p>
          <a:p>
            <a:pPr marL="347663" indent="-34766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25"/>
                                      </p:to>
                                    </p:set>
                                    <p:animEffect filter="image" prLst="opacity: 0.2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25"/>
                                      </p:to>
                                    </p:set>
                                    <p:animEffect filter="image" prLst="opacity: 0.2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25"/>
                                      </p:to>
                                    </p:set>
                                    <p:animEffect filter="image" prLst="opacity: 0.25">
                                      <p:cBhvr rctx="IE">
                                        <p:cTn id="18" dur="indefinite"/>
                                        <p:tgtEl>
                                          <p:spTgt spid="5">
                                            <p:txEl>
                                              <p:pRg st="4" end="4"/>
                                            </p:txEl>
                                          </p:spTgt>
                                        </p:tgtEl>
                                      </p:cBhvr>
                                    </p:animEffect>
                                  </p:childTnLst>
                                </p:cTn>
                              </p:par>
                              <p:par>
                                <p:cTn id="19" presetID="9" presetClass="emph" presetSubtype="0" nodeType="withEffect">
                                  <p:stCondLst>
                                    <p:cond delay="0"/>
                                  </p:stCondLst>
                                  <p:childTnLst>
                                    <p:set>
                                      <p:cBhvr rctx="PPT">
                                        <p:cTn id="20" dur="indefinite"/>
                                        <p:tgtEl>
                                          <p:spTgt spid="5">
                                            <p:txEl>
                                              <p:pRg st="5" end="5"/>
                                            </p:txEl>
                                          </p:spTgt>
                                        </p:tgtEl>
                                        <p:attrNameLst>
                                          <p:attrName>style.opacity</p:attrName>
                                        </p:attrNameLst>
                                      </p:cBhvr>
                                      <p:to>
                                        <p:strVal val="0.25"/>
                                      </p:to>
                                    </p:set>
                                    <p:animEffect filter="image" prLst="opacity: 0.25">
                                      <p:cBhvr rctx="IE">
                                        <p:cTn id="21" dur="indefinite"/>
                                        <p:tgtEl>
                                          <p:spTgt spid="5">
                                            <p:txEl>
                                              <p:pRg st="5" end="5"/>
                                            </p:txEl>
                                          </p:spTgt>
                                        </p:tgtEl>
                                      </p:cBhvr>
                                    </p:animEffect>
                                  </p:childTnLst>
                                </p:cTn>
                              </p:par>
                              <p:par>
                                <p:cTn id="22" presetID="9" presetClass="emph" presetSubtype="0" nodeType="withEffect">
                                  <p:stCondLst>
                                    <p:cond delay="0"/>
                                  </p:stCondLst>
                                  <p:childTnLst>
                                    <p:set>
                                      <p:cBhvr rctx="PPT">
                                        <p:cTn id="23" dur="indefinite"/>
                                        <p:tgtEl>
                                          <p:spTgt spid="5">
                                            <p:txEl>
                                              <p:pRg st="6" end="6"/>
                                            </p:txEl>
                                          </p:spTgt>
                                        </p:tgtEl>
                                        <p:attrNameLst>
                                          <p:attrName>style.opacity</p:attrName>
                                        </p:attrNameLst>
                                      </p:cBhvr>
                                      <p:to>
                                        <p:strVal val="0.25"/>
                                      </p:to>
                                    </p:set>
                                    <p:animEffect filter="image" prLst="opacity: 0.25">
                                      <p:cBhvr rctx="IE">
                                        <p:cTn id="24" dur="indefinite"/>
                                        <p:tgtEl>
                                          <p:spTgt spid="5">
                                            <p:txEl>
                                              <p:pRg st="6" end="6"/>
                                            </p:txEl>
                                          </p:spTgt>
                                        </p:tgtEl>
                                      </p:cBhvr>
                                    </p:animEffect>
                                  </p:childTnLst>
                                </p:cTn>
                              </p:par>
                              <p:par>
                                <p:cTn id="25" presetID="9" presetClass="emph" presetSubtype="0" nodeType="withEffect">
                                  <p:stCondLst>
                                    <p:cond delay="0"/>
                                  </p:stCondLst>
                                  <p:childTnLst>
                                    <p:set>
                                      <p:cBhvr rctx="PPT">
                                        <p:cTn id="26" dur="indefinite"/>
                                        <p:tgtEl>
                                          <p:spTgt spid="5">
                                            <p:txEl>
                                              <p:pRg st="7" end="7"/>
                                            </p:txEl>
                                          </p:spTgt>
                                        </p:tgtEl>
                                        <p:attrNameLst>
                                          <p:attrName>style.opacity</p:attrName>
                                        </p:attrNameLst>
                                      </p:cBhvr>
                                      <p:to>
                                        <p:strVal val="0.25"/>
                                      </p:to>
                                    </p:set>
                                    <p:animEffect filter="image" prLst="opacity: 0.25">
                                      <p:cBhvr rctx="IE">
                                        <p:cTn id="27"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22"/>
          <p:cNvSpPr>
            <a:spLocks noGrp="1"/>
          </p:cNvSpPr>
          <p:nvPr>
            <p:ph type="sldNum" sz="quarter" idx="12"/>
          </p:nvPr>
        </p:nvSpPr>
        <p:spPr bwMode="auto">
          <a:ln>
            <a:round/>
            <a:headEnd/>
            <a:tailEnd/>
          </a:ln>
        </p:spPr>
        <p:txBody>
          <a:bodyPr/>
          <a:lstStyle/>
          <a:p>
            <a:r>
              <a:rPr lang="en-US" smtClean="0"/>
              <a:t>7-</a:t>
            </a:r>
            <a:fld id="{4762EFB4-BAFE-4738-847F-864724F1D963}" type="slidenum">
              <a:rPr lang="en-US" smtClean="0"/>
              <a:pPr/>
              <a:t>60</a:t>
            </a:fld>
            <a:endParaRPr lang="en-US" smtClean="0"/>
          </a:p>
        </p:txBody>
      </p:sp>
      <p:sp>
        <p:nvSpPr>
          <p:cNvPr id="3" name="Rectangle 2"/>
          <p:cNvSpPr/>
          <p:nvPr/>
        </p:nvSpPr>
        <p:spPr>
          <a:xfrm>
            <a:off x="1004026" y="1882417"/>
            <a:ext cx="7221849" cy="186204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1500" b="1" spc="50" dirty="0">
                <a:ln w="11430"/>
                <a:solidFill>
                  <a:schemeClr val="accent2"/>
                </a:solidFill>
                <a:latin typeface="+mj-lt"/>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22"/>
          <p:cNvSpPr>
            <a:spLocks noGrp="1"/>
          </p:cNvSpPr>
          <p:nvPr>
            <p:ph type="sldNum" sz="quarter" idx="12"/>
          </p:nvPr>
        </p:nvSpPr>
        <p:spPr bwMode="auto">
          <a:ln>
            <a:round/>
            <a:headEnd/>
            <a:tailEnd/>
          </a:ln>
        </p:spPr>
        <p:txBody>
          <a:bodyPr/>
          <a:lstStyle/>
          <a:p>
            <a:r>
              <a:rPr lang="en-US" smtClean="0"/>
              <a:t>7-</a:t>
            </a:r>
            <a:fld id="{5A6F73F5-71C8-4A83-9323-3A6DDF0CADA1}" type="slidenum">
              <a:rPr lang="en-US" smtClean="0"/>
              <a:pPr/>
              <a:t>7</a:t>
            </a:fld>
            <a:endParaRPr lang="en-US" smtClean="0"/>
          </a:p>
        </p:txBody>
      </p:sp>
      <p:pic>
        <p:nvPicPr>
          <p:cNvPr id="26626" name="Picture 2" descr="C:\Users\Eric\AppData\Local\Microsoft\Windows\Temporary Internet Files\Content.IE5\VU9B5LTH\MC900440391[1].png"/>
          <p:cNvPicPr>
            <a:picLocks noChangeAspect="1" noChangeArrowheads="1"/>
          </p:cNvPicPr>
          <p:nvPr/>
        </p:nvPicPr>
        <p:blipFill>
          <a:blip r:embed="rId2"/>
          <a:srcRect/>
          <a:stretch>
            <a:fillRect/>
          </a:stretch>
        </p:blipFill>
        <p:spPr bwMode="auto">
          <a:xfrm>
            <a:off x="2247900" y="1889125"/>
            <a:ext cx="3429000" cy="3429000"/>
          </a:xfrm>
          <a:prstGeom prst="rect">
            <a:avLst/>
          </a:prstGeom>
          <a:noFill/>
          <a:ln w="9525">
            <a:noFill/>
            <a:miter lim="800000"/>
            <a:headEnd/>
            <a:tailEnd/>
          </a:ln>
        </p:spPr>
      </p:pic>
      <p:sp>
        <p:nvSpPr>
          <p:cNvPr id="13315" name="TextBox 2"/>
          <p:cNvSpPr txBox="1">
            <a:spLocks noChangeArrowheads="1"/>
          </p:cNvSpPr>
          <p:nvPr/>
        </p:nvSpPr>
        <p:spPr bwMode="auto">
          <a:xfrm>
            <a:off x="381000" y="457200"/>
            <a:ext cx="3581400" cy="14462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400" b="1" dirty="0" smtClean="0">
                <a:latin typeface="+mj-lt"/>
              </a:rPr>
              <a:t>You are the investor</a:t>
            </a:r>
          </a:p>
        </p:txBody>
      </p:sp>
      <p:sp>
        <p:nvSpPr>
          <p:cNvPr id="13316" name="TextBox 3"/>
          <p:cNvSpPr txBox="1">
            <a:spLocks noChangeArrowheads="1"/>
          </p:cNvSpPr>
          <p:nvPr/>
        </p:nvSpPr>
        <p:spPr bwMode="auto">
          <a:xfrm>
            <a:off x="5676900" y="4162425"/>
            <a:ext cx="3314700" cy="23098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rPr>
              <a:t>The company (or government) is borrowing the money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2"/>
          <p:cNvSpPr>
            <a:spLocks noGrp="1"/>
          </p:cNvSpPr>
          <p:nvPr>
            <p:ph type="sldNum" sz="quarter" idx="12"/>
          </p:nvPr>
        </p:nvSpPr>
        <p:spPr bwMode="auto">
          <a:ln>
            <a:round/>
            <a:headEnd/>
            <a:tailEnd/>
          </a:ln>
        </p:spPr>
        <p:txBody>
          <a:bodyPr/>
          <a:lstStyle/>
          <a:p>
            <a:r>
              <a:rPr lang="en-US" smtClean="0"/>
              <a:t>7-</a:t>
            </a:r>
            <a:fld id="{9E46D535-5DFF-421F-AE7B-2BA932E2AC35}" type="slidenum">
              <a:rPr lang="en-US" smtClean="0"/>
              <a:pPr/>
              <a:t>8</a:t>
            </a:fld>
            <a:endParaRPr lang="en-US" smtClean="0"/>
          </a:p>
        </p:txBody>
      </p:sp>
      <p:pic>
        <p:nvPicPr>
          <p:cNvPr id="27650" name="Picture 2" descr="D:\CLIP_ART\EDCATION\SUPPLIES\QULPRCHM.WMF"/>
          <p:cNvPicPr>
            <a:picLocks noChangeAspect="1" noChangeArrowheads="1"/>
          </p:cNvPicPr>
          <p:nvPr/>
        </p:nvPicPr>
        <p:blipFill>
          <a:blip r:embed="rId2"/>
          <a:srcRect/>
          <a:stretch>
            <a:fillRect/>
          </a:stretch>
        </p:blipFill>
        <p:spPr bwMode="auto">
          <a:xfrm>
            <a:off x="762000" y="228600"/>
            <a:ext cx="7696200" cy="6324600"/>
          </a:xfrm>
          <a:prstGeom prst="rect">
            <a:avLst/>
          </a:prstGeom>
          <a:noFill/>
          <a:ln w="9525">
            <a:noFill/>
            <a:miter lim="800000"/>
            <a:headEnd/>
            <a:tailEnd/>
          </a:ln>
        </p:spPr>
      </p:pic>
      <p:sp>
        <p:nvSpPr>
          <p:cNvPr id="4" name="TextBox 3"/>
          <p:cNvSpPr txBox="1">
            <a:spLocks noChangeArrowheads="1"/>
          </p:cNvSpPr>
          <p:nvPr/>
        </p:nvSpPr>
        <p:spPr bwMode="auto">
          <a:xfrm>
            <a:off x="1143000" y="990600"/>
            <a:ext cx="5486400" cy="4965700"/>
          </a:xfrm>
          <a:prstGeom prst="rect">
            <a:avLst/>
          </a:prstGeom>
          <a:noFill/>
          <a:ln w="9525">
            <a:noFill/>
            <a:miter lim="800000"/>
            <a:headEnd/>
            <a:tailEnd/>
          </a:ln>
        </p:spPr>
        <p:txBody>
          <a:bodyPr>
            <a:spAutoFit/>
          </a:bodyPr>
          <a:lstStyle/>
          <a:p>
            <a:pPr marL="515938" indent="-515938"/>
            <a:r>
              <a:rPr lang="en-US" sz="3200" b="1">
                <a:latin typeface="Franklin Gothic Book" pitchFamily="34" charset="0"/>
                <a:cs typeface="Arial" charset="0"/>
              </a:rPr>
              <a:t>	A bond contains </a:t>
            </a:r>
            <a:r>
              <a:rPr lang="en-US" sz="3200" b="1">
                <a:solidFill>
                  <a:srgbClr val="0070C0"/>
                </a:solidFill>
                <a:latin typeface="Franklin Gothic Book" pitchFamily="34" charset="0"/>
                <a:cs typeface="Arial" charset="0"/>
              </a:rPr>
              <a:t>three</a:t>
            </a:r>
            <a:r>
              <a:rPr lang="en-US" sz="3200" b="1">
                <a:latin typeface="Franklin Gothic Book" pitchFamily="34" charset="0"/>
                <a:cs typeface="Arial" charset="0"/>
              </a:rPr>
              <a:t> key items:</a:t>
            </a:r>
          </a:p>
          <a:p>
            <a:pPr marL="515938" indent="-515938"/>
            <a:endParaRPr lang="en-US" sz="3200" b="1">
              <a:latin typeface="Franklin Gothic Book" pitchFamily="34" charset="0"/>
              <a:cs typeface="Arial" charset="0"/>
            </a:endParaRPr>
          </a:p>
          <a:p>
            <a:pPr marL="515938" indent="-515938">
              <a:buFontTx/>
              <a:buAutoNum type="arabicPeriod"/>
            </a:pPr>
            <a:r>
              <a:rPr lang="en-US" sz="3200" b="1">
                <a:latin typeface="Franklin Gothic Book" pitchFamily="34" charset="0"/>
                <a:cs typeface="Arial" charset="0"/>
              </a:rPr>
              <a:t>The par value </a:t>
            </a:r>
          </a:p>
          <a:p>
            <a:pPr marL="515938" indent="-515938"/>
            <a:r>
              <a:rPr lang="en-US" sz="3200" b="1">
                <a:latin typeface="Franklin Gothic Book" pitchFamily="34" charset="0"/>
                <a:cs typeface="Arial" charset="0"/>
              </a:rPr>
              <a:t>    (usually $1,000)</a:t>
            </a:r>
          </a:p>
          <a:p>
            <a:pPr marL="515938" indent="-515938"/>
            <a:endParaRPr lang="en-US" sz="3200" b="1">
              <a:latin typeface="Franklin Gothic Book" pitchFamily="34" charset="0"/>
              <a:cs typeface="Arial" charset="0"/>
            </a:endParaRPr>
          </a:p>
          <a:p>
            <a:pPr marL="515938" indent="-515938"/>
            <a:r>
              <a:rPr lang="en-US" sz="3200" b="1">
                <a:latin typeface="Franklin Gothic Book" pitchFamily="34" charset="0"/>
                <a:cs typeface="Arial" charset="0"/>
              </a:rPr>
              <a:t>2. The length of time (often 10 or 20 years)</a:t>
            </a:r>
          </a:p>
          <a:p>
            <a:pPr marL="515938" indent="-515938"/>
            <a:endParaRPr lang="en-US" sz="3200" b="1">
              <a:latin typeface="Franklin Gothic Book" pitchFamily="34" charset="0"/>
              <a:cs typeface="Arial" charset="0"/>
            </a:endParaRPr>
          </a:p>
          <a:p>
            <a:pPr marL="515938" indent="-515938"/>
            <a:r>
              <a:rPr lang="en-US" sz="3200" b="1">
                <a:latin typeface="Franklin Gothic Book" pitchFamily="34" charset="0"/>
                <a:cs typeface="Arial" charset="0"/>
              </a:rPr>
              <a:t>3. A coupon interest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22"/>
          <p:cNvSpPr>
            <a:spLocks noGrp="1"/>
          </p:cNvSpPr>
          <p:nvPr>
            <p:ph type="sldNum" sz="quarter" idx="12"/>
          </p:nvPr>
        </p:nvSpPr>
        <p:spPr bwMode="auto">
          <a:ln>
            <a:round/>
            <a:headEnd/>
            <a:tailEnd/>
          </a:ln>
        </p:spPr>
        <p:txBody>
          <a:bodyPr/>
          <a:lstStyle/>
          <a:p>
            <a:r>
              <a:rPr lang="en-US" smtClean="0"/>
              <a:t>7-</a:t>
            </a:r>
            <a:fld id="{FCB1D6D9-18AD-4959-A73D-0D4F0A211DB2}" type="slidenum">
              <a:rPr lang="en-US" smtClean="0"/>
              <a:pPr/>
              <a:t>9</a:t>
            </a:fld>
            <a:endParaRPr lang="en-US" smtClean="0"/>
          </a:p>
        </p:txBody>
      </p:sp>
      <p:sp>
        <p:nvSpPr>
          <p:cNvPr id="15362" name="TextBox 1"/>
          <p:cNvSpPr txBox="1">
            <a:spLocks noChangeArrowheads="1"/>
          </p:cNvSpPr>
          <p:nvPr/>
        </p:nvSpPr>
        <p:spPr bwMode="auto">
          <a:xfrm>
            <a:off x="838200" y="1066800"/>
            <a:ext cx="6629400" cy="4400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4000" b="1" dirty="0" smtClean="0">
                <a:latin typeface="+mn-lt"/>
              </a:rPr>
              <a:t>You lend money to the borrower and you will get back your original investment plus interest.</a:t>
            </a:r>
          </a:p>
          <a:p>
            <a:pPr eaLnBrk="1" hangingPunct="1">
              <a:defRPr/>
            </a:pPr>
            <a:endParaRPr lang="en-US" sz="4000" b="1" dirty="0" smtClean="0">
              <a:latin typeface="+mn-lt"/>
            </a:endParaRPr>
          </a:p>
          <a:p>
            <a:pPr eaLnBrk="1" hangingPunct="1">
              <a:defRPr/>
            </a:pPr>
            <a:r>
              <a:rPr lang="en-US" sz="4000" b="1" dirty="0" smtClean="0">
                <a:latin typeface="+mn-lt"/>
              </a:rPr>
              <a:t> The interest is determined by the </a:t>
            </a:r>
            <a:r>
              <a:rPr lang="en-US" sz="4000" b="1" dirty="0" smtClean="0">
                <a:solidFill>
                  <a:srgbClr val="0070C0"/>
                </a:solidFill>
                <a:latin typeface="+mn-lt"/>
              </a:rPr>
              <a:t>coupon interest rate</a:t>
            </a:r>
            <a:r>
              <a:rPr lang="en-US" sz="4000" b="1" dirty="0" smtClean="0">
                <a:latin typeface="+mn-lt"/>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quot;/&gt;&lt;property id=&quot;20307&quot; value=&quot;317&quot;/&gt;&lt;/object&gt;&lt;object type=&quot;3&quot; unique_id=&quot;10005&quot;&gt;&lt;property id=&quot;20148&quot; value=&quot;5&quot;/&gt;&lt;property id=&quot;20300&quot; value=&quot;Slide 3&quot;/&gt;&lt;property id=&quot;20307&quot; value=&quot;340&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347&quot;/&gt;&lt;/object&gt;&lt;object type=&quot;3&quot; unique_id=&quot;10009&quot;&gt;&lt;property id=&quot;20148&quot; value=&quot;5&quot;/&gt;&lt;property id=&quot;20300&quot; value=&quot;Slide 7&quot;/&gt;&lt;property id=&quot;20307&quot; value=&quot;272&quot;/&gt;&lt;/object&gt;&lt;object type=&quot;3&quot; unique_id=&quot;10010&quot;&gt;&lt;property id=&quot;20148&quot; value=&quot;5&quot;/&gt;&lt;property id=&quot;20300&quot; value=&quot;Slide 8&quot;/&gt;&lt;property id=&quot;20307&quot; value=&quot;281&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262&quot;/&gt;&lt;/object&gt;&lt;object type=&quot;3&quot; unique_id=&quot;10014&quot;&gt;&lt;property id=&quot;20148&quot; value=&quot;5&quot;/&gt;&lt;property id=&quot;20300&quot; value=&quot;Slide 12&quot;/&gt;&lt;property id=&quot;20307&quot; value=&quot;276&quot;/&gt;&lt;/object&gt;&lt;object type=&quot;3&quot; unique_id=&quot;10015&quot;&gt;&lt;property id=&quot;20148&quot; value=&quot;5&quot;/&gt;&lt;property id=&quot;20300&quot; value=&quot;Slide 13&quot;/&gt;&lt;property id=&quot;20307&quot; value=&quot;263&quot;/&gt;&lt;/object&gt;&lt;object type=&quot;3&quot; unique_id=&quot;10016&quot;&gt;&lt;property id=&quot;20148&quot; value=&quot;5&quot;/&gt;&lt;property id=&quot;20300&quot; value=&quot;Slide 14 - &amp;quot;Types of Bonds&amp;quot;&quot;/&gt;&lt;property id=&quot;20307&quot; value=&quot;353&quot;/&gt;&lt;/object&gt;&lt;object type=&quot;3&quot; unique_id=&quot;10017&quot;&gt;&lt;property id=&quot;20148&quot; value=&quot;5&quot;/&gt;&lt;property id=&quot;20300&quot; value=&quot;Slide 15&quot;/&gt;&lt;property id=&quot;20307&quot; value=&quot;341&quot;/&gt;&lt;/object&gt;&lt;object type=&quot;3&quot; unique_id=&quot;10018&quot;&gt;&lt;property id=&quot;20148&quot; value=&quot;5&quot;/&gt;&lt;property id=&quot;20300&quot; value=&quot;Slide 16&quot;/&gt;&lt;property id=&quot;20307&quot; value=&quot;264&quot;/&gt;&lt;/object&gt;&lt;object type=&quot;3&quot; unique_id=&quot;10019&quot;&gt;&lt;property id=&quot;20148&quot; value=&quot;5&quot;/&gt;&lt;property id=&quot;20300&quot; value=&quot;Slide 17&quot;/&gt;&lt;property id=&quot;20307&quot; value=&quot;349&quot;/&gt;&lt;/object&gt;&lt;object type=&quot;3&quot; unique_id=&quot;10020&quot;&gt;&lt;property id=&quot;20148&quot; value=&quot;5&quot;/&gt;&lt;property id=&quot;20300&quot; value=&quot;Slide 18&quot;/&gt;&lt;property id=&quot;20307&quot; value=&quot;350&quot;/&gt;&lt;/object&gt;&lt;object type=&quot;3&quot; unique_id=&quot;10021&quot;&gt;&lt;property id=&quot;20148&quot; value=&quot;5&quot;/&gt;&lt;property id=&quot;20300&quot; value=&quot;Slide 19&quot;/&gt;&lt;property id=&quot;20307&quot; value=&quot;351&quot;/&gt;&lt;/object&gt;&lt;object type=&quot;3&quot; unique_id=&quot;10022&quot;&gt;&lt;property id=&quot;20148&quot; value=&quot;5&quot;/&gt;&lt;property id=&quot;20300&quot; value=&quot;Slide 20&quot;/&gt;&lt;property id=&quot;20307&quot; value=&quot;265&quot;/&gt;&lt;/object&gt;&lt;object type=&quot;3&quot; unique_id=&quot;10023&quot;&gt;&lt;property id=&quot;20148&quot; value=&quot;5&quot;/&gt;&lt;property id=&quot;20300&quot; value=&quot;Slide 21&quot;/&gt;&lt;property id=&quot;20307&quot; value=&quot;279&quot;/&gt;&lt;/object&gt;&lt;object type=&quot;3&quot; unique_id=&quot;10024&quot;&gt;&lt;property id=&quot;20148&quot; value=&quot;5&quot;/&gt;&lt;property id=&quot;20300&quot; value=&quot;Slide 22&quot;/&gt;&lt;property id=&quot;20307&quot; value=&quot;280&quot;/&gt;&lt;/object&gt;&lt;object type=&quot;3&quot; unique_id=&quot;10025&quot;&gt;&lt;property id=&quot;20148&quot; value=&quot;5&quot;/&gt;&lt;property id=&quot;20300&quot; value=&quot;Slide 23 - &amp;quot;The Bond Pricing Equation&amp;quot;&quot;/&gt;&lt;property id=&quot;20307&quot; value=&quot;298&quot;/&gt;&lt;/object&gt;&lt;object type=&quot;3&quot; unique_id=&quot;10026&quot;&gt;&lt;property id=&quot;20148&quot; value=&quot;5&quot;/&gt;&lt;property id=&quot;20300&quot; value=&quot;Slide 24&quot;/&gt;&lt;property id=&quot;20307&quot; value=&quot;277&quot;/&gt;&lt;/object&gt;&lt;object type=&quot;3&quot; unique_id=&quot;10027&quot;&gt;&lt;property id=&quot;20148&quot; value=&quot;5&quot;/&gt;&lt;property id=&quot;20300&quot; value=&quot;Slide 25&quot;/&gt;&lt;property id=&quot;20307&quot; value=&quot;267&quot;/&gt;&lt;/object&gt;&lt;object type=&quot;3&quot; unique_id=&quot;10029&quot;&gt;&lt;property id=&quot;20148&quot; value=&quot;5&quot;/&gt;&lt;property id=&quot;20300&quot; value=&quot;Slide 27&quot;/&gt;&lt;property id=&quot;20307&quot; value=&quot;314&quot;/&gt;&lt;/object&gt;&lt;object type=&quot;3&quot; unique_id=&quot;10030&quot;&gt;&lt;property id=&quot;20148&quot; value=&quot;5&quot;/&gt;&lt;property id=&quot;20300&quot; value=&quot;Slide 28&quot;/&gt;&lt;property id=&quot;20307&quot; value=&quot;315&quot;/&gt;&lt;/object&gt;&lt;object type=&quot;3&quot; unique_id=&quot;10031&quot;&gt;&lt;property id=&quot;20148&quot; value=&quot;5&quot;/&gt;&lt;property id=&quot;20300&quot; value=&quot;Slide 29&quot;/&gt;&lt;property id=&quot;20307&quot; value=&quot;266&quot;/&gt;&lt;/object&gt;&lt;object type=&quot;3&quot; unique_id=&quot;10032&quot;&gt;&lt;property id=&quot;20148&quot; value=&quot;5&quot;/&gt;&lt;property id=&quot;20300&quot; value=&quot;Slide 30&quot;/&gt;&lt;property id=&quot;20307&quot; value=&quot;296&quot;/&gt;&lt;/object&gt;&lt;object type=&quot;3&quot; unique_id=&quot;10033&quot;&gt;&lt;property id=&quot;20148&quot; value=&quot;5&quot;/&gt;&lt;property id=&quot;20300&quot; value=&quot;Slide 31&quot;/&gt;&lt;property id=&quot;20307&quot; value=&quot;268&quot;/&gt;&lt;/object&gt;&lt;object type=&quot;3&quot; unique_id=&quot;10034&quot;&gt;&lt;property id=&quot;20148&quot; value=&quot;5&quot;/&gt;&lt;property id=&quot;20300&quot; value=&quot;Slide 32&quot;/&gt;&lt;property id=&quot;20307&quot; value=&quot;285&quot;/&gt;&lt;/object&gt;&lt;object type=&quot;3&quot; unique_id=&quot;10035&quot;&gt;&lt;property id=&quot;20148&quot; value=&quot;5&quot;/&gt;&lt;property id=&quot;20300&quot; value=&quot;Slide 33&quot;/&gt;&lt;property id=&quot;20307&quot; value=&quot;342&quot;/&gt;&lt;/object&gt;&lt;object type=&quot;3&quot; unique_id=&quot;10036&quot;&gt;&lt;property id=&quot;20148&quot; value=&quot;5&quot;/&gt;&lt;property id=&quot;20300&quot; value=&quot;Slide 34&quot;/&gt;&lt;property id=&quot;20307&quot; value=&quot;286&quot;/&gt;&lt;/object&gt;&lt;object type=&quot;3&quot; unique_id=&quot;10037&quot;&gt;&lt;property id=&quot;20148&quot; value=&quot;5&quot;/&gt;&lt;property id=&quot;20300&quot; value=&quot;Slide 35&quot;/&gt;&lt;property id=&quot;20307&quot; value=&quot;289&quot;/&gt;&lt;/object&gt;&lt;object type=&quot;3&quot; unique_id=&quot;10038&quot;&gt;&lt;property id=&quot;20148&quot; value=&quot;5&quot;/&gt;&lt;property id=&quot;20300&quot; value=&quot;Slide 36&quot;/&gt;&lt;property id=&quot;20307&quot; value=&quot;290&quot;/&gt;&lt;/object&gt;&lt;object type=&quot;3&quot; unique_id=&quot;10039&quot;&gt;&lt;property id=&quot;20148&quot; value=&quot;5&quot;/&gt;&lt;property id=&quot;20300&quot; value=&quot;Slide 37&quot;/&gt;&lt;property id=&quot;20307&quot; value=&quot;287&quot;/&gt;&lt;/object&gt;&lt;object type=&quot;3&quot; unique_id=&quot;10040&quot;&gt;&lt;property id=&quot;20148&quot; value=&quot;5&quot;/&gt;&lt;property id=&quot;20300&quot; value=&quot;Slide 38&quot;/&gt;&lt;property id=&quot;20307&quot; value=&quot;288&quot;/&gt;&lt;/object&gt;&lt;object type=&quot;3&quot; unique_id=&quot;10041&quot;&gt;&lt;property id=&quot;20148&quot; value=&quot;5&quot;/&gt;&lt;property id=&quot;20300&quot; value=&quot;Slide 39 - &amp;quot;Graphical Relationship Between Price and Yield-to-maturity (YTM)&amp;quot;&quot;/&gt;&lt;property id=&quot;20307&quot; value=&quot;297&quot;/&gt;&lt;/object&gt;&lt;object type=&quot;3&quot; unique_id=&quot;10042&quot;&gt;&lt;property id=&quot;20148&quot; value=&quot;5&quot;/&gt;&lt;property id=&quot;20300&quot; value=&quot;Slide 40&quot;/&gt;&lt;property id=&quot;20307&quot; value=&quot;291&quot;/&gt;&lt;/object&gt;&lt;object type=&quot;3&quot; unique_id=&quot;10043&quot;&gt;&lt;property id=&quot;20148&quot; value=&quot;5&quot;/&gt;&lt;property id=&quot;20300&quot; value=&quot;Slide 41&quot;/&gt;&lt;property id=&quot;20307&quot; value=&quot;294&quot;/&gt;&lt;/object&gt;&lt;object type=&quot;3&quot; unique_id=&quot;10044&quot;&gt;&lt;property id=&quot;20148&quot; value=&quot;5&quot;/&gt;&lt;property id=&quot;20300&quot; value=&quot;Slide 42&quot;/&gt;&lt;property id=&quot;20307&quot; value=&quot;300&quot;/&gt;&lt;/object&gt;&lt;object type=&quot;3&quot; unique_id=&quot;10045&quot;&gt;&lt;property id=&quot;20148&quot; value=&quot;5&quot;/&gt;&lt;property id=&quot;20300&quot; value=&quot;Slide 43&quot;/&gt;&lt;property id=&quot;20307&quot; value=&quot;346&quot;/&gt;&lt;/object&gt;&lt;object type=&quot;3&quot; unique_id=&quot;10046&quot;&gt;&lt;property id=&quot;20148&quot; value=&quot;5&quot;/&gt;&lt;property id=&quot;20300&quot; value=&quot;Slide 44 - &amp;quot;The Fisher Effect&amp;quot;&quot;/&gt;&lt;property id=&quot;20307&quot; value=&quot;301&quot;/&gt;&lt;/object&gt;&lt;object type=&quot;3&quot; unique_id=&quot;10047&quot;&gt;&lt;property id=&quot;20148&quot; value=&quot;5&quot;/&gt;&lt;property id=&quot;20300&quot; value=&quot;Slide 45 - &amp;quot;Fisher Effect Example&amp;quot;&quot;/&gt;&lt;property id=&quot;20307&quot; value=&quot;302&quot;/&gt;&lt;/object&gt;&lt;object type=&quot;3&quot; unique_id=&quot;10048&quot;&gt;&lt;property id=&quot;20148&quot; value=&quot;5&quot;/&gt;&lt;property id=&quot;20300&quot; value=&quot;Slide 46&quot;/&gt;&lt;property id=&quot;20307&quot; value=&quot;345&quot;/&gt;&lt;/object&gt;&lt;object type=&quot;3&quot; unique_id=&quot;10049&quot;&gt;&lt;property id=&quot;20148&quot; value=&quot;5&quot;/&gt;&lt;property id=&quot;20300&quot; value=&quot;Slide 47 - &amp;quot;Term Structure of Interest Rates&amp;quot;&quot;/&gt;&lt;property id=&quot;20307&quot; value=&quot;303&quot;/&gt;&lt;/object&gt;&lt;object type=&quot;3&quot; unique_id=&quot;10050&quot;&gt;&lt;property id=&quot;20148&quot; value=&quot;5&quot;/&gt;&lt;property id=&quot;20300&quot; value=&quot;Slide 48 - &amp;quot;Term Structure of Interest Rates&amp;quot;&quot;/&gt;&lt;property id=&quot;20307&quot; value=&quot;352&quot;/&gt;&lt;/object&gt;&lt;object type=&quot;3&quot; unique_id=&quot;10051&quot;&gt;&lt;property id=&quot;20148&quot; value=&quot;5&quot;/&gt;&lt;property id=&quot;20300&quot; value=&quot;Slide 49 - &amp;quot; Upward-Sloping Yield Curve&amp;quot;&quot;/&gt;&lt;property id=&quot;20307&quot; value=&quot;304&quot;/&gt;&lt;/object&gt;&lt;object type=&quot;3&quot; unique_id=&quot;10052&quot;&gt;&lt;property id=&quot;20148&quot; value=&quot;5&quot;/&gt;&lt;property id=&quot;20300&quot; value=&quot;Slide 50 - &amp;quot;Downward-Sloping Yield Curve&amp;quot;&quot;/&gt;&lt;property id=&quot;20307&quot; value=&quot;305&quot;/&gt;&lt;/object&gt;&lt;object type=&quot;3&quot; unique_id=&quot;10053&quot;&gt;&lt;property id=&quot;20148&quot; value=&quot;5&quot;/&gt;&lt;property id=&quot;20300&quot; value=&quot;Slide 51&quot;/&gt;&lt;property id=&quot;20307&quot; value=&quot;344&quot;/&gt;&lt;/object&gt;&lt;object type=&quot;3&quot; unique_id=&quot;10054&quot;&gt;&lt;property id=&quot;20148&quot; value=&quot;5&quot;/&gt;&lt;property id=&quot;20300&quot; value=&quot;Slide 52 - &amp;quot;Bond Ratings – Investment Quality&amp;quot;&quot;/&gt;&lt;property id=&quot;20307&quot; value=&quot;306&quot;/&gt;&lt;/object&gt;&lt;object type=&quot;3&quot; unique_id=&quot;10055&quot;&gt;&lt;property id=&quot;20148&quot; value=&quot;5&quot;/&gt;&lt;property id=&quot;20300&quot; value=&quot;Slide 53 - &amp;quot;Bond Ratings - Speculative&amp;quot;&quot;/&gt;&lt;property id=&quot;20307&quot; value=&quot;307&quot;/&gt;&lt;/object&gt;&lt;object type=&quot;3&quot; unique_id=&quot;10056&quot;&gt;&lt;property id=&quot;20148&quot; value=&quot;5&quot;/&gt;&lt;property id=&quot;20300&quot; value=&quot;Slide 54&quot;/&gt;&lt;property id=&quot;20307&quot; value=&quot;343&quot;/&gt;&lt;/object&gt;&lt;object type=&quot;3&quot; unique_id=&quot;10057&quot;&gt;&lt;property id=&quot;20148&quot; value=&quot;5&quot;/&gt;&lt;property id=&quot;20300&quot; value=&quot;Slide 55 - &amp;quot;Work the Web Example&amp;quot;&quot;/&gt;&lt;property id=&quot;20307&quot; value=&quot;299&quot;/&gt;&lt;/object&gt;&lt;object type=&quot;3&quot; unique_id=&quot;10058&quot;&gt;&lt;property id=&quot;20148&quot; value=&quot;5&quot;/&gt;&lt;property id=&quot;20300&quot; value=&quot;Slide 56&quot;/&gt;&lt;property id=&quot;20307&quot; value=&quot;318&quot;/&gt;&lt;/object&gt;&lt;object type=&quot;3&quot; unique_id=&quot;10059&quot;&gt;&lt;property id=&quot;20148&quot; value=&quot;5&quot;/&gt;&lt;property id=&quot;20300&quot; value=&quot;Slide 57&quot;/&gt;&lt;property id=&quot;20307&quot; value=&quot;319&quot;/&gt;&lt;/object&gt;&lt;object type=&quot;3&quot; unique_id=&quot;10060&quot;&gt;&lt;property id=&quot;20148&quot; value=&quot;5&quot;/&gt;&lt;property id=&quot;20300&quot; value=&quot;Slide 58&quot;/&gt;&lt;property id=&quot;20307&quot; value=&quot;320&quot;/&gt;&lt;/object&gt;&lt;object type=&quot;3&quot; unique_id=&quot;10061&quot;&gt;&lt;property id=&quot;20148&quot; value=&quot;5&quot;/&gt;&lt;property id=&quot;20300&quot; value=&quot;Slide 59&quot;/&gt;&lt;property id=&quot;20307&quot; value=&quot;323&quot;/&gt;&lt;/object&gt;&lt;object type=&quot;3&quot; unique_id=&quot;10062&quot;&gt;&lt;property id=&quot;20148&quot; value=&quot;5&quot;/&gt;&lt;property id=&quot;20300&quot; value=&quot;Slide 60&quot;/&gt;&lt;property id=&quot;20307&quot; value=&quot;348&quot;/&gt;&lt;/object&gt;&lt;object type=&quot;3&quot; unique_id=&quot;10125&quot;&gt;&lt;property id=&quot;20148&quot; value=&quot;5&quot;/&gt;&lt;property id=&quot;20300&quot; value=&quot;Slide 26&quot;/&gt;&lt;property id=&quot;20307&quot; value=&quot;354&quot;/&gt;&lt;/object&gt;&lt;/object&gt;&lt;object type=&quot;8&quot; unique_id=&quot;1012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8085</TotalTime>
  <Words>2154</Words>
  <Application>Microsoft Office PowerPoint</Application>
  <PresentationFormat>On-screen Show (4:3)</PresentationFormat>
  <Paragraphs>461</Paragraphs>
  <Slides>60</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4" baseType="lpstr">
      <vt:lpstr>Equity</vt:lpstr>
      <vt:lpstr>Equation</vt:lpstr>
      <vt:lpstr>Worksheet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Bond Pricing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Graphical Relationship Between Price and Yield-to-maturity (YTM)</vt:lpstr>
      <vt:lpstr>PowerPoint Presentation</vt:lpstr>
      <vt:lpstr>PowerPoint Presentation</vt:lpstr>
      <vt:lpstr>PowerPoint Presentation</vt:lpstr>
      <vt:lpstr>PowerPoint Presentation</vt:lpstr>
      <vt:lpstr>The Fisher Effect</vt:lpstr>
      <vt:lpstr>Fisher Effect Example</vt:lpstr>
      <vt:lpstr>PowerPoint Presentation</vt:lpstr>
      <vt:lpstr>Term Structure of Interest Rates</vt:lpstr>
      <vt:lpstr>Term Structure of Interest Rates</vt:lpstr>
      <vt:lpstr> Upward-Sloping Yield Curve</vt:lpstr>
      <vt:lpstr>Downward-Sloping Yield Curve</vt:lpstr>
      <vt:lpstr>PowerPoint Presentation</vt:lpstr>
      <vt:lpstr>Bond Ratings – Investment Quality</vt:lpstr>
      <vt:lpstr>Bond Ratings - Speculative</vt:lpstr>
      <vt:lpstr>PowerPoint Presentation</vt:lpstr>
      <vt:lpstr>Work the Web Example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Ganesh</cp:lastModifiedBy>
  <cp:revision>140</cp:revision>
  <dcterms:created xsi:type="dcterms:W3CDTF">2011-06-22T01:07:14Z</dcterms:created>
  <dcterms:modified xsi:type="dcterms:W3CDTF">2012-05-11T11:06:33Z</dcterms:modified>
</cp:coreProperties>
</file>