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64" r:id="rId2"/>
  </p:sldMasterIdLst>
  <p:notesMasterIdLst>
    <p:notesMasterId r:id="rId39"/>
  </p:notesMasterIdLst>
  <p:handoutMasterIdLst>
    <p:handoutMasterId r:id="rId40"/>
  </p:handoutMasterIdLst>
  <p:sldIdLst>
    <p:sldId id="257" r:id="rId3"/>
    <p:sldId id="258" r:id="rId4"/>
    <p:sldId id="272" r:id="rId5"/>
    <p:sldId id="273" r:id="rId6"/>
    <p:sldId id="274" r:id="rId7"/>
    <p:sldId id="275" r:id="rId8"/>
    <p:sldId id="276" r:id="rId9"/>
    <p:sldId id="277" r:id="rId10"/>
    <p:sldId id="278" r:id="rId11"/>
    <p:sldId id="280" r:id="rId12"/>
    <p:sldId id="281" r:id="rId13"/>
    <p:sldId id="285" r:id="rId14"/>
    <p:sldId id="287" r:id="rId15"/>
    <p:sldId id="293" r:id="rId16"/>
    <p:sldId id="288" r:id="rId17"/>
    <p:sldId id="294" r:id="rId18"/>
    <p:sldId id="289" r:id="rId19"/>
    <p:sldId id="300" r:id="rId20"/>
    <p:sldId id="301" r:id="rId21"/>
    <p:sldId id="304" r:id="rId22"/>
    <p:sldId id="307" r:id="rId23"/>
    <p:sldId id="308" r:id="rId24"/>
    <p:sldId id="310" r:id="rId25"/>
    <p:sldId id="309" r:id="rId26"/>
    <p:sldId id="305" r:id="rId27"/>
    <p:sldId id="306" r:id="rId28"/>
    <p:sldId id="311" r:id="rId29"/>
    <p:sldId id="312" r:id="rId30"/>
    <p:sldId id="316" r:id="rId31"/>
    <p:sldId id="313" r:id="rId32"/>
    <p:sldId id="314" r:id="rId33"/>
    <p:sldId id="317" r:id="rId34"/>
    <p:sldId id="318" r:id="rId35"/>
    <p:sldId id="319" r:id="rId36"/>
    <p:sldId id="260" r:id="rId37"/>
    <p:sldId id="322"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3558" autoAdjust="0"/>
  </p:normalViewPr>
  <p:slideViewPr>
    <p:cSldViewPr>
      <p:cViewPr>
        <p:scale>
          <a:sx n="50" d="100"/>
          <a:sy n="50" d="100"/>
        </p:scale>
        <p:origin x="-2142" y="-4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A766D3-7DEE-473C-90E1-018C6477E723}" type="datetimeFigureOut">
              <a:rPr lang="en-US"/>
              <a:pPr>
                <a:defRPr/>
              </a:pPr>
              <a:t>9/19/2012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3AD596-3C44-496A-85A9-A0A66D6ED908}" type="slidenum">
              <a:rPr lang="en-US"/>
              <a:pPr>
                <a:defRPr/>
              </a:pPr>
              <a:t>‹#›</a:t>
            </a:fld>
            <a:endParaRPr lang="en-US"/>
          </a:p>
        </p:txBody>
      </p:sp>
    </p:spTree>
    <p:extLst>
      <p:ext uri="{BB962C8B-B14F-4D97-AF65-F5344CB8AC3E}">
        <p14:creationId xmlns:p14="http://schemas.microsoft.com/office/powerpoint/2010/main" xmlns="" val="200785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BFAA27-64E9-4A71-8E4D-9FB3F0D213B1}" type="datetimeFigureOut">
              <a:rPr lang="en-US"/>
              <a:pPr>
                <a:defRPr/>
              </a:pPr>
              <a:t>9/19/2012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50C4D24-BBFA-4685-AD07-8F469B0A39D7}" type="slidenum">
              <a:rPr lang="en-US"/>
              <a:pPr>
                <a:defRPr/>
              </a:pPr>
              <a:t>‹#›</a:t>
            </a:fld>
            <a:endParaRPr lang="en-US" dirty="0"/>
          </a:p>
        </p:txBody>
      </p:sp>
    </p:spTree>
    <p:extLst>
      <p:ext uri="{BB962C8B-B14F-4D97-AF65-F5344CB8AC3E}">
        <p14:creationId xmlns:p14="http://schemas.microsoft.com/office/powerpoint/2010/main" xmlns="" val="4139704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359923-047A-4539-A59E-D71721938A70}"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marL="0" lvl="3" eaLnBrk="1" hangingPunct="1">
              <a:spcBef>
                <a:spcPct val="0"/>
              </a:spcBef>
            </a:pPr>
            <a:r>
              <a:rPr lang="en-US" i="1" smtClean="0"/>
              <a:t>Lecture Tip: </a:t>
            </a:r>
            <a:r>
              <a:rPr lang="en-US" smtClean="0"/>
              <a:t>Consider what happens to corporate bond rates and mortgage rates as the Federal Reserve board changes the fed funds rate. If the Federal Reserve raises the fed funds rate by a quarter point, virtually all bond rates, from government to municipal to corporate, will increase after this action.</a:t>
            </a:r>
            <a:endParaRPr lang="en-US" b="1" smtClean="0"/>
          </a:p>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24A19-845C-4B39-8304-3C89A42097AD}" type="slidenum">
              <a:rPr lang="en-US"/>
              <a:pPr fontAlgn="base">
                <a:spcBef>
                  <a:spcPct val="0"/>
                </a:spcBef>
                <a:spcAft>
                  <a:spcPct val="0"/>
                </a:spcAft>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it is a trial and error process to find the YTM if they do not have a financial calculator or spreadsheet application.</a:t>
            </a:r>
          </a:p>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99E1A3-EA3F-4724-BB83-B8AEA57E285A}" type="slidenum">
              <a:rPr lang="en-US"/>
              <a:pPr fontAlgn="base">
                <a:spcBef>
                  <a:spcPct val="0"/>
                </a:spcBef>
                <a:spcAft>
                  <a:spcPct val="0"/>
                </a:spcAft>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it is a trial and error process to find the YTM if they do not have a financial calculator or spreadsheet application.</a:t>
            </a:r>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095A6-AC94-49DA-AE4E-59EA805B8389}" type="slidenum">
              <a:rPr lang="en-US"/>
              <a:pPr fontAlgn="base">
                <a:spcBef>
                  <a:spcPct val="0"/>
                </a:spcBef>
                <a:spcAft>
                  <a:spcPct val="0"/>
                </a:spcAft>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for bonds we would find the market value of each bond issue and then add them together.</a:t>
            </a:r>
          </a:p>
          <a:p>
            <a:pPr eaLnBrk="1" hangingPunct="1">
              <a:spcBef>
                <a:spcPct val="0"/>
              </a:spcBef>
            </a:pPr>
            <a:endParaRPr lang="en-US" smtClean="0"/>
          </a:p>
          <a:p>
            <a:pPr eaLnBrk="1" hangingPunct="1">
              <a:spcBef>
                <a:spcPct val="0"/>
              </a:spcBef>
            </a:pPr>
            <a:r>
              <a:rPr lang="en-US" smtClean="0"/>
              <a:t>Also note that preferred stock would just become another component of the equation if the firm has issued it.</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31783-5ABB-47A4-8B06-1EFFC742EB4D}" type="slidenum">
              <a:rPr lang="en-US"/>
              <a:pPr fontAlgn="base">
                <a:spcBef>
                  <a:spcPct val="0"/>
                </a:spcBef>
                <a:spcAft>
                  <a:spcPct val="0"/>
                </a:spcAft>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for bonds we would find the market value of each bond issue and then add them together.</a:t>
            </a:r>
          </a:p>
          <a:p>
            <a:pPr eaLnBrk="1" hangingPunct="1">
              <a:spcBef>
                <a:spcPct val="0"/>
              </a:spcBef>
            </a:pPr>
            <a:endParaRPr lang="en-US" smtClean="0"/>
          </a:p>
          <a:p>
            <a:pPr eaLnBrk="1" hangingPunct="1">
              <a:spcBef>
                <a:spcPct val="0"/>
              </a:spcBef>
            </a:pPr>
            <a:r>
              <a:rPr lang="en-US" smtClean="0"/>
              <a:t>Also note that preferred stock would just become another component of the equation if the firm has issued it.</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42602-39F8-4949-BA72-2588BAC5E115}" type="slidenum">
              <a:rPr lang="en-US"/>
              <a:pPr fontAlgn="base">
                <a:spcBef>
                  <a:spcPct val="0"/>
                </a:spcBef>
                <a:spcAft>
                  <a:spcPct val="0"/>
                </a:spcAft>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we generally ignore current liabilities in our computations. However, if a company finances a substantial portion of its assets with current liabilities, it should be included in the process.</a:t>
            </a:r>
          </a:p>
          <a:p>
            <a:pPr eaLnBrk="1" hangingPunct="1">
              <a:spcBef>
                <a:spcPct val="0"/>
              </a:spcBef>
            </a:pPr>
            <a:endParaRPr lang="en-US" smtClean="0"/>
          </a:p>
          <a:p>
            <a:pPr eaLnBrk="1" hangingPunct="1">
              <a:spcBef>
                <a:spcPct val="0"/>
              </a:spcBef>
            </a:pPr>
            <a:r>
              <a:rPr lang="en-US" i="1" smtClean="0"/>
              <a:t>Lecture Tip: </a:t>
            </a:r>
            <a:r>
              <a:rPr lang="en-US" smtClean="0"/>
              <a:t>It may be helpful to mention and differentiate between the three types of weightings in the capital structure equation: book, market and target. It is also helpful to mention that the total market value of equity incorporates the market value of all three common equity accounts on the balance sheet (common stock, additional paid-in capital and retained earnings).</a:t>
            </a:r>
          </a:p>
          <a:p>
            <a:pPr eaLnBrk="1" hangingPunct="1">
              <a:spcBef>
                <a:spcPct val="0"/>
              </a:spcBef>
            </a:pPr>
            <a:endParaRPr lang="en-US" smtClean="0"/>
          </a:p>
          <a:p>
            <a:pPr eaLnBrk="1" hangingPunct="1">
              <a:spcBef>
                <a:spcPct val="0"/>
              </a:spcBef>
            </a:pPr>
            <a:r>
              <a:rPr lang="en-US" i="1" smtClean="0"/>
              <a:t>Lecture Tip:</a:t>
            </a:r>
            <a:r>
              <a:rPr lang="en-US" smtClean="0"/>
              <a:t> The cost of short-term debt is usually very different from that of long-term debt. Some types of current liabilities are interest-free, such as accruals. However, accounts payable has a cost associated with it if the company forgoes discounts. The cost of notes payable and other current liabilities depends on market rates of interest for short-term loans. Since these loans are often negotiated with banks, you can get estimates of the short-term cost of capital from the company’s bank. The market value and book value of current liabilities are usually very similar, so you can use the book value as an estimate of market value.</a:t>
            </a:r>
          </a:p>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B10DF9-096D-4782-876A-3AC417472467}" type="slidenum">
              <a:rPr lang="en-US"/>
              <a:pPr fontAlgn="base">
                <a:spcBef>
                  <a:spcPct val="0"/>
                </a:spcBef>
                <a:spcAft>
                  <a:spcPct val="0"/>
                </a:spcAft>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are concerned with after-tax cash flows, so we also need to consider the effect of taxes on the various costs of capital</a:t>
            </a:r>
          </a:p>
          <a:p>
            <a:pPr eaLnBrk="1" hangingPunct="1">
              <a:spcBef>
                <a:spcPct val="0"/>
              </a:spcBef>
            </a:pPr>
            <a:r>
              <a:rPr lang="en-US" smtClean="0"/>
              <a:t>Dividends are not tax deductible, so there is no tax impact on the cost of equity</a:t>
            </a:r>
          </a:p>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10527-8942-4F46-B753-77A5F9B401BD}" type="slidenum">
              <a:rPr lang="en-US"/>
              <a:pPr fontAlgn="base">
                <a:spcBef>
                  <a:spcPct val="0"/>
                </a:spcBef>
                <a:spcAft>
                  <a:spcPct val="0"/>
                </a:spcAft>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if we have other financing that is a significant part of our capital structure, we would just add additional terms to the equation and consider any tax consequences.</a:t>
            </a:r>
          </a:p>
          <a:p>
            <a:pPr eaLnBrk="1" hangingPunct="1">
              <a:spcBef>
                <a:spcPct val="0"/>
              </a:spcBef>
            </a:pPr>
            <a:endParaRPr lang="en-US" smtClean="0"/>
          </a:p>
          <a:p>
            <a:pPr lvl="3" eaLnBrk="1" hangingPunct="1">
              <a:spcBef>
                <a:spcPct val="0"/>
              </a:spcBef>
            </a:pPr>
            <a:r>
              <a:rPr lang="en-US" i="1" smtClean="0"/>
              <a:t>Lecture Tip: </a:t>
            </a:r>
            <a:r>
              <a:rPr lang="en-US" smtClean="0"/>
              <a:t>If the firm utilizes substantial amounts of current liabilities, equation 14.7 from the text should be modified as follows:</a:t>
            </a:r>
            <a:br>
              <a:rPr lang="en-US" smtClean="0"/>
            </a:br>
            <a:r>
              <a:rPr lang="en-US" smtClean="0"/>
              <a:t>WACC = (E/V)RE + (D/V)RD(1-TC) + (P/V)RP + (CL/V)RCL(1-TC)</a:t>
            </a:r>
            <a:br>
              <a:rPr lang="en-US" smtClean="0"/>
            </a:br>
            <a:r>
              <a:rPr lang="en-US" smtClean="0"/>
              <a:t>where CL/V represents the market value of current liabilities in the firm’s capital structure and V = E + D + P + CL. </a:t>
            </a:r>
          </a:p>
          <a:p>
            <a:pPr eaLnBrk="1" hangingPunct="1">
              <a:spcBef>
                <a:spcPct val="0"/>
              </a:spcBef>
            </a:pPr>
            <a:endParaRPr lang="en-US" smtClean="0"/>
          </a:p>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145075-5023-4B8E-A593-12619BA5CB1C}" type="slidenum">
              <a:rPr lang="en-US"/>
              <a:pPr fontAlgn="base">
                <a:spcBef>
                  <a:spcPct val="0"/>
                </a:spcBef>
                <a:spcAft>
                  <a:spcPct val="0"/>
                </a:spcAft>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bond prices are quoted as a percent of par value</a:t>
            </a:r>
          </a:p>
          <a:p>
            <a:pPr eaLnBrk="1" hangingPunct="1">
              <a:spcBef>
                <a:spcPct val="0"/>
              </a:spcBef>
            </a:pPr>
            <a:endParaRPr lang="en-US"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9618DE-73C6-4504-868A-ABA591C55C03}" type="slidenum">
              <a:rPr lang="en-US"/>
              <a:pPr fontAlgn="base">
                <a:spcBef>
                  <a:spcPct val="0"/>
                </a:spcBef>
                <a:spcAft>
                  <a:spcPct val="0"/>
                </a:spcAft>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students do not have to compute the YTM based on the entire face amount. They can still use a single bond or they could also base everything on 100 (PV = -110; FV = 100; PMT = 4.5).</a:t>
            </a:r>
          </a:p>
          <a:p>
            <a:pPr eaLnBrk="1" hangingPunct="1">
              <a:spcBef>
                <a:spcPct val="0"/>
              </a:spcBef>
            </a:pPr>
            <a:endParaRPr lang="en-US"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2DC52E-5F05-46C0-BC3F-CE6DC3500CC4}" type="slidenum">
              <a:rPr lang="en-US"/>
              <a:pPr fontAlgn="base">
                <a:spcBef>
                  <a:spcPct val="0"/>
                </a:spcBef>
                <a:spcAft>
                  <a:spcPct val="0"/>
                </a:spcAft>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lvl="3" eaLnBrk="1" hangingPunct="1">
              <a:spcBef>
                <a:spcPct val="0"/>
              </a:spcBef>
            </a:pPr>
            <a:r>
              <a:rPr lang="en-US" i="1" smtClean="0"/>
              <a:t>Lecture Tip: </a:t>
            </a:r>
            <a:r>
              <a:rPr lang="en-US" smtClean="0"/>
              <a:t>Students often find it easier to grasp the intricacies of cost of capital estimation when they understand </a:t>
            </a:r>
            <a:r>
              <a:rPr lang="en-US" u="sng" smtClean="0"/>
              <a:t>why</a:t>
            </a:r>
            <a:r>
              <a:rPr lang="en-US" smtClean="0"/>
              <a:t> it is important. A good estimate is required for:</a:t>
            </a:r>
            <a:br>
              <a:rPr lang="en-US" smtClean="0"/>
            </a:br>
            <a:r>
              <a:rPr lang="en-US" b="1" smtClean="0"/>
              <a:t>-</a:t>
            </a:r>
            <a:r>
              <a:rPr lang="en-US" smtClean="0"/>
              <a:t>good capital budgeting decisions – neither the NPV rule nor the IRR rule can be implemented without knowledge of the appropriate discount rate</a:t>
            </a:r>
            <a:endParaRPr lang="en-US" b="1" smtClean="0"/>
          </a:p>
          <a:p>
            <a:pPr lvl="3" eaLnBrk="1" hangingPunct="1">
              <a:spcBef>
                <a:spcPct val="0"/>
              </a:spcBef>
            </a:pPr>
            <a:r>
              <a:rPr lang="en-US" b="1" smtClean="0"/>
              <a:t>-</a:t>
            </a:r>
            <a:r>
              <a:rPr lang="en-US" smtClean="0"/>
              <a:t>financing decisions – the optimal/target capital structure minimizes the cost of capital</a:t>
            </a:r>
          </a:p>
          <a:p>
            <a:pPr eaLnBrk="1" hangingPunct="1">
              <a:spcBef>
                <a:spcPct val="0"/>
              </a:spcBef>
            </a:pPr>
            <a:r>
              <a:rPr lang="en-US" smtClean="0"/>
              <a:t>	 -operating decisions – cost of capital is used by regulatory agencies in order to determine the “fair” return in some regulated industries (e.g. utilities) </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0A1F8-1AEE-4C3A-B6C7-C6B62860CA2F}"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lvl="3" eaLnBrk="1" hangingPunct="1">
              <a:spcBef>
                <a:spcPct val="0"/>
              </a:spcBef>
            </a:pPr>
            <a:r>
              <a:rPr lang="en-US" i="1" smtClean="0"/>
              <a:t>Lecture Tip: </a:t>
            </a:r>
            <a:r>
              <a:rPr lang="en-US" smtClean="0"/>
              <a:t>Students often find it easier to grasp the intricacies of cost of capital estimation when they understand </a:t>
            </a:r>
            <a:r>
              <a:rPr lang="en-US" u="sng" smtClean="0"/>
              <a:t>why</a:t>
            </a:r>
            <a:r>
              <a:rPr lang="en-US" smtClean="0"/>
              <a:t> it is important. A good estimate is required for:</a:t>
            </a:r>
            <a:br>
              <a:rPr lang="en-US" smtClean="0"/>
            </a:br>
            <a:r>
              <a:rPr lang="en-US" b="1" smtClean="0"/>
              <a:t>-</a:t>
            </a:r>
            <a:r>
              <a:rPr lang="en-US" smtClean="0"/>
              <a:t>good capital budgeting decisions – neither the NPV rule nor the IRR rule can be implemented without knowledge of the appropriate discount rate</a:t>
            </a:r>
            <a:endParaRPr lang="en-US" b="1" smtClean="0"/>
          </a:p>
          <a:p>
            <a:pPr lvl="3" eaLnBrk="1" hangingPunct="1">
              <a:spcBef>
                <a:spcPct val="0"/>
              </a:spcBef>
            </a:pPr>
            <a:r>
              <a:rPr lang="en-US" b="1" smtClean="0"/>
              <a:t>-</a:t>
            </a:r>
            <a:r>
              <a:rPr lang="en-US" smtClean="0"/>
              <a:t>financing decisions – the optimal/target capital structure minimizes the cost of capital</a:t>
            </a:r>
          </a:p>
          <a:p>
            <a:pPr eaLnBrk="1" hangingPunct="1">
              <a:spcBef>
                <a:spcPct val="0"/>
              </a:spcBef>
            </a:pPr>
            <a:r>
              <a:rPr lang="en-US" smtClean="0"/>
              <a:t>	 -operating decisions – cost of capital is used by regulatory agencies in order to determine the “fair” return in some regulated industries (e.g. utilities) </a:t>
            </a:r>
          </a:p>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15140F-9841-4BD5-AA7A-2466E8485350}"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D</a:t>
            </a:r>
            <a:r>
              <a:rPr lang="en-US" baseline="-25000" smtClean="0"/>
              <a:t>1</a:t>
            </a:r>
            <a:r>
              <a:rPr lang="en-US" smtClean="0"/>
              <a:t> = D</a:t>
            </a:r>
            <a:r>
              <a:rPr lang="en-US" baseline="-25000" smtClean="0"/>
              <a:t>0</a:t>
            </a:r>
            <a:r>
              <a:rPr lang="en-US" smtClean="0"/>
              <a:t>(1+g)</a:t>
            </a:r>
          </a:p>
          <a:p>
            <a:pPr eaLnBrk="1" hangingPunct="1">
              <a:spcBef>
                <a:spcPct val="0"/>
              </a:spcBef>
            </a:pPr>
            <a:endParaRPr lang="en-US" smtClean="0"/>
          </a:p>
          <a:p>
            <a:pPr eaLnBrk="1" hangingPunct="1">
              <a:spcBef>
                <a:spcPct val="0"/>
              </a:spcBef>
            </a:pPr>
            <a:r>
              <a:rPr lang="en-US" smtClean="0"/>
              <a:t>You may also want to take this time to remind them that return is comprised of the dividend yield (D</a:t>
            </a:r>
            <a:r>
              <a:rPr lang="en-US" baseline="-25000" smtClean="0"/>
              <a:t>1</a:t>
            </a:r>
            <a:r>
              <a:rPr lang="en-US" smtClean="0"/>
              <a:t> / P</a:t>
            </a:r>
            <a:r>
              <a:rPr lang="en-US" baseline="-25000" smtClean="0"/>
              <a:t>0</a:t>
            </a:r>
            <a:r>
              <a:rPr lang="en-US" smtClean="0"/>
              <a:t>) and the capital gains yield (g)</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72A85-C44D-4B94-A30B-90C2B9F2CBB1}"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Our historical growth rates are fairly close, so we could feel reasonably comfortable that the market will expect our dividend to grow at around 5.1%. Note that when we are computing our cost of equity, it is important to consider what the </a:t>
            </a:r>
            <a:r>
              <a:rPr lang="en-US" i="1" smtClean="0"/>
              <a:t>market</a:t>
            </a:r>
            <a:r>
              <a:rPr lang="en-US" smtClean="0"/>
              <a:t> expects our growth rate to be, not what we may know it to be internally. The market price is based on market expectations, not our private information. So, another way to estimate the market consensus estimate is to look at analysts’ forecasts and take an average.</a:t>
            </a:r>
          </a:p>
          <a:p>
            <a:pPr eaLnBrk="1" hangingPunct="1">
              <a:spcBef>
                <a:spcPct val="0"/>
              </a:spcBef>
            </a:pPr>
            <a:endParaRPr lang="en-US" smtClean="0"/>
          </a:p>
          <a:p>
            <a:pPr eaLnBrk="1" hangingPunct="1">
              <a:spcBef>
                <a:spcPct val="0"/>
              </a:spcBef>
            </a:pPr>
            <a:r>
              <a:rPr lang="en-US" i="1" smtClean="0"/>
              <a:t>Lecture Tip: </a:t>
            </a:r>
            <a:r>
              <a:rPr lang="en-US" smtClean="0"/>
              <a:t>It is noted in the text that there are other ways to compute g. Rather than use the arithmetic mean, as in the example, the geometric mean (which implies a compound growth rate) can be used. OLS regression with the log of the dividends as the dependent variable and time as the independent variable is also an option. Another way to estimate g is to assume that the ROE and retention rate are constant. If this is the case, then g = ROE*retention rate. </a:t>
            </a:r>
          </a:p>
          <a:p>
            <a:pPr eaLnBrk="1" hangingPunct="1">
              <a:spcBef>
                <a:spcPct val="0"/>
              </a:spcBef>
            </a:pPr>
            <a:endParaRPr lang="en-US" smtClean="0"/>
          </a:p>
          <a:p>
            <a:pPr eaLnBrk="1" hangingPunct="1">
              <a:spcBef>
                <a:spcPct val="0"/>
              </a:spcBef>
            </a:pPr>
            <a:r>
              <a:rPr lang="en-US" i="1" smtClean="0"/>
              <a:t>Lecture Tip:</a:t>
            </a:r>
            <a:r>
              <a:rPr lang="en-US" b="1" i="1" smtClean="0"/>
              <a:t> </a:t>
            </a:r>
            <a:r>
              <a:rPr lang="en-US" smtClean="0"/>
              <a:t>Here’s a good real-world exercise to illustrate real-world growth rates. You can assign this as homework, or do it in class if your classroom has Internet access. Go to screen.yahoo.com/stocks.html and find the “Analysts Estimates Est. 5 Yr EPS growth” box, and use up more than 30%. In August of 2008, using the S&amp;P 500 index stocks found 91 stocks. A search of the S&amp;P 600 (small-cap stocks) found 135 stocks (more small-cap stocks were expected to have very high growth rates than large-cap stocks).</a:t>
            </a:r>
          </a:p>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2EF78-AAF3-4089-8FF5-4ABDEEB958C8}" type="slidenum">
              <a:rPr lang="en-US"/>
              <a:pPr fontAlgn="base">
                <a:spcBef>
                  <a:spcPct val="0"/>
                </a:spcBef>
                <a:spcAft>
                  <a:spcPct val="0"/>
                </a:spcAft>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will often hear this referred to as the Capital Asset Pricing Model Approach as well.</a:t>
            </a:r>
          </a:p>
          <a:p>
            <a:pPr eaLnBrk="1" hangingPunct="1">
              <a:spcBef>
                <a:spcPct val="0"/>
              </a:spcBef>
            </a:pPr>
            <a:endParaRPr lang="en-US" smtClean="0"/>
          </a:p>
          <a:p>
            <a:pPr eaLnBrk="1" hangingPunct="1">
              <a:spcBef>
                <a:spcPct val="0"/>
              </a:spcBef>
            </a:pPr>
            <a:r>
              <a:rPr lang="en-US" b="1" i="1" smtClean="0"/>
              <a:t>www:</a:t>
            </a:r>
            <a:r>
              <a:rPr lang="en-US" i="1" smtClean="0"/>
              <a:t> Click on the web surfer to go to finance.yahoo.com. Both betas and 3-month T-bills are available on this site. To get betas, enter a ticker symbol to get the stock quote, then choose key statistics. To get the T-bill rates, click on “Rates” under Bonds on the home page. </a:t>
            </a:r>
            <a:endParaRPr lang="en-US" b="1" i="1" smtClean="0"/>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0C28D-7696-4056-B2AB-42C00C02F352}" type="slidenum">
              <a:rPr lang="en-US"/>
              <a:pPr fontAlgn="base">
                <a:spcBef>
                  <a:spcPct val="0"/>
                </a:spcBef>
                <a:spcAft>
                  <a:spcPct val="0"/>
                </a:spcAft>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similarity is completely dependent on estimates of the risk-free rate and market risk premium.</a:t>
            </a:r>
          </a:p>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331662-61AC-4870-BF77-B5DB2BAD7269}" type="slidenum">
              <a:rPr lang="en-US"/>
              <a:pPr fontAlgn="base">
                <a:spcBef>
                  <a:spcPct val="0"/>
                </a:spcBef>
                <a:spcAft>
                  <a:spcPct val="0"/>
                </a:spcAft>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the two models are reasonably close, we can assume that our cost of equity is probably around 19.5%. Again, though, this similarity is a function of the inputs selected and is not indicative of the true similarity that could be expected.</a:t>
            </a:r>
          </a:p>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AE405-A8A3-424E-B298-22060D44F100}" type="slidenum">
              <a:rPr lang="en-US"/>
              <a:pPr fontAlgn="base">
                <a:spcBef>
                  <a:spcPct val="0"/>
                </a:spcBef>
                <a:spcAft>
                  <a:spcPct val="0"/>
                </a:spcAft>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 cost of debt is </a:t>
            </a:r>
            <a:r>
              <a:rPr lang="en-US" u="sng" smtClean="0"/>
              <a:t>rarely</a:t>
            </a:r>
            <a:r>
              <a:rPr lang="en-US" smtClean="0"/>
              <a:t> the coupon interest rate as the coupon rate was the cost of debt for the company when the bond was issued. We are interested in the rate we would have to pay on newly issued debt, which could be very different from past rates.</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EAC73-1E14-4E5C-B166-C0046E2D213D}" type="slidenum">
              <a:rPr lang="en-US"/>
              <a:pPr fontAlgn="base">
                <a:spcBef>
                  <a:spcPct val="0"/>
                </a:spcBef>
                <a:spcAft>
                  <a:spcPct val="0"/>
                </a:spcAft>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7E3FE9-7091-41E3-85F6-B5CA89885CDD}" type="datetime1">
              <a:rPr lang="en-US"/>
              <a:pPr>
                <a:defRPr/>
              </a:pPr>
              <a:t>9/19/2012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FFB448-6E0A-44C4-9B36-D4419781A5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Date Placeholder 4"/>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61A3EABB-B6E6-4C33-88F7-E594AC09E2AF}" type="datetime1">
              <a:rPr lang="en-US"/>
              <a:pPr>
                <a:defRPr/>
              </a:pPr>
              <a:t>9/19/2012</a:t>
            </a:fld>
            <a:endParaRPr lang="en-US" dirty="0"/>
          </a:p>
        </p:txBody>
      </p:sp>
      <p:sp>
        <p:nvSpPr>
          <p:cNvPr id="11" name="Footer Placeholder 5"/>
          <p:cNvSpPr>
            <a:spLocks noGrp="1"/>
          </p:cNvSpPr>
          <p:nvPr>
            <p:ph type="ftr" sz="quarter" idx="11"/>
          </p:nvPr>
        </p:nvSpPr>
        <p:spPr>
          <a:xfrm>
            <a:off x="914400" y="6172200"/>
            <a:ext cx="38862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2" name="Slide Number Placeholder 6"/>
          <p:cNvSpPr>
            <a:spLocks noGrp="1"/>
          </p:cNvSpPr>
          <p:nvPr>
            <p:ph type="sldNum" sz="quarter" idx="12"/>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93FEE01D-F495-449A-A5C1-C85DC2E6AC6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9390190D-4B57-47B6-9DE1-5D3278733999}" type="datetime1">
              <a:rPr lang="en-US"/>
              <a:pPr>
                <a:defRPr/>
              </a:pPr>
              <a:t>9/19/2012</a:t>
            </a:fld>
            <a:endParaRPr lang="en-US" dirty="0"/>
          </a:p>
        </p:txBody>
      </p:sp>
      <p:sp>
        <p:nvSpPr>
          <p:cNvPr id="12" name="Footer Placeholder 16"/>
          <p:cNvSpPr>
            <a:spLocks noGrp="1"/>
          </p:cNvSpPr>
          <p:nvPr>
            <p:ph type="ftr" sz="quarter" idx="11"/>
          </p:nvPr>
        </p:nvSpPr>
        <p:spPr>
          <a:xfrm>
            <a:off x="914400" y="6172200"/>
            <a:ext cx="39624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3" name="Slide Number Placeholder 28"/>
          <p:cNvSpPr>
            <a:spLocks noGrp="1"/>
          </p:cNvSpPr>
          <p:nvPr>
            <p:ph type="sldNum" sz="quarter" idx="12"/>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B1B6A01E-7E9F-4B9C-81D0-F14325F0471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383F8896-FAD4-4EED-88F4-10972F7F8681}" type="datetime1">
              <a:rPr lang="en-US"/>
              <a:pPr>
                <a:defRPr/>
              </a:pPr>
              <a:t>9/19/2012</a:t>
            </a:fld>
            <a:endParaRPr lang="en-US" dirty="0"/>
          </a:p>
        </p:txBody>
      </p:sp>
      <p:sp>
        <p:nvSpPr>
          <p:cNvPr id="10" name="Footer Placeholder 4"/>
          <p:cNvSpPr>
            <a:spLocks noGrp="1"/>
          </p:cNvSpPr>
          <p:nvPr>
            <p:ph type="ftr" sz="quarter" idx="11"/>
          </p:nvPr>
        </p:nvSpPr>
        <p:spPr>
          <a:xfrm>
            <a:off x="800100" y="6172200"/>
            <a:ext cx="40005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D2F40C7E-A797-4C0A-913C-B6F3AFC8955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BD94AA1D-3A7F-45D3-8674-F9CB0A4F9D84}" type="datetime1">
              <a:rPr lang="en-US"/>
              <a:pPr>
                <a:defRPr/>
              </a:pPr>
              <a:t>9/19/2012</a:t>
            </a:fld>
            <a:endParaRPr lang="en-US" dirty="0"/>
          </a:p>
        </p:txBody>
      </p:sp>
      <p:sp>
        <p:nvSpPr>
          <p:cNvPr id="10" name="Footer Placeholder 5"/>
          <p:cNvSpPr>
            <a:spLocks noGrp="1"/>
          </p:cNvSpPr>
          <p:nvPr>
            <p:ph type="ftr" sz="quarter" idx="11"/>
          </p:nvPr>
        </p:nvSpPr>
        <p:spPr>
          <a:xfrm>
            <a:off x="914400" y="6172200"/>
            <a:ext cx="39624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2" name="Slide Number Placeholder 6"/>
          <p:cNvSpPr>
            <a:spLocks noGrp="1"/>
          </p:cNvSpPr>
          <p:nvPr>
            <p:ph type="sldNum" sz="quarter" idx="12"/>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45C442C5-9CBD-4CBD-9F02-FA50D616B6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1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9422D49-FDAD-4912-9811-989A1951E33F}" type="datetime1">
              <a:rPr lang="en-US"/>
              <a:pPr>
                <a:defRPr/>
              </a:pPr>
              <a:t>9/19/2012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98BE656-D8F0-4280-8B5C-72083AA9E4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1" name="Slide Number Placeholder 22"/>
          <p:cNvSpPr>
            <a:spLocks noGrp="1"/>
          </p:cNvSpPr>
          <p:nvPr userDrawn="1"/>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defRPr/>
            </a:pPr>
            <a:r>
              <a:rPr lang="en-US" sz="1000">
                <a:solidFill>
                  <a:srgbClr val="FFFFFF"/>
                </a:solidFill>
                <a:latin typeface="Times New Roman" pitchFamily="18" charset="0"/>
              </a:rPr>
              <a:t>14-</a:t>
            </a:r>
            <a:fld id="{5499D74A-B551-42DE-AA8C-A8EE10AD471B}" type="slidenum">
              <a:rPr lang="en-US" sz="1000">
                <a:solidFill>
                  <a:srgbClr val="FFFFFF"/>
                </a:solidFill>
                <a:latin typeface="Times New Roman" pitchFamily="18" charset="0"/>
              </a:rPr>
              <a:pPr algn="ctr">
                <a:defRPr/>
              </a:pPr>
              <a:t>‹#›</a:t>
            </a:fld>
            <a:endParaRPr lang="en-US" sz="1000">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0" r:id="rId2"/>
    <p:sldLayoutId id="2147483678" r:id="rId3"/>
    <p:sldLayoutId id="2147483671" r:id="rId4"/>
    <p:sldLayoutId id="2147483672" r:id="rId5"/>
    <p:sldLayoutId id="2147483673" r:id="rId6"/>
    <p:sldLayoutId id="2147483674" r:id="rId7"/>
    <p:sldLayoutId id="2147483679" r:id="rId8"/>
    <p:sldLayoutId id="2147483680" r:id="rId9"/>
    <p:sldLayoutId id="2147483675" r:id="rId10"/>
    <p:sldLayoutId id="2147483676"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hyperlink" Target="http://finance.yahoo.com/" TargetMode="Externa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p:nvPr/>
        </p:nvSpPr>
        <p:spPr>
          <a:xfrm>
            <a:off x="1676400" y="2514600"/>
            <a:ext cx="5867400" cy="830263"/>
          </a:xfrm>
          <a:prstGeom prst="rect">
            <a:avLst/>
          </a:prstGeom>
          <a:noFill/>
        </p:spPr>
        <p:txBody>
          <a:bodyPr>
            <a:spAutoFit/>
          </a:bodyPr>
          <a:lstStyle/>
          <a:p>
            <a:pPr algn="ctr" fontAlgn="auto">
              <a:spcBef>
                <a:spcPts val="0"/>
              </a:spcBef>
              <a:spcAft>
                <a:spcPts val="0"/>
              </a:spcAft>
              <a:defRPr/>
            </a:pPr>
            <a:r>
              <a:rPr lang="en-US" sz="4800" b="1" dirty="0">
                <a:solidFill>
                  <a:schemeClr val="tx2"/>
                </a:solidFill>
                <a:latin typeface="+mj-lt"/>
              </a:rPr>
              <a:t>Cost of Capital</a:t>
            </a:r>
          </a:p>
        </p:txBody>
      </p:sp>
      <p:grpSp>
        <p:nvGrpSpPr>
          <p:cNvPr id="2" name="Group 11"/>
          <p:cNvGrpSpPr>
            <a:grpSpLocks/>
          </p:cNvGrpSpPr>
          <p:nvPr/>
        </p:nvGrpSpPr>
        <p:grpSpPr bwMode="auto">
          <a:xfrm>
            <a:off x="228600" y="152400"/>
            <a:ext cx="2479675" cy="2479675"/>
            <a:chOff x="381000" y="228600"/>
            <a:chExt cx="2479091" cy="247909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81000" y="228600"/>
              <a:ext cx="2479091" cy="2479091"/>
            </a:xfrm>
            <a:prstGeom prst="rect">
              <a:avLst/>
            </a:prstGeom>
            <a:noFill/>
          </p:spPr>
        </p:pic>
        <p:sp>
          <p:nvSpPr>
            <p:cNvPr id="11" name="TextBox 10"/>
            <p:cNvSpPr txBox="1"/>
            <p:nvPr/>
          </p:nvSpPr>
          <p:spPr>
            <a:xfrm>
              <a:off x="609546" y="1066603"/>
              <a:ext cx="1980733" cy="1077659"/>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14</a:t>
              </a:r>
            </a:p>
          </p:txBody>
        </p:sp>
      </p:grpSp>
      <p:sp>
        <p:nvSpPr>
          <p:cNvPr id="17413"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7414"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Title 1"/>
          <p:cNvSpPr>
            <a:spLocks noGrp="1"/>
          </p:cNvSpPr>
          <p:nvPr>
            <p:ph type="title"/>
          </p:nvPr>
        </p:nvSpPr>
        <p:spPr>
          <a:solidFill>
            <a:schemeClr val="bg2"/>
          </a:solidFill>
        </p:spPr>
        <p:txBody>
          <a:bodyPr/>
          <a:lstStyle/>
          <a:p>
            <a:pPr algn="ctr" eaLnBrk="1" hangingPunct="1"/>
            <a:r>
              <a:rPr lang="en-US" sz="4800" b="1" smtClean="0"/>
              <a:t>The SML Approach</a:t>
            </a:r>
          </a:p>
        </p:txBody>
      </p:sp>
      <p:sp>
        <p:nvSpPr>
          <p:cNvPr id="25616" name="TextBox 2"/>
          <p:cNvSpPr txBox="1">
            <a:spLocks noChangeArrowheads="1"/>
          </p:cNvSpPr>
          <p:nvPr/>
        </p:nvSpPr>
        <p:spPr bwMode="auto">
          <a:xfrm>
            <a:off x="838200" y="1600200"/>
            <a:ext cx="6400800" cy="3540125"/>
          </a:xfrm>
          <a:prstGeom prst="rect">
            <a:avLst/>
          </a:prstGeom>
          <a:noFill/>
          <a:ln w="9525">
            <a:noFill/>
            <a:miter lim="800000"/>
            <a:headEnd/>
            <a:tailEnd/>
          </a:ln>
        </p:spPr>
        <p:txBody>
          <a:bodyPr>
            <a:spAutoFit/>
          </a:bodyPr>
          <a:lstStyle/>
          <a:p>
            <a:r>
              <a:rPr lang="en-US" sz="3200" b="1">
                <a:latin typeface="Perpetua" pitchFamily="18" charset="0"/>
                <a:cs typeface="Arial" charset="0"/>
              </a:rPr>
              <a:t>Use the following information to compute our cost of equity:</a:t>
            </a:r>
          </a:p>
          <a:p>
            <a:endParaRPr lang="en-US" sz="3200" b="1">
              <a:latin typeface="Perpetua" pitchFamily="18" charset="0"/>
              <a:cs typeface="Arial" charset="0"/>
            </a:endParaRPr>
          </a:p>
          <a:p>
            <a:pPr lvl="1"/>
            <a:r>
              <a:rPr lang="en-US" sz="2800" b="1">
                <a:latin typeface="Perpetua" pitchFamily="18" charset="0"/>
                <a:cs typeface="Arial" charset="0"/>
              </a:rPr>
              <a:t>Risk-free rate, R</a:t>
            </a:r>
            <a:r>
              <a:rPr lang="en-US" sz="2800" b="1" baseline="-25000">
                <a:latin typeface="Perpetua" pitchFamily="18" charset="0"/>
                <a:cs typeface="Arial" charset="0"/>
              </a:rPr>
              <a:t>f</a:t>
            </a:r>
          </a:p>
          <a:p>
            <a:pPr lvl="1"/>
            <a:endParaRPr lang="en-US" sz="2000" b="1">
              <a:latin typeface="Perpetua" pitchFamily="18" charset="0"/>
              <a:cs typeface="Arial" charset="0"/>
            </a:endParaRPr>
          </a:p>
          <a:p>
            <a:pPr lvl="1"/>
            <a:r>
              <a:rPr lang="en-US" sz="2800" b="1">
                <a:latin typeface="Perpetua" pitchFamily="18" charset="0"/>
                <a:cs typeface="Arial" charset="0"/>
              </a:rPr>
              <a:t>Market risk premium, E(R</a:t>
            </a:r>
            <a:r>
              <a:rPr lang="en-US" sz="2800" b="1" baseline="-25000">
                <a:latin typeface="Perpetua" pitchFamily="18" charset="0"/>
                <a:cs typeface="Arial" charset="0"/>
              </a:rPr>
              <a:t>M</a:t>
            </a:r>
            <a:r>
              <a:rPr lang="en-US" sz="2800" b="1">
                <a:latin typeface="Perpetua" pitchFamily="18" charset="0"/>
                <a:cs typeface="Arial" charset="0"/>
              </a:rPr>
              <a:t>) – R</a:t>
            </a:r>
            <a:r>
              <a:rPr lang="en-US" sz="2800" b="1" baseline="-25000">
                <a:latin typeface="Perpetua" pitchFamily="18" charset="0"/>
                <a:cs typeface="Arial" charset="0"/>
              </a:rPr>
              <a:t>f</a:t>
            </a:r>
          </a:p>
          <a:p>
            <a:pPr lvl="1"/>
            <a:endParaRPr lang="en-US" sz="2000" b="1">
              <a:latin typeface="Perpetua" pitchFamily="18" charset="0"/>
              <a:cs typeface="Arial" charset="0"/>
            </a:endParaRPr>
          </a:p>
          <a:p>
            <a:pPr lvl="1"/>
            <a:r>
              <a:rPr lang="en-US" sz="2800" b="1">
                <a:latin typeface="Perpetua" pitchFamily="18" charset="0"/>
                <a:cs typeface="Arial" charset="0"/>
              </a:rPr>
              <a:t>Systematic risk of asset, </a:t>
            </a:r>
            <a:r>
              <a:rPr lang="en-US" sz="2800" b="1">
                <a:latin typeface="Perpetua" pitchFamily="18" charset="0"/>
                <a:cs typeface="Arial" charset="0"/>
                <a:sym typeface="Symbol" pitchFamily="18" charset="2"/>
              </a:rPr>
              <a:t></a:t>
            </a:r>
            <a:endParaRPr lang="en-US" sz="2800" b="1">
              <a:latin typeface="Perpetua" pitchFamily="18" charset="0"/>
              <a:cs typeface="Arial" charset="0"/>
            </a:endParaRPr>
          </a:p>
        </p:txBody>
      </p:sp>
      <p:graphicFrame>
        <p:nvGraphicFramePr>
          <p:cNvPr id="25614" name="Object 14"/>
          <p:cNvGraphicFramePr>
            <a:graphicFrameLocks noChangeAspect="1"/>
          </p:cNvGraphicFramePr>
          <p:nvPr/>
        </p:nvGraphicFramePr>
        <p:xfrm>
          <a:off x="1066800" y="5257800"/>
          <a:ext cx="6705600" cy="990600"/>
        </p:xfrm>
        <a:graphic>
          <a:graphicData uri="http://schemas.openxmlformats.org/presentationml/2006/ole">
            <p:oleObj spid="_x0000_s25615" name="Equation" r:id="rId4" imgW="54444960" imgH="7720920" progId="Equation.3">
              <p:embed/>
            </p:oleObj>
          </a:graphicData>
        </a:graphic>
      </p:graphicFrame>
      <p:pic>
        <p:nvPicPr>
          <p:cNvPr id="25617" name="Picture 4" descr="bd09310_">
            <a:hlinkClick r:id="rId5"/>
          </p:cNvPr>
          <p:cNvPicPr>
            <a:picLocks noChangeAspect="1" noChangeArrowheads="1"/>
          </p:cNvPicPr>
          <p:nvPr/>
        </p:nvPicPr>
        <p:blipFill>
          <a:blip r:embed="rId6" cstate="print"/>
          <a:srcRect/>
          <a:stretch>
            <a:fillRect/>
          </a:stretch>
        </p:blipFill>
        <p:spPr bwMode="auto">
          <a:xfrm>
            <a:off x="7502525" y="3352800"/>
            <a:ext cx="900113" cy="127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solidFill>
            <a:schemeClr val="bg2"/>
          </a:solidFill>
        </p:spPr>
        <p:txBody>
          <a:bodyPr/>
          <a:lstStyle/>
          <a:p>
            <a:pPr algn="ctr" eaLnBrk="1" hangingPunct="1"/>
            <a:r>
              <a:rPr lang="en-US" sz="4800" b="1" smtClean="0"/>
              <a:t>Example - SML</a:t>
            </a:r>
          </a:p>
        </p:txBody>
      </p:sp>
      <p:sp>
        <p:nvSpPr>
          <p:cNvPr id="3" name="TextBox 2"/>
          <p:cNvSpPr txBox="1">
            <a:spLocks noChangeArrowheads="1"/>
          </p:cNvSpPr>
          <p:nvPr/>
        </p:nvSpPr>
        <p:spPr bwMode="auto">
          <a:xfrm>
            <a:off x="1143000" y="1447800"/>
            <a:ext cx="6781800" cy="2738438"/>
          </a:xfrm>
          <a:prstGeom prst="rect">
            <a:avLst/>
          </a:prstGeom>
          <a:noFill/>
          <a:ln w="9525">
            <a:noFill/>
            <a:miter lim="800000"/>
            <a:headEnd/>
            <a:tailEnd/>
          </a:ln>
        </p:spPr>
        <p:txBody>
          <a:bodyPr>
            <a:spAutoFit/>
          </a:bodyPr>
          <a:lstStyle/>
          <a:p>
            <a:r>
              <a:rPr lang="en-US" sz="3200" b="1">
                <a:latin typeface="Perpetua" pitchFamily="18" charset="0"/>
                <a:cs typeface="Arial" charset="0"/>
              </a:rPr>
              <a:t>Suppose your company has:</a:t>
            </a:r>
          </a:p>
          <a:p>
            <a:endParaRPr lang="en-US" sz="1600" b="1">
              <a:latin typeface="Perpetua" pitchFamily="18" charset="0"/>
              <a:cs typeface="Arial" charset="0"/>
            </a:endParaRPr>
          </a:p>
          <a:p>
            <a:pPr>
              <a:buFont typeface="Arial" charset="0"/>
              <a:buChar char="•"/>
            </a:pPr>
            <a:r>
              <a:rPr lang="en-US" sz="3200" b="1">
                <a:latin typeface="Perpetua" pitchFamily="18" charset="0"/>
                <a:cs typeface="Arial" charset="0"/>
              </a:rPr>
              <a:t> </a:t>
            </a:r>
            <a:r>
              <a:rPr lang="en-US" sz="2800" b="1">
                <a:latin typeface="Perpetua" pitchFamily="18" charset="0"/>
                <a:cs typeface="Arial" charset="0"/>
              </a:rPr>
              <a:t>an equity beta of .58</a:t>
            </a:r>
          </a:p>
          <a:p>
            <a:pPr>
              <a:buFont typeface="Arial" charset="0"/>
              <a:buChar char="•"/>
            </a:pPr>
            <a:endParaRPr lang="en-US" b="1">
              <a:latin typeface="Perpetua" pitchFamily="18" charset="0"/>
              <a:cs typeface="Arial" charset="0"/>
            </a:endParaRPr>
          </a:p>
          <a:p>
            <a:pPr>
              <a:buFont typeface="Arial" charset="0"/>
              <a:buChar char="•"/>
            </a:pPr>
            <a:r>
              <a:rPr lang="en-US" sz="2800" b="1">
                <a:latin typeface="Perpetua" pitchFamily="18" charset="0"/>
                <a:cs typeface="Arial" charset="0"/>
              </a:rPr>
              <a:t> the current risk-free rate is 6.1%</a:t>
            </a:r>
          </a:p>
          <a:p>
            <a:pPr>
              <a:buFont typeface="Arial" charset="0"/>
              <a:buChar char="•"/>
            </a:pPr>
            <a:endParaRPr lang="en-US" b="1">
              <a:latin typeface="Perpetua" pitchFamily="18" charset="0"/>
              <a:cs typeface="Arial" charset="0"/>
            </a:endParaRPr>
          </a:p>
          <a:p>
            <a:pPr>
              <a:buFont typeface="Arial" charset="0"/>
              <a:buChar char="•"/>
            </a:pPr>
            <a:r>
              <a:rPr lang="en-US" sz="2800" b="1">
                <a:latin typeface="Perpetua" pitchFamily="18" charset="0"/>
                <a:cs typeface="Arial" charset="0"/>
              </a:rPr>
              <a:t> the expected market risk premium is 8.6%</a:t>
            </a:r>
          </a:p>
        </p:txBody>
      </p:sp>
      <p:sp>
        <p:nvSpPr>
          <p:cNvPr id="4" name="TextBox 3"/>
          <p:cNvSpPr txBox="1">
            <a:spLocks noChangeArrowheads="1"/>
          </p:cNvSpPr>
          <p:nvPr/>
        </p:nvSpPr>
        <p:spPr bwMode="auto">
          <a:xfrm>
            <a:off x="1219200" y="4419600"/>
            <a:ext cx="6629400" cy="954088"/>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What is the cost of equity using the SML valuation technique?</a:t>
            </a:r>
          </a:p>
        </p:txBody>
      </p:sp>
      <p:sp>
        <p:nvSpPr>
          <p:cNvPr id="5" name="TextBox 4"/>
          <p:cNvSpPr txBox="1">
            <a:spLocks noChangeArrowheads="1"/>
          </p:cNvSpPr>
          <p:nvPr/>
        </p:nvSpPr>
        <p:spPr bwMode="auto">
          <a:xfrm>
            <a:off x="1143000" y="5638800"/>
            <a:ext cx="5791200" cy="584200"/>
          </a:xfrm>
          <a:prstGeom prst="rect">
            <a:avLst/>
          </a:prstGeom>
          <a:noFill/>
          <a:ln w="9525">
            <a:noFill/>
            <a:miter lim="800000"/>
            <a:headEnd/>
            <a:tailEnd/>
          </a:ln>
        </p:spPr>
        <p:txBody>
          <a:bodyPr>
            <a:spAutoFit/>
          </a:bodyPr>
          <a:lstStyle/>
          <a:p>
            <a:pPr lvl="1"/>
            <a:r>
              <a:rPr lang="en-US" sz="3200" b="1">
                <a:solidFill>
                  <a:srgbClr val="7030A0"/>
                </a:solidFill>
                <a:cs typeface="Arial" charset="0"/>
              </a:rPr>
              <a:t>R</a:t>
            </a:r>
            <a:r>
              <a:rPr lang="en-US" sz="3200" b="1" baseline="-25000">
                <a:solidFill>
                  <a:srgbClr val="7030A0"/>
                </a:solidFill>
                <a:cs typeface="Arial" charset="0"/>
              </a:rPr>
              <a:t>E</a:t>
            </a:r>
            <a:r>
              <a:rPr lang="en-US" sz="3200" b="1">
                <a:solidFill>
                  <a:srgbClr val="7030A0"/>
                </a:solidFill>
                <a:cs typeface="Arial" charset="0"/>
              </a:rPr>
              <a:t> = 6.1 + .58(8.6) = 11.1%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28"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30" dur="50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solidFill>
            <a:schemeClr val="bg2"/>
          </a:solidFill>
        </p:spPr>
        <p:txBody>
          <a:bodyPr/>
          <a:lstStyle/>
          <a:p>
            <a:pPr algn="ctr" eaLnBrk="1" hangingPunct="1"/>
            <a:r>
              <a:rPr lang="en-US" sz="4800" b="1" smtClean="0"/>
              <a:t>How Did We Do?</a:t>
            </a:r>
          </a:p>
        </p:txBody>
      </p:sp>
      <p:sp>
        <p:nvSpPr>
          <p:cNvPr id="3" name="TextBox 2"/>
          <p:cNvSpPr txBox="1">
            <a:spLocks noChangeArrowheads="1"/>
          </p:cNvSpPr>
          <p:nvPr/>
        </p:nvSpPr>
        <p:spPr bwMode="auto">
          <a:xfrm>
            <a:off x="304800" y="1371600"/>
            <a:ext cx="4724400" cy="3540125"/>
          </a:xfrm>
          <a:prstGeom prst="rect">
            <a:avLst/>
          </a:prstGeom>
          <a:noFill/>
          <a:ln w="9525">
            <a:noFill/>
            <a:miter lim="800000"/>
            <a:headEnd/>
            <a:tailEnd/>
          </a:ln>
        </p:spPr>
        <p:txBody>
          <a:bodyPr>
            <a:spAutoFit/>
          </a:bodyPr>
          <a:lstStyle/>
          <a:p>
            <a:r>
              <a:rPr lang="en-US" sz="3200" b="1">
                <a:latin typeface="Perpetua" pitchFamily="18" charset="0"/>
                <a:cs typeface="Arial" charset="0"/>
              </a:rPr>
              <a:t>Since we came up with similar numbers using both the dividend growth model (</a:t>
            </a:r>
            <a:r>
              <a:rPr lang="en-US" sz="3200" b="1">
                <a:solidFill>
                  <a:srgbClr val="7030A0"/>
                </a:solidFill>
                <a:latin typeface="Perpetua" pitchFamily="18" charset="0"/>
                <a:cs typeface="Arial" charset="0"/>
              </a:rPr>
              <a:t>11.1%</a:t>
            </a:r>
            <a:r>
              <a:rPr lang="en-US" sz="3200" b="1">
                <a:latin typeface="Perpetua" pitchFamily="18" charset="0"/>
                <a:cs typeface="Arial" charset="0"/>
              </a:rPr>
              <a:t>) and the SML approach (</a:t>
            </a:r>
            <a:r>
              <a:rPr lang="en-US" sz="3200" b="1">
                <a:solidFill>
                  <a:srgbClr val="7030A0"/>
                </a:solidFill>
                <a:latin typeface="Perpetua" pitchFamily="18" charset="0"/>
                <a:cs typeface="Arial" charset="0"/>
              </a:rPr>
              <a:t>11.1%), </a:t>
            </a:r>
            <a:r>
              <a:rPr lang="en-US" sz="3200" b="1">
                <a:latin typeface="Perpetua" pitchFamily="18" charset="0"/>
                <a:cs typeface="Arial" charset="0"/>
              </a:rPr>
              <a:t>we should feel good about our estimate!</a:t>
            </a:r>
          </a:p>
        </p:txBody>
      </p:sp>
      <p:pic>
        <p:nvPicPr>
          <p:cNvPr id="27653" name="Picture 5" descr="C:\Users\Eric\AppData\Local\Microsoft\Windows\Temporary Internet Files\Content.IE5\XYEFL9OS\MP900443451[1].jpg"/>
          <p:cNvPicPr>
            <a:picLocks noChangeAspect="1" noChangeArrowheads="1"/>
          </p:cNvPicPr>
          <p:nvPr/>
        </p:nvPicPr>
        <p:blipFill>
          <a:blip r:embed="rId2" cstate="print"/>
          <a:srcRect/>
          <a:stretch>
            <a:fillRect/>
          </a:stretch>
        </p:blipFill>
        <p:spPr bwMode="auto">
          <a:xfrm>
            <a:off x="5410200" y="1981200"/>
            <a:ext cx="3249613" cy="419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p:cTn id="13" dur="1000" fill="hold"/>
                                        <p:tgtEl>
                                          <p:spTgt spid="27653"/>
                                        </p:tgtEl>
                                        <p:attrNameLst>
                                          <p:attrName>ppt_w</p:attrName>
                                        </p:attrNameLst>
                                      </p:cBhvr>
                                      <p:tavLst>
                                        <p:tav tm="0">
                                          <p:val>
                                            <p:fltVal val="0"/>
                                          </p:val>
                                        </p:tav>
                                        <p:tav tm="100000">
                                          <p:val>
                                            <p:strVal val="#ppt_w"/>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solidFill>
            <a:schemeClr val="bg2"/>
          </a:solidFill>
        </p:spPr>
        <p:txBody>
          <a:bodyPr/>
          <a:lstStyle/>
          <a:p>
            <a:pPr algn="ctr" eaLnBrk="1" hangingPunct="1"/>
            <a:r>
              <a:rPr lang="en-US" sz="4800" b="1" smtClean="0"/>
              <a:t>Example – Cost of Equity</a:t>
            </a:r>
          </a:p>
        </p:txBody>
      </p:sp>
      <p:sp>
        <p:nvSpPr>
          <p:cNvPr id="50178" name="TextBox 2"/>
          <p:cNvSpPr txBox="1">
            <a:spLocks noChangeArrowheads="1"/>
          </p:cNvSpPr>
          <p:nvPr/>
        </p:nvSpPr>
        <p:spPr bwMode="auto">
          <a:xfrm>
            <a:off x="938213" y="1352550"/>
            <a:ext cx="7772400" cy="3600450"/>
          </a:xfrm>
          <a:prstGeom prst="rect">
            <a:avLst/>
          </a:prstGeom>
          <a:noFill/>
          <a:ln w="9525">
            <a:noFill/>
            <a:miter lim="800000"/>
            <a:headEnd/>
            <a:tailEnd/>
          </a:ln>
        </p:spPr>
        <p:txBody>
          <a:bodyPr>
            <a:spAutoFit/>
          </a:bodyPr>
          <a:lstStyle/>
          <a:p>
            <a:r>
              <a:rPr lang="en-US" sz="2400" b="1">
                <a:latin typeface="Perpetua" pitchFamily="18" charset="0"/>
                <a:cs typeface="Arial" charset="0"/>
              </a:rPr>
              <a:t>Our company has a beta of 1.5. </a:t>
            </a:r>
          </a:p>
          <a:p>
            <a:endParaRPr lang="en-US" sz="2000" b="1">
              <a:latin typeface="Perpetua" pitchFamily="18" charset="0"/>
              <a:cs typeface="Arial" charset="0"/>
            </a:endParaRPr>
          </a:p>
          <a:p>
            <a:r>
              <a:rPr lang="en-US" sz="2400" b="1">
                <a:latin typeface="Perpetua" pitchFamily="18" charset="0"/>
                <a:cs typeface="Arial" charset="0"/>
              </a:rPr>
              <a:t>The market risk premium is expected to be 9%, and the current risk-free rate is 6%. </a:t>
            </a:r>
          </a:p>
          <a:p>
            <a:endParaRPr lang="en-US" sz="2000" b="1">
              <a:latin typeface="Perpetua" pitchFamily="18" charset="0"/>
              <a:cs typeface="Arial" charset="0"/>
            </a:endParaRPr>
          </a:p>
          <a:p>
            <a:r>
              <a:rPr lang="en-US" sz="2400" b="1">
                <a:latin typeface="Perpetua" pitchFamily="18" charset="0"/>
                <a:cs typeface="Arial" charset="0"/>
              </a:rPr>
              <a:t>We have used analysts’ estimates to determine that the market believes our dividends will grow at 6% per year and our last dividend was $2. </a:t>
            </a:r>
          </a:p>
          <a:p>
            <a:endParaRPr lang="en-US" sz="2000" b="1">
              <a:latin typeface="Perpetua" pitchFamily="18" charset="0"/>
              <a:cs typeface="Arial" charset="0"/>
            </a:endParaRPr>
          </a:p>
          <a:p>
            <a:r>
              <a:rPr lang="en-US" sz="2400" b="1">
                <a:latin typeface="Perpetua" pitchFamily="18" charset="0"/>
                <a:cs typeface="Arial" charset="0"/>
              </a:rPr>
              <a:t>Our stock is currently selling for $15.65. </a:t>
            </a:r>
          </a:p>
        </p:txBody>
      </p:sp>
      <p:sp>
        <p:nvSpPr>
          <p:cNvPr id="4" name="TextBox 3"/>
          <p:cNvSpPr txBox="1">
            <a:spLocks noChangeArrowheads="1"/>
          </p:cNvSpPr>
          <p:nvPr/>
        </p:nvSpPr>
        <p:spPr bwMode="auto">
          <a:xfrm>
            <a:off x="938213" y="4953000"/>
            <a:ext cx="7543800" cy="523875"/>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What is our cost of equity using the SML?</a:t>
            </a:r>
          </a:p>
        </p:txBody>
      </p:sp>
      <p:sp>
        <p:nvSpPr>
          <p:cNvPr id="5" name="TextBox 4"/>
          <p:cNvSpPr txBox="1">
            <a:spLocks noChangeArrowheads="1"/>
          </p:cNvSpPr>
          <p:nvPr/>
        </p:nvSpPr>
        <p:spPr bwMode="auto">
          <a:xfrm>
            <a:off x="1676400" y="5791200"/>
            <a:ext cx="6096000" cy="584200"/>
          </a:xfrm>
          <a:prstGeom prst="rect">
            <a:avLst/>
          </a:prstGeom>
          <a:noFill/>
          <a:ln w="9525">
            <a:noFill/>
            <a:miter lim="800000"/>
            <a:headEnd/>
            <a:tailEnd/>
          </a:ln>
        </p:spPr>
        <p:txBody>
          <a:bodyPr>
            <a:spAutoFit/>
          </a:bodyPr>
          <a:lstStyle/>
          <a:p>
            <a:r>
              <a:rPr lang="en-US" sz="3200" b="1">
                <a:solidFill>
                  <a:srgbClr val="7030A0"/>
                </a:solidFill>
                <a:cs typeface="Arial" charset="0"/>
              </a:rPr>
              <a:t>R</a:t>
            </a:r>
            <a:r>
              <a:rPr lang="en-US" sz="3200" b="1" baseline="-25000">
                <a:solidFill>
                  <a:srgbClr val="7030A0"/>
                </a:solidFill>
                <a:cs typeface="Arial" charset="0"/>
              </a:rPr>
              <a:t>E</a:t>
            </a:r>
            <a:r>
              <a:rPr lang="en-US" sz="3200" b="1">
                <a:solidFill>
                  <a:srgbClr val="7030A0"/>
                </a:solidFill>
                <a:cs typeface="Arial" charset="0"/>
              </a:rPr>
              <a:t> = 6% + 1.5(9%) = 19.5%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838200" y="334963"/>
            <a:ext cx="7772400" cy="960437"/>
          </a:xfrm>
          <a:solidFill>
            <a:schemeClr val="bg2"/>
          </a:solidFill>
        </p:spPr>
        <p:txBody>
          <a:bodyPr/>
          <a:lstStyle/>
          <a:p>
            <a:pPr algn="ctr" eaLnBrk="1" hangingPunct="1"/>
            <a:r>
              <a:rPr lang="en-US" sz="4800" b="1" smtClean="0"/>
              <a:t>Example – Cost of Equity</a:t>
            </a:r>
          </a:p>
        </p:txBody>
      </p:sp>
      <p:sp>
        <p:nvSpPr>
          <p:cNvPr id="51202" name="TextBox 2"/>
          <p:cNvSpPr txBox="1">
            <a:spLocks noChangeArrowheads="1"/>
          </p:cNvSpPr>
          <p:nvPr/>
        </p:nvSpPr>
        <p:spPr bwMode="auto">
          <a:xfrm>
            <a:off x="838200" y="1295400"/>
            <a:ext cx="7772400" cy="3600450"/>
          </a:xfrm>
          <a:prstGeom prst="rect">
            <a:avLst/>
          </a:prstGeom>
          <a:noFill/>
          <a:ln w="9525">
            <a:noFill/>
            <a:miter lim="800000"/>
            <a:headEnd/>
            <a:tailEnd/>
          </a:ln>
        </p:spPr>
        <p:txBody>
          <a:bodyPr>
            <a:spAutoFit/>
          </a:bodyPr>
          <a:lstStyle/>
          <a:p>
            <a:r>
              <a:rPr lang="en-US" sz="2400" b="1">
                <a:latin typeface="Perpetua" pitchFamily="18" charset="0"/>
                <a:cs typeface="Arial" charset="0"/>
              </a:rPr>
              <a:t>Our company has a beta of 1.5. </a:t>
            </a:r>
          </a:p>
          <a:p>
            <a:endParaRPr lang="en-US" sz="2000" b="1">
              <a:latin typeface="Perpetua" pitchFamily="18" charset="0"/>
              <a:cs typeface="Arial" charset="0"/>
            </a:endParaRPr>
          </a:p>
          <a:p>
            <a:r>
              <a:rPr lang="en-US" sz="2400" b="1">
                <a:latin typeface="Perpetua" pitchFamily="18" charset="0"/>
                <a:cs typeface="Arial" charset="0"/>
              </a:rPr>
              <a:t>The market risk premium is expected to be 9%, and the current risk-free rate is 6%. </a:t>
            </a:r>
          </a:p>
          <a:p>
            <a:endParaRPr lang="en-US" sz="2000" b="1">
              <a:latin typeface="Perpetua" pitchFamily="18" charset="0"/>
              <a:cs typeface="Arial" charset="0"/>
            </a:endParaRPr>
          </a:p>
          <a:p>
            <a:r>
              <a:rPr lang="en-US" sz="2400" b="1">
                <a:latin typeface="Perpetua" pitchFamily="18" charset="0"/>
                <a:cs typeface="Arial" charset="0"/>
              </a:rPr>
              <a:t>We have used analysts’ estimates to determine that the market believes our dividends will grow at 6% per year and our last dividend was $2. </a:t>
            </a:r>
          </a:p>
          <a:p>
            <a:endParaRPr lang="en-US" sz="2000" b="1">
              <a:latin typeface="Perpetua" pitchFamily="18" charset="0"/>
              <a:cs typeface="Arial" charset="0"/>
            </a:endParaRPr>
          </a:p>
          <a:p>
            <a:r>
              <a:rPr lang="en-US" sz="2400" b="1">
                <a:latin typeface="Perpetua" pitchFamily="18" charset="0"/>
                <a:cs typeface="Arial" charset="0"/>
              </a:rPr>
              <a:t>Our stock is currently selling for $15.65. </a:t>
            </a:r>
          </a:p>
        </p:txBody>
      </p:sp>
      <p:sp>
        <p:nvSpPr>
          <p:cNvPr id="4" name="TextBox 3"/>
          <p:cNvSpPr txBox="1">
            <a:spLocks noChangeArrowheads="1"/>
          </p:cNvSpPr>
          <p:nvPr/>
        </p:nvSpPr>
        <p:spPr bwMode="auto">
          <a:xfrm>
            <a:off x="838200" y="4953000"/>
            <a:ext cx="7543800" cy="523875"/>
          </a:xfrm>
          <a:prstGeom prst="rect">
            <a:avLst/>
          </a:prstGeom>
          <a:noFill/>
          <a:ln w="9525">
            <a:noFill/>
            <a:miter lim="800000"/>
            <a:headEnd/>
            <a:tailEnd/>
          </a:ln>
        </p:spPr>
        <p:txBody>
          <a:bodyPr>
            <a:spAutoFit/>
          </a:bodyPr>
          <a:lstStyle/>
          <a:p>
            <a:r>
              <a:rPr lang="en-US" sz="2800" b="1">
                <a:solidFill>
                  <a:srgbClr val="0070C0"/>
                </a:solidFill>
                <a:latin typeface="Perpetua" pitchFamily="18" charset="0"/>
                <a:cs typeface="Arial" charset="0"/>
              </a:rPr>
              <a:t>What is our cost of equity using the DGM?</a:t>
            </a:r>
          </a:p>
        </p:txBody>
      </p:sp>
      <p:sp>
        <p:nvSpPr>
          <p:cNvPr id="5" name="TextBox 4"/>
          <p:cNvSpPr txBox="1">
            <a:spLocks noChangeArrowheads="1"/>
          </p:cNvSpPr>
          <p:nvPr/>
        </p:nvSpPr>
        <p:spPr bwMode="auto">
          <a:xfrm>
            <a:off x="1066800" y="5638800"/>
            <a:ext cx="7467600" cy="584200"/>
          </a:xfrm>
          <a:prstGeom prst="rect">
            <a:avLst/>
          </a:prstGeom>
          <a:noFill/>
          <a:ln w="9525">
            <a:noFill/>
            <a:miter lim="800000"/>
            <a:headEnd/>
            <a:tailEnd/>
          </a:ln>
        </p:spPr>
        <p:txBody>
          <a:bodyPr>
            <a:spAutoFit/>
          </a:bodyPr>
          <a:lstStyle/>
          <a:p>
            <a:r>
              <a:rPr lang="en-US" sz="3200" b="1">
                <a:solidFill>
                  <a:srgbClr val="7030A0"/>
                </a:solidFill>
                <a:cs typeface="Arial" charset="0"/>
              </a:rPr>
              <a:t>R</a:t>
            </a:r>
            <a:r>
              <a:rPr lang="en-US" sz="3200" b="1" baseline="-25000">
                <a:solidFill>
                  <a:srgbClr val="7030A0"/>
                </a:solidFill>
                <a:cs typeface="Arial" charset="0"/>
              </a:rPr>
              <a:t>E</a:t>
            </a:r>
            <a:r>
              <a:rPr lang="en-US" sz="3200" b="1">
                <a:solidFill>
                  <a:srgbClr val="7030A0"/>
                </a:solidFill>
                <a:cs typeface="Arial" charset="0"/>
              </a:rPr>
              <a:t>= [2(1.06) / 15.65] + .06 = 19.55%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838200" y="304800"/>
            <a:ext cx="7772400" cy="884238"/>
          </a:xfrm>
          <a:solidFill>
            <a:schemeClr val="bg2"/>
          </a:solidFill>
        </p:spPr>
        <p:txBody>
          <a:bodyPr/>
          <a:lstStyle/>
          <a:p>
            <a:pPr algn="ctr" eaLnBrk="1" hangingPunct="1"/>
            <a:r>
              <a:rPr lang="en-US" sz="4800" b="1" smtClean="0"/>
              <a:t>Cost of Debt</a:t>
            </a:r>
          </a:p>
        </p:txBody>
      </p:sp>
      <p:sp>
        <p:nvSpPr>
          <p:cNvPr id="3" name="TextBox 2"/>
          <p:cNvSpPr txBox="1">
            <a:spLocks noChangeArrowheads="1"/>
          </p:cNvSpPr>
          <p:nvPr/>
        </p:nvSpPr>
        <p:spPr bwMode="auto">
          <a:xfrm>
            <a:off x="685800" y="1524000"/>
            <a:ext cx="7620000" cy="3846513"/>
          </a:xfrm>
          <a:prstGeom prst="rect">
            <a:avLst/>
          </a:prstGeom>
          <a:noFill/>
          <a:ln w="9525">
            <a:noFill/>
            <a:miter lim="800000"/>
            <a:headEnd/>
            <a:tailEnd/>
          </a:ln>
        </p:spPr>
        <p:txBody>
          <a:bodyPr>
            <a:spAutoFit/>
          </a:bodyPr>
          <a:lstStyle/>
          <a:p>
            <a:r>
              <a:rPr lang="en-US" sz="3600" b="1">
                <a:solidFill>
                  <a:srgbClr val="0070C0"/>
                </a:solidFill>
                <a:latin typeface="Perpetua" pitchFamily="18" charset="0"/>
                <a:cs typeface="Arial" charset="0"/>
              </a:rPr>
              <a:t>The cost of debt is the required return on our company’s debt</a:t>
            </a:r>
          </a:p>
          <a:p>
            <a:endParaRPr lang="en-US" sz="3600" b="1">
              <a:solidFill>
                <a:srgbClr val="0070C0"/>
              </a:solidFill>
              <a:latin typeface="Perpetua" pitchFamily="18" charset="0"/>
              <a:cs typeface="Arial" charset="0"/>
            </a:endParaRPr>
          </a:p>
          <a:p>
            <a:r>
              <a:rPr lang="en-US" sz="3600" b="1">
                <a:solidFill>
                  <a:srgbClr val="0070C0"/>
                </a:solidFill>
                <a:latin typeface="Perpetua" pitchFamily="18" charset="0"/>
                <a:cs typeface="Arial" charset="0"/>
              </a:rPr>
              <a:t>We usually focus on the cost of long-term debt or bonds (as opposed to short-term debt like notes payable)</a:t>
            </a:r>
          </a:p>
          <a:p>
            <a:endParaRPr lang="en-US" sz="28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838200" y="334963"/>
            <a:ext cx="7772400" cy="960437"/>
          </a:xfrm>
          <a:solidFill>
            <a:schemeClr val="bg2"/>
          </a:solidFill>
        </p:spPr>
        <p:txBody>
          <a:bodyPr/>
          <a:lstStyle/>
          <a:p>
            <a:pPr algn="ctr" eaLnBrk="1" hangingPunct="1"/>
            <a:r>
              <a:rPr lang="en-US" sz="4800" b="1" smtClean="0"/>
              <a:t>Cost of Debt</a:t>
            </a:r>
          </a:p>
        </p:txBody>
      </p:sp>
      <p:sp>
        <p:nvSpPr>
          <p:cNvPr id="3" name="TextBox 2"/>
          <p:cNvSpPr txBox="1">
            <a:spLocks noChangeArrowheads="1"/>
          </p:cNvSpPr>
          <p:nvPr/>
        </p:nvSpPr>
        <p:spPr bwMode="auto">
          <a:xfrm>
            <a:off x="838200" y="1333500"/>
            <a:ext cx="7620000" cy="4524375"/>
          </a:xfrm>
          <a:prstGeom prst="rect">
            <a:avLst/>
          </a:prstGeom>
          <a:noFill/>
          <a:ln w="9525">
            <a:noFill/>
            <a:miter lim="800000"/>
            <a:headEnd/>
            <a:tailEnd/>
          </a:ln>
        </p:spPr>
        <p:txBody>
          <a:bodyPr>
            <a:spAutoFit/>
          </a:bodyPr>
          <a:lstStyle/>
          <a:p>
            <a:r>
              <a:rPr lang="en-US" sz="3600" b="1">
                <a:solidFill>
                  <a:srgbClr val="0070C0"/>
                </a:solidFill>
                <a:latin typeface="Perpetua" pitchFamily="18" charset="0"/>
                <a:cs typeface="Arial" charset="0"/>
              </a:rPr>
              <a:t>The required return is best estimated by computing the yield-to-maturity on the existing long-term debt (the YTM).</a:t>
            </a:r>
          </a:p>
          <a:p>
            <a:endParaRPr lang="en-US" sz="3600" b="1">
              <a:solidFill>
                <a:srgbClr val="0070C0"/>
              </a:solidFill>
              <a:latin typeface="Perpetua" pitchFamily="18" charset="0"/>
              <a:cs typeface="Arial" charset="0"/>
            </a:endParaRPr>
          </a:p>
          <a:p>
            <a:r>
              <a:rPr lang="en-US" sz="3600" b="1">
                <a:solidFill>
                  <a:srgbClr val="0070C0"/>
                </a:solidFill>
                <a:latin typeface="Perpetua" pitchFamily="18" charset="0"/>
                <a:cs typeface="Arial" charset="0"/>
              </a:rPr>
              <a:t>The computation of the YTM was presented in the chapter on Bond 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85800" y="274638"/>
            <a:ext cx="8001000" cy="1401762"/>
          </a:xfrm>
          <a:solidFill>
            <a:schemeClr val="bg2"/>
          </a:solidFill>
        </p:spPr>
        <p:txBody>
          <a:bodyPr/>
          <a:lstStyle/>
          <a:p>
            <a:pPr algn="ctr" eaLnBrk="1" hangingPunct="1"/>
            <a:r>
              <a:rPr lang="en-US" sz="4800" b="1" smtClean="0"/>
              <a:t>Example: Cost of Debt: computing the YTM</a:t>
            </a:r>
          </a:p>
        </p:txBody>
      </p:sp>
      <p:sp>
        <p:nvSpPr>
          <p:cNvPr id="3" name="TextBox 2"/>
          <p:cNvSpPr txBox="1">
            <a:spLocks noChangeArrowheads="1"/>
          </p:cNvSpPr>
          <p:nvPr/>
        </p:nvSpPr>
        <p:spPr bwMode="auto">
          <a:xfrm>
            <a:off x="533400" y="1676400"/>
            <a:ext cx="8153400" cy="3263900"/>
          </a:xfrm>
          <a:prstGeom prst="rect">
            <a:avLst/>
          </a:prstGeom>
          <a:noFill/>
          <a:ln w="9525">
            <a:noFill/>
            <a:miter lim="800000"/>
            <a:headEnd/>
            <a:tailEnd/>
          </a:ln>
        </p:spPr>
        <p:txBody>
          <a:bodyPr>
            <a:spAutoFit/>
          </a:bodyPr>
          <a:lstStyle/>
          <a:p>
            <a:pPr marL="228600" indent="-228600"/>
            <a:r>
              <a:rPr lang="en-US" sz="2800" b="1">
                <a:latin typeface="Perpetua" pitchFamily="18" charset="0"/>
                <a:cs typeface="Arial" charset="0"/>
              </a:rPr>
              <a:t>	Suppose we have a corporate bond issue currently outstanding that has </a:t>
            </a:r>
            <a:r>
              <a:rPr lang="en-US" sz="2800" b="1">
                <a:solidFill>
                  <a:srgbClr val="0070C0"/>
                </a:solidFill>
                <a:latin typeface="Perpetua" pitchFamily="18" charset="0"/>
                <a:cs typeface="Arial" charset="0"/>
              </a:rPr>
              <a:t>25 years </a:t>
            </a:r>
            <a:r>
              <a:rPr lang="en-US" sz="2800" b="1">
                <a:latin typeface="Perpetua" pitchFamily="18" charset="0"/>
                <a:cs typeface="Arial" charset="0"/>
              </a:rPr>
              <a:t>left to maturity.</a:t>
            </a:r>
          </a:p>
          <a:p>
            <a:pPr marL="228600" indent="-228600"/>
            <a:endParaRPr lang="en-US" sz="2000" b="1">
              <a:latin typeface="Perpetua" pitchFamily="18" charset="0"/>
              <a:cs typeface="Arial" charset="0"/>
            </a:endParaRPr>
          </a:p>
          <a:p>
            <a:pPr marL="228600" indent="-228600"/>
            <a:r>
              <a:rPr lang="en-US" sz="2800" b="1">
                <a:latin typeface="Perpetua" pitchFamily="18" charset="0"/>
                <a:cs typeface="Arial" charset="0"/>
              </a:rPr>
              <a:t> 	The coupon rate is </a:t>
            </a:r>
            <a:r>
              <a:rPr lang="en-US" sz="2800" b="1">
                <a:solidFill>
                  <a:srgbClr val="0070C0"/>
                </a:solidFill>
                <a:latin typeface="Perpetua" pitchFamily="18" charset="0"/>
                <a:cs typeface="Arial" charset="0"/>
              </a:rPr>
              <a:t>9%, </a:t>
            </a:r>
            <a:r>
              <a:rPr lang="en-US" sz="2800" b="1">
                <a:latin typeface="Perpetua" pitchFamily="18" charset="0"/>
                <a:cs typeface="Arial" charset="0"/>
              </a:rPr>
              <a:t>and coupons are paid </a:t>
            </a:r>
            <a:r>
              <a:rPr lang="en-US" sz="2800" b="1">
                <a:solidFill>
                  <a:srgbClr val="0070C0"/>
                </a:solidFill>
                <a:latin typeface="Perpetua" pitchFamily="18" charset="0"/>
                <a:cs typeface="Arial" charset="0"/>
              </a:rPr>
              <a:t>semiannually</a:t>
            </a:r>
            <a:r>
              <a:rPr lang="en-US" sz="2800" b="1">
                <a:latin typeface="Perpetua" pitchFamily="18" charset="0"/>
                <a:cs typeface="Arial" charset="0"/>
              </a:rPr>
              <a:t>.</a:t>
            </a:r>
          </a:p>
          <a:p>
            <a:pPr marL="228600" indent="-228600"/>
            <a:endParaRPr lang="en-US" sz="2000" b="1">
              <a:latin typeface="Perpetua" pitchFamily="18" charset="0"/>
              <a:cs typeface="Arial" charset="0"/>
            </a:endParaRPr>
          </a:p>
          <a:p>
            <a:pPr marL="228600" indent="-228600"/>
            <a:r>
              <a:rPr lang="en-US" sz="2800" b="1">
                <a:latin typeface="Perpetua" pitchFamily="18" charset="0"/>
                <a:cs typeface="Arial" charset="0"/>
              </a:rPr>
              <a:t> 	The bond is currently selling for </a:t>
            </a:r>
            <a:r>
              <a:rPr lang="en-US" sz="2800" b="1">
                <a:solidFill>
                  <a:srgbClr val="0070C0"/>
                </a:solidFill>
                <a:latin typeface="Perpetua" pitchFamily="18" charset="0"/>
                <a:cs typeface="Arial" charset="0"/>
              </a:rPr>
              <a:t>$908.72 </a:t>
            </a:r>
            <a:r>
              <a:rPr lang="en-US" sz="2800" b="1">
                <a:latin typeface="Perpetua" pitchFamily="18" charset="0"/>
                <a:cs typeface="Arial" charset="0"/>
              </a:rPr>
              <a:t>per $1,000 bond. </a:t>
            </a:r>
          </a:p>
        </p:txBody>
      </p:sp>
      <p:sp>
        <p:nvSpPr>
          <p:cNvPr id="4" name="TextBox 3"/>
          <p:cNvSpPr txBox="1">
            <a:spLocks noChangeArrowheads="1"/>
          </p:cNvSpPr>
          <p:nvPr/>
        </p:nvSpPr>
        <p:spPr bwMode="auto">
          <a:xfrm>
            <a:off x="1752600" y="5638800"/>
            <a:ext cx="5562600" cy="584200"/>
          </a:xfrm>
          <a:prstGeom prst="rect">
            <a:avLst/>
          </a:prstGeom>
          <a:noFill/>
          <a:ln w="9525">
            <a:noFill/>
            <a:miter lim="800000"/>
            <a:headEnd/>
            <a:tailEnd/>
          </a:ln>
        </p:spPr>
        <p:txBody>
          <a:bodyPr>
            <a:spAutoFit/>
          </a:bodyPr>
          <a:lstStyle/>
          <a:p>
            <a:pPr algn="ctr"/>
            <a:r>
              <a:rPr lang="en-US" sz="3200" b="1">
                <a:solidFill>
                  <a:srgbClr val="0070C0"/>
                </a:solidFill>
                <a:latin typeface="Perpetua" pitchFamily="18" charset="0"/>
                <a:cs typeface="Arial" charset="0"/>
              </a:rPr>
              <a:t>What is the cost of debt?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a1.mzstatic.com/us/r1000/032/Purple/85/1e/af/mzl.etighpol.320x480-75.jpg"/>
          <p:cNvPicPr>
            <a:picLocks noChangeAspect="1" noChangeArrowheads="1"/>
          </p:cNvPicPr>
          <p:nvPr/>
        </p:nvPicPr>
        <p:blipFill>
          <a:blip r:embed="rId3"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w="9525">
            <a:noFill/>
            <a:miter lim="800000"/>
            <a:headEnd/>
            <a:tailEnd/>
          </a:ln>
        </p:spPr>
        <p:txBody>
          <a:bodyPr>
            <a:spAutoFit/>
          </a:bodyPr>
          <a:lstStyle/>
          <a:p>
            <a:r>
              <a:rPr lang="en-US" sz="3200">
                <a:solidFill>
                  <a:srgbClr val="000000"/>
                </a:solidFill>
                <a:latin typeface="Arial Black" pitchFamily="34" charset="0"/>
              </a:rPr>
              <a:t>$1,000 = FV</a:t>
            </a:r>
          </a:p>
        </p:txBody>
      </p:sp>
      <p:sp>
        <p:nvSpPr>
          <p:cNvPr id="4" name="TextBox 3"/>
          <p:cNvSpPr txBox="1">
            <a:spLocks noChangeArrowheads="1"/>
          </p:cNvSpPr>
          <p:nvPr/>
        </p:nvSpPr>
        <p:spPr bwMode="auto">
          <a:xfrm>
            <a:off x="228600" y="228600"/>
            <a:ext cx="6324600" cy="584200"/>
          </a:xfrm>
          <a:prstGeom prst="rect">
            <a:avLst/>
          </a:prstGeom>
          <a:noFill/>
          <a:ln w="9525">
            <a:noFill/>
            <a:miter lim="800000"/>
            <a:headEnd/>
            <a:tailEnd/>
          </a:ln>
        </p:spPr>
        <p:txBody>
          <a:bodyPr>
            <a:spAutoFit/>
          </a:bodyPr>
          <a:lstStyle/>
          <a:p>
            <a:r>
              <a:rPr lang="en-US" sz="3200">
                <a:solidFill>
                  <a:srgbClr val="000000"/>
                </a:solidFill>
                <a:latin typeface="Arial Black" pitchFamily="34" charset="0"/>
              </a:rPr>
              <a:t>25 years/2 = 50 periods = N</a:t>
            </a:r>
          </a:p>
        </p:txBody>
      </p:sp>
      <p:sp>
        <p:nvSpPr>
          <p:cNvPr id="5" name="TextBox 4"/>
          <p:cNvSpPr txBox="1">
            <a:spLocks noChangeArrowheads="1"/>
          </p:cNvSpPr>
          <p:nvPr/>
        </p:nvSpPr>
        <p:spPr bwMode="auto">
          <a:xfrm>
            <a:off x="1905000" y="1219200"/>
            <a:ext cx="6697663" cy="584200"/>
          </a:xfrm>
          <a:prstGeom prst="rect">
            <a:avLst/>
          </a:prstGeom>
          <a:noFill/>
          <a:ln w="9525">
            <a:noFill/>
            <a:miter lim="800000"/>
            <a:headEnd/>
            <a:tailEnd/>
          </a:ln>
        </p:spPr>
        <p:txBody>
          <a:bodyPr wrap="none">
            <a:spAutoFit/>
          </a:bodyPr>
          <a:lstStyle/>
          <a:p>
            <a:r>
              <a:rPr lang="en-US" sz="3200">
                <a:solidFill>
                  <a:srgbClr val="000000"/>
                </a:solidFill>
                <a:latin typeface="Arial Black" pitchFamily="34" charset="0"/>
              </a:rPr>
              <a:t>$90/2 = $45 = Payment (PMT)</a:t>
            </a:r>
          </a:p>
        </p:txBody>
      </p:sp>
      <p:sp>
        <p:nvSpPr>
          <p:cNvPr id="6" name="TextBox 5"/>
          <p:cNvSpPr txBox="1">
            <a:spLocks noChangeArrowheads="1"/>
          </p:cNvSpPr>
          <p:nvPr/>
        </p:nvSpPr>
        <p:spPr bwMode="auto">
          <a:xfrm>
            <a:off x="838200" y="685800"/>
            <a:ext cx="7239000" cy="584200"/>
          </a:xfrm>
          <a:prstGeom prst="rect">
            <a:avLst/>
          </a:prstGeom>
          <a:noFill/>
          <a:ln w="9525">
            <a:noFill/>
            <a:miter lim="800000"/>
            <a:headEnd/>
            <a:tailEnd/>
          </a:ln>
        </p:spPr>
        <p:txBody>
          <a:bodyPr>
            <a:spAutoFit/>
          </a:bodyPr>
          <a:lstStyle/>
          <a:p>
            <a:r>
              <a:rPr lang="en-US" sz="3200">
                <a:solidFill>
                  <a:srgbClr val="000000"/>
                </a:solidFill>
                <a:latin typeface="Arial Black" pitchFamily="34" charset="0"/>
              </a:rPr>
              <a:t>$-908.72 = PV</a:t>
            </a:r>
          </a:p>
        </p:txBody>
      </p:sp>
      <p:sp>
        <p:nvSpPr>
          <p:cNvPr id="7" name="TextBox 6"/>
          <p:cNvSpPr txBox="1">
            <a:spLocks noChangeArrowheads="1"/>
          </p:cNvSpPr>
          <p:nvPr/>
        </p:nvSpPr>
        <p:spPr bwMode="auto">
          <a:xfrm>
            <a:off x="304800" y="1752600"/>
            <a:ext cx="28194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YTM = i = ?</a:t>
            </a:r>
          </a:p>
        </p:txBody>
      </p:sp>
      <p:cxnSp>
        <p:nvCxnSpPr>
          <p:cNvPr id="9" name="Straight Arrow Connector 8"/>
          <p:cNvCxnSpPr/>
          <p:nvPr/>
        </p:nvCxnSpPr>
        <p:spPr>
          <a:xfrm>
            <a:off x="1371600" y="2286000"/>
            <a:ext cx="9906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943100" y="2247900"/>
            <a:ext cx="2133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8800" y="1143000"/>
            <a:ext cx="1143000" cy="2667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91000" y="2286000"/>
            <a:ext cx="16002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362200" y="2743200"/>
            <a:ext cx="3733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5.00 </a:t>
            </a:r>
            <a:r>
              <a:rPr lang="en-US" sz="2400">
                <a:solidFill>
                  <a:srgbClr val="C00000"/>
                </a:solidFill>
                <a:latin typeface="Arial Black" pitchFamily="34" charset="0"/>
              </a:rPr>
              <a:t>(x2 = 10%)</a:t>
            </a:r>
            <a:endParaRPr lang="en-US" sz="3200">
              <a:solidFill>
                <a:srgbClr val="C00000"/>
              </a:solidFill>
              <a:latin typeface="Arial Black" pitchFamily="34" charset="0"/>
            </a:endParaRPr>
          </a:p>
        </p:txBody>
      </p:sp>
      <p:sp>
        <p:nvSpPr>
          <p:cNvPr id="59405" name="TextBox 15"/>
          <p:cNvSpPr txBox="1">
            <a:spLocks noChangeArrowheads="1"/>
          </p:cNvSpPr>
          <p:nvPr/>
        </p:nvSpPr>
        <p:spPr bwMode="auto">
          <a:xfrm>
            <a:off x="6553200" y="152400"/>
            <a:ext cx="2362200" cy="830263"/>
          </a:xfrm>
          <a:prstGeom prst="rect">
            <a:avLst/>
          </a:prstGeom>
          <a:solidFill>
            <a:schemeClr val="bg2"/>
          </a:solidFill>
          <a:ln w="9525">
            <a:noFill/>
            <a:miter lim="800000"/>
            <a:headEnd/>
            <a:tailEnd/>
          </a:ln>
        </p:spPr>
        <p:txBody>
          <a:bodyPr>
            <a:spAutoFit/>
          </a:bodyPr>
          <a:lstStyle/>
          <a:p>
            <a:pPr algn="ctr"/>
            <a:r>
              <a:rPr lang="en-US" sz="4800" b="1">
                <a:solidFill>
                  <a:schemeClr val="tx2"/>
                </a:solidFill>
                <a:latin typeface="Franklin Gothic Book" pitchFamily="34" charset="0"/>
              </a:rPr>
              <a:t>HP 12-C</a:t>
            </a:r>
          </a:p>
        </p:txBody>
      </p:sp>
      <p:cxnSp>
        <p:nvCxnSpPr>
          <p:cNvPr id="18" name="Straight Arrow Connector 17"/>
          <p:cNvCxnSpPr/>
          <p:nvPr/>
        </p:nvCxnSpPr>
        <p:spPr>
          <a:xfrm>
            <a:off x="1295400" y="1143000"/>
            <a:ext cx="3429000" cy="2667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9407" name="Slide Number Placeholder 22"/>
          <p:cNvSpPr>
            <a:spLocks noGrp="1"/>
          </p:cNvSpPr>
          <p:nvPr/>
        </p:nvSpPr>
        <p:spPr bwMode="auto">
          <a:xfrm>
            <a:off x="146050" y="6210300"/>
            <a:ext cx="457200" cy="457200"/>
          </a:xfrm>
          <a:prstGeom prst="ellipse">
            <a:avLst/>
          </a:prstGeom>
          <a:solidFill>
            <a:srgbClr val="6076B4"/>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14-</a:t>
            </a:r>
            <a:fld id="{97B1B6AD-C806-492E-B26C-A2311D7E1447}" type="slidenum">
              <a:rPr lang="en-US" sz="1000">
                <a:solidFill>
                  <a:srgbClr val="FFFFFF"/>
                </a:solidFill>
                <a:latin typeface="Times New Roman" pitchFamily="18" charset="0"/>
              </a:rPr>
              <a:pPr algn="ctr"/>
              <a:t>18</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Effect transition="in" filter="fade">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Effect transition="in" filter="fade">
                                      <p:cBhvr>
                                        <p:cTn id="69" dur="1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1000" fill="hold"/>
                                        <p:tgtEl>
                                          <p:spTgt spid="7"/>
                                        </p:tgtEl>
                                        <p:attrNameLst>
                                          <p:attrName>ppt_w</p:attrName>
                                        </p:attrNameLst>
                                      </p:cBhvr>
                                      <p:tavLst>
                                        <p:tav tm="0">
                                          <p:val>
                                            <p:fltVal val="0"/>
                                          </p:val>
                                        </p:tav>
                                        <p:tav tm="100000">
                                          <p:val>
                                            <p:strVal val="#ppt_w"/>
                                          </p:val>
                                        </p:tav>
                                      </p:tavLst>
                                    </p:anim>
                                    <p:anim calcmode="lin" valueType="num">
                                      <p:cBhvr>
                                        <p:cTn id="85" dur="1000" fill="hold"/>
                                        <p:tgtEl>
                                          <p:spTgt spid="7"/>
                                        </p:tgtEl>
                                        <p:attrNameLst>
                                          <p:attrName>ppt_h</p:attrName>
                                        </p:attrNameLst>
                                      </p:cBhvr>
                                      <p:tavLst>
                                        <p:tav tm="0">
                                          <p:val>
                                            <p:fltVal val="0"/>
                                          </p:val>
                                        </p:tav>
                                        <p:tav tm="100000">
                                          <p:val>
                                            <p:strVal val="#ppt_h"/>
                                          </p:val>
                                        </p:tav>
                                      </p:tavLst>
                                    </p:anim>
                                    <p:animEffect transition="in" filter="fade">
                                      <p:cBhvr>
                                        <p:cTn id="86" dur="10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1000"/>
                                        <p:tgtEl>
                                          <p:spTgt spid="9"/>
                                        </p:tgtEl>
                                      </p:cBhvr>
                                    </p:animEffect>
                                    <p:set>
                                      <p:cBhvr>
                                        <p:cTn id="96" dur="1" fill="hold">
                                          <p:stCondLst>
                                            <p:cond delay="999"/>
                                          </p:stCondLst>
                                        </p:cTn>
                                        <p:tgtEl>
                                          <p:spTgt spid="9"/>
                                        </p:tgtEl>
                                        <p:attrNameLst>
                                          <p:attrName>style.visibility</p:attrName>
                                        </p:attrNameLst>
                                      </p:cBhvr>
                                      <p:to>
                                        <p:strVal val="hidden"/>
                                      </p:to>
                                    </p:set>
                                  </p:childTnLst>
                                </p:cTn>
                              </p:par>
                            </p:childTnLst>
                          </p:cTn>
                        </p:par>
                        <p:par>
                          <p:cTn id="97" fill="hold">
                            <p:stCondLst>
                              <p:cond delay="1000"/>
                            </p:stCondLst>
                            <p:childTnLst>
                              <p:par>
                                <p:cTn id="98" presetID="53" presetClass="entr" presetSubtype="0"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
                                          </p:val>
                                        </p:tav>
                                        <p:tav tm="100000">
                                          <p:val>
                                            <p:strVal val="#ppt_w"/>
                                          </p:val>
                                        </p:tav>
                                      </p:tavLst>
                                    </p:anim>
                                    <p:anim calcmode="lin" valueType="num">
                                      <p:cBhvr>
                                        <p:cTn id="101" dur="500" fill="hold"/>
                                        <p:tgtEl>
                                          <p:spTgt spid="19"/>
                                        </p:tgtEl>
                                        <p:attrNameLst>
                                          <p:attrName>ppt_h</p:attrName>
                                        </p:attrNameLst>
                                      </p:cBhvr>
                                      <p:tavLst>
                                        <p:tav tm="0">
                                          <p:val>
                                            <p:fltVal val="0"/>
                                          </p:val>
                                        </p:tav>
                                        <p:tav tm="100000">
                                          <p:val>
                                            <p:strVal val="#ppt_h"/>
                                          </p:val>
                                        </p:tav>
                                      </p:tavLst>
                                    </p:anim>
                                    <p:animEffect transition="in" filter="fade">
                                      <p:cBhvr>
                                        <p:cTn id="10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1"/>
          <p:cNvGrpSpPr>
            <a:grpSpLocks/>
          </p:cNvGrpSpPr>
          <p:nvPr/>
        </p:nvGrpSpPr>
        <p:grpSpPr bwMode="auto">
          <a:xfrm>
            <a:off x="57150" y="609600"/>
            <a:ext cx="4743450" cy="5443538"/>
            <a:chOff x="-1219200" y="228600"/>
            <a:chExt cx="6191250" cy="6191250"/>
          </a:xfrm>
        </p:grpSpPr>
        <p:pic>
          <p:nvPicPr>
            <p:cNvPr id="61460"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95363" y="1371517"/>
              <a:ext cx="2285459" cy="610278"/>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3886200" y="1219200"/>
            <a:ext cx="5715000" cy="477838"/>
          </a:xfrm>
          <a:prstGeom prst="rect">
            <a:avLst/>
          </a:prstGeom>
          <a:noFill/>
          <a:ln w="9525">
            <a:noFill/>
            <a:miter lim="800000"/>
            <a:headEnd/>
            <a:tailEnd/>
          </a:ln>
        </p:spPr>
        <p:txBody>
          <a:bodyPr>
            <a:spAutoFit/>
          </a:bodyPr>
          <a:lstStyle/>
          <a:p>
            <a:r>
              <a:rPr lang="en-US" sz="2500">
                <a:latin typeface="Arial Black" pitchFamily="34" charset="0"/>
              </a:rPr>
              <a:t>25 yrs/2 = 50 payments = N</a:t>
            </a:r>
          </a:p>
        </p:txBody>
      </p:sp>
      <p:sp>
        <p:nvSpPr>
          <p:cNvPr id="7" name="TextBox 6"/>
          <p:cNvSpPr txBox="1">
            <a:spLocks noChangeArrowheads="1"/>
          </p:cNvSpPr>
          <p:nvPr/>
        </p:nvSpPr>
        <p:spPr bwMode="auto">
          <a:xfrm>
            <a:off x="3886200" y="1905000"/>
            <a:ext cx="4038600" cy="584200"/>
          </a:xfrm>
          <a:prstGeom prst="rect">
            <a:avLst/>
          </a:prstGeom>
          <a:noFill/>
          <a:ln w="9525">
            <a:noFill/>
            <a:miter lim="800000"/>
            <a:headEnd/>
            <a:tailEnd/>
          </a:ln>
        </p:spPr>
        <p:txBody>
          <a:bodyPr>
            <a:spAutoFit/>
          </a:bodyPr>
          <a:lstStyle/>
          <a:p>
            <a:r>
              <a:rPr lang="en-US" sz="3200">
                <a:latin typeface="Arial Black" pitchFamily="34" charset="0"/>
              </a:rPr>
              <a:t>$ -908.72 = PV</a:t>
            </a:r>
          </a:p>
        </p:txBody>
      </p:sp>
      <p:sp>
        <p:nvSpPr>
          <p:cNvPr id="8" name="TextBox 7"/>
          <p:cNvSpPr txBox="1">
            <a:spLocks noChangeArrowheads="1"/>
          </p:cNvSpPr>
          <p:nvPr/>
        </p:nvSpPr>
        <p:spPr bwMode="auto">
          <a:xfrm>
            <a:off x="4114800" y="2667000"/>
            <a:ext cx="5029200" cy="523875"/>
          </a:xfrm>
          <a:prstGeom prst="rect">
            <a:avLst/>
          </a:prstGeom>
          <a:noFill/>
          <a:ln w="9525">
            <a:noFill/>
            <a:miter lim="800000"/>
            <a:headEnd/>
            <a:tailEnd/>
          </a:ln>
        </p:spPr>
        <p:txBody>
          <a:bodyPr>
            <a:spAutoFit/>
          </a:bodyPr>
          <a:lstStyle/>
          <a:p>
            <a:r>
              <a:rPr lang="en-US" sz="2800">
                <a:latin typeface="Arial Black" pitchFamily="34" charset="0"/>
              </a:rPr>
              <a:t>$90/2 = $45 (PMT)</a:t>
            </a:r>
          </a:p>
        </p:txBody>
      </p:sp>
      <p:sp>
        <p:nvSpPr>
          <p:cNvPr id="9" name="TextBox 8"/>
          <p:cNvSpPr txBox="1">
            <a:spLocks noChangeArrowheads="1"/>
          </p:cNvSpPr>
          <p:nvPr/>
        </p:nvSpPr>
        <p:spPr bwMode="auto">
          <a:xfrm>
            <a:off x="4419600" y="3429000"/>
            <a:ext cx="3352800" cy="584200"/>
          </a:xfrm>
          <a:prstGeom prst="rect">
            <a:avLst/>
          </a:prstGeom>
          <a:noFill/>
          <a:ln w="9525">
            <a:noFill/>
            <a:miter lim="800000"/>
            <a:headEnd/>
            <a:tailEnd/>
          </a:ln>
        </p:spPr>
        <p:txBody>
          <a:bodyPr>
            <a:spAutoFit/>
          </a:bodyPr>
          <a:lstStyle/>
          <a:p>
            <a:r>
              <a:rPr lang="en-US" sz="3200">
                <a:latin typeface="Arial Black" pitchFamily="34" charset="0"/>
              </a:rPr>
              <a:t>$1,000 = FV</a:t>
            </a:r>
          </a:p>
        </p:txBody>
      </p:sp>
      <p:sp>
        <p:nvSpPr>
          <p:cNvPr id="10" name="TextBox 9"/>
          <p:cNvSpPr txBox="1">
            <a:spLocks noChangeArrowheads="1"/>
          </p:cNvSpPr>
          <p:nvPr/>
        </p:nvSpPr>
        <p:spPr bwMode="auto">
          <a:xfrm>
            <a:off x="4724400" y="4495800"/>
            <a:ext cx="3124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YTM = I/Y = ?</a:t>
            </a:r>
          </a:p>
        </p:txBody>
      </p:sp>
      <p:sp>
        <p:nvSpPr>
          <p:cNvPr id="11" name="TextBox 10"/>
          <p:cNvSpPr txBox="1">
            <a:spLocks noChangeArrowheads="1"/>
          </p:cNvSpPr>
          <p:nvPr/>
        </p:nvSpPr>
        <p:spPr bwMode="auto">
          <a:xfrm>
            <a:off x="1600200" y="1752600"/>
            <a:ext cx="2514600" cy="307975"/>
          </a:xfrm>
          <a:prstGeom prst="rect">
            <a:avLst/>
          </a:prstGeom>
          <a:noFill/>
          <a:ln w="9525">
            <a:noFill/>
            <a:miter lim="800000"/>
            <a:headEnd/>
            <a:tailEnd/>
          </a:ln>
        </p:spPr>
        <p:txBody>
          <a:bodyPr>
            <a:spAutoFit/>
          </a:bodyPr>
          <a:lstStyle/>
          <a:p>
            <a:r>
              <a:rPr lang="en-US" sz="1400">
                <a:solidFill>
                  <a:srgbClr val="FF0000"/>
                </a:solidFill>
                <a:latin typeface="Arial Black" pitchFamily="34" charset="0"/>
              </a:rPr>
              <a:t>5%</a:t>
            </a:r>
            <a:r>
              <a:rPr lang="en-US" sz="1400">
                <a:solidFill>
                  <a:srgbClr val="C00000"/>
                </a:solidFill>
                <a:latin typeface="Arial Black" pitchFamily="34" charset="0"/>
              </a:rPr>
              <a:t>(5 x 2 = 10%</a:t>
            </a:r>
          </a:p>
        </p:txBody>
      </p:sp>
      <p:cxnSp>
        <p:nvCxnSpPr>
          <p:cNvPr id="13" name="Straight Arrow Connector 12"/>
          <p:cNvCxnSpPr/>
          <p:nvPr/>
        </p:nvCxnSpPr>
        <p:spPr>
          <a:xfrm flipH="1">
            <a:off x="1752600" y="1614488"/>
            <a:ext cx="2192338" cy="173831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09800" y="2362200"/>
            <a:ext cx="30480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4114800" y="292893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667000" y="2971800"/>
            <a:ext cx="1524000" cy="609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flipV="1">
            <a:off x="3200400" y="3429000"/>
            <a:ext cx="1219200" cy="2921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676400" y="2938463"/>
            <a:ext cx="3733800" cy="239553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981200" y="3549650"/>
            <a:ext cx="3276600" cy="20907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5334000" y="5105400"/>
            <a:ext cx="914400" cy="523875"/>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1st</a:t>
            </a:r>
          </a:p>
        </p:txBody>
      </p:sp>
      <p:sp>
        <p:nvSpPr>
          <p:cNvPr id="31" name="TextBox 30"/>
          <p:cNvSpPr txBox="1">
            <a:spLocks noChangeArrowheads="1"/>
          </p:cNvSpPr>
          <p:nvPr/>
        </p:nvSpPr>
        <p:spPr bwMode="auto">
          <a:xfrm>
            <a:off x="5257800" y="5486400"/>
            <a:ext cx="1143000" cy="523875"/>
          </a:xfrm>
          <a:prstGeom prst="rect">
            <a:avLst/>
          </a:prstGeom>
          <a:noFill/>
          <a:ln w="9525">
            <a:noFill/>
            <a:miter lim="800000"/>
            <a:headEnd/>
            <a:tailEnd/>
          </a:ln>
        </p:spPr>
        <p:txBody>
          <a:bodyPr>
            <a:spAutoFit/>
          </a:bodyPr>
          <a:lstStyle/>
          <a:p>
            <a:r>
              <a:rPr lang="en-US" sz="2800">
                <a:solidFill>
                  <a:srgbClr val="FF0000"/>
                </a:solidFill>
                <a:latin typeface="Arial Black" pitchFamily="34" charset="0"/>
              </a:rPr>
              <a:t>2nd</a:t>
            </a:r>
          </a:p>
        </p:txBody>
      </p:sp>
      <p:sp>
        <p:nvSpPr>
          <p:cNvPr id="61457" name="TextBox 31"/>
          <p:cNvSpPr txBox="1">
            <a:spLocks noChangeArrowheads="1"/>
          </p:cNvSpPr>
          <p:nvPr/>
        </p:nvSpPr>
        <p:spPr bwMode="auto">
          <a:xfrm>
            <a:off x="3944938" y="152400"/>
            <a:ext cx="3886200" cy="830263"/>
          </a:xfrm>
          <a:prstGeom prst="rect">
            <a:avLst/>
          </a:prstGeom>
          <a:solidFill>
            <a:schemeClr val="bg2"/>
          </a:solidFill>
          <a:ln w="9525">
            <a:noFill/>
            <a:miter lim="800000"/>
            <a:headEnd/>
            <a:tailEnd/>
          </a:ln>
        </p:spPr>
        <p:txBody>
          <a:bodyPr>
            <a:spAutoFit/>
          </a:bodyPr>
          <a:lstStyle/>
          <a:p>
            <a:pPr algn="ctr"/>
            <a:r>
              <a:rPr lang="en-US" sz="4800" b="1">
                <a:solidFill>
                  <a:schemeClr val="tx2"/>
                </a:solidFill>
                <a:latin typeface="Franklin Gothic Book" pitchFamily="34" charset="0"/>
              </a:rPr>
              <a:t>TI BA II Plus</a:t>
            </a:r>
          </a:p>
        </p:txBody>
      </p:sp>
      <p:cxnSp>
        <p:nvCxnSpPr>
          <p:cNvPr id="44" name="Straight Arrow Connector 43"/>
          <p:cNvCxnSpPr/>
          <p:nvPr/>
        </p:nvCxnSpPr>
        <p:spPr>
          <a:xfrm flipH="1">
            <a:off x="2857500" y="2362200"/>
            <a:ext cx="1562100" cy="300513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1459" name="Slide Number Placeholder 22"/>
          <p:cNvSpPr>
            <a:spLocks noGrp="1"/>
          </p:cNvSpPr>
          <p:nvPr/>
        </p:nvSpPr>
        <p:spPr bwMode="auto">
          <a:xfrm>
            <a:off x="146050" y="6210300"/>
            <a:ext cx="457200" cy="457200"/>
          </a:xfrm>
          <a:prstGeom prst="ellipse">
            <a:avLst/>
          </a:prstGeom>
          <a:solidFill>
            <a:srgbClr val="6076B4"/>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14-</a:t>
            </a:r>
            <a:fld id="{86F48C5F-162F-4FA0-91D6-14763D2ACFCE}" type="slidenum">
              <a:rPr lang="en-US" sz="1000">
                <a:solidFill>
                  <a:srgbClr val="FFFFFF"/>
                </a:solidFill>
                <a:latin typeface="Times New Roman" pitchFamily="18" charset="0"/>
              </a:rPr>
              <a:pPr algn="ctr"/>
              <a:t>19</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44"/>
                                        </p:tgtEl>
                                      </p:cBhvr>
                                    </p:animEffect>
                                    <p:set>
                                      <p:cBhvr>
                                        <p:cTn id="36" dur="1" fill="hold">
                                          <p:stCondLst>
                                            <p:cond delay="999"/>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16"/>
                                        </p:tgtEl>
                                      </p:cBhvr>
                                    </p:animEffect>
                                    <p:set>
                                      <p:cBhvr>
                                        <p:cTn id="46" dur="1" fill="hold">
                                          <p:stCondLst>
                                            <p:cond delay="9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00"/>
                                        <p:tgtEl>
                                          <p:spTgt spid="23"/>
                                        </p:tgtEl>
                                      </p:cBhvr>
                                    </p:animEffect>
                                    <p:set>
                                      <p:cBhvr>
                                        <p:cTn id="63" dur="1" fill="hold">
                                          <p:stCondLst>
                                            <p:cond delay="9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1000"/>
                                        <p:tgtEl>
                                          <p:spTgt spid="25"/>
                                        </p:tgtEl>
                                      </p:cBhvr>
                                    </p:animEffect>
                                    <p:set>
                                      <p:cBhvr>
                                        <p:cTn id="80" dur="1" fill="hold">
                                          <p:stCondLst>
                                            <p:cond delay="999"/>
                                          </p:stCondLst>
                                        </p:cTn>
                                        <p:tgtEl>
                                          <p:spTgt spid="2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Effect transition="in" filter="fade">
                                      <p:cBhvr>
                                        <p:cTn id="87" dur="1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1000"/>
                                        <p:tgtEl>
                                          <p:spTgt spid="30"/>
                                        </p:tgtEl>
                                      </p:cBhvr>
                                    </p:animEffect>
                                    <p:set>
                                      <p:cBhvr>
                                        <p:cTn id="101" dur="1" fill="hold">
                                          <p:stCondLst>
                                            <p:cond delay="999"/>
                                          </p:stCondLst>
                                        </p:cTn>
                                        <p:tgtEl>
                                          <p:spTgt spid="3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7"/>
                                        </p:tgtEl>
                                      </p:cBhvr>
                                    </p:animEffect>
                                    <p:set>
                                      <p:cBhvr>
                                        <p:cTn id="104" dur="1" fill="hold">
                                          <p:stCondLst>
                                            <p:cond delay="499"/>
                                          </p:stCondLst>
                                        </p:cTn>
                                        <p:tgtEl>
                                          <p:spTgt spid="2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childTnLst>
                                </p:cTn>
                              </p:par>
                            </p:childTnLst>
                          </p:cTn>
                        </p:par>
                        <p:par>
                          <p:cTn id="110" fill="hold">
                            <p:stCondLst>
                              <p:cond delay="1000"/>
                            </p:stCondLst>
                            <p:childTnLst>
                              <p:par>
                                <p:cTn id="111" presetID="10"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000"/>
                                        <p:tgtEl>
                                          <p:spTgt spid="31"/>
                                        </p:tgtEl>
                                      </p:cBhvr>
                                    </p:animEffect>
                                    <p:set>
                                      <p:cBhvr>
                                        <p:cTn id="118" dur="1" fill="hold">
                                          <p:stCondLst>
                                            <p:cond delay="1999"/>
                                          </p:stCondLst>
                                        </p:cTn>
                                        <p:tgtEl>
                                          <p:spTgt spid="3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childTnLst>
                          </p:cTn>
                        </p:par>
                        <p:par>
                          <p:cTn id="122" fill="hold">
                            <p:stCondLst>
                              <p:cond delay="2000"/>
                            </p:stCondLst>
                            <p:childTnLst>
                              <p:par>
                                <p:cTn id="123" presetID="53" presetClass="entr" presetSubtype="0" fill="hold" grpId="0" nodeType="after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Effect transition="in" filter="fade">
                                      <p:cBhvr>
                                        <p:cTn id="1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457200" y="1905000"/>
            <a:ext cx="8534400" cy="3846513"/>
          </a:xfrm>
          <a:prstGeom prst="rect">
            <a:avLst/>
          </a:prstGeom>
          <a:noFill/>
          <a:ln w="9525">
            <a:noFill/>
            <a:miter lim="800000"/>
            <a:headEnd/>
            <a:tailEnd/>
          </a:ln>
        </p:spPr>
        <p:txBody>
          <a:bodyPr>
            <a:spAutoFit/>
          </a:bodyPr>
          <a:lstStyle/>
          <a:p>
            <a:pPr>
              <a:buFont typeface="Arial" charset="0"/>
              <a:buChar char="•"/>
            </a:pPr>
            <a:r>
              <a:rPr lang="en-US" sz="3200" b="1">
                <a:latin typeface="Perpetua" pitchFamily="18" charset="0"/>
              </a:rPr>
              <a:t>The Cost of Capital – Overview</a:t>
            </a:r>
          </a:p>
          <a:p>
            <a:pPr>
              <a:buFont typeface="Arial" charset="0"/>
              <a:buChar char="•"/>
            </a:pPr>
            <a:r>
              <a:rPr lang="en-US" sz="3200" b="1">
                <a:latin typeface="Perpetua" pitchFamily="18" charset="0"/>
              </a:rPr>
              <a:t>The Cost of Equity</a:t>
            </a:r>
          </a:p>
          <a:p>
            <a:pPr>
              <a:buFont typeface="Arial" charset="0"/>
              <a:buChar char="•"/>
            </a:pPr>
            <a:r>
              <a:rPr lang="en-US" sz="3200" b="1">
                <a:latin typeface="Perpetua" pitchFamily="18" charset="0"/>
              </a:rPr>
              <a:t>The Cost of Debt</a:t>
            </a:r>
          </a:p>
          <a:p>
            <a:pPr>
              <a:buFont typeface="Arial" charset="0"/>
              <a:buChar char="•"/>
            </a:pPr>
            <a:r>
              <a:rPr lang="en-US" sz="3200" b="1">
                <a:latin typeface="Perpetua" pitchFamily="18" charset="0"/>
              </a:rPr>
              <a:t>The Cost of Preferred Stock</a:t>
            </a:r>
          </a:p>
          <a:p>
            <a:pPr>
              <a:buFont typeface="Arial" charset="0"/>
              <a:buChar char="•"/>
            </a:pPr>
            <a:r>
              <a:rPr lang="en-US" sz="3200" b="1">
                <a:latin typeface="Perpetua" pitchFamily="18" charset="0"/>
              </a:rPr>
              <a:t>The Weighted Average Cost of Capital (WACC)</a:t>
            </a:r>
          </a:p>
          <a:p>
            <a:pPr>
              <a:buFont typeface="Arial" charset="0"/>
              <a:buChar char="•"/>
            </a:pPr>
            <a:r>
              <a:rPr lang="en-US" sz="3200" b="1">
                <a:latin typeface="Perpetua" pitchFamily="18" charset="0"/>
              </a:rPr>
              <a:t>Divisional and Project Costs of Capital</a:t>
            </a:r>
          </a:p>
          <a:p>
            <a:pPr>
              <a:buFont typeface="Arial" charset="0"/>
              <a:buChar char="•"/>
            </a:pPr>
            <a:r>
              <a:rPr lang="en-US" sz="3200" b="1">
                <a:latin typeface="Perpetua" pitchFamily="18" charset="0"/>
              </a:rPr>
              <a:t>Floatation Costs relative to WACC</a:t>
            </a:r>
          </a:p>
          <a:p>
            <a:pPr>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solidFill>
            <a:schemeClr val="bg2"/>
          </a:solidFill>
        </p:spPr>
        <p:txBody>
          <a:bodyPr/>
          <a:lstStyle/>
          <a:p>
            <a:pPr algn="ctr" eaLnBrk="1" hangingPunct="1"/>
            <a:r>
              <a:rPr lang="en-US" sz="4800" b="1" smtClean="0"/>
              <a:t>Capital Structure Weights</a:t>
            </a:r>
          </a:p>
        </p:txBody>
      </p:sp>
      <p:sp>
        <p:nvSpPr>
          <p:cNvPr id="3" name="TextBox 2"/>
          <p:cNvSpPr txBox="1">
            <a:spLocks noChangeArrowheads="1"/>
          </p:cNvSpPr>
          <p:nvPr/>
        </p:nvSpPr>
        <p:spPr bwMode="auto">
          <a:xfrm>
            <a:off x="685800" y="1676400"/>
            <a:ext cx="4495800" cy="2554288"/>
          </a:xfrm>
          <a:prstGeom prst="rect">
            <a:avLst/>
          </a:prstGeom>
          <a:noFill/>
          <a:ln w="9525">
            <a:noFill/>
            <a:miter lim="800000"/>
            <a:headEnd/>
            <a:tailEnd/>
          </a:ln>
        </p:spPr>
        <p:txBody>
          <a:bodyPr>
            <a:spAutoFit/>
          </a:bodyPr>
          <a:lstStyle/>
          <a:p>
            <a:r>
              <a:rPr lang="en-US" sz="3200" b="1">
                <a:latin typeface="Perpetua" pitchFamily="18" charset="0"/>
                <a:cs typeface="Arial" charset="0"/>
              </a:rPr>
              <a:t>To compute the WACC, we first need the weights of each source of funds: namely debt, preferred stock and equity</a:t>
            </a:r>
          </a:p>
        </p:txBody>
      </p:sp>
      <p:pic>
        <p:nvPicPr>
          <p:cNvPr id="64516" name="Picture 4" descr="C:\Users\Eric\AppData\Local\Microsoft\Windows\Temporary Internet Files\Content.IE5\1C753IZV\MP900387318[1].jpg"/>
          <p:cNvPicPr>
            <a:picLocks noChangeAspect="1" noChangeArrowheads="1"/>
          </p:cNvPicPr>
          <p:nvPr/>
        </p:nvPicPr>
        <p:blipFill>
          <a:blip r:embed="rId2" cstate="print"/>
          <a:srcRect/>
          <a:stretch>
            <a:fillRect/>
          </a:stretch>
        </p:blipFill>
        <p:spPr bwMode="auto">
          <a:xfrm>
            <a:off x="5486400" y="2133600"/>
            <a:ext cx="29718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4516"/>
                                        </p:tgtEl>
                                        <p:attrNameLst>
                                          <p:attrName>style.visibility</p:attrName>
                                        </p:attrNameLst>
                                      </p:cBhvr>
                                      <p:to>
                                        <p:strVal val="visible"/>
                                      </p:to>
                                    </p:set>
                                    <p:anim calcmode="lin" valueType="num">
                                      <p:cBhvr>
                                        <p:cTn id="11" dur="1000" fill="hold"/>
                                        <p:tgtEl>
                                          <p:spTgt spid="64516"/>
                                        </p:tgtEl>
                                        <p:attrNameLst>
                                          <p:attrName>ppt_w</p:attrName>
                                        </p:attrNameLst>
                                      </p:cBhvr>
                                      <p:tavLst>
                                        <p:tav tm="0">
                                          <p:val>
                                            <p:fltVal val="0"/>
                                          </p:val>
                                        </p:tav>
                                        <p:tav tm="100000">
                                          <p:val>
                                            <p:strVal val="#ppt_w"/>
                                          </p:val>
                                        </p:tav>
                                      </p:tavLst>
                                    </p:anim>
                                    <p:anim calcmode="lin" valueType="num">
                                      <p:cBhvr>
                                        <p:cTn id="12" dur="1000" fill="hold"/>
                                        <p:tgtEl>
                                          <p:spTgt spid="645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solidFill>
            <a:schemeClr val="bg2"/>
          </a:solidFill>
        </p:spPr>
        <p:txBody>
          <a:bodyPr/>
          <a:lstStyle/>
          <a:p>
            <a:pPr algn="ctr" eaLnBrk="1" hangingPunct="1"/>
            <a:r>
              <a:rPr lang="en-US" sz="4800" b="1" smtClean="0"/>
              <a:t>Capital Structure Weights</a:t>
            </a:r>
          </a:p>
        </p:txBody>
      </p:sp>
      <p:sp>
        <p:nvSpPr>
          <p:cNvPr id="3" name="TextBox 2"/>
          <p:cNvSpPr txBox="1">
            <a:spLocks noChangeArrowheads="1"/>
          </p:cNvSpPr>
          <p:nvPr/>
        </p:nvSpPr>
        <p:spPr bwMode="auto">
          <a:xfrm>
            <a:off x="685800" y="1676400"/>
            <a:ext cx="4495800" cy="3540125"/>
          </a:xfrm>
          <a:prstGeom prst="rect">
            <a:avLst/>
          </a:prstGeom>
          <a:noFill/>
          <a:ln w="9525">
            <a:noFill/>
            <a:miter lim="800000"/>
            <a:headEnd/>
            <a:tailEnd/>
          </a:ln>
        </p:spPr>
        <p:txBody>
          <a:bodyPr>
            <a:spAutoFit/>
          </a:bodyPr>
          <a:lstStyle/>
          <a:p>
            <a:r>
              <a:rPr lang="en-US" sz="3200" b="1">
                <a:latin typeface="Perpetua" pitchFamily="18" charset="0"/>
                <a:cs typeface="Arial" charset="0"/>
              </a:rPr>
              <a:t>Let’s simplify with an example of just debt and equity.</a:t>
            </a:r>
          </a:p>
          <a:p>
            <a:endParaRPr lang="en-US" sz="3200" b="1">
              <a:latin typeface="Perpetua" pitchFamily="18" charset="0"/>
              <a:cs typeface="Arial" charset="0"/>
            </a:endParaRPr>
          </a:p>
          <a:p>
            <a:r>
              <a:rPr lang="en-US" sz="3200" b="1">
                <a:latin typeface="Perpetua" pitchFamily="18" charset="0"/>
                <a:cs typeface="Arial" charset="0"/>
              </a:rPr>
              <a:t>We often use the </a:t>
            </a:r>
            <a:r>
              <a:rPr lang="en-US" sz="3200" b="1">
                <a:solidFill>
                  <a:srgbClr val="0070C0"/>
                </a:solidFill>
                <a:latin typeface="Perpetua" pitchFamily="18" charset="0"/>
                <a:cs typeface="Arial" charset="0"/>
              </a:rPr>
              <a:t>market value </a:t>
            </a:r>
            <a:r>
              <a:rPr lang="en-US" sz="3200" b="1">
                <a:latin typeface="Perpetua" pitchFamily="18" charset="0"/>
                <a:cs typeface="Arial" charset="0"/>
              </a:rPr>
              <a:t>of both debt and equity</a:t>
            </a:r>
          </a:p>
        </p:txBody>
      </p:sp>
      <p:pic>
        <p:nvPicPr>
          <p:cNvPr id="68611" name="Picture 4" descr="C:\Users\Eric\AppData\Local\Microsoft\Windows\Temporary Internet Files\Content.IE5\1C753IZV\MP900387318[1].jpg"/>
          <p:cNvPicPr>
            <a:picLocks noChangeAspect="1" noChangeArrowheads="1"/>
          </p:cNvPicPr>
          <p:nvPr/>
        </p:nvPicPr>
        <p:blipFill>
          <a:blip r:embed="rId2" cstate="print"/>
          <a:srcRect/>
          <a:stretch>
            <a:fillRect/>
          </a:stretch>
        </p:blipFill>
        <p:spPr bwMode="auto">
          <a:xfrm>
            <a:off x="5562600" y="1922463"/>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730250" y="304800"/>
            <a:ext cx="7772400" cy="1143000"/>
          </a:xfrm>
          <a:solidFill>
            <a:schemeClr val="bg2"/>
          </a:solidFill>
        </p:spPr>
        <p:txBody>
          <a:bodyPr/>
          <a:lstStyle/>
          <a:p>
            <a:pPr algn="ctr" eaLnBrk="1" hangingPunct="1"/>
            <a:r>
              <a:rPr lang="en-US" sz="4800" b="1" smtClean="0"/>
              <a:t>Capital Structure Valuation</a:t>
            </a:r>
          </a:p>
        </p:txBody>
      </p:sp>
      <p:sp>
        <p:nvSpPr>
          <p:cNvPr id="3" name="TextBox 2"/>
          <p:cNvSpPr txBox="1">
            <a:spLocks noChangeArrowheads="1"/>
          </p:cNvSpPr>
          <p:nvPr/>
        </p:nvSpPr>
        <p:spPr bwMode="auto">
          <a:xfrm>
            <a:off x="609600" y="1828800"/>
            <a:ext cx="7924800" cy="3540125"/>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Debt</a:t>
            </a:r>
            <a:r>
              <a:rPr lang="en-US" sz="3200" b="1">
                <a:latin typeface="Perpetua" pitchFamily="18" charset="0"/>
                <a:cs typeface="Arial" charset="0"/>
              </a:rPr>
              <a:t>’s Market Value = (# of outstanding </a:t>
            </a:r>
            <a:r>
              <a:rPr lang="en-US" sz="3200" b="1">
                <a:solidFill>
                  <a:srgbClr val="0070C0"/>
                </a:solidFill>
                <a:latin typeface="Perpetua" pitchFamily="18" charset="0"/>
                <a:cs typeface="Arial" charset="0"/>
              </a:rPr>
              <a:t>bonds</a:t>
            </a:r>
            <a:r>
              <a:rPr lang="en-US" sz="3200" b="1">
                <a:latin typeface="Perpetua" pitchFamily="18" charset="0"/>
                <a:cs typeface="Arial" charset="0"/>
              </a:rPr>
              <a:t> ) x (the </a:t>
            </a:r>
            <a:r>
              <a:rPr lang="en-US" sz="3200" b="1">
                <a:solidFill>
                  <a:srgbClr val="7030A0"/>
                </a:solidFill>
                <a:latin typeface="Perpetua" pitchFamily="18" charset="0"/>
                <a:cs typeface="Arial" charset="0"/>
              </a:rPr>
              <a:t>market price </a:t>
            </a:r>
            <a:r>
              <a:rPr lang="en-US" sz="3200" b="1">
                <a:latin typeface="Perpetua" pitchFamily="18" charset="0"/>
                <a:cs typeface="Arial" charset="0"/>
              </a:rPr>
              <a:t>of one bond)</a:t>
            </a:r>
          </a:p>
          <a:p>
            <a:endParaRPr lang="en-US" sz="3200" b="1">
              <a:latin typeface="Perpetua" pitchFamily="18" charset="0"/>
              <a:cs typeface="Arial" charset="0"/>
            </a:endParaRPr>
          </a:p>
          <a:p>
            <a:r>
              <a:rPr lang="en-US" sz="3200" b="1">
                <a:solidFill>
                  <a:srgbClr val="0070C0"/>
                </a:solidFill>
                <a:latin typeface="Perpetua" pitchFamily="18" charset="0"/>
                <a:cs typeface="Arial" charset="0"/>
              </a:rPr>
              <a:t>Equity</a:t>
            </a:r>
            <a:r>
              <a:rPr lang="en-US" sz="3200" b="1">
                <a:latin typeface="Perpetua" pitchFamily="18" charset="0"/>
                <a:cs typeface="Arial" charset="0"/>
              </a:rPr>
              <a:t>’s Market Value = (# shares of outstanding </a:t>
            </a:r>
            <a:r>
              <a:rPr lang="en-US" sz="3200" b="1">
                <a:solidFill>
                  <a:srgbClr val="0070C0"/>
                </a:solidFill>
                <a:latin typeface="Perpetua" pitchFamily="18" charset="0"/>
                <a:cs typeface="Arial" charset="0"/>
              </a:rPr>
              <a:t>common stock</a:t>
            </a:r>
            <a:r>
              <a:rPr lang="en-US" sz="3200" b="1">
                <a:latin typeface="Perpetua" pitchFamily="18" charset="0"/>
                <a:cs typeface="Arial" charset="0"/>
              </a:rPr>
              <a:t>) x (the </a:t>
            </a:r>
            <a:r>
              <a:rPr lang="en-US" sz="3200" b="1">
                <a:solidFill>
                  <a:srgbClr val="7030A0"/>
                </a:solidFill>
                <a:latin typeface="Perpetua" pitchFamily="18" charset="0"/>
                <a:cs typeface="Arial" charset="0"/>
              </a:rPr>
              <a:t>market price </a:t>
            </a:r>
            <a:r>
              <a:rPr lang="en-US" sz="3200" b="1">
                <a:latin typeface="Perpetua" pitchFamily="18" charset="0"/>
                <a:cs typeface="Arial" charset="0"/>
              </a:rPr>
              <a:t>of one share of common stock)</a:t>
            </a:r>
          </a:p>
          <a:p>
            <a:endParaRPr lang="en-US" sz="3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762000" y="304800"/>
            <a:ext cx="7772400" cy="1143000"/>
          </a:xfrm>
          <a:solidFill>
            <a:schemeClr val="bg2"/>
          </a:solidFill>
        </p:spPr>
        <p:txBody>
          <a:bodyPr/>
          <a:lstStyle/>
          <a:p>
            <a:pPr algn="ctr" eaLnBrk="1" hangingPunct="1"/>
            <a:r>
              <a:rPr lang="en-US" sz="4800" b="1" smtClean="0"/>
              <a:t>Capital Structure Valuation</a:t>
            </a:r>
          </a:p>
        </p:txBody>
      </p:sp>
      <p:sp>
        <p:nvSpPr>
          <p:cNvPr id="3" name="TextBox 2"/>
          <p:cNvSpPr txBox="1">
            <a:spLocks noChangeArrowheads="1"/>
          </p:cNvSpPr>
          <p:nvPr/>
        </p:nvSpPr>
        <p:spPr bwMode="auto">
          <a:xfrm>
            <a:off x="838200" y="1752600"/>
            <a:ext cx="7924800" cy="3478213"/>
          </a:xfrm>
          <a:prstGeom prst="rect">
            <a:avLst/>
          </a:prstGeom>
          <a:noFill/>
          <a:ln w="9525">
            <a:noFill/>
            <a:miter lim="800000"/>
            <a:headEnd/>
            <a:tailEnd/>
          </a:ln>
        </p:spPr>
        <p:txBody>
          <a:bodyPr>
            <a:spAutoFit/>
          </a:bodyPr>
          <a:lstStyle/>
          <a:p>
            <a:r>
              <a:rPr lang="en-US" sz="3600" b="1">
                <a:solidFill>
                  <a:srgbClr val="0070C0"/>
                </a:solidFill>
                <a:latin typeface="Perpetua" pitchFamily="18" charset="0"/>
                <a:cs typeface="Arial" charset="0"/>
              </a:rPr>
              <a:t>A firm’s market value is simply the added value of both the debt and the equity:</a:t>
            </a:r>
          </a:p>
          <a:p>
            <a:endParaRPr lang="en-US" sz="3200" b="1">
              <a:solidFill>
                <a:srgbClr val="0070C0"/>
              </a:solidFill>
              <a:latin typeface="Perpetua" pitchFamily="18" charset="0"/>
              <a:cs typeface="Arial" charset="0"/>
            </a:endParaRPr>
          </a:p>
          <a:p>
            <a:pPr algn="ctr"/>
            <a:r>
              <a:rPr lang="en-US" sz="4800" b="1">
                <a:solidFill>
                  <a:srgbClr val="7030A0"/>
                </a:solidFill>
                <a:latin typeface="Perpetua" pitchFamily="18" charset="0"/>
                <a:cs typeface="Arial" charset="0"/>
              </a:rPr>
              <a:t>V = D  +  E</a:t>
            </a:r>
          </a:p>
          <a:p>
            <a:endParaRPr lang="en-US" sz="32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914400" y="381000"/>
            <a:ext cx="7772400" cy="1036638"/>
          </a:xfrm>
          <a:solidFill>
            <a:schemeClr val="bg2"/>
          </a:solidFill>
        </p:spPr>
        <p:txBody>
          <a:bodyPr/>
          <a:lstStyle/>
          <a:p>
            <a:pPr algn="ctr" eaLnBrk="1" hangingPunct="1"/>
            <a:r>
              <a:rPr lang="en-US" sz="4800" b="1" smtClean="0"/>
              <a:t>Capital Structure Weights</a:t>
            </a:r>
          </a:p>
        </p:txBody>
      </p:sp>
      <p:sp>
        <p:nvSpPr>
          <p:cNvPr id="3" name="TextBox 2"/>
          <p:cNvSpPr txBox="1">
            <a:spLocks noChangeArrowheads="1"/>
          </p:cNvSpPr>
          <p:nvPr/>
        </p:nvSpPr>
        <p:spPr bwMode="auto">
          <a:xfrm>
            <a:off x="685800" y="1676400"/>
            <a:ext cx="4495800" cy="3662363"/>
          </a:xfrm>
          <a:prstGeom prst="rect">
            <a:avLst/>
          </a:prstGeom>
          <a:noFill/>
          <a:ln w="9525">
            <a:noFill/>
            <a:miter lim="800000"/>
            <a:headEnd/>
            <a:tailEnd/>
          </a:ln>
        </p:spPr>
        <p:txBody>
          <a:bodyPr>
            <a:spAutoFit/>
          </a:bodyPr>
          <a:lstStyle/>
          <a:p>
            <a:r>
              <a:rPr lang="en-US" sz="3200" b="1">
                <a:latin typeface="Perpetua" pitchFamily="18" charset="0"/>
                <a:cs typeface="Arial" charset="0"/>
              </a:rPr>
              <a:t>W</a:t>
            </a:r>
            <a:r>
              <a:rPr lang="en-US" sz="3200" b="1" baseline="-25000">
                <a:latin typeface="Perpetua" pitchFamily="18" charset="0"/>
                <a:cs typeface="Arial" charset="0"/>
              </a:rPr>
              <a:t>D</a:t>
            </a:r>
            <a:r>
              <a:rPr lang="en-US" sz="3200" b="1">
                <a:latin typeface="Perpetua" pitchFamily="18" charset="0"/>
                <a:cs typeface="Arial" charset="0"/>
              </a:rPr>
              <a:t> = D/V</a:t>
            </a:r>
          </a:p>
          <a:p>
            <a:endParaRPr lang="en-US" sz="2000" b="1">
              <a:latin typeface="Perpetua" pitchFamily="18" charset="0"/>
              <a:cs typeface="Arial" charset="0"/>
            </a:endParaRPr>
          </a:p>
          <a:p>
            <a:r>
              <a:rPr lang="en-US" sz="3200" b="1">
                <a:latin typeface="Perpetua" pitchFamily="18" charset="0"/>
                <a:cs typeface="Arial" charset="0"/>
              </a:rPr>
              <a:t>This is the % financed with debt</a:t>
            </a:r>
          </a:p>
          <a:p>
            <a:endParaRPr lang="en-US" sz="2000" b="1">
              <a:latin typeface="Perpetua" pitchFamily="18" charset="0"/>
              <a:cs typeface="Arial" charset="0"/>
            </a:endParaRPr>
          </a:p>
          <a:p>
            <a:r>
              <a:rPr lang="en-US" sz="3200" b="1">
                <a:latin typeface="Perpetua" pitchFamily="18" charset="0"/>
                <a:cs typeface="Arial" charset="0"/>
              </a:rPr>
              <a:t>W</a:t>
            </a:r>
            <a:r>
              <a:rPr lang="en-US" sz="3200" b="1" baseline="-25000">
                <a:latin typeface="Perpetua" pitchFamily="18" charset="0"/>
                <a:cs typeface="Arial" charset="0"/>
              </a:rPr>
              <a:t>E</a:t>
            </a:r>
            <a:r>
              <a:rPr lang="en-US" sz="3200" b="1">
                <a:latin typeface="Perpetua" pitchFamily="18" charset="0"/>
                <a:cs typeface="Arial" charset="0"/>
              </a:rPr>
              <a:t> = E/V</a:t>
            </a:r>
          </a:p>
          <a:p>
            <a:r>
              <a:rPr lang="en-US" sz="3200" b="1">
                <a:latin typeface="Perpetua" pitchFamily="18" charset="0"/>
                <a:cs typeface="Arial" charset="0"/>
              </a:rPr>
              <a:t>This is the % financed with equity</a:t>
            </a:r>
          </a:p>
        </p:txBody>
      </p:sp>
      <p:pic>
        <p:nvPicPr>
          <p:cNvPr id="73731" name="Picture 4" descr="C:\Users\Eric\AppData\Local\Microsoft\Windows\Temporary Internet Files\Content.IE5\1C753IZV\MP900387318[1].jpg"/>
          <p:cNvPicPr>
            <a:picLocks noChangeAspect="1" noChangeArrowheads="1"/>
          </p:cNvPicPr>
          <p:nvPr/>
        </p:nvPicPr>
        <p:blipFill>
          <a:blip r:embed="rId3" cstate="print"/>
          <a:srcRect/>
          <a:stretch>
            <a:fillRect/>
          </a:stretch>
        </p:blipFill>
        <p:spPr bwMode="auto">
          <a:xfrm>
            <a:off x="5715000" y="2174875"/>
            <a:ext cx="2667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z="4800" b="1" smtClean="0">
                <a:solidFill>
                  <a:srgbClr val="FF0000"/>
                </a:solidFill>
              </a:rPr>
              <a:t>Student Alert!</a:t>
            </a:r>
          </a:p>
        </p:txBody>
      </p:sp>
      <p:sp>
        <p:nvSpPr>
          <p:cNvPr id="3" name="TextBox 2"/>
          <p:cNvSpPr txBox="1">
            <a:spLocks noChangeArrowheads="1"/>
          </p:cNvSpPr>
          <p:nvPr/>
        </p:nvSpPr>
        <p:spPr bwMode="auto">
          <a:xfrm>
            <a:off x="1905000" y="1447800"/>
            <a:ext cx="5562600" cy="1754188"/>
          </a:xfrm>
          <a:prstGeom prst="rect">
            <a:avLst/>
          </a:prstGeom>
          <a:noFill/>
          <a:ln w="9525">
            <a:noFill/>
            <a:miter lim="800000"/>
            <a:headEnd/>
            <a:tailEnd/>
          </a:ln>
        </p:spPr>
        <p:txBody>
          <a:bodyPr>
            <a:spAutoFit/>
          </a:bodyPr>
          <a:lstStyle/>
          <a:p>
            <a:r>
              <a:rPr lang="en-US" sz="3600" b="1">
                <a:latin typeface="Perpetua" pitchFamily="18" charset="0"/>
                <a:cs typeface="Arial" charset="0"/>
              </a:rPr>
              <a:t>The capital structure weights must always add up to </a:t>
            </a:r>
            <a:r>
              <a:rPr lang="en-US" sz="3600" b="1">
                <a:solidFill>
                  <a:srgbClr val="FF0000"/>
                </a:solidFill>
                <a:latin typeface="Perpetua" pitchFamily="18" charset="0"/>
                <a:cs typeface="Arial" charset="0"/>
              </a:rPr>
              <a:t>100%</a:t>
            </a:r>
          </a:p>
        </p:txBody>
      </p:sp>
      <p:sp>
        <p:nvSpPr>
          <p:cNvPr id="4" name="TextBox 3"/>
          <p:cNvSpPr txBox="1">
            <a:spLocks noChangeArrowheads="1"/>
          </p:cNvSpPr>
          <p:nvPr/>
        </p:nvSpPr>
        <p:spPr bwMode="auto">
          <a:xfrm>
            <a:off x="1676400" y="3429000"/>
            <a:ext cx="6629400" cy="1938338"/>
          </a:xfrm>
          <a:prstGeom prst="rect">
            <a:avLst/>
          </a:prstGeom>
          <a:noFill/>
          <a:ln w="9525">
            <a:noFill/>
            <a:miter lim="800000"/>
            <a:headEnd/>
            <a:tailEnd/>
          </a:ln>
        </p:spPr>
        <p:txBody>
          <a:bodyPr>
            <a:spAutoFit/>
          </a:bodyPr>
          <a:lstStyle/>
          <a:p>
            <a:r>
              <a:rPr lang="en-US" sz="4000" b="1">
                <a:solidFill>
                  <a:srgbClr val="0070C0"/>
                </a:solidFill>
                <a:latin typeface="Perpetua" pitchFamily="18" charset="0"/>
                <a:cs typeface="Arial" charset="0"/>
              </a:rPr>
              <a:t>W</a:t>
            </a:r>
            <a:r>
              <a:rPr lang="en-US" sz="4000" b="1" baseline="-25000">
                <a:solidFill>
                  <a:srgbClr val="0070C0"/>
                </a:solidFill>
                <a:latin typeface="Perpetua" pitchFamily="18" charset="0"/>
                <a:cs typeface="Arial" charset="0"/>
              </a:rPr>
              <a:t>D</a:t>
            </a:r>
            <a:r>
              <a:rPr lang="en-US" sz="4000" b="1">
                <a:solidFill>
                  <a:srgbClr val="0070C0"/>
                </a:solidFill>
                <a:latin typeface="Perpetua" pitchFamily="18" charset="0"/>
                <a:cs typeface="Arial" charset="0"/>
              </a:rPr>
              <a:t>  +  W</a:t>
            </a:r>
            <a:r>
              <a:rPr lang="en-US" sz="4000" b="1" baseline="-25000">
                <a:solidFill>
                  <a:srgbClr val="0070C0"/>
                </a:solidFill>
                <a:latin typeface="Perpetua" pitchFamily="18" charset="0"/>
                <a:cs typeface="Arial" charset="0"/>
              </a:rPr>
              <a:t>E</a:t>
            </a:r>
            <a:r>
              <a:rPr lang="en-US" sz="4000" b="1">
                <a:solidFill>
                  <a:srgbClr val="0070C0"/>
                </a:solidFill>
                <a:latin typeface="Perpetua" pitchFamily="18" charset="0"/>
                <a:cs typeface="Arial" charset="0"/>
              </a:rPr>
              <a:t>  = 100%</a:t>
            </a:r>
          </a:p>
          <a:p>
            <a:r>
              <a:rPr lang="en-US" sz="4000" b="1">
                <a:solidFill>
                  <a:srgbClr val="0070C0"/>
                </a:solidFill>
                <a:latin typeface="Perpetua" pitchFamily="18" charset="0"/>
                <a:cs typeface="Arial" charset="0"/>
              </a:rPr>
              <a:t>                  or</a:t>
            </a:r>
          </a:p>
          <a:p>
            <a:r>
              <a:rPr lang="en-US" sz="4000" b="1">
                <a:solidFill>
                  <a:srgbClr val="0070C0"/>
                </a:solidFill>
                <a:latin typeface="Perpetua" pitchFamily="18" charset="0"/>
                <a:cs typeface="Arial" charset="0"/>
              </a:rPr>
              <a:t>W</a:t>
            </a:r>
            <a:r>
              <a:rPr lang="en-US" sz="4000" b="1" baseline="-25000">
                <a:solidFill>
                  <a:srgbClr val="0070C0"/>
                </a:solidFill>
                <a:latin typeface="Perpetua" pitchFamily="18" charset="0"/>
                <a:cs typeface="Arial" charset="0"/>
              </a:rPr>
              <a:t>D</a:t>
            </a:r>
            <a:r>
              <a:rPr lang="en-US" sz="4000" b="1">
                <a:solidFill>
                  <a:srgbClr val="0070C0"/>
                </a:solidFill>
                <a:latin typeface="Perpetua" pitchFamily="18" charset="0"/>
                <a:cs typeface="Arial" charset="0"/>
              </a:rPr>
              <a:t>  +  W</a:t>
            </a:r>
            <a:r>
              <a:rPr lang="en-US" sz="4000" b="1" baseline="-25000">
                <a:solidFill>
                  <a:srgbClr val="0070C0"/>
                </a:solidFill>
                <a:latin typeface="Perpetua" pitchFamily="18" charset="0"/>
                <a:cs typeface="Arial" charset="0"/>
              </a:rPr>
              <a:t>PS</a:t>
            </a:r>
            <a:r>
              <a:rPr lang="en-US" sz="4000" b="1">
                <a:solidFill>
                  <a:srgbClr val="0070C0"/>
                </a:solidFill>
                <a:latin typeface="Perpetua" pitchFamily="18" charset="0"/>
                <a:cs typeface="Arial" charset="0"/>
              </a:rPr>
              <a:t>  +  W</a:t>
            </a:r>
            <a:r>
              <a:rPr lang="en-US" sz="4000" b="1" baseline="-25000">
                <a:solidFill>
                  <a:srgbClr val="0070C0"/>
                </a:solidFill>
                <a:latin typeface="Perpetua" pitchFamily="18" charset="0"/>
                <a:cs typeface="Arial" charset="0"/>
              </a:rPr>
              <a:t>E</a:t>
            </a:r>
            <a:r>
              <a:rPr lang="en-US" sz="4000" b="1">
                <a:solidFill>
                  <a:srgbClr val="0070C0"/>
                </a:solidFill>
                <a:latin typeface="Perpetua" pitchFamily="18" charset="0"/>
                <a:cs typeface="Arial" charset="0"/>
              </a:rPr>
              <a:t>  =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4">
                                            <p:txEl>
                                              <p:pRg st="0" end="0"/>
                                            </p:txEl>
                                          </p:spTgt>
                                        </p:tgtEl>
                                      </p:cBhvr>
                                    </p:animEffect>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1" end="1"/>
                                            </p:txEl>
                                          </p:spTgt>
                                        </p:tgtEl>
                                      </p:cBhvr>
                                    </p:animEffect>
                                  </p:childTnLst>
                                </p:cTn>
                              </p:par>
                            </p:childTnLst>
                          </p:cTn>
                        </p:par>
                        <p:par>
                          <p:cTn id="25" fill="hold">
                            <p:stCondLst>
                              <p:cond delay="3000"/>
                            </p:stCondLst>
                            <p:childTnLst>
                              <p:par>
                                <p:cTn id="26" presetID="55"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914400" y="274638"/>
            <a:ext cx="7772400" cy="1477962"/>
          </a:xfrm>
          <a:solidFill>
            <a:schemeClr val="bg2"/>
          </a:solidFill>
        </p:spPr>
        <p:txBody>
          <a:bodyPr/>
          <a:lstStyle/>
          <a:p>
            <a:pPr algn="ctr" eaLnBrk="1" hangingPunct="1"/>
            <a:r>
              <a:rPr lang="en-US" sz="4800" b="1" smtClean="0"/>
              <a:t>Example: Capital Structure Weights</a:t>
            </a:r>
          </a:p>
        </p:txBody>
      </p:sp>
      <p:sp>
        <p:nvSpPr>
          <p:cNvPr id="76802" name="TextBox 2"/>
          <p:cNvSpPr txBox="1">
            <a:spLocks noChangeArrowheads="1"/>
          </p:cNvSpPr>
          <p:nvPr/>
        </p:nvSpPr>
        <p:spPr bwMode="auto">
          <a:xfrm>
            <a:off x="762000" y="1752600"/>
            <a:ext cx="83820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Suppose you have a market value of </a:t>
            </a:r>
            <a:r>
              <a:rPr lang="en-US" sz="3200" b="1">
                <a:solidFill>
                  <a:srgbClr val="0070C0"/>
                </a:solidFill>
                <a:latin typeface="Perpetua" pitchFamily="18" charset="0"/>
                <a:cs typeface="Arial" charset="0"/>
              </a:rPr>
              <a:t>equity</a:t>
            </a:r>
            <a:r>
              <a:rPr lang="en-US" sz="3200" b="1">
                <a:latin typeface="Perpetua" pitchFamily="18" charset="0"/>
                <a:cs typeface="Arial" charset="0"/>
              </a:rPr>
              <a:t> equal to </a:t>
            </a:r>
            <a:r>
              <a:rPr lang="en-US" sz="3200" b="1">
                <a:solidFill>
                  <a:srgbClr val="0070C0"/>
                </a:solidFill>
                <a:latin typeface="Perpetua" pitchFamily="18" charset="0"/>
                <a:cs typeface="Arial" charset="0"/>
              </a:rPr>
              <a:t>$500 </a:t>
            </a:r>
            <a:r>
              <a:rPr lang="en-US" sz="3200" b="1">
                <a:latin typeface="Perpetua" pitchFamily="18" charset="0"/>
                <a:cs typeface="Arial" charset="0"/>
              </a:rPr>
              <a:t>million and a market value of </a:t>
            </a:r>
            <a:r>
              <a:rPr lang="en-US" sz="3200" b="1">
                <a:solidFill>
                  <a:srgbClr val="0070C0"/>
                </a:solidFill>
                <a:latin typeface="Perpetua" pitchFamily="18" charset="0"/>
                <a:cs typeface="Arial" charset="0"/>
              </a:rPr>
              <a:t>debt</a:t>
            </a:r>
            <a:r>
              <a:rPr lang="en-US" sz="3200" b="1">
                <a:latin typeface="Perpetua" pitchFamily="18" charset="0"/>
                <a:cs typeface="Arial" charset="0"/>
              </a:rPr>
              <a:t> equal to </a:t>
            </a:r>
            <a:r>
              <a:rPr lang="en-US" sz="3200" b="1">
                <a:solidFill>
                  <a:srgbClr val="0070C0"/>
                </a:solidFill>
                <a:latin typeface="Perpetua" pitchFamily="18" charset="0"/>
                <a:cs typeface="Arial" charset="0"/>
              </a:rPr>
              <a:t>$475 </a:t>
            </a:r>
            <a:r>
              <a:rPr lang="en-US" sz="3200" b="1">
                <a:latin typeface="Perpetua" pitchFamily="18" charset="0"/>
                <a:cs typeface="Arial" charset="0"/>
              </a:rPr>
              <a:t>million.</a:t>
            </a:r>
          </a:p>
        </p:txBody>
      </p:sp>
      <p:sp>
        <p:nvSpPr>
          <p:cNvPr id="4" name="TextBox 3"/>
          <p:cNvSpPr txBox="1">
            <a:spLocks noChangeArrowheads="1"/>
          </p:cNvSpPr>
          <p:nvPr/>
        </p:nvSpPr>
        <p:spPr bwMode="auto">
          <a:xfrm>
            <a:off x="304800" y="3505200"/>
            <a:ext cx="8610600" cy="584200"/>
          </a:xfrm>
          <a:prstGeom prst="rect">
            <a:avLst/>
          </a:prstGeom>
          <a:noFill/>
          <a:ln w="9525">
            <a:noFill/>
            <a:miter lim="800000"/>
            <a:headEnd/>
            <a:tailEnd/>
          </a:ln>
        </p:spPr>
        <p:txBody>
          <a:bodyPr>
            <a:spAutoFit/>
          </a:bodyPr>
          <a:lstStyle/>
          <a:p>
            <a:pPr lvl="1"/>
            <a:r>
              <a:rPr lang="en-US" sz="3200" b="1">
                <a:solidFill>
                  <a:srgbClr val="0070C0"/>
                </a:solidFill>
                <a:latin typeface="Perpetua" pitchFamily="18" charset="0"/>
                <a:cs typeface="Arial" charset="0"/>
              </a:rPr>
              <a:t>What are the capital structure weights?</a:t>
            </a:r>
          </a:p>
        </p:txBody>
      </p:sp>
      <p:sp>
        <p:nvSpPr>
          <p:cNvPr id="5" name="TextBox 4"/>
          <p:cNvSpPr txBox="1">
            <a:spLocks noChangeArrowheads="1"/>
          </p:cNvSpPr>
          <p:nvPr/>
        </p:nvSpPr>
        <p:spPr bwMode="auto">
          <a:xfrm>
            <a:off x="0" y="4267200"/>
            <a:ext cx="8839200" cy="523875"/>
          </a:xfrm>
          <a:prstGeom prst="rect">
            <a:avLst/>
          </a:prstGeom>
          <a:noFill/>
          <a:ln w="9525">
            <a:noFill/>
            <a:miter lim="800000"/>
            <a:headEnd/>
            <a:tailEnd/>
          </a:ln>
        </p:spPr>
        <p:txBody>
          <a:bodyPr>
            <a:spAutoFit/>
          </a:bodyPr>
          <a:lstStyle/>
          <a:p>
            <a:pPr lvl="2"/>
            <a:r>
              <a:rPr lang="en-US" sz="2800" b="1">
                <a:solidFill>
                  <a:srgbClr val="7030A0"/>
                </a:solidFill>
                <a:cs typeface="Arial" charset="0"/>
              </a:rPr>
              <a:t>V = $500 million + $475 million = $975 million</a:t>
            </a:r>
          </a:p>
        </p:txBody>
      </p:sp>
      <p:sp>
        <p:nvSpPr>
          <p:cNvPr id="6" name="TextBox 5"/>
          <p:cNvSpPr txBox="1">
            <a:spLocks noChangeArrowheads="1"/>
          </p:cNvSpPr>
          <p:nvPr/>
        </p:nvSpPr>
        <p:spPr bwMode="auto">
          <a:xfrm>
            <a:off x="609600" y="5486400"/>
            <a:ext cx="8153400" cy="523875"/>
          </a:xfrm>
          <a:prstGeom prst="rect">
            <a:avLst/>
          </a:prstGeom>
          <a:noFill/>
          <a:ln w="9525">
            <a:noFill/>
            <a:miter lim="800000"/>
            <a:headEnd/>
            <a:tailEnd/>
          </a:ln>
        </p:spPr>
        <p:txBody>
          <a:bodyPr>
            <a:spAutoFit/>
          </a:bodyPr>
          <a:lstStyle/>
          <a:p>
            <a:pPr lvl="2"/>
            <a:r>
              <a:rPr lang="en-US" sz="2800" b="1">
                <a:solidFill>
                  <a:srgbClr val="7030A0"/>
                </a:solidFill>
                <a:cs typeface="Arial" charset="0"/>
              </a:rPr>
              <a:t>w</a:t>
            </a:r>
            <a:r>
              <a:rPr lang="en-US" sz="2800" b="1" baseline="-25000">
                <a:solidFill>
                  <a:srgbClr val="7030A0"/>
                </a:solidFill>
                <a:cs typeface="Arial" charset="0"/>
              </a:rPr>
              <a:t>E</a:t>
            </a:r>
            <a:r>
              <a:rPr lang="en-US" sz="2800" b="1">
                <a:solidFill>
                  <a:srgbClr val="7030A0"/>
                </a:solidFill>
                <a:cs typeface="Arial" charset="0"/>
              </a:rPr>
              <a:t> = E/V = 500 / 975 = .5128 = 51.28%</a:t>
            </a:r>
          </a:p>
        </p:txBody>
      </p:sp>
      <p:sp>
        <p:nvSpPr>
          <p:cNvPr id="7" name="TextBox 6"/>
          <p:cNvSpPr txBox="1">
            <a:spLocks noChangeArrowheads="1"/>
          </p:cNvSpPr>
          <p:nvPr/>
        </p:nvSpPr>
        <p:spPr bwMode="auto">
          <a:xfrm>
            <a:off x="609600" y="4876800"/>
            <a:ext cx="7924800" cy="523875"/>
          </a:xfrm>
          <a:prstGeom prst="rect">
            <a:avLst/>
          </a:prstGeom>
          <a:noFill/>
          <a:ln w="9525">
            <a:noFill/>
            <a:miter lim="800000"/>
            <a:headEnd/>
            <a:tailEnd/>
          </a:ln>
        </p:spPr>
        <p:txBody>
          <a:bodyPr>
            <a:spAutoFit/>
          </a:bodyPr>
          <a:lstStyle/>
          <a:p>
            <a:pPr lvl="2"/>
            <a:r>
              <a:rPr lang="en-US" sz="2800" b="1">
                <a:solidFill>
                  <a:srgbClr val="7030A0"/>
                </a:solidFill>
                <a:cs typeface="Arial" charset="0"/>
              </a:rPr>
              <a:t>w</a:t>
            </a:r>
            <a:r>
              <a:rPr lang="en-US" sz="2800" b="1" baseline="-25000">
                <a:solidFill>
                  <a:srgbClr val="7030A0"/>
                </a:solidFill>
                <a:cs typeface="Arial" charset="0"/>
              </a:rPr>
              <a:t>D</a:t>
            </a:r>
            <a:r>
              <a:rPr lang="en-US" sz="2800" b="1">
                <a:solidFill>
                  <a:srgbClr val="7030A0"/>
                </a:solidFill>
                <a:cs typeface="Arial" charset="0"/>
              </a:rPr>
              <a:t> = D/V = 475 / 975 = .4872 = 48.72%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7">
                                            <p:txEl>
                                              <p:pRg st="0" end="0"/>
                                            </p:txEl>
                                          </p:spTgt>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62000" y="228600"/>
            <a:ext cx="7772400" cy="1036638"/>
          </a:xfrm>
          <a:solidFill>
            <a:schemeClr val="bg2"/>
          </a:solidFill>
        </p:spPr>
        <p:txBody>
          <a:bodyPr/>
          <a:lstStyle/>
          <a:p>
            <a:pPr algn="ctr" eaLnBrk="1" hangingPunct="1"/>
            <a:r>
              <a:rPr lang="en-US" sz="4800" b="1" smtClean="0"/>
              <a:t>Taxes and the WACC</a:t>
            </a:r>
          </a:p>
        </p:txBody>
      </p:sp>
      <p:sp>
        <p:nvSpPr>
          <p:cNvPr id="3" name="TextBox 2"/>
          <p:cNvSpPr txBox="1">
            <a:spLocks noChangeArrowheads="1"/>
          </p:cNvSpPr>
          <p:nvPr/>
        </p:nvSpPr>
        <p:spPr bwMode="auto">
          <a:xfrm>
            <a:off x="4038600" y="1905000"/>
            <a:ext cx="4114800" cy="4340225"/>
          </a:xfrm>
          <a:prstGeom prst="rect">
            <a:avLst/>
          </a:prstGeom>
          <a:noFill/>
          <a:ln w="9525">
            <a:noFill/>
            <a:miter lim="800000"/>
            <a:headEnd/>
            <a:tailEnd/>
          </a:ln>
        </p:spPr>
        <p:txBody>
          <a:bodyPr>
            <a:spAutoFit/>
          </a:bodyPr>
          <a:lstStyle/>
          <a:p>
            <a:r>
              <a:rPr lang="en-US" sz="3200" b="1">
                <a:latin typeface="Perpetua" pitchFamily="18" charset="0"/>
                <a:cs typeface="Arial" charset="0"/>
              </a:rPr>
              <a:t>Wait a minute!</a:t>
            </a:r>
          </a:p>
          <a:p>
            <a:endParaRPr lang="en-US" sz="2000" b="1">
              <a:latin typeface="Perpetua" pitchFamily="18" charset="0"/>
              <a:cs typeface="Arial" charset="0"/>
            </a:endParaRPr>
          </a:p>
          <a:p>
            <a:r>
              <a:rPr lang="en-US" sz="3200" b="1">
                <a:latin typeface="Perpetua" pitchFamily="18" charset="0"/>
                <a:cs typeface="Arial" charset="0"/>
              </a:rPr>
              <a:t>Debt and Equity are </a:t>
            </a:r>
            <a:r>
              <a:rPr lang="en-US" sz="3200" b="1">
                <a:solidFill>
                  <a:srgbClr val="FF0000"/>
                </a:solidFill>
                <a:latin typeface="Perpetua" pitchFamily="18" charset="0"/>
                <a:cs typeface="Arial" charset="0"/>
              </a:rPr>
              <a:t>not equal </a:t>
            </a:r>
            <a:r>
              <a:rPr lang="en-US" sz="3200" b="1">
                <a:latin typeface="Perpetua" pitchFamily="18" charset="0"/>
                <a:cs typeface="Arial" charset="0"/>
              </a:rPr>
              <a:t>in the eyes of the firm.</a:t>
            </a:r>
          </a:p>
          <a:p>
            <a:endParaRPr lang="en-US" sz="2800" b="1">
              <a:latin typeface="Perpetua" pitchFamily="18" charset="0"/>
              <a:cs typeface="Arial" charset="0"/>
            </a:endParaRPr>
          </a:p>
          <a:p>
            <a:r>
              <a:rPr lang="en-US" sz="3200" b="1">
                <a:latin typeface="Perpetua" pitchFamily="18" charset="0"/>
                <a:cs typeface="Arial" charset="0"/>
              </a:rPr>
              <a:t>Debt gets a </a:t>
            </a:r>
            <a:r>
              <a:rPr lang="en-US" sz="3200" b="1">
                <a:solidFill>
                  <a:srgbClr val="0070C0"/>
                </a:solidFill>
                <a:latin typeface="Perpetua" pitchFamily="18" charset="0"/>
                <a:cs typeface="Arial" charset="0"/>
              </a:rPr>
              <a:t>tax</a:t>
            </a:r>
            <a:r>
              <a:rPr lang="en-US" sz="3200" b="1">
                <a:latin typeface="Perpetua" pitchFamily="18" charset="0"/>
                <a:cs typeface="Arial" charset="0"/>
              </a:rPr>
              <a:t> advantage and Equity does not.</a:t>
            </a:r>
          </a:p>
        </p:txBody>
      </p:sp>
      <p:pic>
        <p:nvPicPr>
          <p:cNvPr id="65538" name="Picture 2" descr="C:\Users\Eric\AppData\Local\Microsoft\Windows\Temporary Internet Files\Content.IE5\YOLKMOE0\MP900422690[1].jpg"/>
          <p:cNvPicPr>
            <a:picLocks noChangeAspect="1" noChangeArrowheads="1"/>
          </p:cNvPicPr>
          <p:nvPr/>
        </p:nvPicPr>
        <p:blipFill>
          <a:blip r:embed="rId3" cstate="print"/>
          <a:srcRect/>
          <a:stretch>
            <a:fillRect/>
          </a:stretch>
        </p:blipFill>
        <p:spPr bwMode="auto">
          <a:xfrm>
            <a:off x="685800" y="2057400"/>
            <a:ext cx="2743200" cy="3794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solidFill>
            <a:schemeClr val="bg2"/>
          </a:solidFill>
        </p:spPr>
        <p:txBody>
          <a:bodyPr/>
          <a:lstStyle/>
          <a:p>
            <a:pPr algn="ctr" eaLnBrk="1" hangingPunct="1"/>
            <a:r>
              <a:rPr lang="en-US" sz="4800" b="1" smtClean="0"/>
              <a:t>Taxes and the WACC</a:t>
            </a:r>
          </a:p>
        </p:txBody>
      </p:sp>
      <p:sp>
        <p:nvSpPr>
          <p:cNvPr id="3" name="TextBox 2"/>
          <p:cNvSpPr txBox="1">
            <a:spLocks noChangeArrowheads="1"/>
          </p:cNvSpPr>
          <p:nvPr/>
        </p:nvSpPr>
        <p:spPr bwMode="auto">
          <a:xfrm>
            <a:off x="1295400" y="1371600"/>
            <a:ext cx="6248400" cy="2316163"/>
          </a:xfrm>
          <a:prstGeom prst="rect">
            <a:avLst/>
          </a:prstGeom>
          <a:noFill/>
          <a:ln w="9525">
            <a:noFill/>
            <a:miter lim="800000"/>
            <a:headEnd/>
            <a:tailEnd/>
          </a:ln>
        </p:spPr>
        <p:txBody>
          <a:bodyPr>
            <a:spAutoFit/>
          </a:bodyPr>
          <a:lstStyle/>
          <a:p>
            <a:pPr marL="228600" indent="-228600">
              <a:buFont typeface="Arial" charset="0"/>
              <a:buChar char="•"/>
            </a:pPr>
            <a:r>
              <a:rPr lang="en-US" sz="3200" b="1">
                <a:latin typeface="Perpetua" pitchFamily="18" charset="0"/>
                <a:cs typeface="Arial" charset="0"/>
              </a:rPr>
              <a:t>Interest expense reduces our tax liability</a:t>
            </a:r>
          </a:p>
          <a:p>
            <a:pPr marL="228600" indent="-228600">
              <a:buFont typeface="Arial" charset="0"/>
              <a:buChar char="•"/>
            </a:pPr>
            <a:endParaRPr lang="en-US" b="1">
              <a:latin typeface="Perpetua" pitchFamily="18" charset="0"/>
              <a:cs typeface="Arial" charset="0"/>
            </a:endParaRPr>
          </a:p>
          <a:p>
            <a:pPr marL="228600" indent="-228600">
              <a:buFont typeface="Arial" charset="0"/>
              <a:buChar char="•"/>
            </a:pPr>
            <a:r>
              <a:rPr lang="en-US" sz="3200" b="1">
                <a:latin typeface="Perpetua" pitchFamily="18" charset="0"/>
                <a:cs typeface="Arial" charset="0"/>
              </a:rPr>
              <a:t>This reduction in taxes </a:t>
            </a:r>
            <a:r>
              <a:rPr lang="en-US" sz="3200" b="1">
                <a:solidFill>
                  <a:srgbClr val="0070C0"/>
                </a:solidFill>
                <a:latin typeface="Perpetua" pitchFamily="18" charset="0"/>
                <a:cs typeface="Arial" charset="0"/>
              </a:rPr>
              <a:t>reduces</a:t>
            </a:r>
            <a:r>
              <a:rPr lang="en-US" sz="3200" b="1">
                <a:latin typeface="Perpetua" pitchFamily="18" charset="0"/>
                <a:cs typeface="Arial" charset="0"/>
              </a:rPr>
              <a:t> our cost of debt</a:t>
            </a:r>
          </a:p>
        </p:txBody>
      </p:sp>
      <p:sp>
        <p:nvSpPr>
          <p:cNvPr id="4" name="TextBox 3"/>
          <p:cNvSpPr txBox="1">
            <a:spLocks noChangeArrowheads="1"/>
          </p:cNvSpPr>
          <p:nvPr/>
        </p:nvSpPr>
        <p:spPr bwMode="auto">
          <a:xfrm>
            <a:off x="1295400" y="3810000"/>
            <a:ext cx="6324600" cy="1570038"/>
          </a:xfrm>
          <a:prstGeom prst="rect">
            <a:avLst/>
          </a:prstGeom>
          <a:noFill/>
          <a:ln w="9525">
            <a:noFill/>
            <a:miter lim="800000"/>
            <a:headEnd/>
            <a:tailEnd/>
          </a:ln>
        </p:spPr>
        <p:txBody>
          <a:bodyPr>
            <a:spAutoFit/>
          </a:bodyPr>
          <a:lstStyle/>
          <a:p>
            <a:r>
              <a:rPr lang="en-US" sz="3200" b="1">
                <a:latin typeface="Perpetua" pitchFamily="18" charset="0"/>
                <a:cs typeface="Arial" charset="0"/>
              </a:rPr>
              <a:t>Thus, our real cost of debt is actually the AFTER-TAX cost of debt or …</a:t>
            </a:r>
          </a:p>
        </p:txBody>
      </p:sp>
      <p:sp>
        <p:nvSpPr>
          <p:cNvPr id="5" name="TextBox 4"/>
          <p:cNvSpPr txBox="1">
            <a:spLocks noChangeArrowheads="1"/>
          </p:cNvSpPr>
          <p:nvPr/>
        </p:nvSpPr>
        <p:spPr bwMode="auto">
          <a:xfrm>
            <a:off x="838200" y="5486400"/>
            <a:ext cx="7620000" cy="584200"/>
          </a:xfrm>
          <a:prstGeom prst="rect">
            <a:avLst/>
          </a:prstGeom>
          <a:noFill/>
          <a:ln w="9525">
            <a:noFill/>
            <a:miter lim="800000"/>
            <a:headEnd/>
            <a:tailEnd/>
          </a:ln>
        </p:spPr>
        <p:txBody>
          <a:bodyPr>
            <a:spAutoFit/>
          </a:bodyPr>
          <a:lstStyle/>
          <a:p>
            <a:pPr lvl="1"/>
            <a:r>
              <a:rPr lang="en-US" sz="3200" b="1">
                <a:solidFill>
                  <a:srgbClr val="7030A0"/>
                </a:solidFill>
                <a:cs typeface="Arial" charset="0"/>
              </a:rPr>
              <a:t>After-tax cost of debt = R</a:t>
            </a:r>
            <a:r>
              <a:rPr lang="en-US" sz="3200" b="1" baseline="-25000">
                <a:solidFill>
                  <a:srgbClr val="7030A0"/>
                </a:solidFill>
                <a:cs typeface="Arial" charset="0"/>
              </a:rPr>
              <a:t>D</a:t>
            </a:r>
            <a:r>
              <a:rPr lang="en-US" sz="3200" b="1">
                <a:solidFill>
                  <a:srgbClr val="7030A0"/>
                </a:solidFill>
                <a:cs typeface="Arial" charset="0"/>
              </a:rPr>
              <a:t>(1-T</a:t>
            </a:r>
            <a:r>
              <a:rPr lang="en-US" sz="3200" b="1" baseline="-25000">
                <a:solidFill>
                  <a:srgbClr val="7030A0"/>
                </a:solidFill>
                <a:cs typeface="Arial" charset="0"/>
              </a:rPr>
              <a:t>C</a:t>
            </a:r>
            <a:r>
              <a:rPr lang="en-US" sz="3200" b="1">
                <a:solidFill>
                  <a:srgbClr val="7030A0"/>
                </a:solidFill>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solidFill>
            <a:schemeClr val="bg2"/>
          </a:solidFill>
        </p:spPr>
        <p:txBody>
          <a:bodyPr/>
          <a:lstStyle/>
          <a:p>
            <a:pPr algn="ctr" eaLnBrk="1" hangingPunct="1"/>
            <a:r>
              <a:rPr lang="en-US" sz="4800" b="1" smtClean="0"/>
              <a:t>Taxes and the WACC</a:t>
            </a:r>
          </a:p>
        </p:txBody>
      </p:sp>
      <p:sp>
        <p:nvSpPr>
          <p:cNvPr id="3" name="TextBox 2"/>
          <p:cNvSpPr txBox="1">
            <a:spLocks noChangeArrowheads="1"/>
          </p:cNvSpPr>
          <p:nvPr/>
        </p:nvSpPr>
        <p:spPr bwMode="auto">
          <a:xfrm>
            <a:off x="1295400" y="1371600"/>
            <a:ext cx="6248400" cy="1066800"/>
          </a:xfrm>
          <a:prstGeom prst="rect">
            <a:avLst/>
          </a:prstGeom>
          <a:noFill/>
          <a:ln w="9525">
            <a:noFill/>
            <a:miter lim="800000"/>
            <a:headEnd/>
            <a:tailEnd/>
          </a:ln>
        </p:spPr>
        <p:txBody>
          <a:bodyPr>
            <a:spAutoFit/>
          </a:bodyPr>
          <a:lstStyle/>
          <a:p>
            <a:pPr marL="228600" indent="-228600">
              <a:buFont typeface="Arial" charset="0"/>
              <a:buChar char="•"/>
            </a:pPr>
            <a:r>
              <a:rPr lang="en-US" sz="3200" b="1">
                <a:latin typeface="Perpetua" pitchFamily="18" charset="0"/>
                <a:cs typeface="Arial" charset="0"/>
              </a:rPr>
              <a:t>Our new equation for the WACC is:</a:t>
            </a:r>
          </a:p>
        </p:txBody>
      </p:sp>
      <p:sp>
        <p:nvSpPr>
          <p:cNvPr id="5" name="TextBox 4"/>
          <p:cNvSpPr txBox="1">
            <a:spLocks noChangeArrowheads="1"/>
          </p:cNvSpPr>
          <p:nvPr/>
        </p:nvSpPr>
        <p:spPr bwMode="auto">
          <a:xfrm>
            <a:off x="457200" y="2819400"/>
            <a:ext cx="7848600" cy="708025"/>
          </a:xfrm>
          <a:prstGeom prst="rect">
            <a:avLst/>
          </a:prstGeom>
          <a:noFill/>
          <a:ln w="9525">
            <a:noFill/>
            <a:miter lim="800000"/>
            <a:headEnd/>
            <a:tailEnd/>
          </a:ln>
        </p:spPr>
        <p:txBody>
          <a:bodyPr>
            <a:spAutoFit/>
          </a:bodyPr>
          <a:lstStyle/>
          <a:p>
            <a:pPr lvl="1"/>
            <a:r>
              <a:rPr lang="en-US" sz="4000" b="1">
                <a:solidFill>
                  <a:srgbClr val="7030A0"/>
                </a:solidFill>
                <a:cs typeface="Arial" charset="0"/>
              </a:rPr>
              <a:t>WACC = W</a:t>
            </a:r>
            <a:r>
              <a:rPr lang="en-US" sz="4000" b="1" baseline="-25000">
                <a:solidFill>
                  <a:srgbClr val="7030A0"/>
                </a:solidFill>
                <a:cs typeface="Arial" charset="0"/>
              </a:rPr>
              <a:t>D</a:t>
            </a:r>
            <a:r>
              <a:rPr lang="en-US" sz="4000" b="1">
                <a:solidFill>
                  <a:srgbClr val="7030A0"/>
                </a:solidFill>
                <a:cs typeface="Arial" charset="0"/>
              </a:rPr>
              <a:t>R</a:t>
            </a:r>
            <a:r>
              <a:rPr lang="en-US" sz="4000" b="1" baseline="-25000">
                <a:solidFill>
                  <a:srgbClr val="7030A0"/>
                </a:solidFill>
                <a:cs typeface="Arial" charset="0"/>
              </a:rPr>
              <a:t>D</a:t>
            </a:r>
            <a:r>
              <a:rPr lang="en-US" sz="4000" b="1">
                <a:solidFill>
                  <a:srgbClr val="7030A0"/>
                </a:solidFill>
                <a:cs typeface="Arial" charset="0"/>
              </a:rPr>
              <a:t>(1-T</a:t>
            </a:r>
            <a:r>
              <a:rPr lang="en-US" sz="4000" b="1" baseline="-25000">
                <a:solidFill>
                  <a:srgbClr val="7030A0"/>
                </a:solidFill>
                <a:cs typeface="Arial" charset="0"/>
              </a:rPr>
              <a:t>C</a:t>
            </a:r>
            <a:r>
              <a:rPr lang="en-US" sz="4000" b="1">
                <a:solidFill>
                  <a:srgbClr val="7030A0"/>
                </a:solidFill>
                <a:cs typeface="Arial" charset="0"/>
              </a:rPr>
              <a:t>)  +  W</a:t>
            </a:r>
            <a:r>
              <a:rPr lang="en-US" sz="4000" b="1" baseline="-25000">
                <a:solidFill>
                  <a:srgbClr val="7030A0"/>
                </a:solidFill>
                <a:cs typeface="Arial" charset="0"/>
              </a:rPr>
              <a:t>E</a:t>
            </a:r>
            <a:r>
              <a:rPr lang="en-US" sz="4000" b="1">
                <a:solidFill>
                  <a:srgbClr val="7030A0"/>
                </a:solidFill>
                <a:cs typeface="Arial" charset="0"/>
              </a:rPr>
              <a:t> R</a:t>
            </a:r>
            <a:r>
              <a:rPr lang="en-US" sz="4000" b="1" baseline="-25000">
                <a:solidFill>
                  <a:srgbClr val="7030A0"/>
                </a:solidFill>
                <a:cs typeface="Arial" charset="0"/>
              </a:rPr>
              <a:t>E</a:t>
            </a:r>
          </a:p>
        </p:txBody>
      </p:sp>
      <p:sp>
        <p:nvSpPr>
          <p:cNvPr id="6" name="TextBox 5"/>
          <p:cNvSpPr txBox="1">
            <a:spLocks noChangeArrowheads="1"/>
          </p:cNvSpPr>
          <p:nvPr/>
        </p:nvSpPr>
        <p:spPr bwMode="auto">
          <a:xfrm>
            <a:off x="1752600" y="4132263"/>
            <a:ext cx="6553200" cy="1939925"/>
          </a:xfrm>
          <a:prstGeom prst="rect">
            <a:avLst/>
          </a:prstGeom>
          <a:noFill/>
          <a:ln w="9525">
            <a:noFill/>
            <a:miter lim="800000"/>
            <a:headEnd/>
            <a:tailEnd/>
          </a:ln>
        </p:spPr>
        <p:txBody>
          <a:bodyPr>
            <a:spAutoFit/>
          </a:bodyPr>
          <a:lstStyle/>
          <a:p>
            <a:r>
              <a:rPr lang="en-US" sz="4000" b="1">
                <a:solidFill>
                  <a:srgbClr val="FF0000"/>
                </a:solidFill>
                <a:latin typeface="Perpetua" pitchFamily="18" charset="0"/>
                <a:cs typeface="Arial" charset="0"/>
              </a:rPr>
              <a:t>This is one of the most powerful relationships in finance.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par>
                          <p:cTn id="17" fill="hold">
                            <p:stCondLst>
                              <p:cond delay="840"/>
                            </p:stCondLst>
                            <p:childTnLst>
                              <p:par>
                                <p:cTn id="18" presetID="17" presetClass="entr" presetSubtype="1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Why the Cost of Capital </a:t>
            </a:r>
            <a:br>
              <a:rPr lang="en-US" sz="4800" b="1" smtClean="0"/>
            </a:br>
            <a:r>
              <a:rPr lang="en-US" sz="4800" b="1" smtClean="0"/>
              <a:t>Is Important</a:t>
            </a:r>
          </a:p>
        </p:txBody>
      </p:sp>
      <p:sp>
        <p:nvSpPr>
          <p:cNvPr id="3" name="TextBox 2"/>
          <p:cNvSpPr txBox="1">
            <a:spLocks noChangeArrowheads="1"/>
          </p:cNvSpPr>
          <p:nvPr/>
        </p:nvSpPr>
        <p:spPr bwMode="auto">
          <a:xfrm>
            <a:off x="784225" y="1905000"/>
            <a:ext cx="7924800" cy="2127250"/>
          </a:xfrm>
          <a:prstGeom prst="rect">
            <a:avLst/>
          </a:prstGeom>
          <a:noFill/>
          <a:ln w="9525">
            <a:noFill/>
            <a:miter lim="800000"/>
            <a:headEnd/>
            <a:tailEnd/>
          </a:ln>
        </p:spPr>
        <p:txBody>
          <a:bodyPr>
            <a:spAutoFit/>
          </a:bodyPr>
          <a:lstStyle/>
          <a:p>
            <a:pPr marL="514350" indent="-514350">
              <a:lnSpc>
                <a:spcPct val="90000"/>
              </a:lnSpc>
              <a:buFont typeface="Franklin Gothic Book" pitchFamily="34" charset="0"/>
              <a:buAutoNum type="arabicPeriod"/>
            </a:pPr>
            <a:r>
              <a:rPr lang="en-US" sz="3200" b="1">
                <a:latin typeface="Perpetua" pitchFamily="18" charset="0"/>
                <a:cs typeface="Arial" charset="0"/>
              </a:rPr>
              <a:t>We know that the return earned on assets depends on the risk of those assets</a:t>
            </a:r>
          </a:p>
          <a:p>
            <a:pPr marL="514350" indent="-514350">
              <a:lnSpc>
                <a:spcPct val="90000"/>
              </a:lnSpc>
              <a:buFont typeface="Franklin Gothic Book" pitchFamily="34" charset="0"/>
              <a:buAutoNum type="arabicPeriod"/>
            </a:pPr>
            <a:endParaRPr lang="en-US" b="1">
              <a:latin typeface="Perpetua" pitchFamily="18" charset="0"/>
              <a:cs typeface="Arial" charset="0"/>
            </a:endParaRPr>
          </a:p>
          <a:p>
            <a:pPr marL="514350" indent="-514350">
              <a:lnSpc>
                <a:spcPct val="90000"/>
              </a:lnSpc>
              <a:buFont typeface="Franklin Gothic Book" pitchFamily="34" charset="0"/>
              <a:buAutoNum type="arabicPeriod"/>
            </a:pPr>
            <a:r>
              <a:rPr lang="en-US" sz="3200" b="1">
                <a:latin typeface="Perpetua" pitchFamily="18" charset="0"/>
                <a:cs typeface="Arial" charset="0"/>
              </a:rPr>
              <a:t>The return to an investor is the same as the cost to the company</a:t>
            </a:r>
          </a:p>
        </p:txBody>
      </p:sp>
      <p:pic>
        <p:nvPicPr>
          <p:cNvPr id="4" name="Picture 3"/>
          <p:cNvPicPr>
            <a:picLocks noChangeAspect="1" noChangeArrowheads="1"/>
          </p:cNvPicPr>
          <p:nvPr/>
        </p:nvPicPr>
        <p:blipFill>
          <a:blip r:embed="rId3" cstate="print"/>
          <a:srcRect/>
          <a:stretch>
            <a:fillRect/>
          </a:stretch>
        </p:blipFill>
        <p:spPr bwMode="auto">
          <a:xfrm>
            <a:off x="838200" y="4484688"/>
            <a:ext cx="2844800" cy="1949450"/>
          </a:xfrm>
          <a:prstGeom prst="rect">
            <a:avLst/>
          </a:prstGeom>
          <a:noFill/>
          <a:ln w="9525">
            <a:noFill/>
            <a:miter lim="800000"/>
            <a:headEnd/>
            <a:tailEnd/>
          </a:ln>
        </p:spPr>
      </p:pic>
      <p:sp>
        <p:nvSpPr>
          <p:cNvPr id="5" name="Equal 4"/>
          <p:cNvSpPr/>
          <p:nvPr/>
        </p:nvSpPr>
        <p:spPr>
          <a:xfrm>
            <a:off x="3886200" y="4724400"/>
            <a:ext cx="1219200" cy="1143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22530" name="Picture 2" descr="C:\Users\Eric\AppData\Local\Microsoft\Windows\Temporary Internet Files\Content.IE5\XYEFL9OS\MP900443202[1].jpg"/>
          <p:cNvPicPr>
            <a:picLocks noChangeAspect="1" noChangeArrowheads="1"/>
          </p:cNvPicPr>
          <p:nvPr/>
        </p:nvPicPr>
        <p:blipFill>
          <a:blip r:embed="rId4" cstate="print"/>
          <a:srcRect/>
          <a:stretch>
            <a:fillRect/>
          </a:stretch>
        </p:blipFill>
        <p:spPr bwMode="auto">
          <a:xfrm>
            <a:off x="5791200" y="4484688"/>
            <a:ext cx="2928938" cy="194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par>
                          <p:cTn id="29" fill="hold">
                            <p:stCondLst>
                              <p:cond delay="3000"/>
                            </p:stCondLst>
                            <p:childTnLst>
                              <p:par>
                                <p:cTn id="30" presetID="53" presetClass="entr" presetSubtype="0" fill="hold" nodeType="afterEffect">
                                  <p:stCondLst>
                                    <p:cond delay="0"/>
                                  </p:stCondLst>
                                  <p:childTnLst>
                                    <p:set>
                                      <p:cBhvr>
                                        <p:cTn id="31" dur="1" fill="hold">
                                          <p:stCondLst>
                                            <p:cond delay="0"/>
                                          </p:stCondLst>
                                        </p:cTn>
                                        <p:tgtEl>
                                          <p:spTgt spid="22530"/>
                                        </p:tgtEl>
                                        <p:attrNameLst>
                                          <p:attrName>style.visibility</p:attrName>
                                        </p:attrNameLst>
                                      </p:cBhvr>
                                      <p:to>
                                        <p:strVal val="visible"/>
                                      </p:to>
                                    </p:set>
                                    <p:anim calcmode="lin" valueType="num">
                                      <p:cBhvr>
                                        <p:cTn id="32" dur="1000" fill="hold"/>
                                        <p:tgtEl>
                                          <p:spTgt spid="22530"/>
                                        </p:tgtEl>
                                        <p:attrNameLst>
                                          <p:attrName>ppt_w</p:attrName>
                                        </p:attrNameLst>
                                      </p:cBhvr>
                                      <p:tavLst>
                                        <p:tav tm="0">
                                          <p:val>
                                            <p:fltVal val="0"/>
                                          </p:val>
                                        </p:tav>
                                        <p:tav tm="100000">
                                          <p:val>
                                            <p:strVal val="#ppt_w"/>
                                          </p:val>
                                        </p:tav>
                                      </p:tavLst>
                                    </p:anim>
                                    <p:anim calcmode="lin" valueType="num">
                                      <p:cBhvr>
                                        <p:cTn id="33" dur="1000" fill="hold"/>
                                        <p:tgtEl>
                                          <p:spTgt spid="22530"/>
                                        </p:tgtEl>
                                        <p:attrNameLst>
                                          <p:attrName>ppt_h</p:attrName>
                                        </p:attrNameLst>
                                      </p:cBhvr>
                                      <p:tavLst>
                                        <p:tav tm="0">
                                          <p:val>
                                            <p:fltVal val="0"/>
                                          </p:val>
                                        </p:tav>
                                        <p:tav tm="100000">
                                          <p:val>
                                            <p:strVal val="#ppt_h"/>
                                          </p:val>
                                        </p:tav>
                                      </p:tavLst>
                                    </p:anim>
                                    <p:animEffect transition="in" filter="fade">
                                      <p:cBhvr>
                                        <p:cTn id="34"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Putting All the Pieces Together – WACC Example</a:t>
            </a:r>
          </a:p>
        </p:txBody>
      </p:sp>
      <p:sp>
        <p:nvSpPr>
          <p:cNvPr id="82946" name="TextBox 2"/>
          <p:cNvSpPr txBox="1">
            <a:spLocks noChangeArrowheads="1"/>
          </p:cNvSpPr>
          <p:nvPr/>
        </p:nvSpPr>
        <p:spPr bwMode="auto">
          <a:xfrm>
            <a:off x="730250" y="1752600"/>
            <a:ext cx="3352800" cy="4154488"/>
          </a:xfrm>
          <a:prstGeom prst="rect">
            <a:avLst/>
          </a:prstGeom>
          <a:noFill/>
          <a:ln w="9525">
            <a:noFill/>
            <a:miter lim="800000"/>
            <a:headEnd/>
            <a:tailEnd/>
          </a:ln>
        </p:spPr>
        <p:txBody>
          <a:bodyPr>
            <a:spAutoFit/>
          </a:bodyPr>
          <a:lstStyle/>
          <a:p>
            <a:r>
              <a:rPr lang="en-US" sz="2400" b="1">
                <a:solidFill>
                  <a:srgbClr val="00B050"/>
                </a:solidFill>
                <a:latin typeface="Perpetua" pitchFamily="18" charset="0"/>
                <a:cs typeface="Arial" charset="0"/>
              </a:rPr>
              <a:t>Equity Information</a:t>
            </a:r>
            <a:r>
              <a:rPr lang="en-US" sz="2400" b="1">
                <a:latin typeface="Perpetua" pitchFamily="18" charset="0"/>
                <a:cs typeface="Arial" charset="0"/>
              </a:rPr>
              <a:t>:</a:t>
            </a:r>
          </a:p>
          <a:p>
            <a:endParaRPr lang="en-US" sz="2400" b="1">
              <a:latin typeface="Perpetua" pitchFamily="18" charset="0"/>
              <a:cs typeface="Arial" charset="0"/>
            </a:endParaRPr>
          </a:p>
          <a:p>
            <a:pPr>
              <a:buFont typeface="Arial" charset="0"/>
              <a:buChar char="•"/>
            </a:pPr>
            <a:r>
              <a:rPr lang="en-US" sz="2400" b="1">
                <a:latin typeface="Perpetua" pitchFamily="18" charset="0"/>
                <a:cs typeface="Arial" charset="0"/>
              </a:rPr>
              <a:t>50 million shares</a:t>
            </a:r>
          </a:p>
          <a:p>
            <a:pPr>
              <a:buFont typeface="Arial" charset="0"/>
              <a:buChar char="•"/>
            </a:pPr>
            <a:endParaRPr lang="en-US" b="1">
              <a:latin typeface="Perpetua" pitchFamily="18" charset="0"/>
              <a:cs typeface="Arial" charset="0"/>
            </a:endParaRPr>
          </a:p>
          <a:p>
            <a:pPr>
              <a:buFont typeface="Arial" charset="0"/>
              <a:buChar char="•"/>
            </a:pPr>
            <a:r>
              <a:rPr lang="en-US" sz="2400" b="1">
                <a:latin typeface="Perpetua" pitchFamily="18" charset="0"/>
                <a:cs typeface="Arial" charset="0"/>
              </a:rPr>
              <a:t>$80 per share</a:t>
            </a:r>
          </a:p>
          <a:p>
            <a:pPr>
              <a:buFont typeface="Arial" charset="0"/>
              <a:buChar char="•"/>
            </a:pPr>
            <a:endParaRPr lang="en-US" b="1">
              <a:latin typeface="Perpetua" pitchFamily="18" charset="0"/>
              <a:cs typeface="Arial" charset="0"/>
            </a:endParaRPr>
          </a:p>
          <a:p>
            <a:pPr>
              <a:buFont typeface="Arial" charset="0"/>
              <a:buChar char="•"/>
            </a:pPr>
            <a:r>
              <a:rPr lang="en-US" sz="2400" b="1">
                <a:latin typeface="Perpetua" pitchFamily="18" charset="0"/>
                <a:cs typeface="Arial" charset="0"/>
              </a:rPr>
              <a:t>Beta = 1.15</a:t>
            </a:r>
          </a:p>
          <a:p>
            <a:pPr>
              <a:buFont typeface="Arial" charset="0"/>
              <a:buChar char="•"/>
            </a:pPr>
            <a:endParaRPr lang="en-US" b="1">
              <a:latin typeface="Perpetua" pitchFamily="18" charset="0"/>
              <a:cs typeface="Arial" charset="0"/>
            </a:endParaRPr>
          </a:p>
          <a:p>
            <a:pPr algn="ctr">
              <a:buFont typeface="Arial" charset="0"/>
              <a:buChar char="•"/>
            </a:pPr>
            <a:r>
              <a:rPr lang="en-US" sz="2400" b="1">
                <a:latin typeface="Perpetua" pitchFamily="18" charset="0"/>
                <a:cs typeface="Arial" charset="0"/>
              </a:rPr>
              <a:t>Market risk premium   = 9%</a:t>
            </a:r>
          </a:p>
          <a:p>
            <a:pPr>
              <a:buFont typeface="Arial" charset="0"/>
              <a:buChar char="•"/>
            </a:pPr>
            <a:endParaRPr lang="en-US" b="1">
              <a:latin typeface="Perpetua" pitchFamily="18" charset="0"/>
              <a:cs typeface="Arial" charset="0"/>
            </a:endParaRPr>
          </a:p>
          <a:p>
            <a:pPr>
              <a:buFont typeface="Arial" charset="0"/>
              <a:buChar char="•"/>
            </a:pPr>
            <a:r>
              <a:rPr lang="en-US" sz="2400" b="1">
                <a:latin typeface="Perpetua" pitchFamily="18" charset="0"/>
                <a:cs typeface="Arial" charset="0"/>
              </a:rPr>
              <a:t>Risk-free rate = 5%</a:t>
            </a:r>
          </a:p>
        </p:txBody>
      </p:sp>
      <p:sp>
        <p:nvSpPr>
          <p:cNvPr id="4" name="TextBox 3"/>
          <p:cNvSpPr txBox="1"/>
          <p:nvPr/>
        </p:nvSpPr>
        <p:spPr>
          <a:xfrm>
            <a:off x="4454525" y="1771650"/>
            <a:ext cx="3962400" cy="3816350"/>
          </a:xfrm>
          <a:prstGeom prst="rect">
            <a:avLst/>
          </a:prstGeom>
          <a:noFill/>
        </p:spPr>
        <p:txBody>
          <a:bodyPr>
            <a:spAutoFit/>
          </a:bodyPr>
          <a:lstStyle/>
          <a:p>
            <a:pPr fontAlgn="auto">
              <a:spcBef>
                <a:spcPts val="0"/>
              </a:spcBef>
              <a:spcAft>
                <a:spcPts val="0"/>
              </a:spcAft>
              <a:defRPr/>
            </a:pPr>
            <a:r>
              <a:rPr lang="en-US" sz="2400" b="1" dirty="0">
                <a:solidFill>
                  <a:schemeClr val="accent6">
                    <a:lumMod val="75000"/>
                  </a:schemeClr>
                </a:solidFill>
                <a:latin typeface="+mn-lt"/>
                <a:cs typeface="Arial" pitchFamily="34" charset="0"/>
              </a:rPr>
              <a:t>Debt Information</a:t>
            </a:r>
            <a:r>
              <a:rPr lang="en-US" sz="2400" b="1" dirty="0">
                <a:latin typeface="+mn-lt"/>
                <a:cs typeface="Arial" pitchFamily="34" charset="0"/>
              </a:rPr>
              <a:t>:</a:t>
            </a:r>
          </a:p>
          <a:p>
            <a:pPr fontAlgn="auto">
              <a:spcBef>
                <a:spcPts val="0"/>
              </a:spcBef>
              <a:spcAft>
                <a:spcPts val="0"/>
              </a:spcAft>
              <a:defRPr/>
            </a:pPr>
            <a:endParaRPr lang="en-US" b="1" dirty="0">
              <a:latin typeface="+mn-lt"/>
              <a:cs typeface="Arial" pitchFamily="34" charset="0"/>
            </a:endParaRPr>
          </a:p>
          <a:p>
            <a:pPr fontAlgn="auto">
              <a:spcBef>
                <a:spcPts val="0"/>
              </a:spcBef>
              <a:spcAft>
                <a:spcPts val="0"/>
              </a:spcAft>
              <a:buFont typeface="Arial" pitchFamily="34" charset="0"/>
              <a:buChar char="•"/>
              <a:defRPr/>
            </a:pPr>
            <a:r>
              <a:rPr lang="en-US" sz="2400" b="1" dirty="0">
                <a:latin typeface="+mn-lt"/>
                <a:cs typeface="Arial" pitchFamily="34" charset="0"/>
              </a:rPr>
              <a:t>$1 billion in outstanding debt (face value)</a:t>
            </a:r>
          </a:p>
          <a:p>
            <a:pPr fontAlgn="auto">
              <a:spcBef>
                <a:spcPts val="0"/>
              </a:spcBef>
              <a:spcAft>
                <a:spcPts val="0"/>
              </a:spcAft>
              <a:buFont typeface="Arial" pitchFamily="34" charset="0"/>
              <a:buChar char="•"/>
              <a:defRPr/>
            </a:pPr>
            <a:endParaRPr lang="en-US" b="1" dirty="0">
              <a:latin typeface="+mn-lt"/>
              <a:cs typeface="Arial" pitchFamily="34" charset="0"/>
            </a:endParaRPr>
          </a:p>
          <a:p>
            <a:pPr fontAlgn="auto">
              <a:spcBef>
                <a:spcPts val="0"/>
              </a:spcBef>
              <a:spcAft>
                <a:spcPts val="0"/>
              </a:spcAft>
              <a:buFont typeface="Arial" pitchFamily="34" charset="0"/>
              <a:buChar char="•"/>
              <a:defRPr/>
            </a:pPr>
            <a:r>
              <a:rPr lang="en-US" sz="2400" b="1" dirty="0">
                <a:latin typeface="+mn-lt"/>
                <a:cs typeface="Arial" pitchFamily="34" charset="0"/>
              </a:rPr>
              <a:t>Current quote = 110</a:t>
            </a:r>
          </a:p>
          <a:p>
            <a:pPr fontAlgn="auto">
              <a:spcBef>
                <a:spcPts val="0"/>
              </a:spcBef>
              <a:spcAft>
                <a:spcPts val="0"/>
              </a:spcAft>
              <a:buFont typeface="Arial" pitchFamily="34" charset="0"/>
              <a:buChar char="•"/>
              <a:defRPr/>
            </a:pPr>
            <a:endParaRPr lang="en-US" b="1" dirty="0">
              <a:latin typeface="+mn-lt"/>
              <a:cs typeface="Arial" pitchFamily="34" charset="0"/>
            </a:endParaRPr>
          </a:p>
          <a:p>
            <a:pPr fontAlgn="auto">
              <a:spcBef>
                <a:spcPts val="0"/>
              </a:spcBef>
              <a:spcAft>
                <a:spcPts val="0"/>
              </a:spcAft>
              <a:buFont typeface="Arial" pitchFamily="34" charset="0"/>
              <a:buChar char="•"/>
              <a:defRPr/>
            </a:pPr>
            <a:r>
              <a:rPr lang="en-US" sz="2400" b="1" dirty="0">
                <a:latin typeface="+mn-lt"/>
                <a:cs typeface="Arial" pitchFamily="34" charset="0"/>
              </a:rPr>
              <a:t>Coupon rate = 9%,</a:t>
            </a:r>
          </a:p>
          <a:p>
            <a:pPr fontAlgn="auto">
              <a:spcBef>
                <a:spcPts val="0"/>
              </a:spcBef>
              <a:spcAft>
                <a:spcPts val="0"/>
              </a:spcAft>
              <a:buFont typeface="Arial" pitchFamily="34" charset="0"/>
              <a:buChar char="•"/>
              <a:defRPr/>
            </a:pPr>
            <a:r>
              <a:rPr lang="en-US" sz="2400" b="1" dirty="0">
                <a:latin typeface="+mn-lt"/>
                <a:cs typeface="Arial" pitchFamily="34" charset="0"/>
              </a:rPr>
              <a:t>semiannual coupons</a:t>
            </a:r>
          </a:p>
          <a:p>
            <a:pPr fontAlgn="auto">
              <a:spcBef>
                <a:spcPts val="0"/>
              </a:spcBef>
              <a:spcAft>
                <a:spcPts val="0"/>
              </a:spcAft>
              <a:buFont typeface="Arial" pitchFamily="34" charset="0"/>
              <a:buChar char="•"/>
              <a:defRPr/>
            </a:pPr>
            <a:endParaRPr lang="en-US" b="1" dirty="0">
              <a:latin typeface="+mn-lt"/>
              <a:cs typeface="Arial" pitchFamily="34" charset="0"/>
            </a:endParaRPr>
          </a:p>
          <a:p>
            <a:pPr fontAlgn="auto">
              <a:spcBef>
                <a:spcPts val="0"/>
              </a:spcBef>
              <a:spcAft>
                <a:spcPts val="0"/>
              </a:spcAft>
              <a:buFont typeface="Arial" pitchFamily="34" charset="0"/>
              <a:buChar char="•"/>
              <a:defRPr/>
            </a:pPr>
            <a:r>
              <a:rPr lang="en-US" sz="2400" b="1" dirty="0">
                <a:latin typeface="+mn-lt"/>
                <a:cs typeface="Arial" pitchFamily="34" charset="0"/>
              </a:rPr>
              <a:t>15 years to maturity</a:t>
            </a:r>
          </a:p>
        </p:txBody>
      </p:sp>
      <p:sp>
        <p:nvSpPr>
          <p:cNvPr id="5" name="TextBox 4"/>
          <p:cNvSpPr txBox="1"/>
          <p:nvPr/>
        </p:nvSpPr>
        <p:spPr>
          <a:xfrm>
            <a:off x="2133600" y="6096000"/>
            <a:ext cx="3951288" cy="523875"/>
          </a:xfrm>
          <a:prstGeom prst="rect">
            <a:avLst/>
          </a:prstGeom>
          <a:noFill/>
        </p:spPr>
        <p:txBody>
          <a:bodyPr wrap="none">
            <a:spAutoFit/>
          </a:bodyPr>
          <a:lstStyle/>
          <a:p>
            <a:pPr fontAlgn="auto">
              <a:spcBef>
                <a:spcPts val="0"/>
              </a:spcBef>
              <a:spcAft>
                <a:spcPts val="0"/>
              </a:spcAft>
              <a:defRPr/>
            </a:pPr>
            <a:r>
              <a:rPr lang="en-US" sz="2800" b="1" dirty="0">
                <a:solidFill>
                  <a:schemeClr val="bg2">
                    <a:lumMod val="25000"/>
                  </a:schemeClr>
                </a:solidFill>
                <a:latin typeface="+mn-lt"/>
                <a:cs typeface="Arial" pitchFamily="34" charset="0"/>
              </a:rPr>
              <a:t>The firm’s tax rate is 40%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800100" y="304800"/>
            <a:ext cx="7772400" cy="884238"/>
          </a:xfrm>
          <a:solidFill>
            <a:schemeClr val="bg2"/>
          </a:solidFill>
        </p:spPr>
        <p:txBody>
          <a:bodyPr/>
          <a:lstStyle/>
          <a:p>
            <a:pPr algn="ctr" eaLnBrk="1" hangingPunct="1"/>
            <a:r>
              <a:rPr lang="en-US" sz="4800" b="1" smtClean="0"/>
              <a:t>WACC Example</a:t>
            </a:r>
          </a:p>
        </p:txBody>
      </p:sp>
      <p:sp>
        <p:nvSpPr>
          <p:cNvPr id="3" name="TextBox 2"/>
          <p:cNvSpPr txBox="1">
            <a:spLocks noChangeArrowheads="1"/>
          </p:cNvSpPr>
          <p:nvPr/>
        </p:nvSpPr>
        <p:spPr bwMode="auto">
          <a:xfrm>
            <a:off x="1600200" y="4419600"/>
            <a:ext cx="6172200" cy="1077913"/>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2.  What is the cost of equity (using the CAPM)?</a:t>
            </a:r>
          </a:p>
        </p:txBody>
      </p:sp>
      <p:sp>
        <p:nvSpPr>
          <p:cNvPr id="4" name="TextBox 3"/>
          <p:cNvSpPr txBox="1">
            <a:spLocks noChangeArrowheads="1"/>
          </p:cNvSpPr>
          <p:nvPr/>
        </p:nvSpPr>
        <p:spPr bwMode="auto">
          <a:xfrm>
            <a:off x="1219200" y="5334000"/>
            <a:ext cx="5943600" cy="708025"/>
          </a:xfrm>
          <a:prstGeom prst="rect">
            <a:avLst/>
          </a:prstGeom>
          <a:noFill/>
          <a:ln w="9525">
            <a:noFill/>
            <a:miter lim="800000"/>
            <a:headEnd/>
            <a:tailEnd/>
          </a:ln>
        </p:spPr>
        <p:txBody>
          <a:bodyPr>
            <a:spAutoFit/>
          </a:bodyPr>
          <a:lstStyle/>
          <a:p>
            <a:pPr lvl="1"/>
            <a:r>
              <a:rPr lang="en-US" sz="3200" b="1">
                <a:solidFill>
                  <a:srgbClr val="7030A0"/>
                </a:solidFill>
                <a:cs typeface="Arial" charset="0"/>
              </a:rPr>
              <a:t>R</a:t>
            </a:r>
            <a:r>
              <a:rPr lang="en-US" sz="3200" b="1" baseline="-25000">
                <a:solidFill>
                  <a:srgbClr val="7030A0"/>
                </a:solidFill>
                <a:cs typeface="Arial" charset="0"/>
              </a:rPr>
              <a:t>E</a:t>
            </a:r>
            <a:r>
              <a:rPr lang="en-US" sz="3200" b="1">
                <a:solidFill>
                  <a:srgbClr val="7030A0"/>
                </a:solidFill>
                <a:cs typeface="Arial" charset="0"/>
              </a:rPr>
              <a:t> = 5 + 1.15(9) </a:t>
            </a:r>
            <a:r>
              <a:rPr lang="en-US" sz="4000" b="1">
                <a:solidFill>
                  <a:srgbClr val="7030A0"/>
                </a:solidFill>
                <a:cs typeface="Arial" charset="0"/>
              </a:rPr>
              <a:t>= 15.35%</a:t>
            </a:r>
          </a:p>
        </p:txBody>
      </p:sp>
      <p:sp>
        <p:nvSpPr>
          <p:cNvPr id="5" name="TextBox 4"/>
          <p:cNvSpPr txBox="1">
            <a:spLocks noChangeArrowheads="1"/>
          </p:cNvSpPr>
          <p:nvPr/>
        </p:nvSpPr>
        <p:spPr bwMode="auto">
          <a:xfrm>
            <a:off x="1676400" y="1371600"/>
            <a:ext cx="6477000" cy="5842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1.  What is the cost of debt?</a:t>
            </a:r>
          </a:p>
        </p:txBody>
      </p:sp>
      <p:sp>
        <p:nvSpPr>
          <p:cNvPr id="6" name="TextBox 5"/>
          <p:cNvSpPr txBox="1">
            <a:spLocks noChangeArrowheads="1"/>
          </p:cNvSpPr>
          <p:nvPr/>
        </p:nvSpPr>
        <p:spPr bwMode="auto">
          <a:xfrm>
            <a:off x="1143000" y="2286000"/>
            <a:ext cx="6781800" cy="2185988"/>
          </a:xfrm>
          <a:prstGeom prst="rect">
            <a:avLst/>
          </a:prstGeom>
          <a:noFill/>
          <a:ln w="9525">
            <a:noFill/>
            <a:miter lim="800000"/>
            <a:headEnd/>
            <a:tailEnd/>
          </a:ln>
        </p:spPr>
        <p:txBody>
          <a:bodyPr>
            <a:spAutoFit/>
          </a:bodyPr>
          <a:lstStyle/>
          <a:p>
            <a:pPr lvl="1"/>
            <a:r>
              <a:rPr lang="en-US" sz="3200" b="1">
                <a:solidFill>
                  <a:srgbClr val="7030A0"/>
                </a:solidFill>
                <a:cs typeface="Arial" charset="0"/>
              </a:rPr>
              <a:t>N = 30; PV = -1,100; PMT = 45; FV = 1,000; CPT I/Y = 3.9268</a:t>
            </a:r>
          </a:p>
          <a:p>
            <a:pPr lvl="1"/>
            <a:r>
              <a:rPr lang="en-US" sz="3200" b="1">
                <a:solidFill>
                  <a:srgbClr val="7030A0"/>
                </a:solidFill>
                <a:cs typeface="Arial" charset="0"/>
              </a:rPr>
              <a:t>R</a:t>
            </a:r>
            <a:r>
              <a:rPr lang="en-US" sz="3200" b="1" baseline="-25000">
                <a:solidFill>
                  <a:srgbClr val="7030A0"/>
                </a:solidFill>
                <a:cs typeface="Arial" charset="0"/>
              </a:rPr>
              <a:t>D</a:t>
            </a:r>
            <a:r>
              <a:rPr lang="en-US" sz="3200" b="1">
                <a:solidFill>
                  <a:srgbClr val="7030A0"/>
                </a:solidFill>
                <a:cs typeface="Arial" charset="0"/>
              </a:rPr>
              <a:t> = 3.927(2) </a:t>
            </a:r>
          </a:p>
          <a:p>
            <a:pPr lvl="1" algn="ctr"/>
            <a:r>
              <a:rPr lang="en-US" sz="4000" b="1">
                <a:solidFill>
                  <a:srgbClr val="7030A0"/>
                </a:solidFill>
                <a:cs typeface="Arial" charset="0"/>
              </a:rPr>
              <a:t>= 7.854%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p:cTn id="3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906463" y="325438"/>
            <a:ext cx="7772400" cy="1036637"/>
          </a:xfrm>
          <a:solidFill>
            <a:schemeClr val="bg2"/>
          </a:solidFill>
        </p:spPr>
        <p:txBody>
          <a:bodyPr/>
          <a:lstStyle/>
          <a:p>
            <a:pPr algn="ctr" eaLnBrk="1" hangingPunct="1"/>
            <a:r>
              <a:rPr lang="en-US" sz="4800" b="1" smtClean="0"/>
              <a:t>WACC Example</a:t>
            </a:r>
          </a:p>
        </p:txBody>
      </p:sp>
      <p:sp>
        <p:nvSpPr>
          <p:cNvPr id="5" name="TextBox 4"/>
          <p:cNvSpPr txBox="1">
            <a:spLocks noChangeArrowheads="1"/>
          </p:cNvSpPr>
          <p:nvPr/>
        </p:nvSpPr>
        <p:spPr bwMode="auto">
          <a:xfrm>
            <a:off x="1695450" y="1524000"/>
            <a:ext cx="6477000" cy="1077913"/>
          </a:xfrm>
          <a:prstGeom prst="rect">
            <a:avLst/>
          </a:prstGeom>
          <a:noFill/>
          <a:ln w="9525">
            <a:noFill/>
            <a:miter lim="800000"/>
            <a:headEnd/>
            <a:tailEnd/>
          </a:ln>
        </p:spPr>
        <p:txBody>
          <a:bodyPr>
            <a:spAutoFit/>
          </a:bodyPr>
          <a:lstStyle/>
          <a:p>
            <a:pPr marL="514350" indent="-514350">
              <a:buFontTx/>
              <a:buAutoNum type="arabicPeriod" startAt="3"/>
            </a:pPr>
            <a:r>
              <a:rPr lang="en-US" sz="3200" b="1">
                <a:solidFill>
                  <a:srgbClr val="0070C0"/>
                </a:solidFill>
                <a:latin typeface="Perpetua" pitchFamily="18" charset="0"/>
                <a:cs typeface="Arial" charset="0"/>
              </a:rPr>
              <a:t>What is the AFTER-TAX </a:t>
            </a:r>
          </a:p>
          <a:p>
            <a:pPr marL="514350" indent="-514350"/>
            <a:r>
              <a:rPr lang="en-US" sz="3200" b="1">
                <a:solidFill>
                  <a:srgbClr val="0070C0"/>
                </a:solidFill>
                <a:latin typeface="Perpetua" pitchFamily="18" charset="0"/>
                <a:cs typeface="Arial" charset="0"/>
              </a:rPr>
              <a:t>     cost of debt?</a:t>
            </a:r>
          </a:p>
        </p:txBody>
      </p:sp>
      <p:sp>
        <p:nvSpPr>
          <p:cNvPr id="6" name="TextBox 5"/>
          <p:cNvSpPr txBox="1">
            <a:spLocks noChangeArrowheads="1"/>
          </p:cNvSpPr>
          <p:nvPr/>
        </p:nvSpPr>
        <p:spPr bwMode="auto">
          <a:xfrm>
            <a:off x="914400" y="2286000"/>
            <a:ext cx="7391400" cy="1816100"/>
          </a:xfrm>
          <a:prstGeom prst="rect">
            <a:avLst/>
          </a:prstGeom>
          <a:noFill/>
          <a:ln w="9525">
            <a:noFill/>
            <a:miter lim="800000"/>
            <a:headEnd/>
            <a:tailEnd/>
          </a:ln>
        </p:spPr>
        <p:txBody>
          <a:bodyPr>
            <a:spAutoFit/>
          </a:bodyPr>
          <a:lstStyle/>
          <a:p>
            <a:pPr lvl="1"/>
            <a:endParaRPr lang="en-US" sz="3200" b="1">
              <a:solidFill>
                <a:srgbClr val="7030A0"/>
              </a:solidFill>
              <a:cs typeface="Arial" charset="0"/>
            </a:endParaRPr>
          </a:p>
          <a:p>
            <a:pPr lvl="1" algn="ctr"/>
            <a:r>
              <a:rPr lang="en-US" sz="4000" b="1">
                <a:solidFill>
                  <a:srgbClr val="7030A0"/>
                </a:solidFill>
                <a:cs typeface="Arial" charset="0"/>
              </a:rPr>
              <a:t>R</a:t>
            </a:r>
            <a:r>
              <a:rPr lang="en-US" sz="4000" b="1" baseline="-25000">
                <a:solidFill>
                  <a:srgbClr val="7030A0"/>
                </a:solidFill>
                <a:cs typeface="Arial" charset="0"/>
              </a:rPr>
              <a:t>D</a:t>
            </a:r>
            <a:r>
              <a:rPr lang="en-US" sz="4000" b="1">
                <a:solidFill>
                  <a:srgbClr val="7030A0"/>
                </a:solidFill>
                <a:cs typeface="Arial" charset="0"/>
              </a:rPr>
              <a:t> (1 – T</a:t>
            </a:r>
            <a:r>
              <a:rPr lang="en-US" sz="4000" b="1" baseline="-25000">
                <a:solidFill>
                  <a:srgbClr val="7030A0"/>
                </a:solidFill>
                <a:cs typeface="Arial" charset="0"/>
              </a:rPr>
              <a:t>C</a:t>
            </a:r>
            <a:r>
              <a:rPr lang="en-US" sz="4000" b="1">
                <a:solidFill>
                  <a:srgbClr val="7030A0"/>
                </a:solidFill>
                <a:cs typeface="Arial" charset="0"/>
              </a:rPr>
              <a:t>) = 7.854 (1 - .40) </a:t>
            </a:r>
          </a:p>
          <a:p>
            <a:pPr lvl="1" algn="ctr"/>
            <a:r>
              <a:rPr lang="en-US" sz="4000" b="1">
                <a:solidFill>
                  <a:srgbClr val="7030A0"/>
                </a:solidFill>
                <a:cs typeface="Arial" charset="0"/>
              </a:rPr>
              <a:t>= 4.712%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914400" y="325438"/>
            <a:ext cx="7772400" cy="1036637"/>
          </a:xfrm>
          <a:solidFill>
            <a:schemeClr val="bg2"/>
          </a:solidFill>
        </p:spPr>
        <p:txBody>
          <a:bodyPr/>
          <a:lstStyle/>
          <a:p>
            <a:pPr algn="ctr" eaLnBrk="1" hangingPunct="1"/>
            <a:r>
              <a:rPr lang="en-US" sz="4800" b="1" smtClean="0"/>
              <a:t>WACC Example</a:t>
            </a:r>
          </a:p>
        </p:txBody>
      </p:sp>
      <p:sp>
        <p:nvSpPr>
          <p:cNvPr id="5" name="TextBox 4"/>
          <p:cNvSpPr txBox="1">
            <a:spLocks noChangeArrowheads="1"/>
          </p:cNvSpPr>
          <p:nvPr/>
        </p:nvSpPr>
        <p:spPr bwMode="auto">
          <a:xfrm>
            <a:off x="304800" y="1371600"/>
            <a:ext cx="8686800" cy="5842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cs typeface="Arial" charset="0"/>
              </a:rPr>
              <a:t>4.  What are the capital structure weights?</a:t>
            </a:r>
          </a:p>
        </p:txBody>
      </p:sp>
      <p:sp>
        <p:nvSpPr>
          <p:cNvPr id="6" name="TextBox 5"/>
          <p:cNvSpPr txBox="1">
            <a:spLocks noChangeArrowheads="1"/>
          </p:cNvSpPr>
          <p:nvPr/>
        </p:nvSpPr>
        <p:spPr bwMode="auto">
          <a:xfrm>
            <a:off x="304800" y="1828800"/>
            <a:ext cx="8382000" cy="2062163"/>
          </a:xfrm>
          <a:prstGeom prst="rect">
            <a:avLst/>
          </a:prstGeom>
          <a:noFill/>
          <a:ln w="9525">
            <a:noFill/>
            <a:miter lim="800000"/>
            <a:headEnd/>
            <a:tailEnd/>
          </a:ln>
        </p:spPr>
        <p:txBody>
          <a:bodyPr>
            <a:spAutoFit/>
          </a:bodyPr>
          <a:lstStyle/>
          <a:p>
            <a:pPr lvl="1"/>
            <a:endParaRPr lang="en-US" sz="3200" b="1">
              <a:solidFill>
                <a:srgbClr val="7030A0"/>
              </a:solidFill>
              <a:cs typeface="Arial" charset="0"/>
            </a:endParaRPr>
          </a:p>
          <a:p>
            <a:pPr lvl="1"/>
            <a:r>
              <a:rPr lang="en-US" sz="3200" b="1">
                <a:solidFill>
                  <a:srgbClr val="7030A0"/>
                </a:solidFill>
                <a:latin typeface="Perpetua" pitchFamily="18" charset="0"/>
                <a:cs typeface="Arial" charset="0"/>
              </a:rPr>
              <a:t>Debt = 1 billion ($1.10) = $1.1 billion</a:t>
            </a:r>
          </a:p>
          <a:p>
            <a:pPr lvl="1"/>
            <a:r>
              <a:rPr lang="en-US" sz="3200" b="1">
                <a:solidFill>
                  <a:srgbClr val="7030A0"/>
                </a:solidFill>
                <a:latin typeface="Perpetua" pitchFamily="18" charset="0"/>
                <a:cs typeface="Arial" charset="0"/>
              </a:rPr>
              <a:t>Equity = 50 million ($80) = $4 billion</a:t>
            </a:r>
          </a:p>
          <a:p>
            <a:pPr lvl="1"/>
            <a:r>
              <a:rPr lang="en-US" sz="3200" b="1">
                <a:solidFill>
                  <a:srgbClr val="7030A0"/>
                </a:solidFill>
                <a:latin typeface="Perpetua" pitchFamily="18" charset="0"/>
                <a:cs typeface="Arial" charset="0"/>
              </a:rPr>
              <a:t>Value of the Firm = 4 + 1.1 = $5.1 billion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solidFill>
            <a:schemeClr val="bg2"/>
          </a:solidFill>
        </p:spPr>
        <p:txBody>
          <a:bodyPr/>
          <a:lstStyle/>
          <a:p>
            <a:pPr algn="ctr" eaLnBrk="1" hangingPunct="1"/>
            <a:r>
              <a:rPr lang="en-US" sz="4400" b="1" smtClean="0"/>
              <a:t>WACC Example (Plug and Chug)</a:t>
            </a:r>
          </a:p>
        </p:txBody>
      </p:sp>
      <p:sp>
        <p:nvSpPr>
          <p:cNvPr id="5" name="TextBox 4"/>
          <p:cNvSpPr txBox="1">
            <a:spLocks noChangeArrowheads="1"/>
          </p:cNvSpPr>
          <p:nvPr/>
        </p:nvSpPr>
        <p:spPr bwMode="auto">
          <a:xfrm>
            <a:off x="1066800" y="1676400"/>
            <a:ext cx="8077200" cy="1077913"/>
          </a:xfrm>
          <a:prstGeom prst="rect">
            <a:avLst/>
          </a:prstGeom>
          <a:noFill/>
          <a:ln w="9525">
            <a:noFill/>
            <a:miter lim="800000"/>
            <a:headEnd/>
            <a:tailEnd/>
          </a:ln>
        </p:spPr>
        <p:txBody>
          <a:bodyPr>
            <a:spAutoFit/>
          </a:bodyPr>
          <a:lstStyle/>
          <a:p>
            <a:pPr marL="514350" indent="-514350">
              <a:buFontTx/>
              <a:buAutoNum type="arabicPeriod" startAt="5"/>
            </a:pPr>
            <a:r>
              <a:rPr lang="en-US" sz="3200" b="1">
                <a:solidFill>
                  <a:srgbClr val="0070C0"/>
                </a:solidFill>
                <a:latin typeface="Perpetua" pitchFamily="18" charset="0"/>
                <a:cs typeface="Arial" charset="0"/>
              </a:rPr>
              <a:t>Compute the Weighted Average </a:t>
            </a:r>
          </a:p>
          <a:p>
            <a:pPr marL="514350" indent="-514350"/>
            <a:r>
              <a:rPr lang="en-US" sz="3200" b="1">
                <a:solidFill>
                  <a:srgbClr val="0070C0"/>
                </a:solidFill>
                <a:latin typeface="Perpetua" pitchFamily="18" charset="0"/>
                <a:cs typeface="Arial" charset="0"/>
              </a:rPr>
              <a:t>         Cost of Capital (the WACC)</a:t>
            </a:r>
          </a:p>
        </p:txBody>
      </p:sp>
      <p:sp>
        <p:nvSpPr>
          <p:cNvPr id="6" name="TextBox 5"/>
          <p:cNvSpPr txBox="1">
            <a:spLocks noChangeArrowheads="1"/>
          </p:cNvSpPr>
          <p:nvPr/>
        </p:nvSpPr>
        <p:spPr bwMode="auto">
          <a:xfrm>
            <a:off x="457200" y="3886200"/>
            <a:ext cx="8382000" cy="2062163"/>
          </a:xfrm>
          <a:prstGeom prst="rect">
            <a:avLst/>
          </a:prstGeom>
          <a:noFill/>
          <a:ln w="9525">
            <a:noFill/>
            <a:miter lim="800000"/>
            <a:headEnd/>
            <a:tailEnd/>
          </a:ln>
        </p:spPr>
        <p:txBody>
          <a:bodyPr>
            <a:spAutoFit/>
          </a:bodyPr>
          <a:lstStyle/>
          <a:p>
            <a:pPr lvl="1"/>
            <a:endParaRPr lang="en-US" sz="3200" b="1">
              <a:solidFill>
                <a:srgbClr val="7030A0"/>
              </a:solidFill>
              <a:cs typeface="Arial" charset="0"/>
            </a:endParaRPr>
          </a:p>
          <a:p>
            <a:pPr lvl="1"/>
            <a:r>
              <a:rPr lang="en-US" sz="3200" b="1">
                <a:solidFill>
                  <a:srgbClr val="7030A0"/>
                </a:solidFill>
                <a:cs typeface="Arial" charset="0"/>
              </a:rPr>
              <a:t>WACC = .2157 (4.712%) + .7843 (15.35%)</a:t>
            </a:r>
          </a:p>
          <a:p>
            <a:pPr lvl="1" algn="ctr"/>
            <a:endParaRPr lang="en-US" sz="2400" b="1">
              <a:solidFill>
                <a:srgbClr val="7030A0"/>
              </a:solidFill>
              <a:cs typeface="Arial" charset="0"/>
            </a:endParaRPr>
          </a:p>
          <a:p>
            <a:pPr lvl="1" algn="ctr"/>
            <a:r>
              <a:rPr lang="en-US" sz="4000" b="1">
                <a:solidFill>
                  <a:srgbClr val="7030A0"/>
                </a:solidFill>
                <a:cs typeface="Arial" charset="0"/>
              </a:rPr>
              <a:t>= 13.06%</a:t>
            </a:r>
          </a:p>
        </p:txBody>
      </p:sp>
      <p:sp>
        <p:nvSpPr>
          <p:cNvPr id="7" name="TextBox 6"/>
          <p:cNvSpPr txBox="1">
            <a:spLocks noChangeArrowheads="1"/>
          </p:cNvSpPr>
          <p:nvPr/>
        </p:nvSpPr>
        <p:spPr bwMode="auto">
          <a:xfrm>
            <a:off x="609600" y="3124200"/>
            <a:ext cx="7772400" cy="708025"/>
          </a:xfrm>
          <a:prstGeom prst="rect">
            <a:avLst/>
          </a:prstGeom>
          <a:noFill/>
          <a:ln w="9525">
            <a:noFill/>
            <a:miter lim="800000"/>
            <a:headEnd/>
            <a:tailEnd/>
          </a:ln>
        </p:spPr>
        <p:txBody>
          <a:bodyPr>
            <a:spAutoFit/>
          </a:bodyPr>
          <a:lstStyle/>
          <a:p>
            <a:pPr lvl="1"/>
            <a:r>
              <a:rPr lang="en-US" sz="4000" b="1">
                <a:cs typeface="Arial" charset="0"/>
              </a:rPr>
              <a:t>WACC = W</a:t>
            </a:r>
            <a:r>
              <a:rPr lang="en-US" sz="4000" b="1" baseline="-25000">
                <a:cs typeface="Arial" charset="0"/>
              </a:rPr>
              <a:t>D</a:t>
            </a:r>
            <a:r>
              <a:rPr lang="en-US" sz="4000" b="1">
                <a:cs typeface="Arial" charset="0"/>
              </a:rPr>
              <a:t>R</a:t>
            </a:r>
            <a:r>
              <a:rPr lang="en-US" sz="4000" b="1" baseline="-25000">
                <a:cs typeface="Arial" charset="0"/>
              </a:rPr>
              <a:t>D</a:t>
            </a:r>
            <a:r>
              <a:rPr lang="en-US" sz="4000" b="1">
                <a:cs typeface="Arial" charset="0"/>
              </a:rPr>
              <a:t>(1-T</a:t>
            </a:r>
            <a:r>
              <a:rPr lang="en-US" sz="4000" b="1" baseline="-25000">
                <a:cs typeface="Arial" charset="0"/>
              </a:rPr>
              <a:t>C</a:t>
            </a:r>
            <a:r>
              <a:rPr lang="en-US" sz="4000" b="1">
                <a:cs typeface="Arial" charset="0"/>
              </a:rPr>
              <a:t>)  +  W</a:t>
            </a:r>
            <a:r>
              <a:rPr lang="en-US" sz="4000" b="1" baseline="-25000">
                <a:cs typeface="Arial" charset="0"/>
              </a:rPr>
              <a:t>E</a:t>
            </a:r>
            <a:r>
              <a:rPr lang="en-US" sz="4000" b="1">
                <a:cs typeface="Arial" charset="0"/>
              </a:rPr>
              <a:t> R</a:t>
            </a:r>
            <a:r>
              <a:rPr lang="en-US" sz="4000" b="1" baseline="-25000">
                <a:cs typeface="Arial" charset="0"/>
              </a:rPr>
              <a:t>E</a:t>
            </a:r>
          </a:p>
        </p:txBody>
      </p:sp>
      <p:sp>
        <p:nvSpPr>
          <p:cNvPr id="8" name="Left Brace 7"/>
          <p:cNvSpPr/>
          <p:nvPr/>
        </p:nvSpPr>
        <p:spPr>
          <a:xfrm rot="16200000">
            <a:off x="4815681" y="3132932"/>
            <a:ext cx="503237" cy="1905000"/>
          </a:xfrm>
          <a:prstGeom prst="leftBrace">
            <a:avLst/>
          </a:prstGeom>
          <a:ln w="508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0" name="Straight Arrow Connector 9"/>
          <p:cNvCxnSpPr/>
          <p:nvPr/>
        </p:nvCxnSpPr>
        <p:spPr>
          <a:xfrm flipH="1">
            <a:off x="3276600" y="3733800"/>
            <a:ext cx="381000" cy="6858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29400" y="3657600"/>
            <a:ext cx="533400" cy="762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924800" y="3733800"/>
            <a:ext cx="76200" cy="6858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6"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6">
                                            <p:txEl>
                                              <p:pRg st="1" end="1"/>
                                            </p:txEl>
                                          </p:spTgt>
                                        </p:tgtEl>
                                        <p:attrNameLst>
                                          <p:attrName>fill.type</p:attrName>
                                        </p:attrNameLst>
                                      </p:cBhvr>
                                      <p:to>
                                        <p:strVal val="solid"/>
                                      </p:to>
                                    </p:set>
                                  </p:childTnLst>
                                </p:cTn>
                              </p:par>
                            </p:childTnLst>
                          </p:cTn>
                        </p:par>
                        <p:par>
                          <p:cTn id="29" fill="hold">
                            <p:stCondLst>
                              <p:cond delay="1320"/>
                            </p:stCondLst>
                            <p:childTnLst>
                              <p:par>
                                <p:cTn id="30" presetID="55"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par>
                          <p:cTn id="35" fill="hold">
                            <p:stCondLst>
                              <p:cond delay="2320"/>
                            </p:stCondLst>
                            <p:childTnLst>
                              <p:par>
                                <p:cTn id="36" presetID="5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par>
                          <p:cTn id="41" fill="hold">
                            <p:stCondLst>
                              <p:cond delay="3320"/>
                            </p:stCondLst>
                            <p:childTnLst>
                              <p:par>
                                <p:cTn id="42" presetID="55"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0.70"/>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childTnLst>
                          </p:cTn>
                        </p:par>
                        <p:par>
                          <p:cTn id="47" fill="hold">
                            <p:stCondLst>
                              <p:cond delay="4320"/>
                            </p:stCondLst>
                            <p:childTnLst>
                              <p:par>
                                <p:cTn id="48" presetID="55"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0.70"/>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par>
                          <p:cTn id="53" fill="hold">
                            <p:stCondLst>
                              <p:cond delay="5320"/>
                            </p:stCondLst>
                            <p:childTnLst>
                              <p:par>
                                <p:cTn id="54" presetID="17" presetClass="entr" presetSubtype="10" fill="hold" nodeType="after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 calcmode="lin" valueType="num">
                                      <p:cBhvr>
                                        <p:cTn id="56"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7"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1054"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1051" name="Object 27"/>
          <p:cNvGraphicFramePr>
            <a:graphicFrameLocks noChangeAspect="1"/>
          </p:cNvGraphicFramePr>
          <p:nvPr/>
        </p:nvGraphicFramePr>
        <p:xfrm>
          <a:off x="1555750" y="1622425"/>
          <a:ext cx="3352800" cy="2806700"/>
        </p:xfrm>
        <a:graphic>
          <a:graphicData uri="http://schemas.openxmlformats.org/presentationml/2006/ole">
            <p:oleObj spid="_x0000_s1053" name="Equation" r:id="rId3" imgW="1041480" imgH="1170360" progId="Equation.3">
              <p:embed/>
            </p:oleObj>
          </a:graphicData>
        </a:graphic>
      </p:graphicFrame>
      <p:graphicFrame>
        <p:nvGraphicFramePr>
          <p:cNvPr id="1052" name="Object 28"/>
          <p:cNvGraphicFramePr>
            <a:graphicFrameLocks noChangeAspect="1"/>
          </p:cNvGraphicFramePr>
          <p:nvPr/>
        </p:nvGraphicFramePr>
        <p:xfrm>
          <a:off x="1295400" y="4876800"/>
          <a:ext cx="6705600" cy="1143000"/>
        </p:xfrm>
        <a:graphic>
          <a:graphicData uri="http://schemas.openxmlformats.org/presentationml/2006/ole">
            <p:oleObj spid="_x0000_s1054" name="Equation" r:id="rId4" imgW="2260440" imgH="305280" progId="Equation.3">
              <p:embed/>
            </p:oleObj>
          </a:graphicData>
        </a:graphic>
      </p:graphicFrame>
      <p:sp>
        <p:nvSpPr>
          <p:cNvPr id="1055" name="TextBox 7"/>
          <p:cNvSpPr txBox="1">
            <a:spLocks noChangeArrowheads="1"/>
          </p:cNvSpPr>
          <p:nvPr/>
        </p:nvSpPr>
        <p:spPr bwMode="auto">
          <a:xfrm>
            <a:off x="5181600" y="2508250"/>
            <a:ext cx="2743200" cy="1385888"/>
          </a:xfrm>
          <a:prstGeom prst="rect">
            <a:avLst/>
          </a:prstGeom>
          <a:noFill/>
          <a:ln w="9525">
            <a:noFill/>
            <a:miter lim="800000"/>
            <a:headEnd/>
            <a:tailEnd/>
          </a:ln>
        </p:spPr>
        <p:txBody>
          <a:bodyPr>
            <a:spAutoFit/>
          </a:bodyPr>
          <a:lstStyle/>
          <a:p>
            <a:r>
              <a:rPr lang="en-US" sz="2800" b="1">
                <a:latin typeface="Perpetua" pitchFamily="18" charset="0"/>
                <a:cs typeface="Arial" charset="0"/>
              </a:rPr>
              <a:t>Cost of Equity (Dividend Growth Model)</a:t>
            </a:r>
          </a:p>
        </p:txBody>
      </p:sp>
      <p:sp>
        <p:nvSpPr>
          <p:cNvPr id="1056" name="TextBox 8"/>
          <p:cNvSpPr txBox="1">
            <a:spLocks noChangeArrowheads="1"/>
          </p:cNvSpPr>
          <p:nvPr/>
        </p:nvSpPr>
        <p:spPr bwMode="auto">
          <a:xfrm>
            <a:off x="2514600" y="5943600"/>
            <a:ext cx="5791200" cy="523875"/>
          </a:xfrm>
          <a:prstGeom prst="rect">
            <a:avLst/>
          </a:prstGeom>
          <a:noFill/>
          <a:ln w="9525">
            <a:noFill/>
            <a:miter lim="800000"/>
            <a:headEnd/>
            <a:tailEnd/>
          </a:ln>
        </p:spPr>
        <p:txBody>
          <a:bodyPr>
            <a:spAutoFit/>
          </a:bodyPr>
          <a:lstStyle/>
          <a:p>
            <a:r>
              <a:rPr lang="en-US" sz="2800" b="1">
                <a:latin typeface="Perpetua" pitchFamily="18" charset="0"/>
                <a:cs typeface="Arial" charset="0"/>
              </a:rPr>
              <a:t>Cost of Equity (CAPM)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68325"/>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 (continued)</a:t>
            </a:r>
          </a:p>
        </p:txBody>
      </p:sp>
      <p:sp>
        <p:nvSpPr>
          <p:cNvPr id="132098"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132099" name="Rectangle 7"/>
          <p:cNvSpPr>
            <a:spLocks noChangeArrowheads="1"/>
          </p:cNvSpPr>
          <p:nvPr/>
        </p:nvSpPr>
        <p:spPr bwMode="auto">
          <a:xfrm>
            <a:off x="1295400" y="2133600"/>
            <a:ext cx="2590800" cy="1200150"/>
          </a:xfrm>
          <a:prstGeom prst="rect">
            <a:avLst/>
          </a:prstGeom>
          <a:noFill/>
          <a:ln w="9525">
            <a:noFill/>
            <a:miter lim="800000"/>
            <a:headEnd/>
            <a:tailEnd/>
          </a:ln>
        </p:spPr>
        <p:txBody>
          <a:bodyPr>
            <a:spAutoFit/>
          </a:bodyPr>
          <a:lstStyle/>
          <a:p>
            <a:r>
              <a:rPr lang="en-US" sz="3600" b="1">
                <a:cs typeface="Arial" charset="0"/>
              </a:rPr>
              <a:t>R</a:t>
            </a:r>
            <a:r>
              <a:rPr lang="en-US" sz="3600" b="1" baseline="-25000">
                <a:cs typeface="Arial" charset="0"/>
              </a:rPr>
              <a:t>ps</a:t>
            </a:r>
            <a:r>
              <a:rPr lang="en-US" sz="3600" b="1">
                <a:cs typeface="Arial" charset="0"/>
              </a:rPr>
              <a:t> =  </a:t>
            </a:r>
            <a:r>
              <a:rPr lang="en-US" sz="3600" b="1" u="sng">
                <a:cs typeface="Arial" charset="0"/>
              </a:rPr>
              <a:t>  D_ </a:t>
            </a:r>
          </a:p>
          <a:p>
            <a:r>
              <a:rPr lang="en-US" sz="3600" b="1">
                <a:cs typeface="Arial" charset="0"/>
              </a:rPr>
              <a:t>           P</a:t>
            </a:r>
            <a:r>
              <a:rPr lang="en-US" sz="3600" b="1" baseline="-25000">
                <a:cs typeface="Arial" charset="0"/>
              </a:rPr>
              <a:t>0</a:t>
            </a:r>
          </a:p>
        </p:txBody>
      </p:sp>
      <p:sp>
        <p:nvSpPr>
          <p:cNvPr id="132100" name="Rectangle 8"/>
          <p:cNvSpPr>
            <a:spLocks noChangeArrowheads="1"/>
          </p:cNvSpPr>
          <p:nvPr/>
        </p:nvSpPr>
        <p:spPr bwMode="auto">
          <a:xfrm>
            <a:off x="533400" y="4953000"/>
            <a:ext cx="8229600" cy="708025"/>
          </a:xfrm>
          <a:prstGeom prst="rect">
            <a:avLst/>
          </a:prstGeom>
          <a:noFill/>
          <a:ln w="9525">
            <a:noFill/>
            <a:miter lim="800000"/>
            <a:headEnd/>
            <a:tailEnd/>
          </a:ln>
        </p:spPr>
        <p:txBody>
          <a:bodyPr>
            <a:spAutoFit/>
          </a:bodyPr>
          <a:lstStyle/>
          <a:p>
            <a:pPr lvl="1"/>
            <a:r>
              <a:rPr lang="en-US" sz="4000" b="1">
                <a:solidFill>
                  <a:srgbClr val="7030A0"/>
                </a:solidFill>
                <a:cs typeface="Arial" charset="0"/>
              </a:rPr>
              <a:t>WACC = W</a:t>
            </a:r>
            <a:r>
              <a:rPr lang="en-US" sz="4000" b="1" baseline="-25000">
                <a:solidFill>
                  <a:srgbClr val="7030A0"/>
                </a:solidFill>
                <a:cs typeface="Arial" charset="0"/>
              </a:rPr>
              <a:t>D</a:t>
            </a:r>
            <a:r>
              <a:rPr lang="en-US" sz="4000" b="1">
                <a:solidFill>
                  <a:srgbClr val="7030A0"/>
                </a:solidFill>
                <a:cs typeface="Arial" charset="0"/>
              </a:rPr>
              <a:t>R</a:t>
            </a:r>
            <a:r>
              <a:rPr lang="en-US" sz="4000" b="1" baseline="-25000">
                <a:solidFill>
                  <a:srgbClr val="7030A0"/>
                </a:solidFill>
                <a:cs typeface="Arial" charset="0"/>
              </a:rPr>
              <a:t>D</a:t>
            </a:r>
            <a:r>
              <a:rPr lang="en-US" sz="4000" b="1">
                <a:solidFill>
                  <a:srgbClr val="7030A0"/>
                </a:solidFill>
                <a:cs typeface="Arial" charset="0"/>
              </a:rPr>
              <a:t>(1-T</a:t>
            </a:r>
            <a:r>
              <a:rPr lang="en-US" sz="4000" b="1" baseline="-25000">
                <a:solidFill>
                  <a:srgbClr val="7030A0"/>
                </a:solidFill>
                <a:cs typeface="Arial" charset="0"/>
              </a:rPr>
              <a:t>C</a:t>
            </a:r>
            <a:r>
              <a:rPr lang="en-US" sz="4000" b="1">
                <a:solidFill>
                  <a:srgbClr val="7030A0"/>
                </a:solidFill>
                <a:cs typeface="Arial" charset="0"/>
              </a:rPr>
              <a:t>)  +  W</a:t>
            </a:r>
            <a:r>
              <a:rPr lang="en-US" sz="4000" b="1" baseline="-25000">
                <a:solidFill>
                  <a:srgbClr val="7030A0"/>
                </a:solidFill>
                <a:cs typeface="Arial" charset="0"/>
              </a:rPr>
              <a:t>E</a:t>
            </a:r>
            <a:r>
              <a:rPr lang="en-US" sz="4000" b="1">
                <a:solidFill>
                  <a:srgbClr val="7030A0"/>
                </a:solidFill>
                <a:cs typeface="Arial" charset="0"/>
              </a:rPr>
              <a:t> R</a:t>
            </a:r>
            <a:r>
              <a:rPr lang="en-US" sz="4000" b="1" baseline="-25000">
                <a:solidFill>
                  <a:srgbClr val="7030A0"/>
                </a:solidFill>
                <a:cs typeface="Arial" charset="0"/>
              </a:rPr>
              <a:t>E</a:t>
            </a:r>
          </a:p>
        </p:txBody>
      </p:sp>
      <p:sp>
        <p:nvSpPr>
          <p:cNvPr id="132101" name="TextBox 9"/>
          <p:cNvSpPr txBox="1">
            <a:spLocks noChangeArrowheads="1"/>
          </p:cNvSpPr>
          <p:nvPr/>
        </p:nvSpPr>
        <p:spPr bwMode="auto">
          <a:xfrm>
            <a:off x="990600" y="3657600"/>
            <a:ext cx="7543800" cy="646113"/>
          </a:xfrm>
          <a:prstGeom prst="rect">
            <a:avLst/>
          </a:prstGeom>
          <a:noFill/>
          <a:ln w="9525">
            <a:noFill/>
            <a:miter lim="800000"/>
            <a:headEnd/>
            <a:tailEnd/>
          </a:ln>
        </p:spPr>
        <p:txBody>
          <a:bodyPr>
            <a:spAutoFit/>
          </a:bodyPr>
          <a:lstStyle/>
          <a:p>
            <a:r>
              <a:rPr lang="en-US" sz="3600" b="1">
                <a:cs typeface="Arial" charset="0"/>
              </a:rPr>
              <a:t>After-tax cost of debt = R</a:t>
            </a:r>
            <a:r>
              <a:rPr lang="en-US" sz="3600" b="1" baseline="-25000">
                <a:cs typeface="Arial" charset="0"/>
              </a:rPr>
              <a:t>D</a:t>
            </a:r>
            <a:r>
              <a:rPr lang="en-US" sz="3600" b="1">
                <a:cs typeface="Arial" charset="0"/>
              </a:rPr>
              <a:t>(1-T</a:t>
            </a:r>
            <a:r>
              <a:rPr lang="en-US" sz="3600" b="1" baseline="-25000">
                <a:cs typeface="Arial" charset="0"/>
              </a:rPr>
              <a:t>C</a:t>
            </a:r>
            <a:r>
              <a:rPr lang="en-US" sz="3600" b="1">
                <a:cs typeface="Arial" charset="0"/>
              </a:rPr>
              <a:t>)</a:t>
            </a:r>
            <a:endParaRPr lang="en-US" sz="3600">
              <a:latin typeface="Perpetua" pitchFamily="18" charset="0"/>
            </a:endParaRPr>
          </a:p>
        </p:txBody>
      </p:sp>
      <p:sp>
        <p:nvSpPr>
          <p:cNvPr id="132102" name="TextBox 10"/>
          <p:cNvSpPr txBox="1">
            <a:spLocks noChangeArrowheads="1"/>
          </p:cNvSpPr>
          <p:nvPr/>
        </p:nvSpPr>
        <p:spPr bwMode="auto">
          <a:xfrm>
            <a:off x="3810000" y="2362200"/>
            <a:ext cx="5029200" cy="584200"/>
          </a:xfrm>
          <a:prstGeom prst="rect">
            <a:avLst/>
          </a:prstGeom>
          <a:noFill/>
          <a:ln w="9525">
            <a:noFill/>
            <a:miter lim="800000"/>
            <a:headEnd/>
            <a:tailEnd/>
          </a:ln>
        </p:spPr>
        <p:txBody>
          <a:bodyPr>
            <a:spAutoFit/>
          </a:bodyPr>
          <a:lstStyle/>
          <a:p>
            <a:r>
              <a:rPr lang="en-US" sz="3200" b="1">
                <a:latin typeface="Perpetua" pitchFamily="18" charset="0"/>
                <a:cs typeface="Arial" charset="0"/>
              </a:rPr>
              <a:t>Cost of Preferred Stock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Why the Cost of Capital </a:t>
            </a:r>
            <a:br>
              <a:rPr lang="en-US" sz="4800" b="1" smtClean="0"/>
            </a:br>
            <a:r>
              <a:rPr lang="en-US" sz="4800" b="1" smtClean="0"/>
              <a:t>Is Important</a:t>
            </a:r>
          </a:p>
        </p:txBody>
      </p:sp>
      <p:sp>
        <p:nvSpPr>
          <p:cNvPr id="3" name="TextBox 2"/>
          <p:cNvSpPr txBox="1">
            <a:spLocks noChangeArrowheads="1"/>
          </p:cNvSpPr>
          <p:nvPr/>
        </p:nvSpPr>
        <p:spPr bwMode="auto">
          <a:xfrm>
            <a:off x="762000" y="2057400"/>
            <a:ext cx="7924800" cy="3305175"/>
          </a:xfrm>
          <a:prstGeom prst="rect">
            <a:avLst/>
          </a:prstGeom>
          <a:noFill/>
          <a:ln w="9525">
            <a:noFill/>
            <a:miter lim="800000"/>
            <a:headEnd/>
            <a:tailEnd/>
          </a:ln>
        </p:spPr>
        <p:txBody>
          <a:bodyPr>
            <a:spAutoFit/>
          </a:bodyPr>
          <a:lstStyle/>
          <a:p>
            <a:pPr marL="514350" indent="-514350">
              <a:lnSpc>
                <a:spcPct val="90000"/>
              </a:lnSpc>
              <a:buFontTx/>
              <a:buAutoNum type="arabicPeriod" startAt="3"/>
            </a:pPr>
            <a:r>
              <a:rPr lang="en-US" sz="3200" b="1">
                <a:latin typeface="Perpetua" pitchFamily="18" charset="0"/>
                <a:cs typeface="Arial" charset="0"/>
              </a:rPr>
              <a:t>Our cost of capital provides us with an indication of how the market views the risk of our assets</a:t>
            </a:r>
          </a:p>
          <a:p>
            <a:pPr marL="514350" indent="-514350">
              <a:lnSpc>
                <a:spcPct val="90000"/>
              </a:lnSpc>
            </a:pPr>
            <a:endParaRPr lang="en-US" sz="2000" b="1">
              <a:latin typeface="Perpetua" pitchFamily="18" charset="0"/>
              <a:cs typeface="Arial" charset="0"/>
            </a:endParaRPr>
          </a:p>
          <a:p>
            <a:pPr marL="514350" indent="-514350">
              <a:lnSpc>
                <a:spcPct val="90000"/>
              </a:lnSpc>
            </a:pPr>
            <a:endParaRPr lang="en-US" sz="2000" b="1">
              <a:latin typeface="Perpetua" pitchFamily="18" charset="0"/>
              <a:cs typeface="Arial" charset="0"/>
            </a:endParaRPr>
          </a:p>
          <a:p>
            <a:pPr marL="514350" indent="-514350">
              <a:lnSpc>
                <a:spcPct val="90000"/>
              </a:lnSpc>
            </a:pPr>
            <a:r>
              <a:rPr lang="en-US" sz="3200" b="1">
                <a:latin typeface="Perpetua" pitchFamily="18" charset="0"/>
                <a:cs typeface="Arial" charset="0"/>
              </a:rPr>
              <a:t>4.  Knowing our cost of capital can also help us determine our required return for capital budgeting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762000" y="387350"/>
            <a:ext cx="7772400" cy="1036638"/>
          </a:xfrm>
          <a:solidFill>
            <a:schemeClr val="bg2"/>
          </a:solidFill>
        </p:spPr>
        <p:txBody>
          <a:bodyPr/>
          <a:lstStyle/>
          <a:p>
            <a:pPr algn="ctr" eaLnBrk="1" hangingPunct="1"/>
            <a:r>
              <a:rPr lang="en-US" sz="4800" b="1" smtClean="0"/>
              <a:t>The Cost of Equity</a:t>
            </a:r>
          </a:p>
        </p:txBody>
      </p:sp>
      <p:sp>
        <p:nvSpPr>
          <p:cNvPr id="3" name="TextBox 2"/>
          <p:cNvSpPr txBox="1">
            <a:spLocks noChangeArrowheads="1"/>
          </p:cNvSpPr>
          <p:nvPr/>
        </p:nvSpPr>
        <p:spPr bwMode="auto">
          <a:xfrm>
            <a:off x="609600" y="1676400"/>
            <a:ext cx="7924800" cy="3540125"/>
          </a:xfrm>
          <a:prstGeom prst="rect">
            <a:avLst/>
          </a:prstGeom>
          <a:noFill/>
          <a:ln w="9525">
            <a:noFill/>
            <a:miter lim="800000"/>
            <a:headEnd/>
            <a:tailEnd/>
          </a:ln>
        </p:spPr>
        <p:txBody>
          <a:bodyPr>
            <a:spAutoFit/>
          </a:bodyPr>
          <a:lstStyle/>
          <a:p>
            <a:r>
              <a:rPr lang="en-US" sz="3200" b="1">
                <a:latin typeface="Perpetua" pitchFamily="18" charset="0"/>
                <a:cs typeface="Arial" charset="0"/>
              </a:rPr>
              <a:t>The cost of equity is the return required by </a:t>
            </a:r>
            <a:r>
              <a:rPr lang="en-US" sz="3200" b="1">
                <a:solidFill>
                  <a:srgbClr val="0070C0"/>
                </a:solidFill>
                <a:latin typeface="Perpetua" pitchFamily="18" charset="0"/>
                <a:cs typeface="Arial" charset="0"/>
              </a:rPr>
              <a:t>equity investors </a:t>
            </a:r>
            <a:r>
              <a:rPr lang="en-US" sz="3200" b="1">
                <a:latin typeface="Perpetua" pitchFamily="18" charset="0"/>
                <a:cs typeface="Arial" charset="0"/>
              </a:rPr>
              <a:t>given the risk of the cash flows from the firm:</a:t>
            </a:r>
          </a:p>
          <a:p>
            <a:pPr algn="ctr"/>
            <a:endParaRPr lang="en-US" sz="3200" b="1">
              <a:latin typeface="Perpetua" pitchFamily="18" charset="0"/>
              <a:cs typeface="Arial" charset="0"/>
            </a:endParaRPr>
          </a:p>
          <a:p>
            <a:pPr lvl="1" algn="ctr">
              <a:buFont typeface="Arial" charset="0"/>
              <a:buChar char="•"/>
            </a:pPr>
            <a:r>
              <a:rPr lang="en-US" sz="4800" b="1">
                <a:solidFill>
                  <a:srgbClr val="0070C0"/>
                </a:solidFill>
                <a:latin typeface="Perpetua" pitchFamily="18" charset="0"/>
                <a:cs typeface="Arial" charset="0"/>
              </a:rPr>
              <a:t>Business risk</a:t>
            </a:r>
          </a:p>
          <a:p>
            <a:pPr lvl="1" algn="ctr">
              <a:buFont typeface="Arial" charset="0"/>
              <a:buChar char="•"/>
            </a:pPr>
            <a:r>
              <a:rPr lang="en-US" sz="4800" b="1">
                <a:solidFill>
                  <a:srgbClr val="0070C0"/>
                </a:solidFill>
                <a:latin typeface="Perpetua" pitchFamily="18" charset="0"/>
                <a:cs typeface="Arial" charset="0"/>
              </a:rPr>
              <a:t>Financial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solidFill>
            <a:schemeClr val="bg2"/>
          </a:solidFill>
        </p:spPr>
        <p:txBody>
          <a:bodyPr/>
          <a:lstStyle/>
          <a:p>
            <a:pPr algn="ctr" eaLnBrk="1" hangingPunct="1"/>
            <a:r>
              <a:rPr lang="en-US" sz="4800" b="1" smtClean="0"/>
              <a:t>The Cost of Equity</a:t>
            </a:r>
          </a:p>
        </p:txBody>
      </p:sp>
      <p:sp>
        <p:nvSpPr>
          <p:cNvPr id="3" name="TextBox 2"/>
          <p:cNvSpPr txBox="1">
            <a:spLocks noChangeArrowheads="1"/>
          </p:cNvSpPr>
          <p:nvPr/>
        </p:nvSpPr>
        <p:spPr bwMode="auto">
          <a:xfrm>
            <a:off x="838200" y="1676400"/>
            <a:ext cx="8001000" cy="4094163"/>
          </a:xfrm>
          <a:prstGeom prst="rect">
            <a:avLst/>
          </a:prstGeom>
          <a:noFill/>
          <a:ln w="9525">
            <a:noFill/>
            <a:miter lim="800000"/>
            <a:headEnd/>
            <a:tailEnd/>
          </a:ln>
        </p:spPr>
        <p:txBody>
          <a:bodyPr>
            <a:spAutoFit/>
          </a:bodyPr>
          <a:lstStyle/>
          <a:p>
            <a:r>
              <a:rPr lang="en-US" sz="3200" b="1">
                <a:latin typeface="Perpetua" pitchFamily="18" charset="0"/>
                <a:cs typeface="Arial" charset="0"/>
              </a:rPr>
              <a:t>There are two major methods for determining the cost of equity:</a:t>
            </a:r>
          </a:p>
          <a:p>
            <a:endParaRPr lang="en-US" sz="3200" b="1">
              <a:latin typeface="Perpetua" pitchFamily="18" charset="0"/>
              <a:cs typeface="Arial" charset="0"/>
            </a:endParaRPr>
          </a:p>
          <a:p>
            <a:pPr marL="1371600" lvl="1" indent="-914400">
              <a:buFont typeface="Franklin Gothic Book" pitchFamily="34" charset="0"/>
              <a:buAutoNum type="arabicPeriod"/>
            </a:pPr>
            <a:r>
              <a:rPr lang="en-US" sz="4800" b="1">
                <a:solidFill>
                  <a:srgbClr val="0070C0"/>
                </a:solidFill>
                <a:latin typeface="Perpetua" pitchFamily="18" charset="0"/>
                <a:cs typeface="Arial" charset="0"/>
              </a:rPr>
              <a:t>Dividend growth model (aka: the Gordon Model)</a:t>
            </a:r>
          </a:p>
          <a:p>
            <a:pPr marL="1371600" lvl="1" indent="-914400"/>
            <a:endParaRPr lang="en-US" sz="2000" b="1">
              <a:solidFill>
                <a:srgbClr val="0070C0"/>
              </a:solidFill>
              <a:latin typeface="Perpetua" pitchFamily="18" charset="0"/>
              <a:cs typeface="Arial" charset="0"/>
            </a:endParaRPr>
          </a:p>
          <a:p>
            <a:pPr marL="1371600" lvl="1" indent="-914400"/>
            <a:r>
              <a:rPr lang="en-US" sz="4800" b="1">
                <a:solidFill>
                  <a:srgbClr val="0070C0"/>
                </a:solidFill>
                <a:latin typeface="Perpetua" pitchFamily="18" charset="0"/>
                <a:cs typeface="Arial" charset="0"/>
              </a:rPr>
              <a:t>2.   SML, or the CAPM</a:t>
            </a:r>
            <a:endParaRPr lang="en-US" sz="4000" b="1">
              <a:solidFill>
                <a:srgbClr val="0070C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Title 1"/>
          <p:cNvSpPr>
            <a:spLocks noGrp="1"/>
          </p:cNvSpPr>
          <p:nvPr>
            <p:ph type="title"/>
          </p:nvPr>
        </p:nvSpPr>
        <p:spPr>
          <a:xfrm>
            <a:off x="914400" y="274638"/>
            <a:ext cx="7772400" cy="1554162"/>
          </a:xfrm>
          <a:solidFill>
            <a:schemeClr val="bg2"/>
          </a:solidFill>
        </p:spPr>
        <p:txBody>
          <a:bodyPr/>
          <a:lstStyle/>
          <a:p>
            <a:pPr algn="ctr" eaLnBrk="1" hangingPunct="1"/>
            <a:r>
              <a:rPr lang="en-US" sz="4800" b="1" smtClean="0"/>
              <a:t>The Dividend Growth Model </a:t>
            </a:r>
            <a:br>
              <a:rPr lang="en-US" sz="4800" b="1" smtClean="0"/>
            </a:br>
            <a:r>
              <a:rPr lang="en-US" sz="4800" b="1" smtClean="0"/>
              <a:t>(The Gordon Model)</a:t>
            </a:r>
          </a:p>
        </p:txBody>
      </p:sp>
      <p:sp>
        <p:nvSpPr>
          <p:cNvPr id="23567" name="TextBox 2"/>
          <p:cNvSpPr txBox="1">
            <a:spLocks noChangeArrowheads="1"/>
          </p:cNvSpPr>
          <p:nvPr/>
        </p:nvSpPr>
        <p:spPr bwMode="auto">
          <a:xfrm>
            <a:off x="838200" y="2286000"/>
            <a:ext cx="7391400" cy="954088"/>
          </a:xfrm>
          <a:prstGeom prst="rect">
            <a:avLst/>
          </a:prstGeom>
          <a:noFill/>
          <a:ln w="9525">
            <a:noFill/>
            <a:miter lim="800000"/>
            <a:headEnd/>
            <a:tailEnd/>
          </a:ln>
        </p:spPr>
        <p:txBody>
          <a:bodyPr>
            <a:spAutoFit/>
          </a:bodyPr>
          <a:lstStyle/>
          <a:p>
            <a:r>
              <a:rPr lang="en-US" sz="2800" b="1">
                <a:latin typeface="Perpetua" pitchFamily="18" charset="0"/>
                <a:cs typeface="Arial" charset="0"/>
              </a:rPr>
              <a:t>Start with the dividend growth model formula and rearrange to solve for R</a:t>
            </a:r>
            <a:r>
              <a:rPr lang="en-US" sz="2800" b="1" baseline="-25000">
                <a:latin typeface="Perpetua" pitchFamily="18" charset="0"/>
                <a:cs typeface="Arial" charset="0"/>
              </a:rPr>
              <a:t>E</a:t>
            </a:r>
            <a:endParaRPr lang="en-US" sz="2800" b="1">
              <a:latin typeface="Perpetua" pitchFamily="18" charset="0"/>
              <a:cs typeface="Arial" charset="0"/>
            </a:endParaRPr>
          </a:p>
        </p:txBody>
      </p:sp>
      <p:graphicFrame>
        <p:nvGraphicFramePr>
          <p:cNvPr id="23565" name="Object 13"/>
          <p:cNvGraphicFramePr>
            <a:graphicFrameLocks noChangeAspect="1"/>
          </p:cNvGraphicFramePr>
          <p:nvPr/>
        </p:nvGraphicFramePr>
        <p:xfrm>
          <a:off x="2590800" y="3429000"/>
          <a:ext cx="3352800" cy="2882900"/>
        </p:xfrm>
        <a:graphic>
          <a:graphicData uri="http://schemas.openxmlformats.org/presentationml/2006/ole">
            <p:oleObj spid="_x0000_s23566" name="Equation" r:id="rId4" imgW="25184160" imgH="2847996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0"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Dividend Growth Model Example</a:t>
            </a:r>
          </a:p>
        </p:txBody>
      </p:sp>
      <p:sp>
        <p:nvSpPr>
          <p:cNvPr id="3" name="TextBox 2"/>
          <p:cNvSpPr txBox="1">
            <a:spLocks noChangeArrowheads="1"/>
          </p:cNvSpPr>
          <p:nvPr/>
        </p:nvSpPr>
        <p:spPr bwMode="auto">
          <a:xfrm>
            <a:off x="685800" y="1676400"/>
            <a:ext cx="8001000" cy="3540125"/>
          </a:xfrm>
          <a:prstGeom prst="rect">
            <a:avLst/>
          </a:prstGeom>
          <a:noFill/>
          <a:ln w="9525">
            <a:noFill/>
            <a:miter lim="800000"/>
            <a:headEnd/>
            <a:tailEnd/>
          </a:ln>
        </p:spPr>
        <p:txBody>
          <a:bodyPr>
            <a:spAutoFit/>
          </a:bodyPr>
          <a:lstStyle/>
          <a:p>
            <a:r>
              <a:rPr lang="en-US" sz="2800" b="1">
                <a:latin typeface="Perpetua" pitchFamily="18" charset="0"/>
                <a:cs typeface="Arial" charset="0"/>
              </a:rPr>
              <a:t>Suppose that your company is expected to pay a dividend of $1.50 per share next year. </a:t>
            </a:r>
          </a:p>
          <a:p>
            <a:endParaRPr lang="en-US" sz="2800" b="1">
              <a:latin typeface="Perpetua" pitchFamily="18" charset="0"/>
              <a:cs typeface="Arial" charset="0"/>
            </a:endParaRPr>
          </a:p>
          <a:p>
            <a:r>
              <a:rPr lang="en-US" sz="2800" b="1">
                <a:latin typeface="Perpetua" pitchFamily="18" charset="0"/>
                <a:cs typeface="Arial" charset="0"/>
              </a:rPr>
              <a:t>There has been a steady growth in dividends of 5.1% per year and the market expects that to continue. The current price is $25. </a:t>
            </a:r>
          </a:p>
          <a:p>
            <a:endParaRPr lang="en-US" sz="2800" b="1">
              <a:latin typeface="Perpetua" pitchFamily="18" charset="0"/>
              <a:cs typeface="Arial" charset="0"/>
            </a:endParaRPr>
          </a:p>
          <a:p>
            <a:pPr algn="ctr"/>
            <a:r>
              <a:rPr lang="en-US" sz="2800" b="1">
                <a:solidFill>
                  <a:srgbClr val="0070C0"/>
                </a:solidFill>
                <a:latin typeface="Perpetua" pitchFamily="18" charset="0"/>
                <a:cs typeface="Arial" charset="0"/>
              </a:rPr>
              <a:t>What is the cost of equity?</a:t>
            </a:r>
          </a:p>
        </p:txBody>
      </p:sp>
      <p:graphicFrame>
        <p:nvGraphicFramePr>
          <p:cNvPr id="12292" name="Object 13"/>
          <p:cNvGraphicFramePr>
            <a:graphicFrameLocks noChangeAspect="1"/>
          </p:cNvGraphicFramePr>
          <p:nvPr/>
        </p:nvGraphicFramePr>
        <p:xfrm>
          <a:off x="990600" y="5334000"/>
          <a:ext cx="6556375" cy="1219200"/>
        </p:xfrm>
        <a:graphic>
          <a:graphicData uri="http://schemas.openxmlformats.org/presentationml/2006/ole">
            <p:oleObj spid="_x0000_s24590" name="Equation" r:id="rId3" imgW="62573040" imgH="12605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2292"/>
                                        </p:tgtEl>
                                        <p:attrNameLst>
                                          <p:attrName>style.visibility</p:attrName>
                                        </p:attrNameLst>
                                      </p:cBhvr>
                                      <p:to>
                                        <p:strVal val="visible"/>
                                      </p:to>
                                    </p:set>
                                    <p:anim calcmode="lin" valueType="num">
                                      <p:cBhvr>
                                        <p:cTn id="26" dur="500" fill="hold"/>
                                        <p:tgtEl>
                                          <p:spTgt spid="12292"/>
                                        </p:tgtEl>
                                        <p:attrNameLst>
                                          <p:attrName>ppt_w</p:attrName>
                                        </p:attrNameLst>
                                      </p:cBhvr>
                                      <p:tavLst>
                                        <p:tav tm="0">
                                          <p:val>
                                            <p:fltVal val="0"/>
                                          </p:val>
                                        </p:tav>
                                        <p:tav tm="100000">
                                          <p:val>
                                            <p:strVal val="#ppt_w"/>
                                          </p:val>
                                        </p:tav>
                                      </p:tavLst>
                                    </p:anim>
                                    <p:anim calcmode="lin" valueType="num">
                                      <p:cBhvr>
                                        <p:cTn id="27" dur="500" fill="hold"/>
                                        <p:tgtEl>
                                          <p:spTgt spid="12292"/>
                                        </p:tgtEl>
                                        <p:attrNameLst>
                                          <p:attrName>ppt_h</p:attrName>
                                        </p:attrNameLst>
                                      </p:cBhvr>
                                      <p:tavLst>
                                        <p:tav tm="0">
                                          <p:val>
                                            <p:fltVal val="0"/>
                                          </p:val>
                                        </p:tav>
                                        <p:tav tm="100000">
                                          <p:val>
                                            <p:strVal val="#ppt_h"/>
                                          </p:val>
                                        </p:tav>
                                      </p:tavLst>
                                    </p:anim>
                                    <p:animEffect transition="in" filter="fade">
                                      <p:cBhvr>
                                        <p:cTn id="2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914400" y="274638"/>
            <a:ext cx="7772400" cy="1401762"/>
          </a:xfrm>
          <a:solidFill>
            <a:schemeClr val="bg2"/>
          </a:solidFill>
        </p:spPr>
        <p:txBody>
          <a:bodyPr/>
          <a:lstStyle/>
          <a:p>
            <a:pPr algn="ctr" eaLnBrk="1" hangingPunct="1"/>
            <a:r>
              <a:rPr lang="en-US" sz="4800" b="1" smtClean="0"/>
              <a:t>Example: Estimating the Dividend Growth Rate</a:t>
            </a:r>
          </a:p>
        </p:txBody>
      </p:sp>
      <p:sp>
        <p:nvSpPr>
          <p:cNvPr id="3" name="TextBox 2"/>
          <p:cNvSpPr txBox="1">
            <a:spLocks noChangeArrowheads="1"/>
          </p:cNvSpPr>
          <p:nvPr/>
        </p:nvSpPr>
        <p:spPr bwMode="auto">
          <a:xfrm>
            <a:off x="533400" y="1905000"/>
            <a:ext cx="8153400" cy="3600450"/>
          </a:xfrm>
          <a:prstGeom prst="rect">
            <a:avLst/>
          </a:prstGeom>
          <a:noFill/>
          <a:ln w="9525">
            <a:noFill/>
            <a:miter lim="800000"/>
            <a:headEnd/>
            <a:tailEnd/>
          </a:ln>
        </p:spPr>
        <p:txBody>
          <a:bodyPr>
            <a:spAutoFit/>
          </a:bodyPr>
          <a:lstStyle/>
          <a:p>
            <a:r>
              <a:rPr lang="en-US" sz="2800" b="1">
                <a:cs typeface="Arial" charset="0"/>
              </a:rPr>
              <a:t>One method for estimating the growth rate is to use the historical average:</a:t>
            </a:r>
          </a:p>
          <a:p>
            <a:endParaRPr lang="en-US" sz="2800" b="1">
              <a:latin typeface="Perpetua" pitchFamily="18" charset="0"/>
              <a:cs typeface="Arial" charset="0"/>
            </a:endParaRPr>
          </a:p>
          <a:p>
            <a:pPr lvl="1"/>
            <a:r>
              <a:rPr lang="en-US" sz="2400" b="1">
                <a:latin typeface="Perpetua" pitchFamily="18" charset="0"/>
                <a:cs typeface="Arial" charset="0"/>
              </a:rPr>
              <a:t>Year	Dividend	Percent Change</a:t>
            </a:r>
          </a:p>
          <a:p>
            <a:pPr lvl="1"/>
            <a:r>
              <a:rPr lang="en-US" sz="2400" b="1">
                <a:latin typeface="Perpetua" pitchFamily="18" charset="0"/>
                <a:cs typeface="Arial" charset="0"/>
              </a:rPr>
              <a:t>2005	1.23			</a:t>
            </a:r>
          </a:p>
          <a:p>
            <a:pPr lvl="1"/>
            <a:r>
              <a:rPr lang="en-US" sz="2400" b="1">
                <a:latin typeface="Perpetua" pitchFamily="18" charset="0"/>
                <a:cs typeface="Arial" charset="0"/>
              </a:rPr>
              <a:t>2006	1.30		</a:t>
            </a:r>
          </a:p>
          <a:p>
            <a:pPr lvl="1"/>
            <a:r>
              <a:rPr lang="en-US" sz="2400" b="1">
                <a:latin typeface="Perpetua" pitchFamily="18" charset="0"/>
                <a:cs typeface="Arial" charset="0"/>
              </a:rPr>
              <a:t>2007	1.36		</a:t>
            </a:r>
          </a:p>
          <a:p>
            <a:pPr lvl="1"/>
            <a:r>
              <a:rPr lang="en-US" sz="2400" b="1">
                <a:latin typeface="Perpetua" pitchFamily="18" charset="0"/>
                <a:cs typeface="Arial" charset="0"/>
              </a:rPr>
              <a:t>2008	1.43		</a:t>
            </a:r>
          </a:p>
          <a:p>
            <a:pPr lvl="1"/>
            <a:r>
              <a:rPr lang="en-US" sz="2400" b="1">
                <a:latin typeface="Perpetua" pitchFamily="18" charset="0"/>
                <a:cs typeface="Arial" charset="0"/>
              </a:rPr>
              <a:t>2009	1.50</a:t>
            </a:r>
            <a:endParaRPr lang="en-US" b="1">
              <a:latin typeface="Perpetua" pitchFamily="18" charset="0"/>
              <a:cs typeface="Arial" charset="0"/>
            </a:endParaRPr>
          </a:p>
        </p:txBody>
      </p:sp>
      <p:sp>
        <p:nvSpPr>
          <p:cNvPr id="4" name="TextBox 3"/>
          <p:cNvSpPr txBox="1">
            <a:spLocks noChangeArrowheads="1"/>
          </p:cNvSpPr>
          <p:nvPr/>
        </p:nvSpPr>
        <p:spPr bwMode="auto">
          <a:xfrm>
            <a:off x="3733800" y="3657600"/>
            <a:ext cx="3460750" cy="2068513"/>
          </a:xfrm>
          <a:prstGeom prst="rect">
            <a:avLst/>
          </a:prstGeom>
          <a:noFill/>
          <a:ln w="9525">
            <a:noFill/>
            <a:miter lim="800000"/>
            <a:headEnd/>
            <a:tailEnd/>
          </a:ln>
        </p:spPr>
        <p:txBody>
          <a:bodyPr wrap="none">
            <a:spAutoFit/>
          </a:bodyPr>
          <a:lstStyle/>
          <a:p>
            <a:pPr>
              <a:spcBef>
                <a:spcPct val="20000"/>
              </a:spcBef>
            </a:pPr>
            <a:r>
              <a:rPr lang="en-US" sz="2400" b="1">
                <a:solidFill>
                  <a:srgbClr val="0070C0"/>
                </a:solidFill>
                <a:latin typeface="Perpetua" pitchFamily="18" charset="0"/>
                <a:cs typeface="Arial" charset="0"/>
              </a:rPr>
              <a:t>(1.30 – 1.23) / 1.23 = 5.7%</a:t>
            </a:r>
          </a:p>
          <a:p>
            <a:pPr>
              <a:spcBef>
                <a:spcPct val="20000"/>
              </a:spcBef>
            </a:pPr>
            <a:r>
              <a:rPr lang="en-US" sz="2400" b="1">
                <a:solidFill>
                  <a:srgbClr val="0070C0"/>
                </a:solidFill>
                <a:latin typeface="Perpetua" pitchFamily="18" charset="0"/>
                <a:cs typeface="Arial" charset="0"/>
              </a:rPr>
              <a:t>(1.36 – 1.30) / 1.30 = 4.6%</a:t>
            </a:r>
          </a:p>
          <a:p>
            <a:pPr>
              <a:spcBef>
                <a:spcPct val="20000"/>
              </a:spcBef>
            </a:pPr>
            <a:r>
              <a:rPr lang="en-US" sz="2400" b="1">
                <a:solidFill>
                  <a:srgbClr val="0070C0"/>
                </a:solidFill>
                <a:latin typeface="Perpetua" pitchFamily="18" charset="0"/>
                <a:cs typeface="Arial" charset="0"/>
              </a:rPr>
              <a:t>(1.43 – 1.36) / 1.36 = 5.1%</a:t>
            </a:r>
          </a:p>
          <a:p>
            <a:pPr>
              <a:spcBef>
                <a:spcPct val="20000"/>
              </a:spcBef>
            </a:pPr>
            <a:r>
              <a:rPr lang="en-US" sz="2400" b="1">
                <a:solidFill>
                  <a:srgbClr val="0070C0"/>
                </a:solidFill>
                <a:latin typeface="Perpetua" pitchFamily="18" charset="0"/>
                <a:cs typeface="Arial" charset="0"/>
              </a:rPr>
              <a:t>(1.50 – 1.43) / 1.43 = 4.9%</a:t>
            </a:r>
          </a:p>
          <a:p>
            <a:endParaRPr lang="en-US">
              <a:latin typeface="Perpetua" pitchFamily="18" charset="0"/>
            </a:endParaRPr>
          </a:p>
        </p:txBody>
      </p:sp>
      <p:sp>
        <p:nvSpPr>
          <p:cNvPr id="5" name="TextBox 4"/>
          <p:cNvSpPr txBox="1">
            <a:spLocks noChangeArrowheads="1"/>
          </p:cNvSpPr>
          <p:nvPr/>
        </p:nvSpPr>
        <p:spPr bwMode="auto">
          <a:xfrm>
            <a:off x="685800" y="5638800"/>
            <a:ext cx="7391400" cy="523875"/>
          </a:xfrm>
          <a:prstGeom prst="rect">
            <a:avLst/>
          </a:prstGeom>
          <a:noFill/>
          <a:ln w="9525">
            <a:noFill/>
            <a:miter lim="800000"/>
            <a:headEnd/>
            <a:tailEnd/>
          </a:ln>
        </p:spPr>
        <p:txBody>
          <a:bodyPr>
            <a:spAutoFit/>
          </a:bodyPr>
          <a:lstStyle/>
          <a:p>
            <a:pPr>
              <a:spcBef>
                <a:spcPct val="50000"/>
              </a:spcBef>
            </a:pPr>
            <a:r>
              <a:rPr lang="en-US" sz="2800" b="1">
                <a:solidFill>
                  <a:srgbClr val="7030A0"/>
                </a:solidFill>
                <a:latin typeface="Perpetua" pitchFamily="18" charset="0"/>
                <a:cs typeface="Arial" charset="0"/>
              </a:rPr>
              <a:t>Average = (5.7 + 4.6 + 5.1 + 4.9) / 4 = 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49"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 - &amp;quot;Why the Cost of Capital &amp;#x0D;&amp;#x0A;Is Important&amp;quot;&quot;/&gt;&lt;property id=&quot;20307&quot; value=&quot;272&quot;/&gt;&lt;/object&gt;&lt;object type=&quot;3&quot; unique_id=&quot;10007&quot;&gt;&lt;property id=&quot;20148&quot; value=&quot;5&quot;/&gt;&lt;property id=&quot;20300&quot; value=&quot;Slide 5 - &amp;quot;Why the Cost of Capital &amp;#x0D;&amp;#x0A;Is Important&amp;quot;&quot;/&gt;&lt;property id=&quot;20307&quot; value=&quot;273&quot;/&gt;&lt;/object&gt;&lt;object type=&quot;3&quot; unique_id=&quot;10008&quot;&gt;&lt;property id=&quot;20148&quot; value=&quot;5&quot;/&gt;&lt;property id=&quot;20300&quot; value=&quot;Slide 6&quot;/&gt;&lt;property id=&quot;20307&quot; value=&quot;266&quot;/&gt;&lt;/object&gt;&lt;object type=&quot;3&quot; unique_id=&quot;10009&quot;&gt;&lt;property id=&quot;20148&quot; value=&quot;5&quot;/&gt;&lt;property id=&quot;20300&quot; value=&quot;Slide 7 - &amp;quot;The Cost of Equity&amp;quot;&quot;/&gt;&lt;property id=&quot;20307&quot; value=&quot;274&quot;/&gt;&lt;/object&gt;&lt;object type=&quot;3&quot; unique_id=&quot;10010&quot;&gt;&lt;property id=&quot;20148&quot; value=&quot;5&quot;/&gt;&lt;property id=&quot;20300&quot; value=&quot;Slide 8 - &amp;quot;The Cost of Equity&amp;quot;&quot;/&gt;&lt;property id=&quot;20307&quot; value=&quot;275&quot;/&gt;&lt;/object&gt;&lt;object type=&quot;3&quot; unique_id=&quot;10011&quot;&gt;&lt;property id=&quot;20148&quot; value=&quot;5&quot;/&gt;&lt;property id=&quot;20300&quot; value=&quot;Slide 9 - &amp;quot;The Dividend Growth Model &amp;#x0D;&amp;#x0A;(The Gordon Model)&amp;quot;&quot;/&gt;&lt;property id=&quot;20307&quot; value=&quot;276&quot;/&gt;&lt;/object&gt;&lt;object type=&quot;3&quot; unique_id=&quot;10012&quot;&gt;&lt;property id=&quot;20148&quot; value=&quot;5&quot;/&gt;&lt;property id=&quot;20300&quot; value=&quot;Slide 10 - &amp;quot;Dividend Growth Model Example&amp;quot;&quot;/&gt;&lt;property id=&quot;20307&quot; value=&quot;277&quot;/&gt;&lt;/object&gt;&lt;object type=&quot;3&quot; unique_id=&quot;10013&quot;&gt;&lt;property id=&quot;20148&quot; value=&quot;5&quot;/&gt;&lt;property id=&quot;20300&quot; value=&quot;Slide 11 - &amp;quot;Example: Estimating the Dividend Growth Rate&amp;quot;&quot;/&gt;&lt;property id=&quot;20307&quot; value=&quot;278&quot;/&gt;&lt;/object&gt;&lt;object type=&quot;3&quot; unique_id=&quot;10014&quot;&gt;&lt;property id=&quot;20148&quot; value=&quot;5&quot;/&gt;&lt;property id=&quot;20300&quot; value=&quot;Slide 12 - &amp;quot;Advantages and Disadvantages of the Dividend Growth Model&amp;quot;&quot;/&gt;&lt;property id=&quot;20307&quot; value=&quot;279&quot;/&gt;&lt;/object&gt;&lt;object type=&quot;3&quot; unique_id=&quot;10015&quot;&gt;&lt;property id=&quot;20148&quot; value=&quot;5&quot;/&gt;&lt;property id=&quot;20300&quot; value=&quot;Slide 13 - &amp;quot;Advantages and Disadvantages of the Dividend Growth Model&amp;quot;&quot;/&gt;&lt;property id=&quot;20307&quot; value=&quot;283&quot;/&gt;&lt;/object&gt;&lt;object type=&quot;3&quot; unique_id=&quot;10016&quot;&gt;&lt;property id=&quot;20148&quot; value=&quot;5&quot;/&gt;&lt;property id=&quot;20300&quot; value=&quot;Slide 14 - &amp;quot;Advantages and Disadvantages of the Dividend Growth Model&amp;quot;&quot;/&gt;&lt;property id=&quot;20307&quot; value=&quot;282&quot;/&gt;&lt;/object&gt;&lt;object type=&quot;3&quot; unique_id=&quot;10017&quot;&gt;&lt;property id=&quot;20148&quot; value=&quot;5&quot;/&gt;&lt;property id=&quot;20300&quot; value=&quot;Slide 15 - &amp;quot;The SML Approach&amp;quot;&quot;/&gt;&lt;property id=&quot;20307&quot; value=&quot;280&quot;/&gt;&lt;/object&gt;&lt;object type=&quot;3&quot; unique_id=&quot;10018&quot;&gt;&lt;property id=&quot;20148&quot; value=&quot;5&quot;/&gt;&lt;property id=&quot;20300&quot; value=&quot;Slide 16 - &amp;quot;Example - SML&amp;quot;&quot;/&gt;&lt;property id=&quot;20307&quot; value=&quot;281&quot;/&gt;&lt;/object&gt;&lt;object type=&quot;3&quot; unique_id=&quot;10019&quot;&gt;&lt;property id=&quot;20148&quot; value=&quot;5&quot;/&gt;&lt;property id=&quot;20300&quot; value=&quot;Slide 17 - &amp;quot;How Did We Do?&amp;quot;&quot;/&gt;&lt;property id=&quot;20307&quot; value=&quot;285&quot;/&gt;&lt;/object&gt;&lt;object type=&quot;3&quot; unique_id=&quot;10020&quot;&gt;&lt;property id=&quot;20148&quot; value=&quot;5&quot;/&gt;&lt;property id=&quot;20300&quot; value=&quot;Slide 18 - &amp;quot;Advantages and Disadvantages of SML&amp;quot;&quot;/&gt;&lt;property id=&quot;20307&quot; value=&quot;286&quot;/&gt;&lt;/object&gt;&lt;object type=&quot;3&quot; unique_id=&quot;10021&quot;&gt;&lt;property id=&quot;20148&quot; value=&quot;5&quot;/&gt;&lt;property id=&quot;20300&quot; value=&quot;Slide 19 - &amp;quot;Advantages and Disadvantages of SML&amp;quot;&quot;/&gt;&lt;property id=&quot;20307&quot; value=&quot;292&quot;/&gt;&lt;/object&gt;&lt;object type=&quot;3&quot; unique_id=&quot;10022&quot;&gt;&lt;property id=&quot;20148&quot; value=&quot;5&quot;/&gt;&lt;property id=&quot;20300&quot; value=&quot;Slide 20 - &amp;quot;Example – Cost of Equity&amp;quot;&quot;/&gt;&lt;property id=&quot;20307&quot; value=&quot;287&quot;/&gt;&lt;/object&gt;&lt;object type=&quot;3&quot; unique_id=&quot;10023&quot;&gt;&lt;property id=&quot;20148&quot; value=&quot;5&quot;/&gt;&lt;property id=&quot;20300&quot; value=&quot;Slide 21 - &amp;quot;Example – Cost of Equity&amp;quot;&quot;/&gt;&lt;property id=&quot;20307&quot; value=&quot;293&quot;/&gt;&lt;/object&gt;&lt;object type=&quot;3&quot; unique_id=&quot;10024&quot;&gt;&lt;property id=&quot;20148&quot; value=&quot;5&quot;/&gt;&lt;property id=&quot;20300&quot; value=&quot;Slide 22&quot;/&gt;&lt;property id=&quot;20307&quot; value=&quot;267&quot;/&gt;&lt;/object&gt;&lt;object type=&quot;3&quot; unique_id=&quot;10025&quot;&gt;&lt;property id=&quot;20148&quot; value=&quot;5&quot;/&gt;&lt;property id=&quot;20300&quot; value=&quot;Slide 23 - &amp;quot;Cost of Debt&amp;quot;&quot;/&gt;&lt;property id=&quot;20307&quot; value=&quot;288&quot;/&gt;&lt;/object&gt;&lt;object type=&quot;3&quot; unique_id=&quot;10026&quot;&gt;&lt;property id=&quot;20148&quot; value=&quot;5&quot;/&gt;&lt;property id=&quot;20300&quot; value=&quot;Slide 24 - &amp;quot;Cost of Debt&amp;quot;&quot;/&gt;&lt;property id=&quot;20307&quot; value=&quot;294&quot;/&gt;&lt;/object&gt;&lt;object type=&quot;3&quot; unique_id=&quot;10027&quot;&gt;&lt;property id=&quot;20148&quot; value=&quot;5&quot;/&gt;&lt;property id=&quot;20300&quot; value=&quot;Slide 25 - &amp;quot;Example: Cost of Debt: computing the YTM&amp;quot;&quot;/&gt;&lt;property id=&quot;20307&quot; value=&quot;289&quot;/&gt;&lt;/object&gt;&lt;object type=&quot;3&quot; unique_id=&quot;10028&quot;&gt;&lt;property id=&quot;20148&quot; value=&quot;5&quot;/&gt;&lt;property id=&quot;20300&quot; value=&quot;Slide 26&quot;/&gt;&lt;property id=&quot;20307&quot; value=&quot;300&quot;/&gt;&lt;/object&gt;&lt;object type=&quot;3&quot; unique_id=&quot;10029&quot;&gt;&lt;property id=&quot;20148&quot; value=&quot;5&quot;/&gt;&lt;property id=&quot;20300&quot; value=&quot;Slide 27&quot;/&gt;&lt;property id=&quot;20307&quot; value=&quot;301&quot;/&gt;&lt;/object&gt;&lt;object type=&quot;3&quot; unique_id=&quot;10030&quot;&gt;&lt;property id=&quot;20148&quot; value=&quot;5&quot;/&gt;&lt;property id=&quot;20300&quot; value=&quot;Slide 28&quot;/&gt;&lt;property id=&quot;20307&quot; value=&quot;268&quot;/&gt;&lt;/object&gt;&lt;object type=&quot;3&quot; unique_id=&quot;10031&quot;&gt;&lt;property id=&quot;20148&quot; value=&quot;5&quot;/&gt;&lt;property id=&quot;20300&quot; value=&quot;Slide 29 - &amp;quot;Cost of Preferred Stock&amp;quot;&quot;/&gt;&lt;property id=&quot;20307&quot; value=&quot;302&quot;/&gt;&lt;/object&gt;&lt;object type=&quot;3&quot; unique_id=&quot;10032&quot;&gt;&lt;property id=&quot;20148&quot; value=&quot;5&quot;/&gt;&lt;property id=&quot;20300&quot; value=&quot;Slide 30 - &amp;quot;Example: Cost of Preferred Stock&amp;quot;&quot;/&gt;&lt;property id=&quot;20307&quot; value=&quot;303&quot;/&gt;&lt;/object&gt;&lt;object type=&quot;3&quot; unique_id=&quot;10033&quot;&gt;&lt;property id=&quot;20148&quot; value=&quot;5&quot;/&gt;&lt;property id=&quot;20300&quot; value=&quot;Slide 31&quot;/&gt;&lt;property id=&quot;20307&quot; value=&quot;269&quot;/&gt;&lt;/object&gt;&lt;object type=&quot;3&quot; unique_id=&quot;10034&quot;&gt;&lt;property id=&quot;20148&quot; value=&quot;5&quot;/&gt;&lt;property id=&quot;20300&quot; value=&quot;Slide 32 - &amp;quot;Capital Structure Weights&amp;quot;&quot;/&gt;&lt;property id=&quot;20307&quot; value=&quot;304&quot;/&gt;&lt;/object&gt;&lt;object type=&quot;3&quot; unique_id=&quot;10035&quot;&gt;&lt;property id=&quot;20148&quot; value=&quot;5&quot;/&gt;&lt;property id=&quot;20300&quot; value=&quot;Slide 33 - &amp;quot;Capital Structure Weights&amp;quot;&quot;/&gt;&lt;property id=&quot;20307&quot; value=&quot;307&quot;/&gt;&lt;/object&gt;&lt;object type=&quot;3&quot; unique_id=&quot;10036&quot;&gt;&lt;property id=&quot;20148&quot; value=&quot;5&quot;/&gt;&lt;property id=&quot;20300&quot; value=&quot;Slide 34 - &amp;quot;Capital Structure Valuation&amp;quot;&quot;/&gt;&lt;property id=&quot;20307&quot; value=&quot;308&quot;/&gt;&lt;/object&gt;&lt;object type=&quot;3&quot; unique_id=&quot;10037&quot;&gt;&lt;property id=&quot;20148&quot; value=&quot;5&quot;/&gt;&lt;property id=&quot;20300&quot; value=&quot;Slide 35 - &amp;quot;Capital Structure Valuation&amp;quot;&quot;/&gt;&lt;property id=&quot;20307&quot; value=&quot;310&quot;/&gt;&lt;/object&gt;&lt;object type=&quot;3&quot; unique_id=&quot;10038&quot;&gt;&lt;property id=&quot;20148&quot; value=&quot;5&quot;/&gt;&lt;property id=&quot;20300&quot; value=&quot;Slide 36 - &amp;quot;Capital Structure Weights&amp;quot;&quot;/&gt;&lt;property id=&quot;20307&quot; value=&quot;309&quot;/&gt;&lt;/object&gt;&lt;object type=&quot;3&quot; unique_id=&quot;10039&quot;&gt;&lt;property id=&quot;20148&quot; value=&quot;5&quot;/&gt;&lt;property id=&quot;20300&quot; value=&quot;Slide 37 - &amp;quot;Student Alert!&amp;quot;&quot;/&gt;&lt;property id=&quot;20307&quot; value=&quot;305&quot;/&gt;&lt;/object&gt;&lt;object type=&quot;3&quot; unique_id=&quot;10040&quot;&gt;&lt;property id=&quot;20148&quot; value=&quot;5&quot;/&gt;&lt;property id=&quot;20300&quot; value=&quot;Slide 38 - &amp;quot;Example: Capital Structure Weights&amp;quot;&quot;/&gt;&lt;property id=&quot;20307&quot; value=&quot;306&quot;/&gt;&lt;/object&gt;&lt;object type=&quot;3&quot; unique_id=&quot;10041&quot;&gt;&lt;property id=&quot;20148&quot; value=&quot;5&quot;/&gt;&lt;property id=&quot;20300&quot; value=&quot;Slide 39 - &amp;quot;Taxes and the WACC&amp;quot;&quot;/&gt;&lt;property id=&quot;20307&quot; value=&quot;311&quot;/&gt;&lt;/object&gt;&lt;object type=&quot;3&quot; unique_id=&quot;10042&quot;&gt;&lt;property id=&quot;20148&quot; value=&quot;5&quot;/&gt;&lt;property id=&quot;20300&quot; value=&quot;Slide 40 - &amp;quot;Taxes and the WACC&amp;quot;&quot;/&gt;&lt;property id=&quot;20307&quot; value=&quot;312&quot;/&gt;&lt;/object&gt;&lt;object type=&quot;3&quot; unique_id=&quot;10043&quot;&gt;&lt;property id=&quot;20148&quot; value=&quot;5&quot;/&gt;&lt;property id=&quot;20300&quot; value=&quot;Slide 41 - &amp;quot;Taxes and the WACC&amp;quot;&quot;/&gt;&lt;property id=&quot;20307&quot; value=&quot;316&quot;/&gt;&lt;/object&gt;&lt;object type=&quot;3&quot; unique_id=&quot;10044&quot;&gt;&lt;property id=&quot;20148&quot; value=&quot;5&quot;/&gt;&lt;property id=&quot;20300&quot; value=&quot;Slide 42 - &amp;quot;Putting All the Pieces Together – WACC Example&amp;quot;&quot;/&gt;&lt;property id=&quot;20307&quot; value=&quot;313&quot;/&gt;&lt;/object&gt;&lt;object type=&quot;3&quot; unique_id=&quot;10045&quot;&gt;&lt;property id=&quot;20148&quot; value=&quot;5&quot;/&gt;&lt;property id=&quot;20300&quot; value=&quot;Slide 43 - &amp;quot;WACC Example&amp;quot;&quot;/&gt;&lt;property id=&quot;20307&quot; value=&quot;314&quot;/&gt;&lt;/object&gt;&lt;object type=&quot;3&quot; unique_id=&quot;10046&quot;&gt;&lt;property id=&quot;20148&quot; value=&quot;5&quot;/&gt;&lt;property id=&quot;20300&quot; value=&quot;Slide 44 - &amp;quot;WACC Example&amp;quot;&quot;/&gt;&lt;property id=&quot;20307&quot; value=&quot;317&quot;/&gt;&lt;/object&gt;&lt;object type=&quot;3&quot; unique_id=&quot;10047&quot;&gt;&lt;property id=&quot;20148&quot; value=&quot;5&quot;/&gt;&lt;property id=&quot;20300&quot; value=&quot;Slide 45 - &amp;quot;WACC Example&amp;quot;&quot;/&gt;&lt;property id=&quot;20307&quot; value=&quot;318&quot;/&gt;&lt;/object&gt;&lt;object type=&quot;3&quot; unique_id=&quot;10048&quot;&gt;&lt;property id=&quot;20148&quot; value=&quot;5&quot;/&gt;&lt;property id=&quot;20300&quot; value=&quot;Slide 46 - &amp;quot;WACC Example (Plug and Chug)&amp;quot;&quot;/&gt;&lt;property id=&quot;20307&quot; value=&quot;319&quot;/&gt;&lt;/object&gt;&lt;object type=&quot;3&quot; unique_id=&quot;10049&quot;&gt;&lt;property id=&quot;20148&quot; value=&quot;5&quot;/&gt;&lt;property id=&quot;20300&quot; value=&quot;Slide 47 - &amp;quot;Eastman Chemical I&amp;quot;&quot;/&gt;&lt;property id=&quot;20307&quot; value=&quot;315&quot;/&gt;&lt;/object&gt;&lt;object type=&quot;3&quot; unique_id=&quot;10050&quot;&gt;&lt;property id=&quot;20148&quot; value=&quot;5&quot;/&gt;&lt;property id=&quot;20300&quot; value=&quot;Slide 48 - &amp;quot;Eastman Chemical IV&amp;quot;&quot;/&gt;&lt;property id=&quot;20307&quot; value=&quot;320&quot;/&gt;&lt;/object&gt;&lt;object type=&quot;3&quot; unique_id=&quot;10051&quot;&gt;&lt;property id=&quot;20148&quot; value=&quot;5&quot;/&gt;&lt;property id=&quot;20300&quot; value=&quot;Slide 49&quot;/&gt;&lt;property id=&quot;20307&quot; value=&quot;284&quot;/&gt;&lt;/object&gt;&lt;object type=&quot;3&quot; unique_id=&quot;10052&quot;&gt;&lt;property id=&quot;20148&quot; value=&quot;5&quot;/&gt;&lt;property id=&quot;20300&quot; value=&quot;Slide 50&quot;/&gt;&lt;property id=&quot;20307&quot; value=&quot;270&quot;/&gt;&lt;/object&gt;&lt;object type=&quot;3&quot; unique_id=&quot;10053&quot;&gt;&lt;property id=&quot;20148&quot; value=&quot;5&quot;/&gt;&lt;property id=&quot;20300&quot; value=&quot;Slide 51 - &amp;quot;Divisional and Project &amp;#x0D;&amp;#x0A;Costs of Capital&amp;quot;&quot;/&gt;&lt;property id=&quot;20307&quot; value=&quot;323&quot;/&gt;&lt;/object&gt;&lt;object type=&quot;3&quot; unique_id=&quot;10054&quot;&gt;&lt;property id=&quot;20148&quot; value=&quot;5&quot;/&gt;&lt;property id=&quot;20300&quot; value=&quot;Slide 52 - &amp;quot;Divisional and Project &amp;#x0D;&amp;#x0A;Costs of Capital&amp;quot;&quot;/&gt;&lt;property id=&quot;20307&quot; value=&quot;324&quot;/&gt;&lt;/object&gt;&lt;object type=&quot;3&quot; unique_id=&quot;10055&quot;&gt;&lt;property id=&quot;20148&quot; value=&quot;5&quot;/&gt;&lt;property id=&quot;20300&quot; value=&quot;Slide 53 - &amp;quot;Project Risk – An Example&amp;quot;&quot;/&gt;&lt;property id=&quot;20307&quot; value=&quot;325&quot;/&gt;&lt;/object&gt;&lt;object type=&quot;3&quot; unique_id=&quot;10056&quot;&gt;&lt;property id=&quot;20148&quot; value=&quot;5&quot;/&gt;&lt;property id=&quot;20300&quot; value=&quot;Slide 54 - &amp;quot;Project Risk Differentiation&amp;quot;&quot;/&gt;&lt;property id=&quot;20307&quot; value=&quot;326&quot;/&gt;&lt;/object&gt;&lt;object type=&quot;3&quot; unique_id=&quot;10057&quot;&gt;&lt;property id=&quot;20148&quot; value=&quot;5&quot;/&gt;&lt;property id=&quot;20300&quot; value=&quot;Slide 55 - &amp;quot;Project Risk Differentiation&amp;quot;&quot;/&gt;&lt;property id=&quot;20307&quot; value=&quot;333&quot;/&gt;&lt;/object&gt;&lt;object type=&quot;3&quot; unique_id=&quot;10058&quot;&gt;&lt;property id=&quot;20148&quot; value=&quot;5&quot;/&gt;&lt;property id=&quot;20300&quot; value=&quot;Slide 56 - &amp;quot;The Pure Play Approach&amp;quot;&quot;/&gt;&lt;property id=&quot;20307&quot; value=&quot;327&quot;/&gt;&lt;/object&gt;&lt;object type=&quot;3&quot; unique_id=&quot;10059&quot;&gt;&lt;property id=&quot;20148&quot; value=&quot;5&quot;/&gt;&lt;property id=&quot;20300&quot; value=&quot;Slide 57 - &amp;quot;The Pure Play Approach&amp;quot;&quot;/&gt;&lt;property id=&quot;20307&quot; value=&quot;332&quot;/&gt;&lt;/object&gt;&lt;object type=&quot;3&quot; unique_id=&quot;10060&quot;&gt;&lt;property id=&quot;20148&quot; value=&quot;5&quot;/&gt;&lt;property id=&quot;20300&quot; value=&quot;Slide 58 - &amp;quot;Project Risk Differentiation&amp;quot;&quot;/&gt;&lt;property id=&quot;20307&quot; value=&quot;334&quot;/&gt;&lt;/object&gt;&lt;object type=&quot;3&quot; unique_id=&quot;10061&quot;&gt;&lt;property id=&quot;20148&quot; value=&quot;5&quot;/&gt;&lt;property id=&quot;20300&quot; value=&quot;Slide 59 - &amp;quot;Subjective Approach&amp;quot;&quot;/&gt;&lt;property id=&quot;20307&quot; value=&quot;328&quot;/&gt;&lt;/object&gt;&lt;object type=&quot;3&quot; unique_id=&quot;10062&quot;&gt;&lt;property id=&quot;20148&quot; value=&quot;5&quot;/&gt;&lt;property id=&quot;20300&quot; value=&quot;Slide 60 - &amp;quot;Subjective Approach&amp;quot;&quot;/&gt;&lt;property id=&quot;20307&quot; value=&quot;335&quot;/&gt;&lt;/object&gt;&lt;object type=&quot;3&quot; unique_id=&quot;10063&quot;&gt;&lt;property id=&quot;20148&quot; value=&quot;5&quot;/&gt;&lt;property id=&quot;20300&quot; value=&quot;Slide 61 - &amp;quot;Subjective Approach: &amp;#x0D;&amp;#x0A; An Example&amp;quot;&quot;/&gt;&lt;property id=&quot;20307&quot; value=&quot;329&quot;/&gt;&lt;/object&gt;&lt;object type=&quot;3&quot; unique_id=&quot;10064&quot;&gt;&lt;property id=&quot;20148&quot; value=&quot;5&quot;/&gt;&lt;property id=&quot;20300&quot; value=&quot;Slide 62&quot;/&gt;&lt;property id=&quot;20307&quot; value=&quot;271&quot;/&gt;&lt;/object&gt;&lt;object type=&quot;3&quot; unique_id=&quot;10065&quot;&gt;&lt;property id=&quot;20148&quot; value=&quot;5&quot;/&gt;&lt;property id=&quot;20300&quot; value=&quot;Slide 63 - &amp;quot;Flotation Costs&amp;quot;&quot;/&gt;&lt;property id=&quot;20307&quot; value=&quot;330&quot;/&gt;&lt;/object&gt;&lt;object type=&quot;3&quot; unique_id=&quot;10066&quot;&gt;&lt;property id=&quot;20148&quot; value=&quot;5&quot;/&gt;&lt;property id=&quot;20300&quot; value=&quot;Slide 64 - &amp;quot;Flotation Costs&amp;quot;&quot;/&gt;&lt;property id=&quot;20307&quot; value=&quot;336&quot;/&gt;&lt;/object&gt;&lt;object type=&quot;3&quot; unique_id=&quot;10067&quot;&gt;&lt;property id=&quot;20148&quot; value=&quot;5&quot;/&gt;&lt;property id=&quot;20300&quot; value=&quot;Slide 65 - &amp;quot;Flotation Costs: An NPV Example&amp;quot;&quot;/&gt;&lt;property id=&quot;20307&quot; value=&quot;331&quot;/&gt;&lt;/object&gt;&lt;object type=&quot;3&quot; unique_id=&quot;10068&quot;&gt;&lt;property id=&quot;20148&quot; value=&quot;5&quot;/&gt;&lt;property id=&quot;20300&quot; value=&quot;Slide 66 - &amp;quot;Flotation Costs: An NPV Example&amp;quot;&quot;/&gt;&lt;property id=&quot;20307&quot; value=&quot;337&quot;/&gt;&lt;/object&gt;&lt;object type=&quot;3&quot; unique_id=&quot;10069&quot;&gt;&lt;property id=&quot;20148&quot; value=&quot;5&quot;/&gt;&lt;property id=&quot;20300&quot; value=&quot;Slide 67 - &amp;quot;Flotation Costs: An NPV Example&amp;quot;&quot;/&gt;&lt;property id=&quot;20307&quot; value=&quot;338&quot;/&gt;&lt;/object&gt;&lt;object type=&quot;3&quot; unique_id=&quot;10070&quot;&gt;&lt;property id=&quot;20148&quot; value=&quot;5&quot;/&gt;&lt;property id=&quot;20300&quot; value=&quot;Slide 68 - &amp;quot;Flotation Costs: An NPV Example&amp;quot;&quot;/&gt;&lt;property id=&quot;20307&quot; value=&quot;339&quot;/&gt;&lt;/object&gt;&lt;object type=&quot;3&quot; unique_id=&quot;10071&quot;&gt;&lt;property id=&quot;20148&quot; value=&quot;5&quot;/&gt;&lt;property id=&quot;20300&quot; value=&quot;Slide 69 - &amp;quot;Comprehensive Problem&amp;quot;&quot;/&gt;&lt;property id=&quot;20307&quot; value=&quot;340&quot;/&gt;&lt;/object&gt;&lt;object type=&quot;3&quot; unique_id=&quot;10072&quot;&gt;&lt;property id=&quot;20148&quot; value=&quot;5&quot;/&gt;&lt;property id=&quot;20300&quot; value=&quot;Slide 70 - &amp;quot;Ethics Issues&amp;quot;&quot;/&gt;&lt;property id=&quot;20307&quot; value=&quot;263&quot;/&gt;&lt;/object&gt;&lt;object type=&quot;3&quot; unique_id=&quot;10073&quot;&gt;&lt;property id=&quot;20148&quot; value=&quot;5&quot;/&gt;&lt;property id=&quot;20300&quot; value=&quot;Slide 71&quot;/&gt;&lt;property id=&quot;20307&quot; value=&quot;259&quot;/&gt;&lt;/object&gt;&lt;object type=&quot;3&quot; unique_id=&quot;10074&quot;&gt;&lt;property id=&quot;20148&quot; value=&quot;5&quot;/&gt;&lt;property id=&quot;20300&quot; value=&quot;Slide 72&quot;/&gt;&lt;property id=&quot;20307&quot; value=&quot;342&quot;/&gt;&lt;/object&gt;&lt;object type=&quot;3&quot; unique_id=&quot;10075&quot;&gt;&lt;property id=&quot;20148&quot; value=&quot;5&quot;/&gt;&lt;property id=&quot;20300&quot; value=&quot;Slide 73&quot;/&gt;&lt;property id=&quot;20307&quot; value=&quot;260&quot;/&gt;&lt;/object&gt;&lt;object type=&quot;3&quot; unique_id=&quot;10076&quot;&gt;&lt;property id=&quot;20148&quot; value=&quot;5&quot;/&gt;&lt;property id=&quot;20300&quot; value=&quot;Slide 74&quot;/&gt;&lt;property id=&quot;20307&quot; value=&quot;322&quot;/&gt;&lt;/object&gt;&lt;object type=&quot;3&quot; unique_id=&quot;10077&quot;&gt;&lt;property id=&quot;20148&quot; value=&quot;5&quot;/&gt;&lt;property id=&quot;20300&quot; value=&quot;Slide 75&quot;/&gt;&lt;property id=&quot;20307&quot; value=&quot;261&quot;/&gt;&lt;/object&gt;&lt;object type=&quot;3&quot; unique_id=&quot;10078&quot;&gt;&lt;property id=&quot;20148&quot; value=&quot;5&quot;/&gt;&lt;property id=&quot;20300&quot; value=&quot;Slide 76&quot;/&gt;&lt;property id=&quot;20307&quot; value=&quot;344&quot;/&gt;&lt;/object&gt;&lt;object type=&quot;3&quot; unique_id=&quot;10079&quot;&gt;&lt;property id=&quot;20148&quot; value=&quot;5&quot;/&gt;&lt;property id=&quot;20300&quot; value=&quot;Slide 77&quot;/&gt;&lt;property id=&quot;20307&quot; value=&quot;262&quot;/&gt;&lt;/object&gt;&lt;object type=&quot;3&quot; unique_id=&quot;10080&quot;&gt;&lt;property id=&quot;20148&quot; value=&quot;5&quot;/&gt;&lt;property id=&quot;20300&quot; value=&quot;Slide 78&quot;/&gt;&lt;property id=&quot;20307&quot; value=&quot;341&quot;/&gt;&lt;/object&gt;&lt;object type=&quot;3&quot; unique_id=&quot;10081&quot;&gt;&lt;property id=&quot;20148&quot; value=&quot;5&quot;/&gt;&lt;property id=&quot;20300&quot; value=&quot;Slide 79&quot;/&gt;&lt;property id=&quot;20307&quot; value=&quot;347&quot;/&gt;&lt;/object&gt;&lt;/object&gt;&lt;object type=&quot;8&quot; unique_id=&quot;10162&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2863</Words>
  <Application>Microsoft Office PowerPoint</Application>
  <PresentationFormat>On-screen Show (4:3)</PresentationFormat>
  <Paragraphs>302</Paragraphs>
  <Slides>36</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2_Office Theme</vt:lpstr>
      <vt:lpstr>Equity</vt:lpstr>
      <vt:lpstr>Equation</vt:lpstr>
      <vt:lpstr>Slide 1</vt:lpstr>
      <vt:lpstr>Slide 2</vt:lpstr>
      <vt:lpstr>Why the Cost of Capital  Is Important</vt:lpstr>
      <vt:lpstr>Why the Cost of Capital  Is Important</vt:lpstr>
      <vt:lpstr>The Cost of Equity</vt:lpstr>
      <vt:lpstr>The Cost of Equity</vt:lpstr>
      <vt:lpstr>The Dividend Growth Model  (The Gordon Model)</vt:lpstr>
      <vt:lpstr>Dividend Growth Model Example</vt:lpstr>
      <vt:lpstr>Example: Estimating the Dividend Growth Rate</vt:lpstr>
      <vt:lpstr>The SML Approach</vt:lpstr>
      <vt:lpstr>Example - SML</vt:lpstr>
      <vt:lpstr>How Did We Do?</vt:lpstr>
      <vt:lpstr>Example – Cost of Equity</vt:lpstr>
      <vt:lpstr>Example – Cost of Equity</vt:lpstr>
      <vt:lpstr>Cost of Debt</vt:lpstr>
      <vt:lpstr>Cost of Debt</vt:lpstr>
      <vt:lpstr>Example: Cost of Debt: computing the YTM</vt:lpstr>
      <vt:lpstr>Slide 18</vt:lpstr>
      <vt:lpstr>Slide 19</vt:lpstr>
      <vt:lpstr>Capital Structure Weights</vt:lpstr>
      <vt:lpstr>Capital Structure Weights</vt:lpstr>
      <vt:lpstr>Capital Structure Valuation</vt:lpstr>
      <vt:lpstr>Capital Structure Valuation</vt:lpstr>
      <vt:lpstr>Capital Structure Weights</vt:lpstr>
      <vt:lpstr>Student Alert!</vt:lpstr>
      <vt:lpstr>Example: Capital Structure Weights</vt:lpstr>
      <vt:lpstr>Taxes and the WACC</vt:lpstr>
      <vt:lpstr>Taxes and the WACC</vt:lpstr>
      <vt:lpstr>Taxes and the WACC</vt:lpstr>
      <vt:lpstr>Putting All the Pieces Together – WACC Example</vt:lpstr>
      <vt:lpstr>WACC Example</vt:lpstr>
      <vt:lpstr>WACC Example</vt:lpstr>
      <vt:lpstr>WACC Example</vt:lpstr>
      <vt:lpstr>WACC Example (Plug and Chug)</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60</cp:revision>
  <dcterms:created xsi:type="dcterms:W3CDTF">2012-01-15T21:59:36Z</dcterms:created>
  <dcterms:modified xsi:type="dcterms:W3CDTF">2012-09-19T19:24:38Z</dcterms:modified>
</cp:coreProperties>
</file>