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37"/>
  </p:notesMasterIdLst>
  <p:sldIdLst>
    <p:sldId id="28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91" r:id="rId32"/>
    <p:sldId id="289" r:id="rId33"/>
    <p:sldId id="290" r:id="rId34"/>
    <p:sldId id="293" r:id="rId35"/>
    <p:sldId id="292" r:id="rId36"/>
  </p:sldIdLst>
  <p:sldSz cx="9144000" cy="6858000" type="screen4x3"/>
  <p:notesSz cx="6858000" cy="9144000"/>
  <p:custDataLst>
    <p:tags r:id="rId3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66102" autoAdjust="0"/>
  </p:normalViewPr>
  <p:slideViewPr>
    <p:cSldViewPr>
      <p:cViewPr varScale="1">
        <p:scale>
          <a:sx n="57" d="100"/>
          <a:sy n="57" d="100"/>
        </p:scale>
        <p:origin x="-104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 xmlns:a16="http://schemas.microsoft.com/office/drawing/2014/main" id="{D5DB66F1-935E-4527-BDF9-5CA05C13068D}"/>
              </a:ext>
            </a:extLst>
          </p:cNvPr>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dirty="0"/>
          </a:p>
        </p:txBody>
      </p:sp>
      <p:sp>
        <p:nvSpPr>
          <p:cNvPr id="32771" name="Rectangle 3">
            <a:extLst>
              <a:ext uri="{FF2B5EF4-FFF2-40B4-BE49-F238E27FC236}">
                <a16:creationId xmlns="" xmlns:a16="http://schemas.microsoft.com/office/drawing/2014/main" id="{5FF787D2-B454-410C-BA77-36447CFC9300}"/>
              </a:ext>
            </a:extLst>
          </p:cNvPr>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dirty="0"/>
          </a:p>
        </p:txBody>
      </p:sp>
      <p:sp>
        <p:nvSpPr>
          <p:cNvPr id="10244" name="Rectangle 4">
            <a:extLst>
              <a:ext uri="{FF2B5EF4-FFF2-40B4-BE49-F238E27FC236}">
                <a16:creationId xmlns="" xmlns:a16="http://schemas.microsoft.com/office/drawing/2014/main" id="{F43C692E-0D63-434F-A6EB-B76B110766F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a:extLst>
              <a:ext uri="{FF2B5EF4-FFF2-40B4-BE49-F238E27FC236}">
                <a16:creationId xmlns="" xmlns:a16="http://schemas.microsoft.com/office/drawing/2014/main" id="{94355CFC-3453-4241-8387-65901A00C688}"/>
              </a:ext>
            </a:extLst>
          </p:cNvPr>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a:extLst>
              <a:ext uri="{FF2B5EF4-FFF2-40B4-BE49-F238E27FC236}">
                <a16:creationId xmlns="" xmlns:a16="http://schemas.microsoft.com/office/drawing/2014/main" id="{80031DED-3A63-4B7D-A748-1EFA6DD7046C}"/>
              </a:ext>
            </a:extLst>
          </p:cNvPr>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dirty="0"/>
          </a:p>
        </p:txBody>
      </p:sp>
      <p:sp>
        <p:nvSpPr>
          <p:cNvPr id="32775" name="Rectangle 7">
            <a:extLst>
              <a:ext uri="{FF2B5EF4-FFF2-40B4-BE49-F238E27FC236}">
                <a16:creationId xmlns="" xmlns:a16="http://schemas.microsoft.com/office/drawing/2014/main" id="{2648D717-809A-4BEE-BF22-2816D84FC73B}"/>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atin typeface="Times New Roman" panose="02020603050405020304" pitchFamily="18" charset="0"/>
              </a:defRPr>
            </a:lvl1pPr>
          </a:lstStyle>
          <a:p>
            <a:pPr>
              <a:defRPr/>
            </a:pPr>
            <a:r>
              <a:rPr lang="en-US" altLang="en-US" dirty="0"/>
              <a:t>4.</a:t>
            </a:r>
            <a:fld id="{469DEDCC-B38A-4274-B16D-31C8511DA8BA}" type="slidenum">
              <a:rPr lang="en-US" altLang="en-US"/>
              <a:pPr>
                <a:defRPr/>
              </a:pPr>
              <a:t>‹#›</a:t>
            </a:fld>
            <a:endParaRPr lang="en-US" altLang="en-US" dirty="0"/>
          </a:p>
        </p:txBody>
      </p:sp>
    </p:spTree>
    <p:extLst>
      <p:ext uri="{BB962C8B-B14F-4D97-AF65-F5344CB8AC3E}">
        <p14:creationId xmlns:p14="http://schemas.microsoft.com/office/powerpoint/2010/main" val="24938941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 xmlns:a16="http://schemas.microsoft.com/office/drawing/2014/main" id="{07D123FA-7094-46D9-B8E6-744565EB40C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D49952AF-7F79-4932-AB68-27AABABB3036}" type="slidenum">
              <a:rPr lang="en-US" altLang="en-US">
                <a:latin typeface="Times New Roman" panose="02020603050405020304" pitchFamily="18" charset="0"/>
              </a:rPr>
              <a:pPr/>
              <a:t>1</a:t>
            </a:fld>
            <a:endParaRPr lang="en-US" altLang="en-US" dirty="0">
              <a:latin typeface="Times New Roman" panose="02020603050405020304" pitchFamily="18" charset="0"/>
            </a:endParaRPr>
          </a:p>
        </p:txBody>
      </p:sp>
      <p:sp>
        <p:nvSpPr>
          <p:cNvPr id="12291" name="Rectangle 2">
            <a:extLst>
              <a:ext uri="{FF2B5EF4-FFF2-40B4-BE49-F238E27FC236}">
                <a16:creationId xmlns="" xmlns:a16="http://schemas.microsoft.com/office/drawing/2014/main" id="{4DEC5DCE-D124-477E-9D43-3339FD1616F8}"/>
              </a:ext>
            </a:extLst>
          </p:cNvPr>
          <p:cNvSpPr>
            <a:spLocks noGrp="1" noRot="1" noChangeAspect="1" noChangeArrowheads="1" noTextEdit="1"/>
          </p:cNvSpPr>
          <p:nvPr>
            <p:ph type="sldImg"/>
          </p:nvPr>
        </p:nvSpPr>
        <p:spPr>
          <a:ln/>
        </p:spPr>
      </p:sp>
      <p:sp>
        <p:nvSpPr>
          <p:cNvPr id="12292" name="Rectangle 3">
            <a:extLst>
              <a:ext uri="{FF2B5EF4-FFF2-40B4-BE49-F238E27FC236}">
                <a16:creationId xmlns="" xmlns:a16="http://schemas.microsoft.com/office/drawing/2014/main" id="{8185DE0A-A09E-40A8-942B-0EAB72CBBF9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version relies primarily on the financial calculator with a brief presentation of formulas. The calculator discussed is the TI BA-II+. The slides are easy to modify for whatever calculator you prefer.</a:t>
            </a:r>
          </a:p>
        </p:txBody>
      </p:sp>
    </p:spTree>
    <p:extLst>
      <p:ext uri="{BB962C8B-B14F-4D97-AF65-F5344CB8AC3E}">
        <p14:creationId xmlns:p14="http://schemas.microsoft.com/office/powerpoint/2010/main" val="3363450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 xmlns:a16="http://schemas.microsoft.com/office/drawing/2014/main" id="{B3C1DE86-A7CA-449C-A135-6BBC4587106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52CD4BB1-0935-4D02-A1FA-505DBC8E87E8}" type="slidenum">
              <a:rPr lang="en-US" altLang="en-US">
                <a:latin typeface="Times New Roman" panose="02020603050405020304" pitchFamily="18" charset="0"/>
              </a:rPr>
              <a:pPr/>
              <a:t>12</a:t>
            </a:fld>
            <a:endParaRPr lang="en-US" altLang="en-US" dirty="0">
              <a:latin typeface="Times New Roman" panose="02020603050405020304" pitchFamily="18" charset="0"/>
            </a:endParaRPr>
          </a:p>
        </p:txBody>
      </p:sp>
      <p:sp>
        <p:nvSpPr>
          <p:cNvPr id="32771" name="Rectangle 2">
            <a:extLst>
              <a:ext uri="{FF2B5EF4-FFF2-40B4-BE49-F238E27FC236}">
                <a16:creationId xmlns="" xmlns:a16="http://schemas.microsoft.com/office/drawing/2014/main" id="{BC784818-75E9-443D-9DAB-9B90858FBABE}"/>
              </a:ext>
            </a:extLst>
          </p:cNvPr>
          <p:cNvSpPr>
            <a:spLocks noGrp="1" noRot="1" noChangeAspect="1" noChangeArrowheads="1" noTextEdit="1"/>
          </p:cNvSpPr>
          <p:nvPr>
            <p:ph type="sldImg"/>
          </p:nvPr>
        </p:nvSpPr>
        <p:spPr>
          <a:ln/>
        </p:spPr>
      </p:sp>
      <p:sp>
        <p:nvSpPr>
          <p:cNvPr id="32772" name="Rectangle 3">
            <a:extLst>
              <a:ext uri="{FF2B5EF4-FFF2-40B4-BE49-F238E27FC236}">
                <a16:creationId xmlns="" xmlns:a16="http://schemas.microsoft.com/office/drawing/2014/main" id="{4FB336F3-E2BD-4CB2-A22D-CAE38E30E1B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a:t>
            </a:r>
          </a:p>
          <a:p>
            <a:endParaRPr lang="en-US" altLang="en-US" dirty="0"/>
          </a:p>
          <a:p>
            <a:r>
              <a:rPr lang="en-US" altLang="en-US" dirty="0"/>
              <a:t>N = 15; I/Y = 8; PV = 500; CPT FV = -1,586.08</a:t>
            </a:r>
          </a:p>
          <a:p>
            <a:r>
              <a:rPr lang="en-US" altLang="en-US" dirty="0"/>
              <a:t>Formula: 500(1.08)</a:t>
            </a:r>
            <a:r>
              <a:rPr lang="en-US" altLang="en-US" baseline="30000" dirty="0"/>
              <a:t>15</a:t>
            </a:r>
            <a:r>
              <a:rPr lang="en-US" altLang="en-US" dirty="0"/>
              <a:t> = 500(3.172169) = 1,586.08</a:t>
            </a:r>
          </a:p>
          <a:p>
            <a:endParaRPr lang="en-US" altLang="en-US" dirty="0"/>
          </a:p>
          <a:p>
            <a:r>
              <a:rPr lang="en-US" altLang="en-US" dirty="0"/>
              <a:t>500 + 15(500)(.08) = 1,100</a:t>
            </a:r>
          </a:p>
          <a:p>
            <a:endParaRPr lang="en-US" altLang="en-US" dirty="0"/>
          </a:p>
          <a:p>
            <a:r>
              <a:rPr lang="en-US" altLang="en-US" i="1" dirty="0"/>
              <a:t>Lecture Tip: </a:t>
            </a:r>
            <a:r>
              <a:rPr lang="en-US" altLang="en-US" dirty="0"/>
              <a:t>You may wish to take this opportunity to remind students that, since compound growth rates are found using only the beginning and ending values of a series, they convey nothing about the values in between. For example, a firm may state that “EPS has grown at a 10% annually compounded rate over the last decade” in an attempt to impress investors of the quality of earnings. However, this just depends on EPS in year 1 and year 11. For example, if EPS in year 1 = $1, then a “10% annually compounded rate” implies that EPS in year 11 is (1.10)</a:t>
            </a:r>
            <a:r>
              <a:rPr lang="en-US" altLang="en-US" baseline="30000" dirty="0"/>
              <a:t>10</a:t>
            </a:r>
            <a:r>
              <a:rPr lang="en-US" altLang="en-US" dirty="0"/>
              <a:t> = 2.5937. So, the firm could have earned $1 per share 10 years ago, suffered a string of losses, and then earned $2.59 per share this year. Clearly, this is not what is implied by management’s statement above.</a:t>
            </a:r>
          </a:p>
        </p:txBody>
      </p:sp>
    </p:spTree>
    <p:extLst>
      <p:ext uri="{BB962C8B-B14F-4D97-AF65-F5344CB8AC3E}">
        <p14:creationId xmlns:p14="http://schemas.microsoft.com/office/powerpoint/2010/main" val="956489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 xmlns:a16="http://schemas.microsoft.com/office/drawing/2014/main" id="{F3CAC00B-B829-4BA1-A6EA-D83CAC11EC7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43EC7A23-2C06-4B9F-9FA4-DC0C296BBDB1}" type="slidenum">
              <a:rPr lang="en-US" altLang="en-US">
                <a:latin typeface="Times New Roman" panose="02020603050405020304" pitchFamily="18" charset="0"/>
              </a:rPr>
              <a:pPr/>
              <a:t>13</a:t>
            </a:fld>
            <a:endParaRPr lang="en-US" altLang="en-US" dirty="0">
              <a:latin typeface="Times New Roman" panose="02020603050405020304" pitchFamily="18" charset="0"/>
            </a:endParaRPr>
          </a:p>
        </p:txBody>
      </p:sp>
      <p:sp>
        <p:nvSpPr>
          <p:cNvPr id="34819" name="Rectangle 2">
            <a:extLst>
              <a:ext uri="{FF2B5EF4-FFF2-40B4-BE49-F238E27FC236}">
                <a16:creationId xmlns="" xmlns:a16="http://schemas.microsoft.com/office/drawing/2014/main" id="{B37F0288-9FD6-4275-A838-EF14CD619FD0}"/>
              </a:ext>
            </a:extLst>
          </p:cNvPr>
          <p:cNvSpPr>
            <a:spLocks noGrp="1" noRot="1" noChangeAspect="1" noChangeArrowheads="1" noTextEdit="1"/>
          </p:cNvSpPr>
          <p:nvPr>
            <p:ph type="sldImg"/>
          </p:nvPr>
        </p:nvSpPr>
        <p:spPr>
          <a:ln/>
        </p:spPr>
      </p:sp>
      <p:sp>
        <p:nvSpPr>
          <p:cNvPr id="34820" name="Rectangle 3">
            <a:extLst>
              <a:ext uri="{FF2B5EF4-FFF2-40B4-BE49-F238E27FC236}">
                <a16:creationId xmlns="" xmlns:a16="http://schemas.microsoft.com/office/drawing/2014/main" id="{1C632378-7857-4336-8CEE-D8E69F03FFB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5.2</a:t>
            </a:r>
          </a:p>
          <a:p>
            <a:endParaRPr lang="en-US" altLang="en-US" dirty="0"/>
          </a:p>
          <a:p>
            <a:r>
              <a:rPr lang="en-US" altLang="en-US" dirty="0"/>
              <a:t>Point out that the PV interest factor = 1 / (1 + r)</a:t>
            </a:r>
            <a:r>
              <a:rPr lang="en-US" altLang="en-US" baseline="30000" dirty="0"/>
              <a:t>t</a:t>
            </a:r>
            <a:endParaRPr lang="en-US" altLang="en-US" dirty="0"/>
          </a:p>
        </p:txBody>
      </p:sp>
    </p:spTree>
    <p:extLst>
      <p:ext uri="{BB962C8B-B14F-4D97-AF65-F5344CB8AC3E}">
        <p14:creationId xmlns:p14="http://schemas.microsoft.com/office/powerpoint/2010/main" val="4011875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 xmlns:a16="http://schemas.microsoft.com/office/drawing/2014/main" id="{04654BD4-A935-4723-8386-1676729126F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C33F8CB5-5621-4498-B8C1-942453BE1603}" type="slidenum">
              <a:rPr lang="en-US" altLang="en-US">
                <a:latin typeface="Times New Roman" panose="02020603050405020304" pitchFamily="18" charset="0"/>
              </a:rPr>
              <a:pPr/>
              <a:t>14</a:t>
            </a:fld>
            <a:endParaRPr lang="en-US" altLang="en-US" dirty="0">
              <a:latin typeface="Times New Roman" panose="02020603050405020304" pitchFamily="18" charset="0"/>
            </a:endParaRPr>
          </a:p>
        </p:txBody>
      </p:sp>
      <p:sp>
        <p:nvSpPr>
          <p:cNvPr id="36867" name="Rectangle 2">
            <a:extLst>
              <a:ext uri="{FF2B5EF4-FFF2-40B4-BE49-F238E27FC236}">
                <a16:creationId xmlns="" xmlns:a16="http://schemas.microsoft.com/office/drawing/2014/main" id="{D75D0966-146D-4C47-B11E-4D66175FC692}"/>
              </a:ext>
            </a:extLst>
          </p:cNvPr>
          <p:cNvSpPr>
            <a:spLocks noGrp="1" noRot="1" noChangeAspect="1" noChangeArrowheads="1" noTextEdit="1"/>
          </p:cNvSpPr>
          <p:nvPr>
            <p:ph type="sldImg"/>
          </p:nvPr>
        </p:nvSpPr>
        <p:spPr>
          <a:ln/>
        </p:spPr>
      </p:sp>
      <p:sp>
        <p:nvSpPr>
          <p:cNvPr id="36868" name="Rectangle 3">
            <a:extLst>
              <a:ext uri="{FF2B5EF4-FFF2-40B4-BE49-F238E27FC236}">
                <a16:creationId xmlns="" xmlns:a16="http://schemas.microsoft.com/office/drawing/2014/main" id="{DA1BC6AB-0864-48D4-AC0D-29FB6810588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5.2 (A) </a:t>
            </a:r>
          </a:p>
          <a:p>
            <a:endParaRPr lang="en-US" altLang="en-US" dirty="0"/>
          </a:p>
          <a:p>
            <a:r>
              <a:rPr lang="en-US" altLang="en-US" dirty="0"/>
              <a:t>The remaining examples will just use the calculator keys.</a:t>
            </a:r>
          </a:p>
          <a:p>
            <a:endParaRPr lang="en-US" altLang="en-US" b="1" i="1" dirty="0"/>
          </a:p>
          <a:p>
            <a:r>
              <a:rPr lang="en-US" altLang="en-US" i="1" dirty="0"/>
              <a:t>Lecture Tip: </a:t>
            </a:r>
            <a:r>
              <a:rPr lang="en-US" altLang="en-US" dirty="0"/>
              <a:t>It may be helpful to utilize the example of $100 compounded at 10 percent to emphasize the present value concept. Start with the basic formula: FV = PV(1 + r)t and rearrange to find PV = FV / (1 + r)t. Students should recognize that the discount factor is the inverse of the compounding factor. Ask the class to determine the present value of $110 and $121 if the amounts are received in one year and two years, respectively, and the interest rate is 10%. Then demonstrate the mechanics:</a:t>
            </a:r>
            <a:br>
              <a:rPr lang="en-US" altLang="en-US" dirty="0"/>
            </a:br>
            <a:r>
              <a:rPr lang="en-US" altLang="en-US" dirty="0"/>
              <a:t>	$100 = $110 (1 / 1.1) = 110 (.9091)</a:t>
            </a:r>
            <a:br>
              <a:rPr lang="en-US" altLang="en-US" dirty="0"/>
            </a:br>
            <a:r>
              <a:rPr lang="en-US" altLang="en-US" dirty="0"/>
              <a:t>     	$100 = $121 (1 / 1.12) = 121(.8264)</a:t>
            </a:r>
          </a:p>
          <a:p>
            <a:pPr marL="0" indent="0">
              <a:buFont typeface="Arial" panose="020B0604020202020204" pitchFamily="34" charset="0"/>
              <a:buNone/>
            </a:pPr>
            <a:r>
              <a:rPr lang="en-US" altLang="en-US" dirty="0"/>
              <a:t>The students should recognize that it was an initial investment of $100 invested at 10% that created these two future values.</a:t>
            </a:r>
            <a:br>
              <a:rPr lang="en-US" altLang="en-US" dirty="0"/>
            </a:br>
            <a:r>
              <a:rPr lang="en-US" altLang="en-US" dirty="0"/>
              <a:t/>
            </a:r>
            <a:br>
              <a:rPr lang="en-US" altLang="en-US" dirty="0"/>
            </a:br>
            <a:endParaRPr lang="en-US" altLang="en-US" dirty="0"/>
          </a:p>
        </p:txBody>
      </p:sp>
    </p:spTree>
    <p:extLst>
      <p:ext uri="{BB962C8B-B14F-4D97-AF65-F5344CB8AC3E}">
        <p14:creationId xmlns:p14="http://schemas.microsoft.com/office/powerpoint/2010/main" val="2707158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 xmlns:a16="http://schemas.microsoft.com/office/drawing/2014/main" id="{E068351A-B100-41B0-9706-858D13C259B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DCA469CB-45BF-46C9-A992-9805F3E5DE89}" type="slidenum">
              <a:rPr lang="en-US" altLang="en-US">
                <a:latin typeface="Times New Roman" panose="02020603050405020304" pitchFamily="18" charset="0"/>
              </a:rPr>
              <a:pPr/>
              <a:t>15</a:t>
            </a:fld>
            <a:endParaRPr lang="en-US" altLang="en-US" dirty="0">
              <a:latin typeface="Times New Roman" panose="02020603050405020304" pitchFamily="18" charset="0"/>
            </a:endParaRPr>
          </a:p>
        </p:txBody>
      </p:sp>
      <p:sp>
        <p:nvSpPr>
          <p:cNvPr id="38915" name="Rectangle 2">
            <a:extLst>
              <a:ext uri="{FF2B5EF4-FFF2-40B4-BE49-F238E27FC236}">
                <a16:creationId xmlns="" xmlns:a16="http://schemas.microsoft.com/office/drawing/2014/main" id="{40BF18C9-CAB0-4132-9523-9CA6D49AB1EA}"/>
              </a:ext>
            </a:extLst>
          </p:cNvPr>
          <p:cNvSpPr>
            <a:spLocks noGrp="1" noRot="1" noChangeAspect="1" noChangeArrowheads="1" noTextEdit="1"/>
          </p:cNvSpPr>
          <p:nvPr>
            <p:ph type="sldImg"/>
          </p:nvPr>
        </p:nvSpPr>
        <p:spPr>
          <a:ln/>
        </p:spPr>
      </p:sp>
      <p:sp>
        <p:nvSpPr>
          <p:cNvPr id="38916" name="Rectangle 3">
            <a:extLst>
              <a:ext uri="{FF2B5EF4-FFF2-40B4-BE49-F238E27FC236}">
                <a16:creationId xmlns="" xmlns:a16="http://schemas.microsoft.com/office/drawing/2014/main" id="{590CA528-AA09-44F2-99E6-CCF1EF39E60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5.2 (B)</a:t>
            </a:r>
          </a:p>
          <a:p>
            <a:endParaRPr lang="en-US" altLang="en-US" dirty="0"/>
          </a:p>
          <a:p>
            <a:r>
              <a:rPr lang="en-US" altLang="en-US" dirty="0"/>
              <a:t>Formula: 150,000 / (1.08)</a:t>
            </a:r>
            <a:r>
              <a:rPr lang="en-US" altLang="en-US" baseline="30000" dirty="0"/>
              <a:t>17</a:t>
            </a:r>
            <a:r>
              <a:rPr lang="en-US" altLang="en-US" dirty="0"/>
              <a:t> = 150,000(.270268951) = 40,540.34</a:t>
            </a:r>
          </a:p>
        </p:txBody>
      </p:sp>
    </p:spTree>
    <p:extLst>
      <p:ext uri="{BB962C8B-B14F-4D97-AF65-F5344CB8AC3E}">
        <p14:creationId xmlns:p14="http://schemas.microsoft.com/office/powerpoint/2010/main" val="2425842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 xmlns:a16="http://schemas.microsoft.com/office/drawing/2014/main" id="{E6FC9C38-5235-4F57-8175-3D36584DAA7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ECE9B805-F634-443E-94CF-24CDECAEB234}" type="slidenum">
              <a:rPr lang="en-US" altLang="en-US">
                <a:latin typeface="Times New Roman" panose="02020603050405020304" pitchFamily="18" charset="0"/>
              </a:rPr>
              <a:pPr/>
              <a:t>16</a:t>
            </a:fld>
            <a:endParaRPr lang="en-US" altLang="en-US" dirty="0">
              <a:latin typeface="Times New Roman" panose="02020603050405020304" pitchFamily="18" charset="0"/>
            </a:endParaRPr>
          </a:p>
        </p:txBody>
      </p:sp>
      <p:sp>
        <p:nvSpPr>
          <p:cNvPr id="40963" name="Rectangle 2">
            <a:extLst>
              <a:ext uri="{FF2B5EF4-FFF2-40B4-BE49-F238E27FC236}">
                <a16:creationId xmlns="" xmlns:a16="http://schemas.microsoft.com/office/drawing/2014/main" id="{8BB8CE79-25C5-41D1-9BB5-F8A3A00D9A99}"/>
              </a:ext>
            </a:extLst>
          </p:cNvPr>
          <p:cNvSpPr>
            <a:spLocks noGrp="1" noRot="1" noChangeAspect="1" noChangeArrowheads="1" noTextEdit="1"/>
          </p:cNvSpPr>
          <p:nvPr>
            <p:ph type="sldImg"/>
          </p:nvPr>
        </p:nvSpPr>
        <p:spPr>
          <a:ln/>
        </p:spPr>
      </p:sp>
      <p:sp>
        <p:nvSpPr>
          <p:cNvPr id="40964" name="Rectangle 3">
            <a:extLst>
              <a:ext uri="{FF2B5EF4-FFF2-40B4-BE49-F238E27FC236}">
                <a16:creationId xmlns="" xmlns:a16="http://schemas.microsoft.com/office/drawing/2014/main" id="{259DC884-D26C-4B6A-8390-6D6B7F14E05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5.2 (B)</a:t>
            </a:r>
            <a:br>
              <a:rPr lang="en-US" altLang="en-US" dirty="0"/>
            </a:br>
            <a:endParaRPr lang="en-US" altLang="en-US" dirty="0"/>
          </a:p>
          <a:p>
            <a:r>
              <a:rPr lang="en-US" altLang="en-US" dirty="0"/>
              <a:t>The actual number computes to –9999.998. This is a good place to remind the students to pay attention to what the question asked, and to be reasonable in their answers. A little common sense should tell them that the original amount was 10,000 and that the calculation doesn’t come out exactly because the future value is rounded to the nearest cent.</a:t>
            </a:r>
          </a:p>
          <a:p>
            <a:endParaRPr lang="en-US" altLang="en-US" dirty="0"/>
          </a:p>
          <a:p>
            <a:r>
              <a:rPr lang="en-US" altLang="en-US" dirty="0"/>
              <a:t>Formula: 19,671.51 / (1.07)</a:t>
            </a:r>
            <a:r>
              <a:rPr lang="en-US" altLang="en-US" baseline="30000" dirty="0"/>
              <a:t>10</a:t>
            </a:r>
            <a:r>
              <a:rPr lang="en-US" altLang="en-US" dirty="0"/>
              <a:t> = 19,671.51(.508349292) = 9999.998 = 10,000</a:t>
            </a:r>
          </a:p>
        </p:txBody>
      </p:sp>
    </p:spTree>
    <p:extLst>
      <p:ext uri="{BB962C8B-B14F-4D97-AF65-F5344CB8AC3E}">
        <p14:creationId xmlns:p14="http://schemas.microsoft.com/office/powerpoint/2010/main" val="550920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 xmlns:a16="http://schemas.microsoft.com/office/drawing/2014/main" id="{684A76B0-4FC4-4D5D-A9B6-5E6279C9F3B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33F3B3A4-E42D-41E8-8A92-41089A110FF3}" type="slidenum">
              <a:rPr lang="en-US" altLang="en-US">
                <a:latin typeface="Times New Roman" panose="02020603050405020304" pitchFamily="18" charset="0"/>
              </a:rPr>
              <a:pPr/>
              <a:t>17</a:t>
            </a:fld>
            <a:endParaRPr lang="en-US" altLang="en-US" dirty="0">
              <a:latin typeface="Times New Roman" panose="02020603050405020304" pitchFamily="18" charset="0"/>
            </a:endParaRPr>
          </a:p>
        </p:txBody>
      </p:sp>
      <p:sp>
        <p:nvSpPr>
          <p:cNvPr id="43011" name="Rectangle 2">
            <a:extLst>
              <a:ext uri="{FF2B5EF4-FFF2-40B4-BE49-F238E27FC236}">
                <a16:creationId xmlns="" xmlns:a16="http://schemas.microsoft.com/office/drawing/2014/main" id="{FDF15F82-44F0-440B-9CC1-A81677D24E95}"/>
              </a:ext>
            </a:extLst>
          </p:cNvPr>
          <p:cNvSpPr>
            <a:spLocks noGrp="1" noRot="1" noChangeAspect="1" noChangeArrowheads="1" noTextEdit="1"/>
          </p:cNvSpPr>
          <p:nvPr>
            <p:ph type="sldImg"/>
          </p:nvPr>
        </p:nvSpPr>
        <p:spPr>
          <a:ln/>
        </p:spPr>
      </p:sp>
      <p:sp>
        <p:nvSpPr>
          <p:cNvPr id="43012" name="Rectangle 3">
            <a:extLst>
              <a:ext uri="{FF2B5EF4-FFF2-40B4-BE49-F238E27FC236}">
                <a16:creationId xmlns="" xmlns:a16="http://schemas.microsoft.com/office/drawing/2014/main" id="{EB52BFAC-3FFD-40B7-86EF-FE97099DF7F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5.2 (B)</a:t>
            </a:r>
          </a:p>
          <a:p>
            <a:endParaRPr lang="en-US" altLang="en-US" dirty="0"/>
          </a:p>
          <a:p>
            <a:r>
              <a:rPr lang="en-US" altLang="en-US" dirty="0"/>
              <a:t>Remember the sign convention.</a:t>
            </a:r>
          </a:p>
          <a:p>
            <a:endParaRPr lang="en-US" altLang="en-US" dirty="0"/>
          </a:p>
          <a:p>
            <a:r>
              <a:rPr lang="en-US" altLang="en-US" dirty="0"/>
              <a:t>Formulas: PV = 500 / (1.1)</a:t>
            </a:r>
            <a:r>
              <a:rPr lang="en-US" altLang="en-US" baseline="30000" dirty="0"/>
              <a:t>5</a:t>
            </a:r>
            <a:r>
              <a:rPr lang="en-US" altLang="en-US" dirty="0"/>
              <a:t> = 500(.620921323) = 310.46</a:t>
            </a:r>
          </a:p>
          <a:p>
            <a:r>
              <a:rPr lang="en-US" altLang="en-US" dirty="0"/>
              <a:t>PV = 500 / (1.1)</a:t>
            </a:r>
            <a:r>
              <a:rPr lang="en-US" altLang="en-US" baseline="30000" dirty="0"/>
              <a:t>10</a:t>
            </a:r>
            <a:r>
              <a:rPr lang="en-US" altLang="en-US" dirty="0"/>
              <a:t> = 500(.385543289) = 192.77</a:t>
            </a:r>
          </a:p>
          <a:p>
            <a:endParaRPr lang="en-US" altLang="en-US" dirty="0"/>
          </a:p>
        </p:txBody>
      </p:sp>
    </p:spTree>
    <p:extLst>
      <p:ext uri="{BB962C8B-B14F-4D97-AF65-F5344CB8AC3E}">
        <p14:creationId xmlns:p14="http://schemas.microsoft.com/office/powerpoint/2010/main" val="2347285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 xmlns:a16="http://schemas.microsoft.com/office/drawing/2014/main" id="{763EEB78-65AE-4094-B577-E781B7EEA61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ADBBEA9D-7799-4128-B9C3-0DAB7E664ECC}" type="slidenum">
              <a:rPr lang="en-US" altLang="en-US">
                <a:latin typeface="Times New Roman" panose="02020603050405020304" pitchFamily="18" charset="0"/>
              </a:rPr>
              <a:pPr/>
              <a:t>18</a:t>
            </a:fld>
            <a:endParaRPr lang="en-US" altLang="en-US" dirty="0">
              <a:latin typeface="Times New Roman" panose="02020603050405020304" pitchFamily="18" charset="0"/>
            </a:endParaRPr>
          </a:p>
        </p:txBody>
      </p:sp>
      <p:sp>
        <p:nvSpPr>
          <p:cNvPr id="45059" name="Rectangle 2">
            <a:extLst>
              <a:ext uri="{FF2B5EF4-FFF2-40B4-BE49-F238E27FC236}">
                <a16:creationId xmlns="" xmlns:a16="http://schemas.microsoft.com/office/drawing/2014/main" id="{1ED8F914-5CC1-427A-8ADC-5AD2FF8840FE}"/>
              </a:ext>
            </a:extLst>
          </p:cNvPr>
          <p:cNvSpPr>
            <a:spLocks noGrp="1" noRot="1" noChangeAspect="1" noChangeArrowheads="1" noTextEdit="1"/>
          </p:cNvSpPr>
          <p:nvPr>
            <p:ph type="sldImg"/>
          </p:nvPr>
        </p:nvSpPr>
        <p:spPr>
          <a:ln/>
        </p:spPr>
      </p:sp>
      <p:sp>
        <p:nvSpPr>
          <p:cNvPr id="45060" name="Rectangle 3">
            <a:extLst>
              <a:ext uri="{FF2B5EF4-FFF2-40B4-BE49-F238E27FC236}">
                <a16:creationId xmlns="" xmlns:a16="http://schemas.microsoft.com/office/drawing/2014/main" id="{136201E9-3B6B-4EDC-A292-33EF22C9730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5.2 (B)</a:t>
            </a:r>
          </a:p>
          <a:p>
            <a:endParaRPr lang="en-US" altLang="en-US" dirty="0"/>
          </a:p>
          <a:p>
            <a:r>
              <a:rPr lang="en-US" altLang="en-US" dirty="0"/>
              <a:t>Formulas: PV = 500 / (1.1)</a:t>
            </a:r>
            <a:r>
              <a:rPr lang="en-US" altLang="en-US" baseline="30000" dirty="0"/>
              <a:t>5</a:t>
            </a:r>
            <a:r>
              <a:rPr lang="en-US" altLang="en-US" dirty="0"/>
              <a:t> = 500(.620921323) = 310.46</a:t>
            </a:r>
          </a:p>
          <a:p>
            <a:r>
              <a:rPr lang="en-US" altLang="en-US" dirty="0"/>
              <a:t>PV = 500 / (1.15)</a:t>
            </a:r>
            <a:r>
              <a:rPr lang="en-US" altLang="en-US" baseline="30000" dirty="0"/>
              <a:t>5</a:t>
            </a:r>
            <a:r>
              <a:rPr lang="en-US" altLang="en-US" dirty="0"/>
              <a:t> = 500(.497176735) = 248.59</a:t>
            </a:r>
          </a:p>
          <a:p>
            <a:endParaRPr lang="en-US" altLang="en-US" dirty="0"/>
          </a:p>
          <a:p>
            <a:r>
              <a:rPr lang="en-US" altLang="en-US" dirty="0"/>
              <a:t>Since there is a reciprocal relationship between PVIFs and FVIFs, you should also point out that future values increase as the interest rate increases. </a:t>
            </a:r>
          </a:p>
          <a:p>
            <a:endParaRPr lang="en-US" altLang="en-US" dirty="0"/>
          </a:p>
        </p:txBody>
      </p:sp>
    </p:spTree>
    <p:extLst>
      <p:ext uri="{BB962C8B-B14F-4D97-AF65-F5344CB8AC3E}">
        <p14:creationId xmlns:p14="http://schemas.microsoft.com/office/powerpoint/2010/main" val="35458620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 xmlns:a16="http://schemas.microsoft.com/office/drawing/2014/main" id="{755953C6-E87F-4B9E-A16F-61401EC2739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484641E8-0911-490A-9E98-D19B82CB4FF1}" type="slidenum">
              <a:rPr lang="en-US" altLang="en-US">
                <a:latin typeface="Times New Roman" panose="02020603050405020304" pitchFamily="18" charset="0"/>
              </a:rPr>
              <a:pPr/>
              <a:t>19</a:t>
            </a:fld>
            <a:endParaRPr lang="en-US" altLang="en-US" dirty="0">
              <a:latin typeface="Times New Roman" panose="02020603050405020304" pitchFamily="18" charset="0"/>
            </a:endParaRPr>
          </a:p>
        </p:txBody>
      </p:sp>
      <p:sp>
        <p:nvSpPr>
          <p:cNvPr id="47107" name="Rectangle 2">
            <a:extLst>
              <a:ext uri="{FF2B5EF4-FFF2-40B4-BE49-F238E27FC236}">
                <a16:creationId xmlns="" xmlns:a16="http://schemas.microsoft.com/office/drawing/2014/main" id="{B6264BD8-0CAE-4535-8A89-F46D600CD45A}"/>
              </a:ext>
            </a:extLst>
          </p:cNvPr>
          <p:cNvSpPr>
            <a:spLocks noGrp="1" noRot="1" noChangeAspect="1" noChangeArrowheads="1" noTextEdit="1"/>
          </p:cNvSpPr>
          <p:nvPr>
            <p:ph type="sldImg"/>
          </p:nvPr>
        </p:nvSpPr>
        <p:spPr>
          <a:ln/>
        </p:spPr>
      </p:sp>
      <p:sp>
        <p:nvSpPr>
          <p:cNvPr id="47108" name="Rectangle 3">
            <a:extLst>
              <a:ext uri="{FF2B5EF4-FFF2-40B4-BE49-F238E27FC236}">
                <a16:creationId xmlns="" xmlns:a16="http://schemas.microsoft.com/office/drawing/2014/main" id="{7371E0B4-ACA4-47CC-A3E8-08B02D7261E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5.2</a:t>
            </a:r>
          </a:p>
          <a:p>
            <a:endParaRPr lang="en-US" altLang="en-US" dirty="0"/>
          </a:p>
          <a:p>
            <a:r>
              <a:rPr lang="en-US" altLang="en-US" dirty="0"/>
              <a:t>Relationship: The mathematical relationship is PV = FV / (1 + r)</a:t>
            </a:r>
            <a:r>
              <a:rPr lang="en-US" altLang="en-US" baseline="30000" dirty="0"/>
              <a:t>t</a:t>
            </a:r>
            <a:r>
              <a:rPr lang="en-US" altLang="en-US" dirty="0"/>
              <a:t>. One of the important things for them to take away from this discussion is that the present value is always less than the future value when we have positive rates of interest.</a:t>
            </a:r>
          </a:p>
          <a:p>
            <a:endParaRPr lang="en-US" altLang="en-US" dirty="0"/>
          </a:p>
          <a:p>
            <a:r>
              <a:rPr lang="en-US" altLang="en-US" dirty="0"/>
              <a:t>N = 3; I/Y = 6; FV = 15,000; CPT PV = -12,594.29</a:t>
            </a:r>
          </a:p>
          <a:p>
            <a:r>
              <a:rPr lang="en-US" altLang="en-US" dirty="0"/>
              <a:t>PV = 15,000 / (1.06)</a:t>
            </a:r>
            <a:r>
              <a:rPr lang="en-US" altLang="en-US" baseline="30000" dirty="0"/>
              <a:t>3</a:t>
            </a:r>
            <a:r>
              <a:rPr lang="en-US" altLang="en-US" dirty="0"/>
              <a:t> = 15,000(.839619283) = 12,594.29</a:t>
            </a:r>
          </a:p>
          <a:p>
            <a:endParaRPr lang="en-US" altLang="en-US" dirty="0"/>
          </a:p>
          <a:p>
            <a:r>
              <a:rPr lang="en-US" altLang="en-US" dirty="0"/>
              <a:t>N = 3; I/Y = 8; FV = 15,000; CPT PV = -11,907.48 (Difference = 686.81)</a:t>
            </a:r>
          </a:p>
          <a:p>
            <a:r>
              <a:rPr lang="en-US" altLang="en-US" dirty="0"/>
              <a:t>PV = 15,000 / (1.08)</a:t>
            </a:r>
            <a:r>
              <a:rPr lang="en-US" altLang="en-US" baseline="30000" dirty="0"/>
              <a:t>3</a:t>
            </a:r>
            <a:r>
              <a:rPr lang="en-US" altLang="en-US" dirty="0"/>
              <a:t> = 15,000(.793832241) = 11,907.48</a:t>
            </a:r>
          </a:p>
        </p:txBody>
      </p:sp>
    </p:spTree>
    <p:extLst>
      <p:ext uri="{BB962C8B-B14F-4D97-AF65-F5344CB8AC3E}">
        <p14:creationId xmlns:p14="http://schemas.microsoft.com/office/powerpoint/2010/main" val="1427956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 xmlns:a16="http://schemas.microsoft.com/office/drawing/2014/main" id="{78299A8D-80D6-4638-B3BD-0B0E34904F0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A866EDD1-333F-443A-BCE4-946ACA81628D}" type="slidenum">
              <a:rPr lang="en-US" altLang="en-US">
                <a:latin typeface="Times New Roman" panose="02020603050405020304" pitchFamily="18" charset="0"/>
              </a:rPr>
              <a:pPr/>
              <a:t>20</a:t>
            </a:fld>
            <a:endParaRPr lang="en-US" altLang="en-US" dirty="0">
              <a:latin typeface="Times New Roman" panose="02020603050405020304" pitchFamily="18" charset="0"/>
            </a:endParaRPr>
          </a:p>
        </p:txBody>
      </p:sp>
      <p:sp>
        <p:nvSpPr>
          <p:cNvPr id="49155" name="Rectangle 2">
            <a:extLst>
              <a:ext uri="{FF2B5EF4-FFF2-40B4-BE49-F238E27FC236}">
                <a16:creationId xmlns="" xmlns:a16="http://schemas.microsoft.com/office/drawing/2014/main" id="{62BC75F4-371F-4E16-B447-614874F5CC57}"/>
              </a:ext>
            </a:extLst>
          </p:cNvPr>
          <p:cNvSpPr>
            <a:spLocks noGrp="1" noRot="1" noChangeAspect="1" noChangeArrowheads="1" noTextEdit="1"/>
          </p:cNvSpPr>
          <p:nvPr>
            <p:ph type="sldImg"/>
          </p:nvPr>
        </p:nvSpPr>
        <p:spPr>
          <a:ln/>
        </p:spPr>
      </p:sp>
      <p:sp>
        <p:nvSpPr>
          <p:cNvPr id="49156" name="Rectangle 3">
            <a:extLst>
              <a:ext uri="{FF2B5EF4-FFF2-40B4-BE49-F238E27FC236}">
                <a16:creationId xmlns="" xmlns:a16="http://schemas.microsoft.com/office/drawing/2014/main" id="{2701ABEB-B44B-40EF-99DB-91FF4BA2B22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a:t>
            </a:r>
          </a:p>
          <a:p>
            <a:endParaRPr lang="en-US" altLang="en-US" i="1" dirty="0"/>
          </a:p>
          <a:p>
            <a:r>
              <a:rPr lang="en-US" altLang="en-US" i="1" dirty="0"/>
              <a:t>Lecture Tip: </a:t>
            </a:r>
            <a:r>
              <a:rPr lang="en-US" altLang="en-US" dirty="0"/>
              <a:t>Students who fail to grasp the concept of time value often do so because it is never really clear to them that given a 10% opportunity rate, $110 to be received in one year is equivalent to having $100 today (or $90.90 one year ago, or $82.64 two years ago, etc.). At its most fundamental level, compounding and discounting are nothing more than using a set of formulas to find equivalent values at any two points in time. In economic terms, one might stress that equivalence just means that a rational person will be indifferent between $100 today and $110 in one year, given a 10% opportunity. This is true because she could (a) take the $100 today and invest it to have $110 in one year or (b) she could borrow $100 today and repay the loan with $110 in one year. A corollary to this concept is that one can’t (or shouldn’t) add, subtract, multiply or divide money values in different time periods unless those values are expressed in equivalent terms, i.e., at a single point in time.</a:t>
            </a:r>
          </a:p>
        </p:txBody>
      </p:sp>
    </p:spTree>
    <p:extLst>
      <p:ext uri="{BB962C8B-B14F-4D97-AF65-F5344CB8AC3E}">
        <p14:creationId xmlns:p14="http://schemas.microsoft.com/office/powerpoint/2010/main" val="1176333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 xmlns:a16="http://schemas.microsoft.com/office/drawing/2014/main" id="{CA00C324-7BB6-4C5E-BEED-05555A4605D2}"/>
              </a:ext>
            </a:extLst>
          </p:cNvPr>
          <p:cNvSpPr>
            <a:spLocks noGrp="1" noRot="1" noChangeAspect="1" noTextEdit="1"/>
          </p:cNvSpPr>
          <p:nvPr>
            <p:ph type="sldImg"/>
          </p:nvPr>
        </p:nvSpPr>
        <p:spPr>
          <a:ln/>
        </p:spPr>
      </p:sp>
      <p:sp>
        <p:nvSpPr>
          <p:cNvPr id="51203" name="Notes Placeholder 2">
            <a:extLst>
              <a:ext uri="{FF2B5EF4-FFF2-40B4-BE49-F238E27FC236}">
                <a16:creationId xmlns="" xmlns:a16="http://schemas.microsoft.com/office/drawing/2014/main" id="{7DDCD20A-C1C1-4FB2-96CA-D8B59AAB6CB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(B)</a:t>
            </a:r>
          </a:p>
        </p:txBody>
      </p:sp>
      <p:sp>
        <p:nvSpPr>
          <p:cNvPr id="51204" name="Slide Number Placeholder 3">
            <a:extLst>
              <a:ext uri="{FF2B5EF4-FFF2-40B4-BE49-F238E27FC236}">
                <a16:creationId xmlns="" xmlns:a16="http://schemas.microsoft.com/office/drawing/2014/main" id="{73E259BF-BA4C-41B9-9A6E-0F40E1E8A48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98F356AD-BDA4-4EE1-835E-F2AACF761051}" type="slidenum">
              <a:rPr lang="en-US" altLang="en-US">
                <a:latin typeface="Times New Roman" panose="02020603050405020304" pitchFamily="18" charset="0"/>
              </a:rPr>
              <a:pPr/>
              <a:t>21</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36588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 xmlns:a16="http://schemas.microsoft.com/office/drawing/2014/main" id="{FDD3E344-0ACC-49A6-A1E5-62493C6497D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6F9FB47B-3B75-4BA9-8206-3F1BD3CF5E03}" type="slidenum">
              <a:rPr lang="en-US" altLang="en-US">
                <a:latin typeface="Times New Roman" panose="02020603050405020304" pitchFamily="18" charset="0"/>
              </a:rPr>
              <a:pPr/>
              <a:t>4</a:t>
            </a:fld>
            <a:endParaRPr lang="en-US" altLang="en-US" dirty="0">
              <a:latin typeface="Times New Roman" panose="02020603050405020304" pitchFamily="18" charset="0"/>
            </a:endParaRPr>
          </a:p>
        </p:txBody>
      </p:sp>
      <p:sp>
        <p:nvSpPr>
          <p:cNvPr id="16387" name="Rectangle 2">
            <a:extLst>
              <a:ext uri="{FF2B5EF4-FFF2-40B4-BE49-F238E27FC236}">
                <a16:creationId xmlns="" xmlns:a16="http://schemas.microsoft.com/office/drawing/2014/main" id="{BFDA26A4-F8AD-4FCC-B401-5E8CBEC17B26}"/>
              </a:ext>
            </a:extLst>
          </p:cNvPr>
          <p:cNvSpPr>
            <a:spLocks noGrp="1" noRot="1" noChangeAspect="1" noChangeArrowheads="1" noTextEdit="1"/>
          </p:cNvSpPr>
          <p:nvPr>
            <p:ph type="sldImg"/>
          </p:nvPr>
        </p:nvSpPr>
        <p:spPr>
          <a:ln/>
        </p:spPr>
      </p:sp>
      <p:sp>
        <p:nvSpPr>
          <p:cNvPr id="16388" name="Rectangle 3">
            <a:extLst>
              <a:ext uri="{FF2B5EF4-FFF2-40B4-BE49-F238E27FC236}">
                <a16:creationId xmlns="" xmlns:a16="http://schemas.microsoft.com/office/drawing/2014/main" id="{92273F6A-FF9B-490A-AB54-A6E53F21255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a:t>
            </a:r>
          </a:p>
          <a:p>
            <a:endParaRPr lang="en-US" altLang="en-US" dirty="0"/>
          </a:p>
          <a:p>
            <a:r>
              <a:rPr lang="en-US" altLang="en-US" dirty="0"/>
              <a:t>It’s important to point out that there are many different ways to refer to the interest rate that we use in time value of money calculations. Students often get confused with the terminology, especially since they tend to think of an “interest rate” only in terms of loans and savings accounts. </a:t>
            </a:r>
          </a:p>
          <a:p>
            <a:endParaRPr lang="en-US" altLang="en-US" dirty="0"/>
          </a:p>
          <a:p>
            <a:endParaRPr lang="en-US" altLang="en-US" dirty="0"/>
          </a:p>
        </p:txBody>
      </p:sp>
    </p:spTree>
    <p:extLst>
      <p:ext uri="{BB962C8B-B14F-4D97-AF65-F5344CB8AC3E}">
        <p14:creationId xmlns:p14="http://schemas.microsoft.com/office/powerpoint/2010/main" val="11228897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 xmlns:a16="http://schemas.microsoft.com/office/drawing/2014/main" id="{044CFBE0-E926-4685-B97C-879FCC8F1F1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D3FA63AE-5C0D-4C61-B4C3-6E4C01225710}" type="slidenum">
              <a:rPr lang="en-US" altLang="en-US">
                <a:latin typeface="Times New Roman" panose="02020603050405020304" pitchFamily="18" charset="0"/>
              </a:rPr>
              <a:pPr/>
              <a:t>22</a:t>
            </a:fld>
            <a:endParaRPr lang="en-US" altLang="en-US" dirty="0">
              <a:latin typeface="Times New Roman" panose="02020603050405020304" pitchFamily="18" charset="0"/>
            </a:endParaRPr>
          </a:p>
        </p:txBody>
      </p:sp>
      <p:sp>
        <p:nvSpPr>
          <p:cNvPr id="53251" name="Rectangle 2">
            <a:extLst>
              <a:ext uri="{FF2B5EF4-FFF2-40B4-BE49-F238E27FC236}">
                <a16:creationId xmlns="" xmlns:a16="http://schemas.microsoft.com/office/drawing/2014/main" id="{A951422D-D59A-4138-A33C-6406D2801F52}"/>
              </a:ext>
            </a:extLst>
          </p:cNvPr>
          <p:cNvSpPr>
            <a:spLocks noGrp="1" noRot="1" noChangeAspect="1" noChangeArrowheads="1" noTextEdit="1"/>
          </p:cNvSpPr>
          <p:nvPr>
            <p:ph type="sldImg"/>
          </p:nvPr>
        </p:nvSpPr>
        <p:spPr>
          <a:ln/>
        </p:spPr>
      </p:sp>
      <p:sp>
        <p:nvSpPr>
          <p:cNvPr id="53252" name="Rectangle 3">
            <a:extLst>
              <a:ext uri="{FF2B5EF4-FFF2-40B4-BE49-F238E27FC236}">
                <a16:creationId xmlns="" xmlns:a16="http://schemas.microsoft.com/office/drawing/2014/main" id="{2EAD3143-E113-4AE4-B072-F7AA22998D4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(B)</a:t>
            </a:r>
          </a:p>
          <a:p>
            <a:endParaRPr lang="en-US" altLang="en-US" dirty="0"/>
          </a:p>
          <a:p>
            <a:r>
              <a:rPr lang="en-US" altLang="en-US" dirty="0"/>
              <a:t>It is very important at this point to make sure that the students have more than 2 decimal places visible on their calculator.</a:t>
            </a:r>
          </a:p>
          <a:p>
            <a:endParaRPr lang="en-US" altLang="en-US" dirty="0"/>
          </a:p>
          <a:p>
            <a:r>
              <a:rPr lang="en-US" altLang="en-US" dirty="0"/>
              <a:t>Efficient key strokes for formula: 1,200 / 1,000 = y</a:t>
            </a:r>
            <a:r>
              <a:rPr lang="en-US" altLang="en-US" baseline="30000" dirty="0"/>
              <a:t>x</a:t>
            </a:r>
            <a:r>
              <a:rPr lang="en-US" altLang="en-US" dirty="0"/>
              <a:t> 5  1/x = - 1 = .03714</a:t>
            </a:r>
          </a:p>
          <a:p>
            <a:endParaRPr lang="en-US" altLang="en-US" dirty="0"/>
          </a:p>
          <a:p>
            <a:r>
              <a:rPr lang="en-US" altLang="en-US" dirty="0"/>
              <a:t>If they receive an error when they try to use the financial keys, they probably forgot to enter one of the numbers as a negative.</a:t>
            </a:r>
          </a:p>
        </p:txBody>
      </p:sp>
    </p:spTree>
    <p:extLst>
      <p:ext uri="{BB962C8B-B14F-4D97-AF65-F5344CB8AC3E}">
        <p14:creationId xmlns:p14="http://schemas.microsoft.com/office/powerpoint/2010/main" val="5876343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 xmlns:a16="http://schemas.microsoft.com/office/drawing/2014/main" id="{2AB7FB97-B29C-44BC-BF79-16147010186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6EC17EBD-165F-40F7-A7BC-146C9C6DC577}" type="slidenum">
              <a:rPr lang="en-US" altLang="en-US">
                <a:latin typeface="Times New Roman" panose="02020603050405020304" pitchFamily="18" charset="0"/>
              </a:rPr>
              <a:pPr/>
              <a:t>23</a:t>
            </a:fld>
            <a:endParaRPr lang="en-US" altLang="en-US" dirty="0">
              <a:latin typeface="Times New Roman" panose="02020603050405020304" pitchFamily="18" charset="0"/>
            </a:endParaRPr>
          </a:p>
        </p:txBody>
      </p:sp>
      <p:sp>
        <p:nvSpPr>
          <p:cNvPr id="55299" name="Rectangle 2">
            <a:extLst>
              <a:ext uri="{FF2B5EF4-FFF2-40B4-BE49-F238E27FC236}">
                <a16:creationId xmlns="" xmlns:a16="http://schemas.microsoft.com/office/drawing/2014/main" id="{68684866-75A4-4527-9289-446A11299386}"/>
              </a:ext>
            </a:extLst>
          </p:cNvPr>
          <p:cNvSpPr>
            <a:spLocks noGrp="1" noRot="1" noChangeAspect="1" noChangeArrowheads="1" noTextEdit="1"/>
          </p:cNvSpPr>
          <p:nvPr>
            <p:ph type="sldImg"/>
          </p:nvPr>
        </p:nvSpPr>
        <p:spPr>
          <a:ln/>
        </p:spPr>
      </p:sp>
      <p:sp>
        <p:nvSpPr>
          <p:cNvPr id="55300" name="Rectangle 3">
            <a:extLst>
              <a:ext uri="{FF2B5EF4-FFF2-40B4-BE49-F238E27FC236}">
                <a16:creationId xmlns="" xmlns:a16="http://schemas.microsoft.com/office/drawing/2014/main" id="{384CEB0A-9A9D-4579-961B-51A3AD1FFB9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(B)</a:t>
            </a:r>
          </a:p>
          <a:p>
            <a:endParaRPr lang="en-US" altLang="en-US" dirty="0"/>
          </a:p>
          <a:p>
            <a:r>
              <a:rPr lang="en-US" altLang="en-US" dirty="0"/>
              <a:t>Formula: r = (20,000 / 10,000)</a:t>
            </a:r>
            <a:r>
              <a:rPr lang="en-US" altLang="en-US" baseline="30000" dirty="0"/>
              <a:t>1/6</a:t>
            </a:r>
            <a:r>
              <a:rPr lang="en-US" altLang="en-US" dirty="0"/>
              <a:t> – 1 = .122462 = 12.25%</a:t>
            </a:r>
          </a:p>
        </p:txBody>
      </p:sp>
    </p:spTree>
    <p:extLst>
      <p:ext uri="{BB962C8B-B14F-4D97-AF65-F5344CB8AC3E}">
        <p14:creationId xmlns:p14="http://schemas.microsoft.com/office/powerpoint/2010/main" val="11559432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 xmlns:a16="http://schemas.microsoft.com/office/drawing/2014/main" id="{72E06C12-6B6A-4E95-B842-D41710CA0DA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2252900E-6B86-4BCB-A51C-2080E3271802}" type="slidenum">
              <a:rPr lang="en-US" altLang="en-US">
                <a:latin typeface="Times New Roman" panose="02020603050405020304" pitchFamily="18" charset="0"/>
              </a:rPr>
              <a:pPr/>
              <a:t>24</a:t>
            </a:fld>
            <a:endParaRPr lang="en-US" altLang="en-US" dirty="0">
              <a:latin typeface="Times New Roman" panose="02020603050405020304" pitchFamily="18" charset="0"/>
            </a:endParaRPr>
          </a:p>
        </p:txBody>
      </p:sp>
      <p:sp>
        <p:nvSpPr>
          <p:cNvPr id="57347" name="Rectangle 2">
            <a:extLst>
              <a:ext uri="{FF2B5EF4-FFF2-40B4-BE49-F238E27FC236}">
                <a16:creationId xmlns="" xmlns:a16="http://schemas.microsoft.com/office/drawing/2014/main" id="{DD4C4654-61DE-4B95-84D7-7B39DD2667BB}"/>
              </a:ext>
            </a:extLst>
          </p:cNvPr>
          <p:cNvSpPr>
            <a:spLocks noGrp="1" noRot="1" noChangeAspect="1" noChangeArrowheads="1" noTextEdit="1"/>
          </p:cNvSpPr>
          <p:nvPr>
            <p:ph type="sldImg"/>
          </p:nvPr>
        </p:nvSpPr>
        <p:spPr>
          <a:ln/>
        </p:spPr>
      </p:sp>
      <p:sp>
        <p:nvSpPr>
          <p:cNvPr id="57348" name="Rectangle 3">
            <a:extLst>
              <a:ext uri="{FF2B5EF4-FFF2-40B4-BE49-F238E27FC236}">
                <a16:creationId xmlns="" xmlns:a16="http://schemas.microsoft.com/office/drawing/2014/main" id="{FABE0F0D-60B7-447B-AB42-0FCB14BFBAE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(B)</a:t>
            </a:r>
          </a:p>
          <a:p>
            <a:endParaRPr lang="en-US" altLang="en-US" dirty="0"/>
          </a:p>
          <a:p>
            <a:r>
              <a:rPr lang="en-US" altLang="en-US" dirty="0"/>
              <a:t>Formula: r = (75,000 / 5,000)</a:t>
            </a:r>
            <a:r>
              <a:rPr lang="en-US" altLang="en-US" baseline="30000" dirty="0"/>
              <a:t>1/17</a:t>
            </a:r>
            <a:r>
              <a:rPr lang="en-US" altLang="en-US" dirty="0"/>
              <a:t> – 1 = .172686 = 17.27%</a:t>
            </a:r>
          </a:p>
          <a:p>
            <a:endParaRPr lang="en-US" altLang="en-US" dirty="0"/>
          </a:p>
          <a:p>
            <a:r>
              <a:rPr lang="en-US" altLang="en-US" dirty="0"/>
              <a:t>This is a great problem to illustrate how TVM can help you set realistic financial goals and possibly adjust your expectations based on what you can currently afford to save.</a:t>
            </a:r>
          </a:p>
        </p:txBody>
      </p:sp>
    </p:spTree>
    <p:extLst>
      <p:ext uri="{BB962C8B-B14F-4D97-AF65-F5344CB8AC3E}">
        <p14:creationId xmlns:p14="http://schemas.microsoft.com/office/powerpoint/2010/main" val="23221678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 xmlns:a16="http://schemas.microsoft.com/office/drawing/2014/main" id="{579778E1-3D5B-4C57-9004-6BD789047DC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C21DF3C7-7C80-48D5-9B30-20D784B19E19}" type="slidenum">
              <a:rPr lang="en-US" altLang="en-US">
                <a:latin typeface="Times New Roman" panose="02020603050405020304" pitchFamily="18" charset="0"/>
              </a:rPr>
              <a:pPr/>
              <a:t>25</a:t>
            </a:fld>
            <a:endParaRPr lang="en-US" altLang="en-US" dirty="0">
              <a:latin typeface="Times New Roman" panose="02020603050405020304" pitchFamily="18" charset="0"/>
            </a:endParaRPr>
          </a:p>
        </p:txBody>
      </p:sp>
      <p:sp>
        <p:nvSpPr>
          <p:cNvPr id="59395" name="Rectangle 2">
            <a:extLst>
              <a:ext uri="{FF2B5EF4-FFF2-40B4-BE49-F238E27FC236}">
                <a16:creationId xmlns="" xmlns:a16="http://schemas.microsoft.com/office/drawing/2014/main" id="{3FB47A96-87E6-4E37-A6CA-C28F416D99A3}"/>
              </a:ext>
            </a:extLst>
          </p:cNvPr>
          <p:cNvSpPr>
            <a:spLocks noGrp="1" noRot="1" noChangeAspect="1" noChangeArrowheads="1" noTextEdit="1"/>
          </p:cNvSpPr>
          <p:nvPr>
            <p:ph type="sldImg"/>
          </p:nvPr>
        </p:nvSpPr>
        <p:spPr>
          <a:ln/>
        </p:spPr>
      </p:sp>
      <p:sp>
        <p:nvSpPr>
          <p:cNvPr id="59396" name="Rectangle 3">
            <a:extLst>
              <a:ext uri="{FF2B5EF4-FFF2-40B4-BE49-F238E27FC236}">
                <a16:creationId xmlns="" xmlns:a16="http://schemas.microsoft.com/office/drawing/2014/main" id="{CEA9859A-C413-42EF-8561-778CF220E4A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a:t>
            </a:r>
          </a:p>
          <a:p>
            <a:endParaRPr lang="en-US" altLang="en-US" dirty="0"/>
          </a:p>
          <a:p>
            <a:r>
              <a:rPr lang="en-US" altLang="en-US" dirty="0"/>
              <a:t>Implied rate: N = 5; PV = -500; FV = 600; CPT I/Y = 3.714%</a:t>
            </a:r>
          </a:p>
          <a:p>
            <a:r>
              <a:rPr lang="en-US" altLang="en-US" dirty="0"/>
              <a:t>r = (600 / 500)</a:t>
            </a:r>
            <a:r>
              <a:rPr lang="en-US" altLang="en-US" baseline="30000" dirty="0"/>
              <a:t>1/5</a:t>
            </a:r>
            <a:r>
              <a:rPr lang="en-US" altLang="en-US" dirty="0"/>
              <a:t> – 1 = 3.714%</a:t>
            </a:r>
          </a:p>
          <a:p>
            <a:endParaRPr lang="en-US" altLang="en-US" dirty="0"/>
          </a:p>
          <a:p>
            <a:r>
              <a:rPr lang="en-US" altLang="en-US" dirty="0"/>
              <a:t>Choose the bank account because it pays a higher rate of interest (assuming tax rates and other issues are consistent across both investments).</a:t>
            </a:r>
          </a:p>
          <a:p>
            <a:endParaRPr lang="en-US" altLang="en-US" dirty="0"/>
          </a:p>
          <a:p>
            <a:r>
              <a:rPr lang="en-US" altLang="en-US" dirty="0"/>
              <a:t>How would the decision be different if you were looking at borrowing $500 today and either repaying at 4%, or repaying $600? In this case, you would choose to repay $600 because you would be paying a lower rate.</a:t>
            </a:r>
          </a:p>
        </p:txBody>
      </p:sp>
    </p:spTree>
    <p:extLst>
      <p:ext uri="{BB962C8B-B14F-4D97-AF65-F5344CB8AC3E}">
        <p14:creationId xmlns:p14="http://schemas.microsoft.com/office/powerpoint/2010/main" val="39975620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 xmlns:a16="http://schemas.microsoft.com/office/drawing/2014/main" id="{9F5179F4-F570-4EC2-B7B6-310C888090E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125BD4E2-BF29-497E-BFD0-5D900F630773}" type="slidenum">
              <a:rPr lang="en-US" altLang="en-US">
                <a:latin typeface="Times New Roman" panose="02020603050405020304" pitchFamily="18" charset="0"/>
              </a:rPr>
              <a:pPr/>
              <a:t>26</a:t>
            </a:fld>
            <a:endParaRPr lang="en-US" altLang="en-US" dirty="0">
              <a:latin typeface="Times New Roman" panose="02020603050405020304" pitchFamily="18" charset="0"/>
            </a:endParaRPr>
          </a:p>
        </p:txBody>
      </p:sp>
      <p:sp>
        <p:nvSpPr>
          <p:cNvPr id="61443" name="Rectangle 2">
            <a:extLst>
              <a:ext uri="{FF2B5EF4-FFF2-40B4-BE49-F238E27FC236}">
                <a16:creationId xmlns="" xmlns:a16="http://schemas.microsoft.com/office/drawing/2014/main" id="{3E538AE3-93F0-44B7-95D2-0AC1BEE2F883}"/>
              </a:ext>
            </a:extLst>
          </p:cNvPr>
          <p:cNvSpPr>
            <a:spLocks noGrp="1" noRot="1" noChangeAspect="1" noChangeArrowheads="1" noTextEdit="1"/>
          </p:cNvSpPr>
          <p:nvPr>
            <p:ph type="sldImg"/>
          </p:nvPr>
        </p:nvSpPr>
        <p:spPr>
          <a:ln/>
        </p:spPr>
      </p:sp>
      <p:sp>
        <p:nvSpPr>
          <p:cNvPr id="61444" name="Rectangle 3">
            <a:extLst>
              <a:ext uri="{FF2B5EF4-FFF2-40B4-BE49-F238E27FC236}">
                <a16:creationId xmlns="" xmlns:a16="http://schemas.microsoft.com/office/drawing/2014/main" id="{8E6B4767-63CD-4EAC-843D-85EB05966B7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(C)</a:t>
            </a:r>
          </a:p>
          <a:p>
            <a:endParaRPr lang="en-US" altLang="en-US" dirty="0"/>
          </a:p>
          <a:p>
            <a:r>
              <a:rPr lang="en-US" altLang="en-US" dirty="0"/>
              <a:t>Remind the students that ln is the natural logarithm and can be found on the calculator.</a:t>
            </a:r>
          </a:p>
          <a:p>
            <a:endParaRPr lang="en-US" altLang="en-US" dirty="0"/>
          </a:p>
          <a:p>
            <a:r>
              <a:rPr lang="en-US" altLang="en-US" dirty="0"/>
              <a:t>The rule of 72 is a quick way to estimate how long it will take to double your money: # years to double = 72 / r, where r is number of percent.</a:t>
            </a:r>
          </a:p>
        </p:txBody>
      </p:sp>
    </p:spTree>
    <p:extLst>
      <p:ext uri="{BB962C8B-B14F-4D97-AF65-F5344CB8AC3E}">
        <p14:creationId xmlns:p14="http://schemas.microsoft.com/office/powerpoint/2010/main" val="934354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 xmlns:a16="http://schemas.microsoft.com/office/drawing/2014/main" id="{B8F27555-83C5-4E8F-AFD8-4A8DCC8562F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F30F992F-944C-4687-A093-C2A46CA50976}" type="slidenum">
              <a:rPr lang="en-US" altLang="en-US">
                <a:latin typeface="Times New Roman" panose="02020603050405020304" pitchFamily="18" charset="0"/>
              </a:rPr>
              <a:pPr/>
              <a:t>27</a:t>
            </a:fld>
            <a:endParaRPr lang="en-US" altLang="en-US" dirty="0">
              <a:latin typeface="Times New Roman" panose="02020603050405020304" pitchFamily="18" charset="0"/>
            </a:endParaRPr>
          </a:p>
        </p:txBody>
      </p:sp>
      <p:sp>
        <p:nvSpPr>
          <p:cNvPr id="63491" name="Rectangle 2">
            <a:extLst>
              <a:ext uri="{FF2B5EF4-FFF2-40B4-BE49-F238E27FC236}">
                <a16:creationId xmlns="" xmlns:a16="http://schemas.microsoft.com/office/drawing/2014/main" id="{38D7832F-FA39-429C-958F-4BC7AA715DAE}"/>
              </a:ext>
            </a:extLst>
          </p:cNvPr>
          <p:cNvSpPr>
            <a:spLocks noGrp="1" noRot="1" noChangeAspect="1" noChangeArrowheads="1" noTextEdit="1"/>
          </p:cNvSpPr>
          <p:nvPr>
            <p:ph type="sldImg"/>
          </p:nvPr>
        </p:nvSpPr>
        <p:spPr>
          <a:ln/>
        </p:spPr>
      </p:sp>
      <p:sp>
        <p:nvSpPr>
          <p:cNvPr id="63492" name="Rectangle 3">
            <a:extLst>
              <a:ext uri="{FF2B5EF4-FFF2-40B4-BE49-F238E27FC236}">
                <a16:creationId xmlns="" xmlns:a16="http://schemas.microsoft.com/office/drawing/2014/main" id="{E7FB605A-82F0-4D52-A487-83A7A94A072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(C)</a:t>
            </a:r>
          </a:p>
          <a:p>
            <a:endParaRPr lang="en-US" altLang="en-US" dirty="0"/>
          </a:p>
          <a:p>
            <a:r>
              <a:rPr lang="en-US" altLang="en-US" dirty="0"/>
              <a:t>Formula: t = ln(20,000 / 15,000) / ln(1.1) = 3.02 years</a:t>
            </a:r>
          </a:p>
        </p:txBody>
      </p:sp>
    </p:spTree>
    <p:extLst>
      <p:ext uri="{BB962C8B-B14F-4D97-AF65-F5344CB8AC3E}">
        <p14:creationId xmlns:p14="http://schemas.microsoft.com/office/powerpoint/2010/main" val="42139325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 xmlns:a16="http://schemas.microsoft.com/office/drawing/2014/main" id="{E778595F-DB9B-43F6-B4D9-1B9057D94A33}"/>
              </a:ext>
            </a:extLst>
          </p:cNvPr>
          <p:cNvSpPr>
            <a:spLocks noGrp="1" noRot="1" noChangeAspect="1" noTextEdit="1"/>
          </p:cNvSpPr>
          <p:nvPr>
            <p:ph type="sldImg"/>
          </p:nvPr>
        </p:nvSpPr>
        <p:spPr>
          <a:ln/>
        </p:spPr>
      </p:sp>
      <p:sp>
        <p:nvSpPr>
          <p:cNvPr id="65539" name="Notes Placeholder 2">
            <a:extLst>
              <a:ext uri="{FF2B5EF4-FFF2-40B4-BE49-F238E27FC236}">
                <a16:creationId xmlns="" xmlns:a16="http://schemas.microsoft.com/office/drawing/2014/main" id="{13A32903-69BC-4BE9-B6FE-2B61AAF9157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(C)</a:t>
            </a:r>
          </a:p>
          <a:p>
            <a:endParaRPr lang="en-US" altLang="en-US" dirty="0"/>
          </a:p>
        </p:txBody>
      </p:sp>
      <p:sp>
        <p:nvSpPr>
          <p:cNvPr id="65540" name="Slide Number Placeholder 3">
            <a:extLst>
              <a:ext uri="{FF2B5EF4-FFF2-40B4-BE49-F238E27FC236}">
                <a16:creationId xmlns="" xmlns:a16="http://schemas.microsoft.com/office/drawing/2014/main" id="{5FBC3899-5EA8-44AE-BAA4-D2AF3ECB882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89514D22-EF37-4678-BB4B-A0C70C24A52F}" type="slidenum">
              <a:rPr lang="en-US" altLang="en-US">
                <a:latin typeface="Times New Roman" panose="02020603050405020304" pitchFamily="18" charset="0"/>
              </a:rPr>
              <a:pPr/>
              <a:t>28</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161529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 xmlns:a16="http://schemas.microsoft.com/office/drawing/2014/main" id="{31AED4BF-3246-465F-93D2-54F18DD2116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10E8102C-196D-4DB3-BD21-584A32114DAC}" type="slidenum">
              <a:rPr lang="en-US" altLang="en-US">
                <a:latin typeface="Times New Roman" panose="02020603050405020304" pitchFamily="18" charset="0"/>
              </a:rPr>
              <a:pPr/>
              <a:t>29</a:t>
            </a:fld>
            <a:endParaRPr lang="en-US" altLang="en-US" dirty="0">
              <a:latin typeface="Times New Roman" panose="02020603050405020304" pitchFamily="18" charset="0"/>
            </a:endParaRPr>
          </a:p>
        </p:txBody>
      </p:sp>
      <p:sp>
        <p:nvSpPr>
          <p:cNvPr id="67587" name="Rectangle 2">
            <a:extLst>
              <a:ext uri="{FF2B5EF4-FFF2-40B4-BE49-F238E27FC236}">
                <a16:creationId xmlns="" xmlns:a16="http://schemas.microsoft.com/office/drawing/2014/main" id="{E1451CA2-5BEE-4FFA-9F5A-80193304F8EB}"/>
              </a:ext>
            </a:extLst>
          </p:cNvPr>
          <p:cNvSpPr>
            <a:spLocks noGrp="1" noRot="1" noChangeAspect="1" noChangeArrowheads="1" noTextEdit="1"/>
          </p:cNvSpPr>
          <p:nvPr>
            <p:ph type="sldImg"/>
          </p:nvPr>
        </p:nvSpPr>
        <p:spPr>
          <a:ln/>
        </p:spPr>
      </p:sp>
      <p:sp>
        <p:nvSpPr>
          <p:cNvPr id="67588" name="Rectangle 3">
            <a:extLst>
              <a:ext uri="{FF2B5EF4-FFF2-40B4-BE49-F238E27FC236}">
                <a16:creationId xmlns="" xmlns:a16="http://schemas.microsoft.com/office/drawing/2014/main" id="{C6AA6FF5-D65A-4099-A910-6610CC48592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(C)</a:t>
            </a:r>
          </a:p>
          <a:p>
            <a:endParaRPr lang="en-US" altLang="en-US" dirty="0"/>
          </a:p>
          <a:p>
            <a:r>
              <a:rPr lang="en-US" altLang="en-US" dirty="0"/>
              <a:t>Loan amount = 150,000 – down payment = 150,000 – 15,000 = 135,000</a:t>
            </a:r>
          </a:p>
        </p:txBody>
      </p:sp>
    </p:spTree>
    <p:extLst>
      <p:ext uri="{BB962C8B-B14F-4D97-AF65-F5344CB8AC3E}">
        <p14:creationId xmlns:p14="http://schemas.microsoft.com/office/powerpoint/2010/main" val="39844517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 xmlns:a16="http://schemas.microsoft.com/office/drawing/2014/main" id="{15866D3D-3D3D-4506-B10F-9F208BE6B53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5037A985-B4AD-4DED-83E3-22BEBE17D698}" type="slidenum">
              <a:rPr lang="en-US" altLang="en-US">
                <a:latin typeface="Times New Roman" panose="02020603050405020304" pitchFamily="18" charset="0"/>
              </a:rPr>
              <a:pPr/>
              <a:t>30</a:t>
            </a:fld>
            <a:endParaRPr lang="en-US" altLang="en-US" dirty="0">
              <a:latin typeface="Times New Roman" panose="02020603050405020304" pitchFamily="18" charset="0"/>
            </a:endParaRPr>
          </a:p>
        </p:txBody>
      </p:sp>
      <p:sp>
        <p:nvSpPr>
          <p:cNvPr id="69635" name="Rectangle 2">
            <a:extLst>
              <a:ext uri="{FF2B5EF4-FFF2-40B4-BE49-F238E27FC236}">
                <a16:creationId xmlns="" xmlns:a16="http://schemas.microsoft.com/office/drawing/2014/main" id="{575DE653-C146-43EE-A97F-9513148A7D99}"/>
              </a:ext>
            </a:extLst>
          </p:cNvPr>
          <p:cNvSpPr>
            <a:spLocks noGrp="1" noRot="1" noChangeAspect="1" noChangeArrowheads="1" noTextEdit="1"/>
          </p:cNvSpPr>
          <p:nvPr>
            <p:ph type="sldImg"/>
          </p:nvPr>
        </p:nvSpPr>
        <p:spPr>
          <a:ln/>
        </p:spPr>
      </p:sp>
      <p:sp>
        <p:nvSpPr>
          <p:cNvPr id="69636" name="Rectangle 3">
            <a:extLst>
              <a:ext uri="{FF2B5EF4-FFF2-40B4-BE49-F238E27FC236}">
                <a16:creationId xmlns="" xmlns:a16="http://schemas.microsoft.com/office/drawing/2014/main" id="{22B7B586-DB12-4A74-8A53-B5970FE6B42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5.3 </a:t>
            </a:r>
          </a:p>
          <a:p>
            <a:endParaRPr lang="en-US" altLang="en-US" dirty="0"/>
          </a:p>
          <a:p>
            <a:r>
              <a:rPr lang="en-US" altLang="en-US" dirty="0"/>
              <a:t>Calculator: PV = -500; FV = 600; I/Y = 6; CPT N = 3.13 years</a:t>
            </a:r>
          </a:p>
          <a:p>
            <a:r>
              <a:rPr lang="en-US" altLang="en-US" dirty="0"/>
              <a:t>Formula: t = ln(600/500) / ln(1.06) = 3.13 years</a:t>
            </a:r>
          </a:p>
        </p:txBody>
      </p:sp>
    </p:spTree>
    <p:extLst>
      <p:ext uri="{BB962C8B-B14F-4D97-AF65-F5344CB8AC3E}">
        <p14:creationId xmlns:p14="http://schemas.microsoft.com/office/powerpoint/2010/main" val="28731715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 xmlns:a16="http://schemas.microsoft.com/office/drawing/2014/main" id="{74D04A47-2AD1-438A-9518-AE0EC775BC3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304C077B-F166-43A1-BBBC-1566E57640F6}" type="slidenum">
              <a:rPr lang="en-US" altLang="en-US">
                <a:latin typeface="Times New Roman" panose="02020603050405020304" pitchFamily="18" charset="0"/>
              </a:rPr>
              <a:pPr/>
              <a:t>31</a:t>
            </a:fld>
            <a:endParaRPr lang="en-US" altLang="en-US" dirty="0">
              <a:latin typeface="Times New Roman" panose="02020603050405020304" pitchFamily="18" charset="0"/>
            </a:endParaRPr>
          </a:p>
        </p:txBody>
      </p:sp>
      <p:sp>
        <p:nvSpPr>
          <p:cNvPr id="71683" name="Rectangle 2">
            <a:extLst>
              <a:ext uri="{FF2B5EF4-FFF2-40B4-BE49-F238E27FC236}">
                <a16:creationId xmlns="" xmlns:a16="http://schemas.microsoft.com/office/drawing/2014/main" id="{40F1B28C-A132-4A0F-9B37-AD28840C9509}"/>
              </a:ext>
            </a:extLst>
          </p:cNvPr>
          <p:cNvSpPr>
            <a:spLocks noGrp="1" noRot="1" noChangeAspect="1" noChangeArrowheads="1" noTextEdit="1"/>
          </p:cNvSpPr>
          <p:nvPr>
            <p:ph type="sldImg"/>
          </p:nvPr>
        </p:nvSpPr>
        <p:spPr>
          <a:ln/>
        </p:spPr>
      </p:sp>
      <p:sp>
        <p:nvSpPr>
          <p:cNvPr id="71684" name="Rectangle 3">
            <a:extLst>
              <a:ext uri="{FF2B5EF4-FFF2-40B4-BE49-F238E27FC236}">
                <a16:creationId xmlns="" xmlns:a16="http://schemas.microsoft.com/office/drawing/2014/main" id="{4579778C-4099-4C51-9D06-E7CC546C9E7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5.4</a:t>
            </a:r>
          </a:p>
          <a:p>
            <a:endParaRPr lang="en-US" altLang="en-US" dirty="0"/>
          </a:p>
          <a:p>
            <a:r>
              <a:rPr lang="en-US" altLang="en-US" dirty="0"/>
              <a:t>Click on the tabs at the bottom of the worksheet to move between examples.</a:t>
            </a:r>
          </a:p>
        </p:txBody>
      </p:sp>
    </p:spTree>
    <p:extLst>
      <p:ext uri="{BB962C8B-B14F-4D97-AF65-F5344CB8AC3E}">
        <p14:creationId xmlns:p14="http://schemas.microsoft.com/office/powerpoint/2010/main" val="2194581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 xmlns:a16="http://schemas.microsoft.com/office/drawing/2014/main" id="{A4CF7FF4-734C-4394-BF6B-F09890750BE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BBEF0B57-2A54-47B2-92FD-CD7F0E9D191A}" type="slidenum">
              <a:rPr lang="en-US" altLang="en-US">
                <a:latin typeface="Times New Roman" panose="02020603050405020304" pitchFamily="18" charset="0"/>
              </a:rPr>
              <a:pPr/>
              <a:t>5</a:t>
            </a:fld>
            <a:endParaRPr lang="en-US" altLang="en-US" dirty="0">
              <a:latin typeface="Times New Roman" panose="02020603050405020304" pitchFamily="18" charset="0"/>
            </a:endParaRPr>
          </a:p>
        </p:txBody>
      </p:sp>
      <p:sp>
        <p:nvSpPr>
          <p:cNvPr id="18435" name="Rectangle 2">
            <a:extLst>
              <a:ext uri="{FF2B5EF4-FFF2-40B4-BE49-F238E27FC236}">
                <a16:creationId xmlns="" xmlns:a16="http://schemas.microsoft.com/office/drawing/2014/main" id="{652305BC-D392-4A19-97DB-6ECFDA898E9F}"/>
              </a:ext>
            </a:extLst>
          </p:cNvPr>
          <p:cNvSpPr>
            <a:spLocks noGrp="1" noRot="1" noChangeAspect="1" noChangeArrowheads="1" noTextEdit="1"/>
          </p:cNvSpPr>
          <p:nvPr>
            <p:ph type="sldImg"/>
          </p:nvPr>
        </p:nvSpPr>
        <p:spPr>
          <a:ln/>
        </p:spPr>
      </p:sp>
      <p:sp>
        <p:nvSpPr>
          <p:cNvPr id="18436" name="Rectangle 3">
            <a:extLst>
              <a:ext uri="{FF2B5EF4-FFF2-40B4-BE49-F238E27FC236}">
                <a16:creationId xmlns="" xmlns:a16="http://schemas.microsoft.com/office/drawing/2014/main" id="{FA8C2083-1792-485A-8ABD-E7FDED3FEBD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 (A)</a:t>
            </a:r>
          </a:p>
          <a:p>
            <a:endParaRPr lang="en-US" altLang="en-US" dirty="0"/>
          </a:p>
          <a:p>
            <a:r>
              <a:rPr lang="en-US" altLang="en-US" dirty="0"/>
              <a:t>Point out that we are just using algebra when deriving the FV formula. We have 1,000(1) + 1,000(.05) = 1,000(1+.05)</a:t>
            </a:r>
          </a:p>
        </p:txBody>
      </p:sp>
    </p:spTree>
    <p:extLst>
      <p:ext uri="{BB962C8B-B14F-4D97-AF65-F5344CB8AC3E}">
        <p14:creationId xmlns:p14="http://schemas.microsoft.com/office/powerpoint/2010/main" val="32104385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 xmlns:a16="http://schemas.microsoft.com/office/drawing/2014/main" id="{6170E159-94FF-4710-AE5F-9C47B44F2781}"/>
              </a:ext>
            </a:extLst>
          </p:cNvPr>
          <p:cNvSpPr>
            <a:spLocks noGrp="1" noRot="1" noChangeAspect="1" noTextEdit="1"/>
          </p:cNvSpPr>
          <p:nvPr>
            <p:ph type="sldImg"/>
          </p:nvPr>
        </p:nvSpPr>
        <p:spPr>
          <a:ln/>
        </p:spPr>
      </p:sp>
      <p:sp>
        <p:nvSpPr>
          <p:cNvPr id="73731" name="Notes Placeholder 2">
            <a:extLst>
              <a:ext uri="{FF2B5EF4-FFF2-40B4-BE49-F238E27FC236}">
                <a16:creationId xmlns="" xmlns:a16="http://schemas.microsoft.com/office/drawing/2014/main" id="{8D269074-3F6B-448A-A6DB-B934609349B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5.4</a:t>
            </a:r>
          </a:p>
        </p:txBody>
      </p:sp>
      <p:sp>
        <p:nvSpPr>
          <p:cNvPr id="73732" name="Slide Number Placeholder 3">
            <a:extLst>
              <a:ext uri="{FF2B5EF4-FFF2-40B4-BE49-F238E27FC236}">
                <a16:creationId xmlns="" xmlns:a16="http://schemas.microsoft.com/office/drawing/2014/main" id="{8F762E2E-B043-4334-93A4-D5159A18038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A27157C9-4792-42AA-B127-6A996E922DBC}" type="slidenum">
              <a:rPr lang="en-US" altLang="en-US">
                <a:latin typeface="Times New Roman" panose="02020603050405020304" pitchFamily="18" charset="0"/>
              </a:rPr>
              <a:pPr/>
              <a:t>32</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6531852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 xmlns:a16="http://schemas.microsoft.com/office/drawing/2014/main" id="{C4C590FE-E0CE-4204-B8D7-5BCF28009AE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CB47B5A8-3641-42EB-88C4-753666592FD2}" type="slidenum">
              <a:rPr lang="en-US" altLang="en-US">
                <a:latin typeface="Times New Roman" panose="02020603050405020304" pitchFamily="18" charset="0"/>
              </a:rPr>
              <a:pPr/>
              <a:t>34</a:t>
            </a:fld>
            <a:endParaRPr lang="en-US" altLang="en-US" dirty="0">
              <a:latin typeface="Times New Roman" panose="02020603050405020304" pitchFamily="18" charset="0"/>
            </a:endParaRPr>
          </a:p>
        </p:txBody>
      </p:sp>
      <p:sp>
        <p:nvSpPr>
          <p:cNvPr id="76803" name="Rectangle 2">
            <a:extLst>
              <a:ext uri="{FF2B5EF4-FFF2-40B4-BE49-F238E27FC236}">
                <a16:creationId xmlns="" xmlns:a16="http://schemas.microsoft.com/office/drawing/2014/main" id="{3EC82DE1-57B4-4EED-987D-7DFE97CF396D}"/>
              </a:ext>
            </a:extLst>
          </p:cNvPr>
          <p:cNvSpPr>
            <a:spLocks noGrp="1" noRot="1" noChangeAspect="1" noChangeArrowheads="1" noTextEdit="1"/>
          </p:cNvSpPr>
          <p:nvPr>
            <p:ph type="sldImg"/>
          </p:nvPr>
        </p:nvSpPr>
        <p:spPr>
          <a:ln/>
        </p:spPr>
      </p:sp>
      <p:sp>
        <p:nvSpPr>
          <p:cNvPr id="76804" name="Rectangle 3">
            <a:extLst>
              <a:ext uri="{FF2B5EF4-FFF2-40B4-BE49-F238E27FC236}">
                <a16:creationId xmlns="" xmlns:a16="http://schemas.microsoft.com/office/drawing/2014/main" id="{97B40D30-EA00-4F2F-B0E4-926E433A649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5.4</a:t>
            </a:r>
          </a:p>
          <a:p>
            <a:endParaRPr lang="en-US" altLang="en-US" dirty="0"/>
          </a:p>
          <a:p>
            <a:r>
              <a:rPr lang="en-US" altLang="en-US" dirty="0"/>
              <a:t>N = 5</a:t>
            </a:r>
          </a:p>
          <a:p>
            <a:r>
              <a:rPr lang="en-US" altLang="en-US" dirty="0"/>
              <a:t>PV = -10,000</a:t>
            </a:r>
          </a:p>
          <a:p>
            <a:endParaRPr lang="en-US" altLang="en-US" dirty="0"/>
          </a:p>
          <a:p>
            <a:r>
              <a:rPr lang="en-US" altLang="en-US" dirty="0"/>
              <a:t>At I/Y = 5, the FV = 12,762.82</a:t>
            </a:r>
          </a:p>
          <a:p>
            <a:r>
              <a:rPr lang="en-US" altLang="en-US" dirty="0"/>
              <a:t>At I/Y = 4.5, the FV = 12,461.82</a:t>
            </a:r>
          </a:p>
          <a:p>
            <a:r>
              <a:rPr lang="en-US" altLang="en-US" dirty="0"/>
              <a:t>The difference is attributable to interest. That difference is 12,762.82 – 12,461.82 = 301</a:t>
            </a:r>
          </a:p>
          <a:p>
            <a:endParaRPr lang="en-US" altLang="en-US" dirty="0"/>
          </a:p>
          <a:p>
            <a:r>
              <a:rPr lang="en-US" altLang="en-US" dirty="0"/>
              <a:t>To double the 10,000:</a:t>
            </a:r>
          </a:p>
          <a:p>
            <a:r>
              <a:rPr lang="en-US" altLang="en-US" dirty="0"/>
              <a:t>I/Y = 5</a:t>
            </a:r>
          </a:p>
          <a:p>
            <a:r>
              <a:rPr lang="en-US" altLang="en-US" dirty="0"/>
              <a:t>PV = -10,000</a:t>
            </a:r>
          </a:p>
          <a:p>
            <a:r>
              <a:rPr lang="en-US" altLang="en-US" dirty="0"/>
              <a:t>FV = 20,000</a:t>
            </a:r>
          </a:p>
          <a:p>
            <a:r>
              <a:rPr lang="en-US" altLang="en-US" dirty="0"/>
              <a:t>CPT N = 14.2 years</a:t>
            </a:r>
          </a:p>
          <a:p>
            <a:r>
              <a:rPr lang="en-US" altLang="en-US" dirty="0"/>
              <a:t>Note, the rule of 72 indicates 72/5 = 14 years, approximately.</a:t>
            </a:r>
          </a:p>
          <a:p>
            <a:endParaRPr lang="en-US" altLang="en-US" dirty="0"/>
          </a:p>
          <a:p>
            <a:r>
              <a:rPr lang="en-US" altLang="en-US" dirty="0"/>
              <a:t>N = 20</a:t>
            </a:r>
          </a:p>
          <a:p>
            <a:r>
              <a:rPr lang="en-US" altLang="en-US" dirty="0"/>
              <a:t>PV = -1,000</a:t>
            </a:r>
          </a:p>
          <a:p>
            <a:r>
              <a:rPr lang="en-US" altLang="en-US" dirty="0"/>
              <a:t>FV = 4,000</a:t>
            </a:r>
          </a:p>
          <a:p>
            <a:r>
              <a:rPr lang="en-US" altLang="en-US" dirty="0"/>
              <a:t>CPT I/Y = 7.18%</a:t>
            </a:r>
          </a:p>
        </p:txBody>
      </p:sp>
    </p:spTree>
    <p:extLst>
      <p:ext uri="{BB962C8B-B14F-4D97-AF65-F5344CB8AC3E}">
        <p14:creationId xmlns:p14="http://schemas.microsoft.com/office/powerpoint/2010/main" val="15702880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 xmlns:a16="http://schemas.microsoft.com/office/drawing/2014/main" id="{5CCE19F6-7200-4CE1-8BA9-350060F4ED76}"/>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8DE87ED4-111C-47F8-8CD2-517A290AB69E}" type="slidenum">
              <a:rPr lang="en-US" altLang="en-US">
                <a:latin typeface="Times New Roman" panose="02020603050405020304" pitchFamily="18" charset="0"/>
              </a:rPr>
              <a:pPr/>
              <a:t>35</a:t>
            </a:fld>
            <a:endParaRPr lang="en-US" altLang="en-US" dirty="0">
              <a:latin typeface="Times New Roman" panose="02020603050405020304" pitchFamily="18" charset="0"/>
            </a:endParaRPr>
          </a:p>
        </p:txBody>
      </p:sp>
      <p:sp>
        <p:nvSpPr>
          <p:cNvPr id="78851" name="Rectangle 2">
            <a:extLst>
              <a:ext uri="{FF2B5EF4-FFF2-40B4-BE49-F238E27FC236}">
                <a16:creationId xmlns="" xmlns:a16="http://schemas.microsoft.com/office/drawing/2014/main" id="{C5C0E666-630F-4C77-BDAB-7B4B38569672}"/>
              </a:ext>
            </a:extLst>
          </p:cNvPr>
          <p:cNvSpPr>
            <a:spLocks noGrp="1" noRot="1" noChangeAspect="1" noChangeArrowheads="1" noTextEdit="1"/>
          </p:cNvSpPr>
          <p:nvPr>
            <p:ph type="sldImg"/>
          </p:nvPr>
        </p:nvSpPr>
        <p:spPr>
          <a:ln/>
        </p:spPr>
      </p:sp>
      <p:sp>
        <p:nvSpPr>
          <p:cNvPr id="78852" name="Rectangle 3">
            <a:extLst>
              <a:ext uri="{FF2B5EF4-FFF2-40B4-BE49-F238E27FC236}">
                <a16:creationId xmlns="" xmlns:a16="http://schemas.microsoft.com/office/drawing/2014/main" id="{720A7AF2-EFF2-45A6-8DA5-9E82B88DACFD}"/>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180214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 xmlns:a16="http://schemas.microsoft.com/office/drawing/2014/main" id="{DB09FC00-5D1A-42F4-B7F7-198DD609F82B}"/>
              </a:ext>
            </a:extLst>
          </p:cNvPr>
          <p:cNvSpPr>
            <a:spLocks noGrp="1" noRot="1" noChangeAspect="1" noTextEdit="1"/>
          </p:cNvSpPr>
          <p:nvPr>
            <p:ph type="sldImg"/>
          </p:nvPr>
        </p:nvSpPr>
        <p:spPr>
          <a:ln/>
        </p:spPr>
      </p:sp>
      <p:sp>
        <p:nvSpPr>
          <p:cNvPr id="20483" name="Notes Placeholder 2">
            <a:extLst>
              <a:ext uri="{FF2B5EF4-FFF2-40B4-BE49-F238E27FC236}">
                <a16:creationId xmlns="" xmlns:a16="http://schemas.microsoft.com/office/drawing/2014/main" id="{785D6B9A-4D2F-483D-9632-756B94B5B19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 (A)</a:t>
            </a:r>
          </a:p>
        </p:txBody>
      </p:sp>
      <p:sp>
        <p:nvSpPr>
          <p:cNvPr id="20484" name="Slide Number Placeholder 3">
            <a:extLst>
              <a:ext uri="{FF2B5EF4-FFF2-40B4-BE49-F238E27FC236}">
                <a16:creationId xmlns="" xmlns:a16="http://schemas.microsoft.com/office/drawing/2014/main" id="{E29F8988-1E9E-427E-B3DE-BD25C0B628A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B46B1E89-65EA-44BA-A102-0685F9486A0A}" type="slidenum">
              <a:rPr lang="en-US" altLang="en-US">
                <a:latin typeface="Times New Roman" panose="02020603050405020304" pitchFamily="18" charset="0"/>
              </a:rPr>
              <a:pPr/>
              <a:t>6</a:t>
            </a:fld>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042110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 xmlns:a16="http://schemas.microsoft.com/office/drawing/2014/main" id="{8814A4D2-93CB-491C-B6FC-01088FA2A45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8FB4E446-74D5-45A0-AF86-784B315E307A}" type="slidenum">
              <a:rPr lang="en-US" altLang="en-US">
                <a:latin typeface="Times New Roman" panose="02020603050405020304" pitchFamily="18" charset="0"/>
              </a:rPr>
              <a:pPr/>
              <a:t>7</a:t>
            </a:fld>
            <a:endParaRPr lang="en-US" altLang="en-US" dirty="0">
              <a:latin typeface="Times New Roman" panose="02020603050405020304" pitchFamily="18" charset="0"/>
            </a:endParaRPr>
          </a:p>
        </p:txBody>
      </p:sp>
      <p:sp>
        <p:nvSpPr>
          <p:cNvPr id="22531" name="Rectangle 2">
            <a:extLst>
              <a:ext uri="{FF2B5EF4-FFF2-40B4-BE49-F238E27FC236}">
                <a16:creationId xmlns="" xmlns:a16="http://schemas.microsoft.com/office/drawing/2014/main" id="{F983AABA-A01F-4AFE-A0D9-3CDDC785ADA2}"/>
              </a:ext>
            </a:extLst>
          </p:cNvPr>
          <p:cNvSpPr>
            <a:spLocks noGrp="1" noRot="1" noChangeAspect="1" noChangeArrowheads="1" noTextEdit="1"/>
          </p:cNvSpPr>
          <p:nvPr>
            <p:ph type="sldImg"/>
          </p:nvPr>
        </p:nvSpPr>
        <p:spPr>
          <a:ln/>
        </p:spPr>
      </p:sp>
      <p:sp>
        <p:nvSpPr>
          <p:cNvPr id="22532" name="Rectangle 3">
            <a:extLst>
              <a:ext uri="{FF2B5EF4-FFF2-40B4-BE49-F238E27FC236}">
                <a16:creationId xmlns="" xmlns:a16="http://schemas.microsoft.com/office/drawing/2014/main" id="{5D7DA1E1-E81A-42E2-96FB-4D916A1750D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 (B)</a:t>
            </a:r>
          </a:p>
          <a:p>
            <a:endParaRPr lang="en-US" altLang="en-US" i="1" dirty="0"/>
          </a:p>
          <a:p>
            <a:r>
              <a:rPr lang="en-US" altLang="en-US" i="1" dirty="0"/>
              <a:t>Lecture Tip: </a:t>
            </a:r>
            <a:r>
              <a:rPr lang="en-US" altLang="en-US" dirty="0"/>
              <a:t>Slide 5.7 distinguishes between simple interest and compound interest and can be used to emphasize the effects of compounding and earning interest on interest. It is important that students understand the impact of compounding now, or they will have more difficulty distinguishing when it is appropriate to use the APR and when it is appropriate to use the effective annual rate.</a:t>
            </a:r>
          </a:p>
          <a:p>
            <a:endParaRPr lang="en-US" altLang="en-US" dirty="0"/>
          </a:p>
        </p:txBody>
      </p:sp>
    </p:spTree>
    <p:extLst>
      <p:ext uri="{BB962C8B-B14F-4D97-AF65-F5344CB8AC3E}">
        <p14:creationId xmlns:p14="http://schemas.microsoft.com/office/powerpoint/2010/main" val="729053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 xmlns:a16="http://schemas.microsoft.com/office/drawing/2014/main" id="{BF81438E-1A2B-4E6E-A23E-70F50856651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7E7F0A1C-E89A-437F-BFDE-AE5B8DEBC6B4}" type="slidenum">
              <a:rPr lang="en-US" altLang="en-US">
                <a:latin typeface="Times New Roman" panose="02020603050405020304" pitchFamily="18" charset="0"/>
              </a:rPr>
              <a:pPr/>
              <a:t>8</a:t>
            </a:fld>
            <a:endParaRPr lang="en-US" altLang="en-US" dirty="0">
              <a:latin typeface="Times New Roman" panose="02020603050405020304" pitchFamily="18" charset="0"/>
            </a:endParaRPr>
          </a:p>
        </p:txBody>
      </p:sp>
      <p:sp>
        <p:nvSpPr>
          <p:cNvPr id="24579" name="Rectangle 2">
            <a:extLst>
              <a:ext uri="{FF2B5EF4-FFF2-40B4-BE49-F238E27FC236}">
                <a16:creationId xmlns="" xmlns:a16="http://schemas.microsoft.com/office/drawing/2014/main" id="{B6F62CB3-C85F-4B14-A04E-EE5DD451663E}"/>
              </a:ext>
            </a:extLst>
          </p:cNvPr>
          <p:cNvSpPr>
            <a:spLocks noGrp="1" noRot="1" noChangeAspect="1" noChangeArrowheads="1" noTextEdit="1"/>
          </p:cNvSpPr>
          <p:nvPr>
            <p:ph type="sldImg"/>
          </p:nvPr>
        </p:nvSpPr>
        <p:spPr>
          <a:ln/>
        </p:spPr>
      </p:sp>
      <p:sp>
        <p:nvSpPr>
          <p:cNvPr id="24580" name="Rectangle 3">
            <a:extLst>
              <a:ext uri="{FF2B5EF4-FFF2-40B4-BE49-F238E27FC236}">
                <a16:creationId xmlns="" xmlns:a16="http://schemas.microsoft.com/office/drawing/2014/main" id="{43183D08-C53B-4441-B15E-6ACAA0566E5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altLang="en-US" sz="1000" dirty="0"/>
              <a:t>Section 5.1 (B)</a:t>
            </a:r>
          </a:p>
          <a:p>
            <a:pPr marL="228600" indent="-228600"/>
            <a:endParaRPr lang="en-US" altLang="en-US" sz="1000" dirty="0"/>
          </a:p>
          <a:p>
            <a:pPr marL="0" indent="0">
              <a:buFont typeface="Arial" panose="020B0604020202020204" pitchFamily="34" charset="0"/>
              <a:buNone/>
            </a:pPr>
            <a:r>
              <a:rPr lang="en-US" altLang="en-US" sz="1000" dirty="0"/>
              <a:t>We are providing information on the Texas Instruments BA-II Plus – other calculators are similar. If you recommend or require a specific calculator other than this one, you may want to make the appropriate changes.</a:t>
            </a:r>
          </a:p>
          <a:p>
            <a:pPr marL="228600" indent="-228600"/>
            <a:endParaRPr lang="en-US" altLang="en-US" sz="1000" dirty="0"/>
          </a:p>
          <a:p>
            <a:pPr marL="0" indent="0">
              <a:buFont typeface="Arial" panose="020B0604020202020204" pitchFamily="34" charset="0"/>
              <a:buNone/>
            </a:pPr>
            <a:r>
              <a:rPr lang="en-US" altLang="en-US" sz="1000" dirty="0"/>
              <a:t>Note: the more information students have to remember to enter, the more likely they are to make a mistake. For this reason, I normally tell my students to set P/Y = 1 and leave it that way. Then I teach them to work on a period basis, which is consistent with using the formulas. If you want them to use the P/Y function, remind them that they will need to set it every time they work a new problem and that CLR TVM does not affect P/Y.</a:t>
            </a:r>
          </a:p>
          <a:p>
            <a:pPr marL="228600" indent="-228600"/>
            <a:endParaRPr lang="en-US" altLang="en-US" sz="1000" dirty="0"/>
          </a:p>
          <a:p>
            <a:pPr marL="228600" indent="-228600"/>
            <a:r>
              <a:rPr lang="en-US" altLang="en-US" sz="1000" dirty="0"/>
              <a:t>If students are having difficulty getting the correct answer, make sure they have done the following:</a:t>
            </a:r>
          </a:p>
          <a:p>
            <a:pPr marL="228600" indent="-228600">
              <a:buFontTx/>
              <a:buAutoNum type="arabicPeriod"/>
            </a:pPr>
            <a:r>
              <a:rPr lang="en-US" altLang="en-US" sz="1000" dirty="0"/>
              <a:t>Set decimal places to floating point (2</a:t>
            </a:r>
            <a:r>
              <a:rPr lang="en-US" altLang="en-US" sz="1000" baseline="30000" dirty="0"/>
              <a:t>nd</a:t>
            </a:r>
            <a:r>
              <a:rPr lang="en-US" altLang="en-US" sz="1000" dirty="0"/>
              <a:t> Format, Dec = 9 enter) or show 4 to 5 decimal places if using an HP</a:t>
            </a:r>
          </a:p>
          <a:p>
            <a:pPr marL="228600" indent="-228600">
              <a:buFontTx/>
              <a:buAutoNum type="arabicPeriod"/>
            </a:pPr>
            <a:r>
              <a:rPr lang="en-US" altLang="en-US" sz="1000" dirty="0"/>
              <a:t>Double check and make sure P/Y = 1</a:t>
            </a:r>
          </a:p>
          <a:p>
            <a:pPr marL="228600" indent="-228600">
              <a:buFontTx/>
              <a:buAutoNum type="arabicPeriod"/>
            </a:pPr>
            <a:r>
              <a:rPr lang="en-US" altLang="en-US" sz="1000" dirty="0"/>
              <a:t>Make sure to clear the TVM registers after finishing a problem (or before starting a problem) It is important to point out that CLR TVM clears the FV, PV, N, I/Y and PMT registers. C/CE and CLR Work DO NOT affect the TVM keys</a:t>
            </a:r>
          </a:p>
          <a:p>
            <a:pPr marL="228600" indent="-228600">
              <a:buFontTx/>
              <a:buAutoNum type="arabicPeriod"/>
            </a:pPr>
            <a:endParaRPr lang="en-US" altLang="en-US" sz="1000" dirty="0"/>
          </a:p>
          <a:p>
            <a:pPr marL="0" indent="0">
              <a:buFont typeface="Arial" panose="020B0604020202020204" pitchFamily="34" charset="0"/>
              <a:buNone/>
            </a:pPr>
            <a:r>
              <a:rPr lang="en-US" altLang="en-US" sz="1000" dirty="0"/>
              <a:t>The remaining slides will work the problems using the notation provided above for calculator keys. The formulas are presented in the notes section.</a:t>
            </a:r>
          </a:p>
        </p:txBody>
      </p:sp>
    </p:spTree>
    <p:extLst>
      <p:ext uri="{BB962C8B-B14F-4D97-AF65-F5344CB8AC3E}">
        <p14:creationId xmlns:p14="http://schemas.microsoft.com/office/powerpoint/2010/main" val="1736240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 xmlns:a16="http://schemas.microsoft.com/office/drawing/2014/main" id="{55E52937-5F44-47FF-993D-7C192FF0211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DDD444C9-D94F-4133-A32F-F990DB9ED55F}" type="slidenum">
              <a:rPr lang="en-US" altLang="en-US">
                <a:latin typeface="Times New Roman" panose="02020603050405020304" pitchFamily="18" charset="0"/>
              </a:rPr>
              <a:pPr/>
              <a:t>9</a:t>
            </a:fld>
            <a:endParaRPr lang="en-US" altLang="en-US" dirty="0">
              <a:latin typeface="Times New Roman" panose="02020603050405020304" pitchFamily="18" charset="0"/>
            </a:endParaRPr>
          </a:p>
        </p:txBody>
      </p:sp>
      <p:sp>
        <p:nvSpPr>
          <p:cNvPr id="26627" name="Rectangle 2">
            <a:extLst>
              <a:ext uri="{FF2B5EF4-FFF2-40B4-BE49-F238E27FC236}">
                <a16:creationId xmlns="" xmlns:a16="http://schemas.microsoft.com/office/drawing/2014/main" id="{B7B7DF99-15E6-4A45-A26F-B84F58BF7752}"/>
              </a:ext>
            </a:extLst>
          </p:cNvPr>
          <p:cNvSpPr>
            <a:spLocks noGrp="1" noRot="1" noChangeAspect="1" noChangeArrowheads="1" noTextEdit="1"/>
          </p:cNvSpPr>
          <p:nvPr>
            <p:ph type="sldImg"/>
          </p:nvPr>
        </p:nvSpPr>
        <p:spPr>
          <a:ln/>
        </p:spPr>
      </p:sp>
      <p:sp>
        <p:nvSpPr>
          <p:cNvPr id="26628" name="Rectangle 3">
            <a:extLst>
              <a:ext uri="{FF2B5EF4-FFF2-40B4-BE49-F238E27FC236}">
                <a16:creationId xmlns="" xmlns:a16="http://schemas.microsoft.com/office/drawing/2014/main" id="{C09C4355-1AB1-48D2-AC8E-E3555005DB3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 (B)</a:t>
            </a:r>
          </a:p>
          <a:p>
            <a:endParaRPr lang="en-US" altLang="en-US" dirty="0"/>
          </a:p>
          <a:p>
            <a:r>
              <a:rPr lang="en-US" altLang="en-US" dirty="0"/>
              <a:t>It is important at this point to discuss the sign convention in the calculator. The calculator is programmed so that cash outflows are entered as negative and inflows are entered as positive. If you enter the PV as positive, the calculator assumes that you have received a loan that you will have to repay at some point. The negative sign on the future value indicates that you would have to repay $1,276.28 in 5 years. Show the students that if they enter the 1,000 as negative, the FV will compute as a positive number.</a:t>
            </a:r>
          </a:p>
          <a:p>
            <a:endParaRPr lang="en-US" altLang="en-US" dirty="0"/>
          </a:p>
          <a:p>
            <a:r>
              <a:rPr lang="en-US" altLang="en-US" dirty="0"/>
              <a:t>Also, you may want to point out the change sign key on the calculator. There seems to be a few students each semester that have never had to use it before.</a:t>
            </a:r>
          </a:p>
          <a:p>
            <a:endParaRPr lang="en-US" altLang="en-US" dirty="0"/>
          </a:p>
          <a:p>
            <a:r>
              <a:rPr lang="en-US" altLang="en-US" dirty="0"/>
              <a:t>Formula: FV = 1,000(1.05)</a:t>
            </a:r>
            <a:r>
              <a:rPr lang="en-US" altLang="en-US" baseline="30000" dirty="0"/>
              <a:t>5</a:t>
            </a:r>
            <a:r>
              <a:rPr lang="en-US" altLang="en-US" dirty="0"/>
              <a:t> = 1,000(1.27628) = 1,276.28</a:t>
            </a:r>
          </a:p>
        </p:txBody>
      </p:sp>
    </p:spTree>
    <p:extLst>
      <p:ext uri="{BB962C8B-B14F-4D97-AF65-F5344CB8AC3E}">
        <p14:creationId xmlns:p14="http://schemas.microsoft.com/office/powerpoint/2010/main" val="1487487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 xmlns:a16="http://schemas.microsoft.com/office/drawing/2014/main" id="{FCDCD7B8-0734-492B-9AD8-E453A9EE1D8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63AF1799-75AF-4D0D-AF63-87D7A4B50600}" type="slidenum">
              <a:rPr lang="en-US" altLang="en-US">
                <a:latin typeface="Times New Roman" panose="02020603050405020304" pitchFamily="18" charset="0"/>
              </a:rPr>
              <a:pPr/>
              <a:t>10</a:t>
            </a:fld>
            <a:endParaRPr lang="en-US" altLang="en-US" dirty="0">
              <a:latin typeface="Times New Roman" panose="02020603050405020304" pitchFamily="18" charset="0"/>
            </a:endParaRPr>
          </a:p>
        </p:txBody>
      </p:sp>
      <p:sp>
        <p:nvSpPr>
          <p:cNvPr id="28675" name="Rectangle 2">
            <a:extLst>
              <a:ext uri="{FF2B5EF4-FFF2-40B4-BE49-F238E27FC236}">
                <a16:creationId xmlns="" xmlns:a16="http://schemas.microsoft.com/office/drawing/2014/main" id="{A4DE597B-AFB4-4499-9648-FA44A34237A7}"/>
              </a:ext>
            </a:extLst>
          </p:cNvPr>
          <p:cNvSpPr>
            <a:spLocks noGrp="1" noRot="1" noChangeAspect="1" noChangeArrowheads="1" noTextEdit="1"/>
          </p:cNvSpPr>
          <p:nvPr>
            <p:ph type="sldImg"/>
          </p:nvPr>
        </p:nvSpPr>
        <p:spPr>
          <a:ln/>
        </p:spPr>
      </p:sp>
      <p:sp>
        <p:nvSpPr>
          <p:cNvPr id="28676" name="Rectangle 3">
            <a:extLst>
              <a:ext uri="{FF2B5EF4-FFF2-40B4-BE49-F238E27FC236}">
                <a16:creationId xmlns="" xmlns:a16="http://schemas.microsoft.com/office/drawing/2014/main" id="{B56369BA-FA8F-4A5F-A07D-FF5DC3894A4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 (B)</a:t>
            </a:r>
          </a:p>
          <a:p>
            <a:endParaRPr lang="en-US" altLang="en-US" dirty="0"/>
          </a:p>
          <a:p>
            <a:r>
              <a:rPr lang="en-US" altLang="en-US" dirty="0"/>
              <a:t>You might also want to point out that it doesn’t matter what order you enter the information into the calculator.</a:t>
            </a:r>
          </a:p>
          <a:p>
            <a:endParaRPr lang="en-US" altLang="en-US" dirty="0"/>
          </a:p>
          <a:p>
            <a:r>
              <a:rPr lang="en-US" altLang="en-US" dirty="0"/>
              <a:t>Formula: FV = 10(1.055)</a:t>
            </a:r>
            <a:r>
              <a:rPr lang="en-US" altLang="en-US" baseline="30000" dirty="0"/>
              <a:t>200</a:t>
            </a:r>
            <a:r>
              <a:rPr lang="en-US" altLang="en-US" dirty="0"/>
              <a:t> = 10(44,718.9838) = 447,189.84</a:t>
            </a:r>
          </a:p>
        </p:txBody>
      </p:sp>
    </p:spTree>
    <p:extLst>
      <p:ext uri="{BB962C8B-B14F-4D97-AF65-F5344CB8AC3E}">
        <p14:creationId xmlns:p14="http://schemas.microsoft.com/office/powerpoint/2010/main" val="2744229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 xmlns:a16="http://schemas.microsoft.com/office/drawing/2014/main" id="{16590B9F-295F-4512-9D02-47ABF227150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dirty="0">
                <a:latin typeface="Times New Roman" panose="02020603050405020304" pitchFamily="18" charset="0"/>
              </a:rPr>
              <a:t>4.</a:t>
            </a:r>
            <a:fld id="{996B7C23-0546-4313-AFD5-526F3357401B}" type="slidenum">
              <a:rPr lang="en-US" altLang="en-US">
                <a:latin typeface="Times New Roman" panose="02020603050405020304" pitchFamily="18" charset="0"/>
              </a:rPr>
              <a:pPr/>
              <a:t>11</a:t>
            </a:fld>
            <a:endParaRPr lang="en-US" altLang="en-US" dirty="0">
              <a:latin typeface="Times New Roman" panose="02020603050405020304" pitchFamily="18" charset="0"/>
            </a:endParaRPr>
          </a:p>
        </p:txBody>
      </p:sp>
      <p:sp>
        <p:nvSpPr>
          <p:cNvPr id="30723" name="Rectangle 2">
            <a:extLst>
              <a:ext uri="{FF2B5EF4-FFF2-40B4-BE49-F238E27FC236}">
                <a16:creationId xmlns="" xmlns:a16="http://schemas.microsoft.com/office/drawing/2014/main" id="{85241AA2-B5D3-4294-AD2B-9D014FD1973B}"/>
              </a:ext>
            </a:extLst>
          </p:cNvPr>
          <p:cNvSpPr>
            <a:spLocks noGrp="1" noRot="1" noChangeAspect="1" noChangeArrowheads="1" noTextEdit="1"/>
          </p:cNvSpPr>
          <p:nvPr>
            <p:ph type="sldImg"/>
          </p:nvPr>
        </p:nvSpPr>
        <p:spPr>
          <a:ln/>
        </p:spPr>
      </p:sp>
      <p:sp>
        <p:nvSpPr>
          <p:cNvPr id="30724" name="Rectangle 3">
            <a:extLst>
              <a:ext uri="{FF2B5EF4-FFF2-40B4-BE49-F238E27FC236}">
                <a16:creationId xmlns="" xmlns:a16="http://schemas.microsoft.com/office/drawing/2014/main" id="{0948D338-9069-463C-BA5C-D7D19D4A31A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Section 5.1 (C)</a:t>
            </a:r>
          </a:p>
          <a:p>
            <a:endParaRPr lang="en-US" altLang="en-US" dirty="0"/>
          </a:p>
          <a:p>
            <a:r>
              <a:rPr lang="en-US" altLang="en-US" dirty="0"/>
              <a:t>Formula: FV = 3,000,000(1.15)</a:t>
            </a:r>
            <a:r>
              <a:rPr lang="en-US" altLang="en-US" baseline="30000" dirty="0"/>
              <a:t>5</a:t>
            </a:r>
            <a:r>
              <a:rPr lang="en-US" altLang="en-US" dirty="0"/>
              <a:t> = 3,000,000(2.011357187) = 6,034,072</a:t>
            </a:r>
          </a:p>
          <a:p>
            <a:endParaRPr lang="en-US" altLang="en-US" dirty="0"/>
          </a:p>
          <a:p>
            <a:r>
              <a:rPr lang="en-US" altLang="en-US" dirty="0"/>
              <a:t>This example also presents a good illustration of the Rule of 72, which approximates the number of years it will take to double an initial amount at a given rate. In this example, 72/15 = 4.8, or approximately 5 years.</a:t>
            </a:r>
          </a:p>
          <a:p>
            <a:endParaRPr lang="en-US" altLang="en-US" dirty="0"/>
          </a:p>
        </p:txBody>
      </p:sp>
    </p:spTree>
    <p:extLst>
      <p:ext uri="{BB962C8B-B14F-4D97-AF65-F5344CB8AC3E}">
        <p14:creationId xmlns:p14="http://schemas.microsoft.com/office/powerpoint/2010/main" val="31786820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3E7E2755-F01F-4F2D-B840-1D8EDF27CBDF}"/>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5" name="Rounded Rectangle 12">
            <a:extLst>
              <a:ext uri="{FF2B5EF4-FFF2-40B4-BE49-F238E27FC236}">
                <a16:creationId xmlns="" xmlns:a16="http://schemas.microsoft.com/office/drawing/2014/main" id="{FFA406D3-C2D7-46B7-A0A5-BF2B38485032}"/>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a:extLst>
              <a:ext uri="{FF2B5EF4-FFF2-40B4-BE49-F238E27FC236}">
                <a16:creationId xmlns="" xmlns:a16="http://schemas.microsoft.com/office/drawing/2014/main" id="{CC740D8A-9EB3-4B04-B892-D885732C97F2}"/>
              </a:ext>
            </a:extLst>
          </p:cNvPr>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 xmlns:a16="http://schemas.microsoft.com/office/drawing/2014/main" id="{36C04082-4DB5-4B85-BEE1-A27D4294D2EC}"/>
              </a:ext>
            </a:extLst>
          </p:cNvPr>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a:extLst>
              <a:ext uri="{FF2B5EF4-FFF2-40B4-BE49-F238E27FC236}">
                <a16:creationId xmlns="" xmlns:a16="http://schemas.microsoft.com/office/drawing/2014/main" id="{E20BBD22-F288-432F-A26E-A943ACD515B0}"/>
              </a:ext>
            </a:extLst>
          </p:cNvPr>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a:extLst>
              <a:ext uri="{FF2B5EF4-FFF2-40B4-BE49-F238E27FC236}">
                <a16:creationId xmlns="" xmlns:a16="http://schemas.microsoft.com/office/drawing/2014/main" id="{B4D16E4E-3D39-4F13-9606-D43819E000CF}"/>
              </a:ext>
            </a:extLst>
          </p:cNvPr>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Rectangle 9">
            <a:extLst>
              <a:ext uri="{FF2B5EF4-FFF2-40B4-BE49-F238E27FC236}">
                <a16:creationId xmlns="" xmlns:a16="http://schemas.microsoft.com/office/drawing/2014/main" id="{204B0993-9A2A-4957-8728-324E5DA8D461}"/>
              </a:ext>
            </a:extLst>
          </p:cNvPr>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a:extLst>
              <a:ext uri="{FF2B5EF4-FFF2-40B4-BE49-F238E27FC236}">
                <a16:creationId xmlns="" xmlns:a16="http://schemas.microsoft.com/office/drawing/2014/main" id="{8CD02338-B6B5-4E28-A612-A9B2C3BA6CCF}"/>
              </a:ext>
            </a:extLst>
          </p:cNvPr>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Subtitle 2"/>
          <p:cNvSpPr>
            <a:spLocks noGrp="1"/>
          </p:cNvSpPr>
          <p:nvPr>
            <p:ph type="subTitle" idx="1"/>
          </p:nvPr>
        </p:nvSpPr>
        <p:spPr>
          <a:xfrm>
            <a:off x="642805" y="4648200"/>
            <a:ext cx="6553200" cy="457200"/>
          </a:xfrm>
        </p:spPr>
        <p:txBody>
          <a:bodyPr anchor="ctr" anchorCtr="1">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2" name="Title 1"/>
          <p:cNvSpPr>
            <a:spLocks noGrp="1"/>
          </p:cNvSpPr>
          <p:nvPr>
            <p:ph type="ctrTitle"/>
          </p:nvPr>
        </p:nvSpPr>
        <p:spPr>
          <a:xfrm>
            <a:off x="604705" y="3227033"/>
            <a:ext cx="6629400" cy="1219201"/>
          </a:xfrm>
        </p:spPr>
        <p:txBody>
          <a:bodyPr anchor="ctr" anchorCtr="1">
            <a:noAutofit/>
          </a:bodyPr>
          <a:lstStyle>
            <a:lvl1pPr>
              <a:defRPr sz="4000">
                <a:solidFill>
                  <a:schemeClr val="accent1">
                    <a:lumMod val="50000"/>
                  </a:schemeClr>
                </a:solidFill>
              </a:defRPr>
            </a:lvl1pPr>
          </a:lstStyle>
          <a:p>
            <a:r>
              <a:rPr lang="en-US" dirty="0"/>
              <a:t>Click to edit Master title style</a:t>
            </a:r>
          </a:p>
        </p:txBody>
      </p:sp>
      <p:sp>
        <p:nvSpPr>
          <p:cNvPr id="16" name="Date Placeholder 15">
            <a:extLst>
              <a:ext uri="{FF2B5EF4-FFF2-40B4-BE49-F238E27FC236}">
                <a16:creationId xmlns="" xmlns:a16="http://schemas.microsoft.com/office/drawing/2014/main" id="{BA5AB183-9CF7-44AE-8BC8-20C87F1DD833}"/>
              </a:ext>
            </a:extLst>
          </p:cNvPr>
          <p:cNvSpPr>
            <a:spLocks noGrp="1"/>
          </p:cNvSpPr>
          <p:nvPr>
            <p:ph type="dt" sz="half" idx="10"/>
          </p:nvPr>
        </p:nvSpPr>
        <p:spPr/>
        <p:txBody>
          <a:bodyPr/>
          <a:lstStyle/>
          <a:p>
            <a:pPr>
              <a:defRPr/>
            </a:pPr>
            <a:endParaRPr lang="en-US" dirty="0"/>
          </a:p>
        </p:txBody>
      </p:sp>
      <p:sp>
        <p:nvSpPr>
          <p:cNvPr id="17" name="Footer Placeholder 16">
            <a:extLst>
              <a:ext uri="{FF2B5EF4-FFF2-40B4-BE49-F238E27FC236}">
                <a16:creationId xmlns="" xmlns:a16="http://schemas.microsoft.com/office/drawing/2014/main" id="{F4C6998E-8DC3-479A-9E45-58C0F69CA08B}"/>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pic>
        <p:nvPicPr>
          <p:cNvPr id="71682" name="Picture 2" descr="C:\Users\michele_janicek\Desktop\Ross cov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81400" y="459059"/>
            <a:ext cx="1554163" cy="195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333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787C972E-8786-42C6-9181-38F2E4880EC2}"/>
              </a:ext>
            </a:extLst>
          </p:cNvPr>
          <p:cNvSpPr>
            <a:spLocks noGrp="1"/>
          </p:cNvSpPr>
          <p:nvPr>
            <p:ph type="dt" sz="half" idx="10"/>
          </p:nvPr>
        </p:nvSpPr>
        <p:spPr/>
        <p:txBody>
          <a:bodyPr/>
          <a:lstStyle/>
          <a:p>
            <a:pPr>
              <a:defRPr/>
            </a:pPr>
            <a:endParaRPr lang="en-US" dirty="0"/>
          </a:p>
        </p:txBody>
      </p:sp>
      <p:sp>
        <p:nvSpPr>
          <p:cNvPr id="8" name="Footer Placeholder 7">
            <a:extLst>
              <a:ext uri="{FF2B5EF4-FFF2-40B4-BE49-F238E27FC236}">
                <a16:creationId xmlns="" xmlns:a16="http://schemas.microsoft.com/office/drawing/2014/main" id="{CA846F57-852B-4215-8C57-14786A268EA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9" name="Title 8">
            <a:extLst>
              <a:ext uri="{FF2B5EF4-FFF2-40B4-BE49-F238E27FC236}">
                <a16:creationId xmlns="" xmlns:a16="http://schemas.microsoft.com/office/drawing/2014/main" id="{4B7A2D03-8642-456C-927B-61FBCF01F4C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991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E6BDA441-A233-4C00-9659-1647A28125CB}"/>
              </a:ext>
            </a:extLst>
          </p:cNvPr>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5" name="Rectangle 4">
            <a:extLst>
              <a:ext uri="{FF2B5EF4-FFF2-40B4-BE49-F238E27FC236}">
                <a16:creationId xmlns="" xmlns:a16="http://schemas.microsoft.com/office/drawing/2014/main" id="{99BD845F-FA1A-4235-B766-87063AAE8208}"/>
              </a:ext>
            </a:extLst>
          </p:cNvPr>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 xmlns:a16="http://schemas.microsoft.com/office/drawing/2014/main" id="{9B2B7D06-7F34-438E-93F9-F7968678C7B1}"/>
              </a:ext>
            </a:extLst>
          </p:cNvPr>
          <p:cNvSpPr>
            <a:spLocks noGrp="1"/>
          </p:cNvSpPr>
          <p:nvPr>
            <p:ph type="dt" sz="half" idx="10"/>
          </p:nvPr>
        </p:nvSpPr>
        <p:spPr/>
        <p:txBody>
          <a:bodyPr/>
          <a:lstStyle/>
          <a:p>
            <a:pPr>
              <a:defRPr/>
            </a:pPr>
            <a:endParaRPr lang="en-US" dirty="0"/>
          </a:p>
        </p:txBody>
      </p:sp>
      <p:sp>
        <p:nvSpPr>
          <p:cNvPr id="10" name="Footer Placeholder 9">
            <a:extLst>
              <a:ext uri="{FF2B5EF4-FFF2-40B4-BE49-F238E27FC236}">
                <a16:creationId xmlns="" xmlns:a16="http://schemas.microsoft.com/office/drawing/2014/main" id="{9914E443-7289-479E-A336-E87453E3B951}"/>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1811279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416050"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27625"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a:extLst>
              <a:ext uri="{FF2B5EF4-FFF2-40B4-BE49-F238E27FC236}">
                <a16:creationId xmlns="" xmlns:a16="http://schemas.microsoft.com/office/drawing/2014/main" id="{9DB4CFA2-2302-4BA4-99AB-4144BECFEA47}"/>
              </a:ext>
            </a:extLst>
          </p:cNvPr>
          <p:cNvSpPr>
            <a:spLocks noGrp="1"/>
          </p:cNvSpPr>
          <p:nvPr>
            <p:ph type="title"/>
          </p:nvPr>
        </p:nvSpPr>
        <p:spPr/>
        <p:txBody>
          <a:bodyPr/>
          <a:lstStyle/>
          <a:p>
            <a:r>
              <a:rPr lang="en-US"/>
              <a:t>Click to edit Master title style</a:t>
            </a:r>
          </a:p>
        </p:txBody>
      </p:sp>
      <p:sp>
        <p:nvSpPr>
          <p:cNvPr id="9" name="Date Placeholder 8">
            <a:extLst>
              <a:ext uri="{FF2B5EF4-FFF2-40B4-BE49-F238E27FC236}">
                <a16:creationId xmlns="" xmlns:a16="http://schemas.microsoft.com/office/drawing/2014/main" id="{E2AE6849-4A41-4A97-8066-7BBF2C507274}"/>
              </a:ext>
            </a:extLst>
          </p:cNvPr>
          <p:cNvSpPr>
            <a:spLocks noGrp="1"/>
          </p:cNvSpPr>
          <p:nvPr>
            <p:ph type="dt" sz="half" idx="10"/>
          </p:nvPr>
        </p:nvSpPr>
        <p:spPr/>
        <p:txBody>
          <a:bodyPr/>
          <a:lstStyle/>
          <a:p>
            <a:pPr>
              <a:defRPr/>
            </a:pPr>
            <a:endParaRPr lang="en-US" dirty="0"/>
          </a:p>
        </p:txBody>
      </p:sp>
      <p:sp>
        <p:nvSpPr>
          <p:cNvPr id="10" name="Footer Placeholder 9">
            <a:extLst>
              <a:ext uri="{FF2B5EF4-FFF2-40B4-BE49-F238E27FC236}">
                <a16:creationId xmlns="" xmlns:a16="http://schemas.microsoft.com/office/drawing/2014/main" id="{3900B2E0-93E7-4A20-A6DA-DE99D7A7F87B}"/>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3122092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Text, and 2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416050" y="1600200"/>
            <a:ext cx="3559175" cy="452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127625" y="1600200"/>
            <a:ext cx="3559175"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127625" y="3938588"/>
            <a:ext cx="3559175" cy="2185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8">
            <a:extLst>
              <a:ext uri="{FF2B5EF4-FFF2-40B4-BE49-F238E27FC236}">
                <a16:creationId xmlns="" xmlns:a16="http://schemas.microsoft.com/office/drawing/2014/main" id="{963DD968-818C-48B4-A7CF-0D8D160B471A}"/>
              </a:ext>
            </a:extLst>
          </p:cNvPr>
          <p:cNvSpPr>
            <a:spLocks noGrp="1"/>
          </p:cNvSpPr>
          <p:nvPr>
            <p:ph type="dt" sz="half" idx="10"/>
          </p:nvPr>
        </p:nvSpPr>
        <p:spPr/>
        <p:txBody>
          <a:bodyPr/>
          <a:lstStyle/>
          <a:p>
            <a:pPr>
              <a:defRPr/>
            </a:pPr>
            <a:endParaRPr lang="en-US" dirty="0"/>
          </a:p>
        </p:txBody>
      </p:sp>
      <p:sp>
        <p:nvSpPr>
          <p:cNvPr id="10" name="Footer Placeholder 9">
            <a:extLst>
              <a:ext uri="{FF2B5EF4-FFF2-40B4-BE49-F238E27FC236}">
                <a16:creationId xmlns="" xmlns:a16="http://schemas.microsoft.com/office/drawing/2014/main" id="{FCF0DD9A-E7FA-45E0-B535-2B7C62F464E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1" name="Title 10">
            <a:extLst>
              <a:ext uri="{FF2B5EF4-FFF2-40B4-BE49-F238E27FC236}">
                <a16:creationId xmlns="" xmlns:a16="http://schemas.microsoft.com/office/drawing/2014/main" id="{E7E10334-2826-452A-A77E-7CE46B5AC73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295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a:extLst>
              <a:ext uri="{FF2B5EF4-FFF2-40B4-BE49-F238E27FC236}">
                <a16:creationId xmlns="" xmlns:a16="http://schemas.microsoft.com/office/drawing/2014/main" id="{C0D227FB-AA39-4AB2-A619-4BC17521D9B2}"/>
              </a:ext>
            </a:extLst>
          </p:cNvPr>
          <p:cNvSpPr>
            <a:spLocks noGrp="1"/>
          </p:cNvSpPr>
          <p:nvPr>
            <p:ph type="title"/>
          </p:nvPr>
        </p:nvSpPr>
        <p:spPr/>
        <p:txBody>
          <a:bodyPr>
            <a:noAutofit/>
          </a:bodyPr>
          <a:lstStyle>
            <a:lvl1pPr>
              <a:defRPr sz="3600"/>
            </a:lvl1pPr>
          </a:lstStyle>
          <a:p>
            <a:r>
              <a:rPr lang="en-US" dirty="0"/>
              <a:t>Click to edit Master title style</a:t>
            </a:r>
          </a:p>
        </p:txBody>
      </p:sp>
      <p:sp>
        <p:nvSpPr>
          <p:cNvPr id="8" name="Date Placeholder 7">
            <a:extLst>
              <a:ext uri="{FF2B5EF4-FFF2-40B4-BE49-F238E27FC236}">
                <a16:creationId xmlns="" xmlns:a16="http://schemas.microsoft.com/office/drawing/2014/main" id="{F544886F-C1CF-4028-8471-07CD1D86F754}"/>
              </a:ext>
            </a:extLst>
          </p:cNvPr>
          <p:cNvSpPr>
            <a:spLocks noGrp="1"/>
          </p:cNvSpPr>
          <p:nvPr>
            <p:ph type="dt" sz="half" idx="10"/>
          </p:nvPr>
        </p:nvSpPr>
        <p:spPr/>
        <p:txBody>
          <a:bodyPr/>
          <a:lstStyle/>
          <a:p>
            <a:pPr>
              <a:defRPr/>
            </a:pPr>
            <a:endParaRPr lang="en-US" dirty="0"/>
          </a:p>
        </p:txBody>
      </p:sp>
      <p:sp>
        <p:nvSpPr>
          <p:cNvPr id="9" name="Footer Placeholder 8">
            <a:extLst>
              <a:ext uri="{FF2B5EF4-FFF2-40B4-BE49-F238E27FC236}">
                <a16:creationId xmlns="" xmlns:a16="http://schemas.microsoft.com/office/drawing/2014/main" id="{EE05A2E6-EB64-43BC-BA45-6A7CA52C673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79730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697CD088-5BE9-4948-B3CB-445E1427BDE8}"/>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5" name="Rounded Rectangle 12">
            <a:extLst>
              <a:ext uri="{FF2B5EF4-FFF2-40B4-BE49-F238E27FC236}">
                <a16:creationId xmlns="" xmlns:a16="http://schemas.microsoft.com/office/drawing/2014/main" id="{BFA72E4B-24D8-43AB-9943-F33023529F90}"/>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a:extLst>
              <a:ext uri="{FF2B5EF4-FFF2-40B4-BE49-F238E27FC236}">
                <a16:creationId xmlns="" xmlns:a16="http://schemas.microsoft.com/office/drawing/2014/main" id="{7D6C600A-9536-421E-9E55-02E0EB5F09C6}"/>
              </a:ext>
            </a:extLst>
          </p:cNvPr>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 xmlns:a16="http://schemas.microsoft.com/office/drawing/2014/main" id="{C2DC334F-6FF9-4D99-BA68-E2F7D7671229}"/>
              </a:ext>
            </a:extLst>
          </p:cNvPr>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a:extLst>
              <a:ext uri="{FF2B5EF4-FFF2-40B4-BE49-F238E27FC236}">
                <a16:creationId xmlns="" xmlns:a16="http://schemas.microsoft.com/office/drawing/2014/main" id="{C8FD9C24-76D8-4F73-BC06-BC0A6D17B8B2}"/>
              </a:ext>
            </a:extLst>
          </p:cNvPr>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a:extLst>
              <a:ext uri="{FF2B5EF4-FFF2-40B4-BE49-F238E27FC236}">
                <a16:creationId xmlns="" xmlns:a16="http://schemas.microsoft.com/office/drawing/2014/main" id="{E1A5734C-4E1B-4AE8-AF30-2FCF16F22886}"/>
              </a:ext>
            </a:extLst>
          </p:cNvPr>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3" name="Date Placeholder 12">
            <a:extLst>
              <a:ext uri="{FF2B5EF4-FFF2-40B4-BE49-F238E27FC236}">
                <a16:creationId xmlns="" xmlns:a16="http://schemas.microsoft.com/office/drawing/2014/main" id="{5AD50764-5A8C-4F4C-9F77-39BEA04CAB5F}"/>
              </a:ext>
            </a:extLst>
          </p:cNvPr>
          <p:cNvSpPr>
            <a:spLocks noGrp="1"/>
          </p:cNvSpPr>
          <p:nvPr>
            <p:ph type="dt" sz="half" idx="10"/>
          </p:nvPr>
        </p:nvSpPr>
        <p:spPr/>
        <p:txBody>
          <a:bodyPr/>
          <a:lstStyle/>
          <a:p>
            <a:pPr>
              <a:defRPr/>
            </a:pPr>
            <a:endParaRPr lang="en-US" dirty="0"/>
          </a:p>
        </p:txBody>
      </p:sp>
      <p:sp>
        <p:nvSpPr>
          <p:cNvPr id="14" name="Footer Placeholder 13">
            <a:extLst>
              <a:ext uri="{FF2B5EF4-FFF2-40B4-BE49-F238E27FC236}">
                <a16:creationId xmlns="" xmlns:a16="http://schemas.microsoft.com/office/drawing/2014/main" id="{1CD55BBA-D42B-403D-97DA-7FB72E8096B1}"/>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5" name="TextBox 14">
            <a:extLst>
              <a:ext uri="{FF2B5EF4-FFF2-40B4-BE49-F238E27FC236}">
                <a16:creationId xmlns="" xmlns:a16="http://schemas.microsoft.com/office/drawing/2014/main" id="{B16DAE3B-FE19-4E6A-9BE8-E6A71D3A434D}"/>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5C-</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1592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14874"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 xmlns:a16="http://schemas.microsoft.com/office/drawing/2014/main" id="{C4DE9C06-7613-4AFF-8B87-1DCB71EBE8EC}"/>
              </a:ext>
            </a:extLst>
          </p:cNvPr>
          <p:cNvSpPr>
            <a:spLocks noGrp="1"/>
          </p:cNvSpPr>
          <p:nvPr>
            <p:ph type="dt" sz="half" idx="10"/>
          </p:nvPr>
        </p:nvSpPr>
        <p:spPr/>
        <p:txBody>
          <a:bodyPr/>
          <a:lstStyle/>
          <a:p>
            <a:pPr>
              <a:defRPr/>
            </a:pPr>
            <a:endParaRPr lang="en-US" dirty="0"/>
          </a:p>
        </p:txBody>
      </p:sp>
      <p:sp>
        <p:nvSpPr>
          <p:cNvPr id="9" name="Footer Placeholder 8">
            <a:extLst>
              <a:ext uri="{FF2B5EF4-FFF2-40B4-BE49-F238E27FC236}">
                <a16:creationId xmlns="" xmlns:a16="http://schemas.microsoft.com/office/drawing/2014/main" id="{F7F5AC2B-AF41-47BF-B2D7-41231773C25C}"/>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
        <p:nvSpPr>
          <p:cNvPr id="10" name="Title 9">
            <a:extLst>
              <a:ext uri="{FF2B5EF4-FFF2-40B4-BE49-F238E27FC236}">
                <a16:creationId xmlns="" xmlns:a16="http://schemas.microsoft.com/office/drawing/2014/main" id="{816366AB-5B16-40D1-8D13-7AE0E929C05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276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4837"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4837"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546"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11699"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 xmlns:a16="http://schemas.microsoft.com/office/drawing/2014/main" id="{67ECE583-45A6-4DB5-ADA7-701C2D9974F0}"/>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 xmlns:a16="http://schemas.microsoft.com/office/drawing/2014/main" id="{1DDB76D8-2025-4E05-B8AA-15B16910A4D8}"/>
              </a:ext>
            </a:extLst>
          </p:cNvPr>
          <p:cNvSpPr>
            <a:spLocks noGrp="1"/>
          </p:cNvSpPr>
          <p:nvPr>
            <p:ph type="dt" sz="half" idx="10"/>
          </p:nvPr>
        </p:nvSpPr>
        <p:spPr/>
        <p:txBody>
          <a:bodyPr/>
          <a:lstStyle/>
          <a:p>
            <a:pPr>
              <a:defRPr/>
            </a:pPr>
            <a:endParaRPr lang="en-US" dirty="0"/>
          </a:p>
        </p:txBody>
      </p:sp>
      <p:sp>
        <p:nvSpPr>
          <p:cNvPr id="12" name="Footer Placeholder 11">
            <a:extLst>
              <a:ext uri="{FF2B5EF4-FFF2-40B4-BE49-F238E27FC236}">
                <a16:creationId xmlns="" xmlns:a16="http://schemas.microsoft.com/office/drawing/2014/main" id="{FA4108C5-83CB-493B-8F61-28FD9145A234}"/>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2898281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a:extLst>
              <a:ext uri="{FF2B5EF4-FFF2-40B4-BE49-F238E27FC236}">
                <a16:creationId xmlns="" xmlns:a16="http://schemas.microsoft.com/office/drawing/2014/main" id="{21E4A2C9-9931-45DA-9F31-03299D5F75C2}"/>
              </a:ext>
            </a:extLst>
          </p:cNvPr>
          <p:cNvSpPr>
            <a:spLocks noGrp="1"/>
          </p:cNvSpPr>
          <p:nvPr>
            <p:ph type="title"/>
          </p:nvPr>
        </p:nvSpPr>
        <p:spPr/>
        <p:txBody>
          <a:bodyPr/>
          <a:lstStyle/>
          <a:p>
            <a:r>
              <a:rPr lang="en-US"/>
              <a:t>Click to edit Master title style</a:t>
            </a:r>
          </a:p>
        </p:txBody>
      </p:sp>
      <p:sp>
        <p:nvSpPr>
          <p:cNvPr id="7" name="Date Placeholder 6">
            <a:extLst>
              <a:ext uri="{FF2B5EF4-FFF2-40B4-BE49-F238E27FC236}">
                <a16:creationId xmlns="" xmlns:a16="http://schemas.microsoft.com/office/drawing/2014/main" id="{36FDE48F-0609-4A45-8E79-90D1838C8AE9}"/>
              </a:ext>
            </a:extLst>
          </p:cNvPr>
          <p:cNvSpPr>
            <a:spLocks noGrp="1"/>
          </p:cNvSpPr>
          <p:nvPr>
            <p:ph type="dt" sz="half" idx="10"/>
          </p:nvPr>
        </p:nvSpPr>
        <p:spPr/>
        <p:txBody>
          <a:bodyPr/>
          <a:lstStyle/>
          <a:p>
            <a:pPr>
              <a:defRPr/>
            </a:pPr>
            <a:endParaRPr lang="en-US" dirty="0"/>
          </a:p>
        </p:txBody>
      </p:sp>
      <p:sp>
        <p:nvSpPr>
          <p:cNvPr id="8" name="Footer Placeholder 7">
            <a:extLst>
              <a:ext uri="{FF2B5EF4-FFF2-40B4-BE49-F238E27FC236}">
                <a16:creationId xmlns="" xmlns:a16="http://schemas.microsoft.com/office/drawing/2014/main" id="{D34D0E29-6199-49FD-9AD6-553DC7A9F05E}"/>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extLst>
      <p:ext uri="{BB962C8B-B14F-4D97-AF65-F5344CB8AC3E}">
        <p14:creationId xmlns:p14="http://schemas.microsoft.com/office/powerpoint/2010/main" val="2086732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82500704-9F0E-4C40-818F-F2B1473BCC19}"/>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3" name="Rounded Rectangle 12">
            <a:extLst>
              <a:ext uri="{FF2B5EF4-FFF2-40B4-BE49-F238E27FC236}">
                <a16:creationId xmlns="" xmlns:a16="http://schemas.microsoft.com/office/drawing/2014/main" id="{68FB13E7-75F7-4EF8-8F98-E7FE8A19A5CE}"/>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Date Placeholder 6">
            <a:extLst>
              <a:ext uri="{FF2B5EF4-FFF2-40B4-BE49-F238E27FC236}">
                <a16:creationId xmlns="" xmlns:a16="http://schemas.microsoft.com/office/drawing/2014/main" id="{EF4E2F36-07E0-46D7-B433-8B7E7377B650}"/>
              </a:ext>
            </a:extLst>
          </p:cNvPr>
          <p:cNvSpPr>
            <a:spLocks noGrp="1"/>
          </p:cNvSpPr>
          <p:nvPr>
            <p:ph type="dt" sz="half" idx="10"/>
          </p:nvPr>
        </p:nvSpPr>
        <p:spPr/>
        <p:txBody>
          <a:bodyPr/>
          <a:lstStyle/>
          <a:p>
            <a:pPr>
              <a:defRPr/>
            </a:pPr>
            <a:endParaRPr lang="en-US" dirty="0"/>
          </a:p>
        </p:txBody>
      </p:sp>
      <p:sp>
        <p:nvSpPr>
          <p:cNvPr id="8" name="Footer Placeholder 7">
            <a:extLst>
              <a:ext uri="{FF2B5EF4-FFF2-40B4-BE49-F238E27FC236}">
                <a16:creationId xmlns="" xmlns:a16="http://schemas.microsoft.com/office/drawing/2014/main" id="{10DDD6E3-AFB2-492E-879E-1ADB5864B41D}"/>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9" name="TextBox 8">
            <a:extLst>
              <a:ext uri="{FF2B5EF4-FFF2-40B4-BE49-F238E27FC236}">
                <a16:creationId xmlns="" xmlns:a16="http://schemas.microsoft.com/office/drawing/2014/main" id="{2AF07EB4-961E-42BF-B33A-8ACEBFFCEDB8}"/>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5C-</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069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21590B27-521F-42E0-8AB0-3DD1437573AF}"/>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6" name="Rounded Rectangle 12">
            <a:extLst>
              <a:ext uri="{FF2B5EF4-FFF2-40B4-BE49-F238E27FC236}">
                <a16:creationId xmlns="" xmlns:a16="http://schemas.microsoft.com/office/drawing/2014/main" id="{1A16A63C-6DD8-4275-A9EE-5A31662BC9C3}"/>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 xmlns:a16="http://schemas.microsoft.com/office/drawing/2014/main" id="{CA69416D-7183-4CDD-861B-93A3A029F234}"/>
              </a:ext>
            </a:extLst>
          </p:cNvPr>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a:extLst>
              <a:ext uri="{FF2B5EF4-FFF2-40B4-BE49-F238E27FC236}">
                <a16:creationId xmlns="" xmlns:a16="http://schemas.microsoft.com/office/drawing/2014/main" id="{925355EE-4FD3-489B-80EC-BD86CDAE98A5}"/>
              </a:ext>
            </a:extLst>
          </p:cNvPr>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a:t>Click to edit Master title style</a:t>
            </a:r>
            <a:endParaRPr lang="en-US" dirty="0"/>
          </a:p>
        </p:txBody>
      </p:sp>
      <p:sp>
        <p:nvSpPr>
          <p:cNvPr id="12" name="Date Placeholder 11">
            <a:extLst>
              <a:ext uri="{FF2B5EF4-FFF2-40B4-BE49-F238E27FC236}">
                <a16:creationId xmlns="" xmlns:a16="http://schemas.microsoft.com/office/drawing/2014/main" id="{363B60A1-0B67-4E51-A1F1-8C4DFC72AF5A}"/>
              </a:ext>
            </a:extLst>
          </p:cNvPr>
          <p:cNvSpPr>
            <a:spLocks noGrp="1"/>
          </p:cNvSpPr>
          <p:nvPr>
            <p:ph type="dt" sz="half" idx="10"/>
          </p:nvPr>
        </p:nvSpPr>
        <p:spPr/>
        <p:txBody>
          <a:bodyPr/>
          <a:lstStyle/>
          <a:p>
            <a:pPr>
              <a:defRPr/>
            </a:pPr>
            <a:endParaRPr lang="en-US" dirty="0"/>
          </a:p>
        </p:txBody>
      </p:sp>
      <p:sp>
        <p:nvSpPr>
          <p:cNvPr id="13" name="Footer Placeholder 12">
            <a:extLst>
              <a:ext uri="{FF2B5EF4-FFF2-40B4-BE49-F238E27FC236}">
                <a16:creationId xmlns="" xmlns:a16="http://schemas.microsoft.com/office/drawing/2014/main" id="{61A2C953-1E3D-45B4-8C29-92DA1B878841}"/>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4" name="TextBox 13">
            <a:extLst>
              <a:ext uri="{FF2B5EF4-FFF2-40B4-BE49-F238E27FC236}">
                <a16:creationId xmlns="" xmlns:a16="http://schemas.microsoft.com/office/drawing/2014/main" id="{55876E16-DBF6-4F3F-8385-BB38853C7757}"/>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5C-</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5006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8851968C-DB04-4B12-995F-DACA6139005D}"/>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useBgFill="1">
        <p:nvSpPr>
          <p:cNvPr id="6" name="Rounded Rectangle 12">
            <a:extLst>
              <a:ext uri="{FF2B5EF4-FFF2-40B4-BE49-F238E27FC236}">
                <a16:creationId xmlns="" xmlns:a16="http://schemas.microsoft.com/office/drawing/2014/main" id="{ABA6AB5A-323E-4FAD-B0E1-718950D644EF}"/>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 xmlns:a16="http://schemas.microsoft.com/office/drawing/2014/main" id="{A3CD6A79-9133-4E29-B0C4-879ECC303CFD}"/>
              </a:ext>
            </a:extLst>
          </p:cNvPr>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a:extLst>
              <a:ext uri="{FF2B5EF4-FFF2-40B4-BE49-F238E27FC236}">
                <a16:creationId xmlns="" xmlns:a16="http://schemas.microsoft.com/office/drawing/2014/main" id="{FBCD9D31-E134-47D5-B3EE-F1B6D046F13D}"/>
              </a:ext>
            </a:extLst>
          </p:cNvPr>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a:extLst>
              <a:ext uri="{FF2B5EF4-FFF2-40B4-BE49-F238E27FC236}">
                <a16:creationId xmlns="" xmlns:a16="http://schemas.microsoft.com/office/drawing/2014/main" id="{B391A085-3DB6-48CE-9C05-BBEE31818958}"/>
              </a:ext>
            </a:extLst>
          </p:cNvPr>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Rectangle 9">
            <a:extLst>
              <a:ext uri="{FF2B5EF4-FFF2-40B4-BE49-F238E27FC236}">
                <a16:creationId xmlns="" xmlns:a16="http://schemas.microsoft.com/office/drawing/2014/main" id="{5FFA1B17-8AD0-4C98-A5A3-0801BFCA5FCB}"/>
              </a:ext>
            </a:extLst>
          </p:cNvPr>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a:t>Click to edit Master title style</a:t>
            </a:r>
            <a:endParaRPr lang="en-US" dirty="0"/>
          </a:p>
        </p:txBody>
      </p:sp>
      <p:sp>
        <p:nvSpPr>
          <p:cNvPr id="14" name="Date Placeholder 13">
            <a:extLst>
              <a:ext uri="{FF2B5EF4-FFF2-40B4-BE49-F238E27FC236}">
                <a16:creationId xmlns="" xmlns:a16="http://schemas.microsoft.com/office/drawing/2014/main" id="{7BAED070-11E1-4A1A-9290-9D4CF68B7D22}"/>
              </a:ext>
            </a:extLst>
          </p:cNvPr>
          <p:cNvSpPr>
            <a:spLocks noGrp="1"/>
          </p:cNvSpPr>
          <p:nvPr>
            <p:ph type="dt" sz="half" idx="10"/>
          </p:nvPr>
        </p:nvSpPr>
        <p:spPr/>
        <p:txBody>
          <a:bodyPr/>
          <a:lstStyle/>
          <a:p>
            <a:pPr>
              <a:defRPr/>
            </a:pPr>
            <a:endParaRPr lang="en-US" dirty="0"/>
          </a:p>
        </p:txBody>
      </p:sp>
      <p:sp>
        <p:nvSpPr>
          <p:cNvPr id="15" name="Footer Placeholder 14">
            <a:extLst>
              <a:ext uri="{FF2B5EF4-FFF2-40B4-BE49-F238E27FC236}">
                <a16:creationId xmlns="" xmlns:a16="http://schemas.microsoft.com/office/drawing/2014/main" id="{8E41ECD8-30A0-4841-A1BA-9BE9B96088E5}"/>
              </a:ext>
            </a:extLst>
          </p:cNvPr>
          <p:cNvSpPr>
            <a:spLocks noGrp="1"/>
          </p:cNvSpPr>
          <p:nvPr>
            <p:ph type="ftr" sz="quarter" idx="11"/>
          </p:nvPr>
        </p:nvSpPr>
        <p:spPr>
          <a:xfrm>
            <a:off x="0" y="6532070"/>
            <a:ext cx="9144000" cy="325930"/>
          </a:xfrm>
        </p:spPr>
        <p:txBody>
          <a:bodyPr/>
          <a:lstStyle/>
          <a:p>
            <a:pPr>
              <a:defRPr/>
            </a:pPr>
            <a:r>
              <a:rPr lang="en-US" dirty="0"/>
              <a:t>Copyright © 2019 McGraw-Hill Education. All rights reserved. No reproduction or distribution without the prior written consent of McGraw-Hill Education.</a:t>
            </a:r>
          </a:p>
        </p:txBody>
      </p:sp>
      <p:sp>
        <p:nvSpPr>
          <p:cNvPr id="16" name="TextBox 15">
            <a:extLst>
              <a:ext uri="{FF2B5EF4-FFF2-40B4-BE49-F238E27FC236}">
                <a16:creationId xmlns="" xmlns:a16="http://schemas.microsoft.com/office/drawing/2014/main" id="{DA7BB392-E69D-49FB-B5B5-EE535150BFCE}"/>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5C-</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3917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08417FB5-E0BC-44EE-AEDF-E9B4053638A8}"/>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ounded Rectangle 6">
            <a:extLst>
              <a:ext uri="{FF2B5EF4-FFF2-40B4-BE49-F238E27FC236}">
                <a16:creationId xmlns="" xmlns:a16="http://schemas.microsoft.com/office/drawing/2014/main" id="{8BBF23FD-58C8-49FF-84EA-9286612AB15C}"/>
              </a:ext>
            </a:extLst>
          </p:cNvPr>
          <p:cNvSpPr/>
          <p:nvPr/>
        </p:nvSpPr>
        <p:spPr>
          <a:xfrm>
            <a:off x="1568450" y="120650"/>
            <a:ext cx="7494588" cy="6664325"/>
          </a:xfrm>
          <a:prstGeom prst="roundRect">
            <a:avLst>
              <a:gd name="adj" fmla="val 1735"/>
            </a:avLst>
          </a:prstGeom>
          <a:solidFill>
            <a:schemeClr val="bg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28" name="Text Placeholder 2">
            <a:extLst>
              <a:ext uri="{FF2B5EF4-FFF2-40B4-BE49-F238E27FC236}">
                <a16:creationId xmlns="" xmlns:a16="http://schemas.microsoft.com/office/drawing/2014/main" id="{7BFB22BE-DD10-4318-855C-CFA3DA9AD55F}"/>
              </a:ext>
            </a:extLst>
          </p:cNvPr>
          <p:cNvSpPr>
            <a:spLocks noGrp="1"/>
          </p:cNvSpPr>
          <p:nvPr>
            <p:ph type="body" idx="1"/>
          </p:nvPr>
        </p:nvSpPr>
        <p:spPr bwMode="auto">
          <a:xfrm>
            <a:off x="609600" y="1752600"/>
            <a:ext cx="8143874"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B031F798-0137-410F-A616-47AB43687C5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en-US" dirty="0"/>
          </a:p>
        </p:txBody>
      </p:sp>
      <p:sp>
        <p:nvSpPr>
          <p:cNvPr id="9" name="Rectangle 8">
            <a:extLst>
              <a:ext uri="{FF2B5EF4-FFF2-40B4-BE49-F238E27FC236}">
                <a16:creationId xmlns="" xmlns:a16="http://schemas.microsoft.com/office/drawing/2014/main" id="{D4F534DC-3E14-4CCF-8992-BA48EE9B2CE8}"/>
              </a:ext>
            </a:extLst>
          </p:cNvPr>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 name="Title Placeholder 1">
            <a:extLst>
              <a:ext uri="{FF2B5EF4-FFF2-40B4-BE49-F238E27FC236}">
                <a16:creationId xmlns="" xmlns:a16="http://schemas.microsoft.com/office/drawing/2014/main" id="{2B2D704E-EE9A-40F5-AB5B-961227422F15}"/>
              </a:ext>
            </a:extLst>
          </p:cNvPr>
          <p:cNvSpPr>
            <a:spLocks noGrp="1"/>
          </p:cNvSpPr>
          <p:nvPr>
            <p:ph type="title"/>
          </p:nvPr>
        </p:nvSpPr>
        <p:spPr>
          <a:xfrm>
            <a:off x="609600" y="373063"/>
            <a:ext cx="8143874" cy="1117600"/>
          </a:xfrm>
          <a:prstGeom prst="rect">
            <a:avLst/>
          </a:prstGeom>
        </p:spPr>
        <p:txBody>
          <a:bodyPr vert="horz" lIns="91440" tIns="45720" rIns="91440" bIns="45720" rtlCol="0" anchor="ctr" anchorCtr="1">
            <a:noAutofit/>
          </a:bodyPr>
          <a:lstStyle/>
          <a:p>
            <a:r>
              <a:rPr lang="en-US" dirty="0"/>
              <a:t>Click to edit Master title style</a:t>
            </a:r>
          </a:p>
        </p:txBody>
      </p:sp>
      <p:sp>
        <p:nvSpPr>
          <p:cNvPr id="10" name="Rectangle 9">
            <a:extLst>
              <a:ext uri="{FF2B5EF4-FFF2-40B4-BE49-F238E27FC236}">
                <a16:creationId xmlns="" xmlns:a16="http://schemas.microsoft.com/office/drawing/2014/main" id="{0CC5F74F-AE29-42D6-8EA2-C22E55E02D7B}"/>
              </a:ext>
            </a:extLst>
          </p:cNvPr>
          <p:cNvSpPr/>
          <p:nvPr/>
        </p:nvSpPr>
        <p:spPr>
          <a:xfrm>
            <a:off x="609600" y="373063"/>
            <a:ext cx="8143875" cy="111760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Footer Placeholder 4">
            <a:extLst>
              <a:ext uri="{FF2B5EF4-FFF2-40B4-BE49-F238E27FC236}">
                <a16:creationId xmlns="" xmlns:a16="http://schemas.microsoft.com/office/drawing/2014/main" id="{89F9606F-13C5-4F2F-BF71-61D90B00D25F}"/>
              </a:ext>
            </a:extLst>
          </p:cNvPr>
          <p:cNvSpPr>
            <a:spLocks noGrp="1"/>
          </p:cNvSpPr>
          <p:nvPr>
            <p:ph type="ftr" sz="quarter" idx="3"/>
          </p:nvPr>
        </p:nvSpPr>
        <p:spPr>
          <a:xfrm>
            <a:off x="457200" y="6532070"/>
            <a:ext cx="8686800" cy="325930"/>
          </a:xfrm>
          <a:prstGeom prst="rect">
            <a:avLst/>
          </a:prstGeom>
        </p:spPr>
        <p:txBody>
          <a:bodyPr vert="horz" lIns="80988" tIns="40494" rIns="80988" bIns="40494" rtlCol="0" anchor="ctr"/>
          <a:lstStyle>
            <a:lvl1pPr algn="ctr">
              <a:defRPr sz="900" b="1" i="1" baseline="0">
                <a:solidFill>
                  <a:srgbClr val="000000"/>
                </a:solidFill>
                <a:latin typeface="Arial" panose="020B0604020202020204" pitchFamily="34" charset="0"/>
                <a:cs typeface="Arial" panose="020B0604020202020204" pitchFamily="34" charset="0"/>
              </a:defRPr>
            </a:lvl1pPr>
          </a:lstStyle>
          <a:p>
            <a:pPr>
              <a:defRPr/>
            </a:pPr>
            <a:r>
              <a:rPr lang="en-US" dirty="0"/>
              <a:t>Copyright © 2019 McGraw-Hill Education. All rights reserved. No reproduction or distribution without the prior written consent of McGraw-Hill Education.</a:t>
            </a:r>
          </a:p>
        </p:txBody>
      </p:sp>
      <p:sp>
        <p:nvSpPr>
          <p:cNvPr id="13" name="TextBox 12">
            <a:extLst>
              <a:ext uri="{FF2B5EF4-FFF2-40B4-BE49-F238E27FC236}">
                <a16:creationId xmlns="" xmlns:a16="http://schemas.microsoft.com/office/drawing/2014/main" id="{FA90D0CB-6761-4F43-BD43-637716685E38}"/>
              </a:ext>
            </a:extLst>
          </p:cNvPr>
          <p:cNvSpPr txBox="1"/>
          <p:nvPr userDrawn="1"/>
        </p:nvSpPr>
        <p:spPr>
          <a:xfrm>
            <a:off x="8148319" y="6365740"/>
            <a:ext cx="995681" cy="238394"/>
          </a:xfrm>
          <a:prstGeom prst="rect">
            <a:avLst/>
          </a:prstGeom>
          <a:noFill/>
        </p:spPr>
        <p:txBody>
          <a:bodyPr wrap="square" rtlCol="0">
            <a:noAutofit/>
          </a:bodyPr>
          <a:lstStyle/>
          <a:p>
            <a:pPr algn="r"/>
            <a:r>
              <a:rPr lang="en-US" altLang="en-US" sz="1200" b="1" i="0" dirty="0">
                <a:solidFill>
                  <a:srgbClr val="000000"/>
                </a:solidFill>
                <a:latin typeface="Arial" panose="020B0604020202020204" pitchFamily="34" charset="0"/>
                <a:cs typeface="Arial" panose="020B0604020202020204" pitchFamily="34" charset="0"/>
              </a:rPr>
              <a:t>5C-</a:t>
            </a:r>
            <a:fld id="{AF5E6115-7E53-4F48-B2EA-EF37AED32C51}" type="slidenum">
              <a:rPr lang="en-US" altLang="en-US" sz="1200" b="1" i="0" smtClean="0">
                <a:solidFill>
                  <a:srgbClr val="000000"/>
                </a:solidFill>
                <a:latin typeface="Arial" panose="020B0604020202020204" pitchFamily="34" charset="0"/>
                <a:cs typeface="Arial" panose="020B0604020202020204" pitchFamily="34" charset="0"/>
              </a:rPr>
              <a:pPr/>
              <a:t>‹#›</a:t>
            </a:fld>
            <a:r>
              <a:rPr lang="en-US" altLang="en-US" sz="1200" b="1" i="0" dirty="0">
                <a:solidFill>
                  <a:srgbClr val="000000"/>
                </a:solidFill>
                <a:latin typeface="Arial" panose="020B0604020202020204" pitchFamily="34" charset="0"/>
                <a:cs typeface="Arial" panose="020B0604020202020204" pitchFamily="34" charset="0"/>
              </a:rPr>
              <a:t> </a:t>
            </a:r>
            <a:endParaRPr lang="en-US" sz="1200" b="1" i="0" dirty="0">
              <a:solidFill>
                <a:srgbClr val="000000"/>
              </a:solidFill>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19" r:id="rId1"/>
    <p:sldLayoutId id="2147483714" r:id="rId2"/>
    <p:sldLayoutId id="2147483720" r:id="rId3"/>
    <p:sldLayoutId id="2147483715" r:id="rId4"/>
    <p:sldLayoutId id="2147483716" r:id="rId5"/>
    <p:sldLayoutId id="2147483717" r:id="rId6"/>
    <p:sldLayoutId id="2147483721" r:id="rId7"/>
    <p:sldLayoutId id="2147483722" r:id="rId8"/>
    <p:sldLayoutId id="2147483723" r:id="rId9"/>
    <p:sldLayoutId id="2147483718" r:id="rId10"/>
    <p:sldLayoutId id="2147483724" r:id="rId11"/>
    <p:sldLayoutId id="2147483725" r:id="rId12"/>
    <p:sldLayoutId id="2147483726" r:id="rId13"/>
  </p:sldLayoutIdLst>
  <p:hf sldNum="0" hdr="0" dt="0"/>
  <p:txStyles>
    <p:titleStyle>
      <a:lvl1pPr algn="ctr" rtl="0" eaLnBrk="0" fontAlgn="base" hangingPunct="0">
        <a:spcBef>
          <a:spcPct val="0"/>
        </a:spcBef>
        <a:spcAft>
          <a:spcPct val="0"/>
        </a:spcAft>
        <a:defRPr sz="3600" kern="1200" cap="all">
          <a:solidFill>
            <a:srgbClr val="BF2600"/>
          </a:solidFill>
          <a:latin typeface="+mj-lt"/>
          <a:ea typeface="+mj-ea"/>
          <a:cs typeface="+mj-cs"/>
        </a:defRPr>
      </a:lvl1pPr>
      <a:lvl2pPr algn="ctr" rtl="0" eaLnBrk="0" fontAlgn="base" hangingPunct="0">
        <a:spcBef>
          <a:spcPct val="0"/>
        </a:spcBef>
        <a:spcAft>
          <a:spcPct val="0"/>
        </a:spcAft>
        <a:defRPr sz="3500">
          <a:solidFill>
            <a:srgbClr val="BF2600"/>
          </a:solidFill>
          <a:latin typeface="Book Antiqua" pitchFamily="18" charset="0"/>
        </a:defRPr>
      </a:lvl2pPr>
      <a:lvl3pPr algn="ctr" rtl="0" eaLnBrk="0" fontAlgn="base" hangingPunct="0">
        <a:spcBef>
          <a:spcPct val="0"/>
        </a:spcBef>
        <a:spcAft>
          <a:spcPct val="0"/>
        </a:spcAft>
        <a:defRPr sz="3500">
          <a:solidFill>
            <a:srgbClr val="BF2600"/>
          </a:solidFill>
          <a:latin typeface="Book Antiqua" pitchFamily="18" charset="0"/>
        </a:defRPr>
      </a:lvl3pPr>
      <a:lvl4pPr algn="ctr" rtl="0" eaLnBrk="0" fontAlgn="base" hangingPunct="0">
        <a:spcBef>
          <a:spcPct val="0"/>
        </a:spcBef>
        <a:spcAft>
          <a:spcPct val="0"/>
        </a:spcAft>
        <a:defRPr sz="3500">
          <a:solidFill>
            <a:srgbClr val="BF2600"/>
          </a:solidFill>
          <a:latin typeface="Book Antiqua" pitchFamily="18" charset="0"/>
        </a:defRPr>
      </a:lvl4pPr>
      <a:lvl5pPr algn="ctr" rtl="0" eaLnBrk="0" fontAlgn="base" hangingPunct="0">
        <a:spcBef>
          <a:spcPct val="0"/>
        </a:spcBef>
        <a:spcAft>
          <a:spcPct val="0"/>
        </a:spcAft>
        <a:defRPr sz="3500">
          <a:solidFill>
            <a:srgbClr val="BF2600"/>
          </a:solidFill>
          <a:latin typeface="Book Antiqua" pitchFamily="18" charset="0"/>
        </a:defRPr>
      </a:lvl5pPr>
      <a:lvl6pPr marL="457200" algn="ctr" rtl="0" fontAlgn="base">
        <a:spcBef>
          <a:spcPct val="0"/>
        </a:spcBef>
        <a:spcAft>
          <a:spcPct val="0"/>
        </a:spcAft>
        <a:defRPr sz="3500">
          <a:solidFill>
            <a:srgbClr val="BF2600"/>
          </a:solidFill>
          <a:latin typeface="Book Antiqua" pitchFamily="18" charset="0"/>
        </a:defRPr>
      </a:lvl6pPr>
      <a:lvl7pPr marL="914400" algn="ctr" rtl="0" fontAlgn="base">
        <a:spcBef>
          <a:spcPct val="0"/>
        </a:spcBef>
        <a:spcAft>
          <a:spcPct val="0"/>
        </a:spcAft>
        <a:defRPr sz="3500">
          <a:solidFill>
            <a:srgbClr val="BF2600"/>
          </a:solidFill>
          <a:latin typeface="Book Antiqua" pitchFamily="18" charset="0"/>
        </a:defRPr>
      </a:lvl7pPr>
      <a:lvl8pPr marL="1371600" algn="ctr" rtl="0" fontAlgn="base">
        <a:spcBef>
          <a:spcPct val="0"/>
        </a:spcBef>
        <a:spcAft>
          <a:spcPct val="0"/>
        </a:spcAft>
        <a:defRPr sz="3500">
          <a:solidFill>
            <a:srgbClr val="BF2600"/>
          </a:solidFill>
          <a:latin typeface="Book Antiqua" pitchFamily="18" charset="0"/>
        </a:defRPr>
      </a:lvl8pPr>
      <a:lvl9pPr marL="1828800" algn="ctr" rtl="0" fontAlgn="base">
        <a:spcBef>
          <a:spcPct val="0"/>
        </a:spcBef>
        <a:spcAft>
          <a:spcPct val="0"/>
        </a:spcAft>
        <a:defRPr sz="3500">
          <a:solidFill>
            <a:srgbClr val="BF2600"/>
          </a:solidFill>
          <a:latin typeface="Book Antiqua" pitchFamily="18" charset="0"/>
        </a:defRPr>
      </a:lvl9pPr>
    </p:titleStyle>
    <p:bodyStyle>
      <a:lvl1pPr marL="342900" indent="-228600" algn="l" rtl="0" eaLnBrk="0" fontAlgn="base" hangingPunct="0">
        <a:spcBef>
          <a:spcPts val="1200"/>
        </a:spcBef>
        <a:spcAft>
          <a:spcPct val="0"/>
        </a:spcAft>
        <a:buClr>
          <a:schemeClr val="accent1"/>
        </a:buClr>
        <a:buFont typeface="Arial" panose="020B0604020202020204" pitchFamily="34" charset="0"/>
        <a:buChar char="•"/>
        <a:defRPr sz="2400" kern="1200">
          <a:solidFill>
            <a:schemeClr val="tx2"/>
          </a:solidFill>
          <a:latin typeface="+mn-lt"/>
          <a:ea typeface="+mn-ea"/>
          <a:cs typeface="+mn-cs"/>
        </a:defRPr>
      </a:lvl1pPr>
      <a:lvl2pPr marL="639763" indent="-228600" algn="l" rtl="0" eaLnBrk="0" fontAlgn="base" hangingPunct="0">
        <a:spcBef>
          <a:spcPts val="12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2pPr>
      <a:lvl3pPr marL="914400" indent="-228600" algn="l" rtl="0" eaLnBrk="0" fontAlgn="base" hangingPunct="0">
        <a:spcBef>
          <a:spcPts val="1200"/>
        </a:spcBef>
        <a:spcAft>
          <a:spcPct val="0"/>
        </a:spcAft>
        <a:buClr>
          <a:srgbClr val="4A66AC"/>
        </a:buClr>
        <a:buFont typeface="Arial" panose="020B0604020202020204" pitchFamily="34" charset="0"/>
        <a:buChar char="•"/>
        <a:defRPr kern="1200">
          <a:solidFill>
            <a:schemeClr val="tx2"/>
          </a:solidFill>
          <a:latin typeface="+mn-lt"/>
          <a:ea typeface="+mn-ea"/>
          <a:cs typeface="+mn-cs"/>
        </a:defRPr>
      </a:lvl3pPr>
      <a:lvl4pPr marL="1279525" indent="-228600" algn="l" rtl="0" eaLnBrk="0" fontAlgn="base" hangingPunct="0">
        <a:spcBef>
          <a:spcPts val="1200"/>
        </a:spcBef>
        <a:spcAft>
          <a:spcPct val="0"/>
        </a:spcAft>
        <a:buClr>
          <a:srgbClr val="008080"/>
        </a:buClr>
        <a:buFont typeface="Arial" panose="020B0604020202020204" pitchFamily="34" charset="0"/>
        <a:buChar char="•"/>
        <a:defRPr sz="1600" kern="1200">
          <a:solidFill>
            <a:schemeClr val="tx2"/>
          </a:solidFill>
          <a:latin typeface="+mn-lt"/>
          <a:ea typeface="+mn-ea"/>
          <a:cs typeface="+mn-cs"/>
        </a:defRPr>
      </a:lvl4pPr>
      <a:lvl5pPr marL="1554163" indent="-228600" algn="l" rtl="0" eaLnBrk="0" fontAlgn="base" hangingPunct="0">
        <a:spcBef>
          <a:spcPts val="1200"/>
        </a:spcBef>
        <a:spcAft>
          <a:spcPct val="0"/>
        </a:spcAft>
        <a:buClr>
          <a:srgbClr val="5AA2AE"/>
        </a:buClr>
        <a:buFont typeface="Arial" panose="020B0604020202020204" pitchFamily="34"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3" Type="http://schemas.openxmlformats.org/officeDocument/2006/relationships/hyperlink" Target="http://www.investopedia.com/calculator/"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66"/>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F353DD45-0129-47F6-9F72-E725984BD896}"/>
              </a:ext>
            </a:extLst>
          </p:cNvPr>
          <p:cNvSpPr>
            <a:spLocks noGrp="1"/>
          </p:cNvSpPr>
          <p:nvPr>
            <p:ph type="ctrTitle"/>
          </p:nvPr>
        </p:nvSpPr>
        <p:spPr/>
        <p:txBody>
          <a:bodyPr anchor="b" anchorCtr="1"/>
          <a:lstStyle/>
          <a:p>
            <a:r>
              <a:rPr lang="en-US" dirty="0"/>
              <a:t>CHAPTER 5</a:t>
            </a:r>
          </a:p>
        </p:txBody>
      </p:sp>
      <p:sp>
        <p:nvSpPr>
          <p:cNvPr id="8" name="Subtitle 7">
            <a:extLst>
              <a:ext uri="{FF2B5EF4-FFF2-40B4-BE49-F238E27FC236}">
                <a16:creationId xmlns="" xmlns:a16="http://schemas.microsoft.com/office/drawing/2014/main" id="{810B318B-E1E9-4631-9DFA-62815A88F853}"/>
              </a:ext>
            </a:extLst>
          </p:cNvPr>
          <p:cNvSpPr>
            <a:spLocks noGrp="1"/>
          </p:cNvSpPr>
          <p:nvPr>
            <p:ph type="subTitle" idx="1"/>
          </p:nvPr>
        </p:nvSpPr>
        <p:spPr/>
        <p:txBody>
          <a:bodyPr>
            <a:noAutofit/>
          </a:bodyPr>
          <a:lstStyle/>
          <a:p>
            <a:r>
              <a:rPr lang="en-US" dirty="0">
                <a:solidFill>
                  <a:schemeClr val="bg1"/>
                </a:solidFill>
              </a:rPr>
              <a:t>INTRODUCTION TO VALUATION: THE TIME VALUE OF MONEY (CALCULATOR)</a:t>
            </a:r>
            <a:endParaRPr lang="en-US" sz="2800" dirty="0"/>
          </a:p>
        </p:txBody>
      </p:sp>
      <p:sp>
        <p:nvSpPr>
          <p:cNvPr id="9" name="Footer Placeholder 8">
            <a:extLst>
              <a:ext uri="{FF2B5EF4-FFF2-40B4-BE49-F238E27FC236}">
                <a16:creationId xmlns="" xmlns:a16="http://schemas.microsoft.com/office/drawing/2014/main" id="{2883DFA4-4546-4D2F-AAD4-C1C2CF4C793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 xmlns:a16="http://schemas.microsoft.com/office/drawing/2014/main" id="{9DA1D477-B7A6-4919-B3E3-6F382AD7691A}"/>
              </a:ext>
            </a:extLst>
          </p:cNvPr>
          <p:cNvSpPr>
            <a:spLocks noGrp="1" noChangeArrowheads="1"/>
          </p:cNvSpPr>
          <p:nvPr>
            <p:ph idx="1"/>
          </p:nvPr>
        </p:nvSpPr>
        <p:spPr/>
        <p:txBody>
          <a:bodyPr/>
          <a:lstStyle/>
          <a:p>
            <a:pPr eaLnBrk="1" hangingPunct="1">
              <a:lnSpc>
                <a:spcPct val="90000"/>
              </a:lnSpc>
            </a:pPr>
            <a:r>
              <a:rPr lang="en-US" altLang="en-US" dirty="0"/>
              <a:t>Suppose you had a relative deposit $10 at 5.5% interest 200 years ago. How much would the investment be worth today?</a:t>
            </a:r>
          </a:p>
          <a:p>
            <a:pPr lvl="1" eaLnBrk="1" hangingPunct="1">
              <a:lnSpc>
                <a:spcPct val="90000"/>
              </a:lnSpc>
              <a:buFont typeface="Wingdings" panose="05000000000000000000" pitchFamily="2" charset="2"/>
              <a:buChar char="§"/>
            </a:pPr>
            <a:r>
              <a:rPr lang="en-US" altLang="en-US" sz="2200" dirty="0"/>
              <a:t>200 N; 5.5 I/Y; 10 PV</a:t>
            </a:r>
          </a:p>
          <a:p>
            <a:pPr lvl="1" eaLnBrk="1" hangingPunct="1">
              <a:lnSpc>
                <a:spcPct val="90000"/>
              </a:lnSpc>
              <a:buFont typeface="Wingdings" panose="05000000000000000000" pitchFamily="2" charset="2"/>
              <a:buChar char="§"/>
            </a:pPr>
            <a:r>
              <a:rPr lang="en-US" altLang="en-US" sz="2200" dirty="0"/>
              <a:t>CPT FV = -447,189.84</a:t>
            </a:r>
          </a:p>
          <a:p>
            <a:pPr lvl="1" eaLnBrk="1" hangingPunct="1">
              <a:lnSpc>
                <a:spcPct val="90000"/>
              </a:lnSpc>
              <a:buFont typeface="Wingdings" panose="05000000000000000000" pitchFamily="2" charset="2"/>
              <a:buChar char="§"/>
            </a:pPr>
            <a:endParaRPr lang="en-US" altLang="en-US" sz="2200" dirty="0"/>
          </a:p>
          <a:p>
            <a:pPr eaLnBrk="1" hangingPunct="1">
              <a:lnSpc>
                <a:spcPct val="90000"/>
              </a:lnSpc>
            </a:pPr>
            <a:r>
              <a:rPr lang="en-US" altLang="en-US" dirty="0"/>
              <a:t>What is the effect of compounding?</a:t>
            </a:r>
          </a:p>
          <a:p>
            <a:pPr lvl="1" eaLnBrk="1" hangingPunct="1">
              <a:lnSpc>
                <a:spcPct val="90000"/>
              </a:lnSpc>
              <a:buFont typeface="Wingdings" panose="05000000000000000000" pitchFamily="2" charset="2"/>
              <a:buChar char="§"/>
            </a:pPr>
            <a:r>
              <a:rPr lang="en-US" altLang="en-US" sz="2200" dirty="0"/>
              <a:t>Simple interest = 10 + 200(10)(.055) = 120.00</a:t>
            </a:r>
          </a:p>
          <a:p>
            <a:pPr lvl="1" eaLnBrk="1" hangingPunct="1">
              <a:lnSpc>
                <a:spcPct val="90000"/>
              </a:lnSpc>
              <a:buFont typeface="Wingdings" panose="05000000000000000000" pitchFamily="2" charset="2"/>
              <a:buChar char="§"/>
            </a:pPr>
            <a:r>
              <a:rPr lang="en-US" altLang="en-US" sz="2200" dirty="0"/>
              <a:t>Compounding added $447,069.84 to the value of the investment</a:t>
            </a:r>
          </a:p>
        </p:txBody>
      </p:sp>
      <p:sp>
        <p:nvSpPr>
          <p:cNvPr id="18434" name="Rectangle 2">
            <a:extLst>
              <a:ext uri="{FF2B5EF4-FFF2-40B4-BE49-F238E27FC236}">
                <a16:creationId xmlns="" xmlns:a16="http://schemas.microsoft.com/office/drawing/2014/main" id="{809A077C-8CAF-4D74-98CC-A04BC50C14EF}"/>
              </a:ext>
            </a:extLst>
          </p:cNvPr>
          <p:cNvSpPr>
            <a:spLocks noGrp="1" noChangeArrowheads="1"/>
          </p:cNvSpPr>
          <p:nvPr>
            <p:ph type="title"/>
          </p:nvPr>
        </p:nvSpPr>
        <p:spPr/>
        <p:txBody>
          <a:bodyPr/>
          <a:lstStyle/>
          <a:p>
            <a:pPr eaLnBrk="1" hangingPunct="1">
              <a:defRPr/>
            </a:pPr>
            <a:r>
              <a:rPr lang="en-US" altLang="en-US" dirty="0"/>
              <a:t>Future Value – Example 3</a:t>
            </a:r>
          </a:p>
        </p:txBody>
      </p:sp>
      <p:sp>
        <p:nvSpPr>
          <p:cNvPr id="2" name="Footer Placeholder 1">
            <a:extLst>
              <a:ext uri="{FF2B5EF4-FFF2-40B4-BE49-F238E27FC236}">
                <a16:creationId xmlns="" xmlns:a16="http://schemas.microsoft.com/office/drawing/2014/main" id="{86319F1D-6F0F-4835-A08D-4530969AD53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 xmlns:a16="http://schemas.microsoft.com/office/drawing/2014/main" id="{A53568F0-94A0-4B0D-BCBB-1B59DE7923CD}"/>
              </a:ext>
            </a:extLst>
          </p:cNvPr>
          <p:cNvSpPr>
            <a:spLocks noGrp="1" noChangeArrowheads="1"/>
          </p:cNvSpPr>
          <p:nvPr>
            <p:ph idx="1"/>
          </p:nvPr>
        </p:nvSpPr>
        <p:spPr>
          <a:xfrm>
            <a:off x="609600" y="1752600"/>
            <a:ext cx="8143874" cy="4373563"/>
          </a:xfrm>
        </p:spPr>
        <p:txBody>
          <a:bodyPr/>
          <a:lstStyle/>
          <a:p>
            <a:pPr eaLnBrk="1" hangingPunct="1">
              <a:lnSpc>
                <a:spcPct val="90000"/>
              </a:lnSpc>
            </a:pPr>
            <a:r>
              <a:rPr lang="en-US" altLang="en-US" sz="2800" dirty="0"/>
              <a:t>Suppose your company expects to increase unit sales of widgets by 15% per year for the next 5 years. If you sell 3 million widgets in the current year, how many widgets do you expect to sell in the fifth year?</a:t>
            </a:r>
          </a:p>
          <a:p>
            <a:pPr eaLnBrk="1" hangingPunct="1">
              <a:lnSpc>
                <a:spcPct val="90000"/>
              </a:lnSpc>
            </a:pPr>
            <a:endParaRPr lang="en-US" altLang="en-US" sz="2800" dirty="0"/>
          </a:p>
          <a:p>
            <a:pPr lvl="1" eaLnBrk="1" hangingPunct="1">
              <a:lnSpc>
                <a:spcPct val="90000"/>
              </a:lnSpc>
              <a:buFont typeface="Wingdings" panose="05000000000000000000" pitchFamily="2" charset="2"/>
              <a:buChar char="§"/>
            </a:pPr>
            <a:r>
              <a:rPr lang="en-US" altLang="en-US" sz="2400" dirty="0"/>
              <a:t>5 N;15 I/Y; 3,000,000 PV</a:t>
            </a:r>
          </a:p>
          <a:p>
            <a:pPr lvl="1" eaLnBrk="1" hangingPunct="1">
              <a:lnSpc>
                <a:spcPct val="90000"/>
              </a:lnSpc>
              <a:buFont typeface="Wingdings" panose="05000000000000000000" pitchFamily="2" charset="2"/>
              <a:buChar char="§"/>
            </a:pPr>
            <a:endParaRPr lang="en-US" altLang="en-US" sz="1200" dirty="0"/>
          </a:p>
          <a:p>
            <a:pPr lvl="1" eaLnBrk="1" hangingPunct="1">
              <a:lnSpc>
                <a:spcPct val="90000"/>
              </a:lnSpc>
              <a:buFont typeface="Wingdings" panose="05000000000000000000" pitchFamily="2" charset="2"/>
              <a:buChar char="§"/>
            </a:pPr>
            <a:r>
              <a:rPr lang="en-US" altLang="en-US" sz="2400" dirty="0"/>
              <a:t>CPT FV = -6,034,072 units 			(remember the sign convention) </a:t>
            </a:r>
          </a:p>
        </p:txBody>
      </p:sp>
      <p:sp>
        <p:nvSpPr>
          <p:cNvPr id="20482" name="Rectangle 2">
            <a:extLst>
              <a:ext uri="{FF2B5EF4-FFF2-40B4-BE49-F238E27FC236}">
                <a16:creationId xmlns="" xmlns:a16="http://schemas.microsoft.com/office/drawing/2014/main" id="{5814BF76-3B98-44B4-BD8C-52AF6D870F49}"/>
              </a:ext>
            </a:extLst>
          </p:cNvPr>
          <p:cNvSpPr>
            <a:spLocks noGrp="1" noChangeArrowheads="1"/>
          </p:cNvSpPr>
          <p:nvPr>
            <p:ph type="title"/>
          </p:nvPr>
        </p:nvSpPr>
        <p:spPr/>
        <p:txBody>
          <a:bodyPr>
            <a:noAutofit/>
          </a:bodyPr>
          <a:lstStyle/>
          <a:p>
            <a:pPr eaLnBrk="1" hangingPunct="1">
              <a:defRPr/>
            </a:pPr>
            <a:r>
              <a:rPr lang="en-US" altLang="en-US" dirty="0"/>
              <a:t>Future Value as a General Growth Formula</a:t>
            </a:r>
          </a:p>
        </p:txBody>
      </p:sp>
      <p:sp>
        <p:nvSpPr>
          <p:cNvPr id="2" name="Footer Placeholder 1">
            <a:extLst>
              <a:ext uri="{FF2B5EF4-FFF2-40B4-BE49-F238E27FC236}">
                <a16:creationId xmlns="" xmlns:a16="http://schemas.microsoft.com/office/drawing/2014/main" id="{8AA9EC2F-BCC8-4B8B-8903-1F9EF287615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 xmlns:a16="http://schemas.microsoft.com/office/drawing/2014/main" id="{E7B05D9B-F9F8-42E6-9B75-FF252248E11C}"/>
              </a:ext>
            </a:extLst>
          </p:cNvPr>
          <p:cNvSpPr>
            <a:spLocks noGrp="1" noChangeArrowheads="1"/>
          </p:cNvSpPr>
          <p:nvPr>
            <p:ph idx="1"/>
          </p:nvPr>
        </p:nvSpPr>
        <p:spPr/>
        <p:txBody>
          <a:bodyPr/>
          <a:lstStyle/>
          <a:p>
            <a:pPr eaLnBrk="1" hangingPunct="1"/>
            <a:r>
              <a:rPr lang="en-US" altLang="en-US" sz="2800" dirty="0"/>
              <a:t>What is the difference between simple interest and compound interest?</a:t>
            </a:r>
          </a:p>
          <a:p>
            <a:pPr eaLnBrk="1" hangingPunct="1"/>
            <a:endParaRPr lang="en-US" altLang="en-US" sz="2800" dirty="0"/>
          </a:p>
          <a:p>
            <a:pPr eaLnBrk="1" hangingPunct="1"/>
            <a:r>
              <a:rPr lang="en-US" altLang="en-US" sz="2800" dirty="0"/>
              <a:t>Suppose you have $500 to invest and you believe that you can earn 8% per year over the next 15 years.</a:t>
            </a:r>
          </a:p>
          <a:p>
            <a:pPr lvl="1" eaLnBrk="1" hangingPunct="1">
              <a:buFont typeface="Wingdings" panose="05000000000000000000" pitchFamily="2" charset="2"/>
              <a:buChar char="§"/>
            </a:pPr>
            <a:r>
              <a:rPr lang="en-US" altLang="en-US" sz="2400" dirty="0"/>
              <a:t>How much would you have at the end of 15 years using compound interest?</a:t>
            </a:r>
          </a:p>
          <a:p>
            <a:pPr lvl="1" eaLnBrk="1" hangingPunct="1">
              <a:buFont typeface="Wingdings" panose="05000000000000000000" pitchFamily="2" charset="2"/>
              <a:buChar char="§"/>
            </a:pPr>
            <a:r>
              <a:rPr lang="en-US" altLang="en-US" sz="2400" dirty="0"/>
              <a:t>How much would you have using simple interest?</a:t>
            </a:r>
          </a:p>
        </p:txBody>
      </p:sp>
      <p:sp>
        <p:nvSpPr>
          <p:cNvPr id="22530" name="Rectangle 2">
            <a:extLst>
              <a:ext uri="{FF2B5EF4-FFF2-40B4-BE49-F238E27FC236}">
                <a16:creationId xmlns="" xmlns:a16="http://schemas.microsoft.com/office/drawing/2014/main" id="{FE4A7DA3-2891-497C-A620-702D59595EFA}"/>
              </a:ext>
            </a:extLst>
          </p:cNvPr>
          <p:cNvSpPr>
            <a:spLocks noGrp="1" noChangeArrowheads="1"/>
          </p:cNvSpPr>
          <p:nvPr>
            <p:ph type="title"/>
          </p:nvPr>
        </p:nvSpPr>
        <p:spPr/>
        <p:txBody>
          <a:bodyPr/>
          <a:lstStyle/>
          <a:p>
            <a:pPr eaLnBrk="1" hangingPunct="1">
              <a:defRPr/>
            </a:pPr>
            <a:r>
              <a:rPr lang="en-US" altLang="en-US" dirty="0"/>
              <a:t>Quick Quiz – Part I</a:t>
            </a:r>
          </a:p>
        </p:txBody>
      </p:sp>
      <p:sp>
        <p:nvSpPr>
          <p:cNvPr id="2" name="Footer Placeholder 1">
            <a:extLst>
              <a:ext uri="{FF2B5EF4-FFF2-40B4-BE49-F238E27FC236}">
                <a16:creationId xmlns="" xmlns:a16="http://schemas.microsoft.com/office/drawing/2014/main" id="{4278CE9D-6059-4112-96F5-4BE2AEE73B86}"/>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 xmlns:a16="http://schemas.microsoft.com/office/drawing/2014/main" id="{6BCAE085-EAC7-4AAC-9082-C44168160E0D}"/>
              </a:ext>
            </a:extLst>
          </p:cNvPr>
          <p:cNvSpPr>
            <a:spLocks noGrp="1" noChangeArrowheads="1"/>
          </p:cNvSpPr>
          <p:nvPr>
            <p:ph idx="1"/>
          </p:nvPr>
        </p:nvSpPr>
        <p:spPr/>
        <p:txBody>
          <a:bodyPr/>
          <a:lstStyle/>
          <a:p>
            <a:pPr eaLnBrk="1" hangingPunct="1"/>
            <a:r>
              <a:rPr lang="en-US" altLang="en-US" dirty="0"/>
              <a:t>How much do I have to invest today to have some amount in the future?</a:t>
            </a:r>
          </a:p>
          <a:p>
            <a:pPr lvl="1" eaLnBrk="1" hangingPunct="1">
              <a:buFont typeface="Wingdings" panose="05000000000000000000" pitchFamily="2" charset="2"/>
              <a:buChar char="§"/>
            </a:pPr>
            <a:r>
              <a:rPr lang="en-US" altLang="en-US" sz="2200" dirty="0"/>
              <a:t>FV = PV(1 + r)</a:t>
            </a:r>
            <a:r>
              <a:rPr lang="en-US" altLang="en-US" sz="2200" baseline="30000" dirty="0"/>
              <a:t>t</a:t>
            </a:r>
            <a:endParaRPr lang="en-US" altLang="en-US" sz="2200" dirty="0"/>
          </a:p>
          <a:p>
            <a:pPr lvl="1" eaLnBrk="1" hangingPunct="1">
              <a:buFont typeface="Wingdings" panose="05000000000000000000" pitchFamily="2" charset="2"/>
              <a:buChar char="§"/>
            </a:pPr>
            <a:r>
              <a:rPr lang="en-US" altLang="en-US" sz="2200" dirty="0"/>
              <a:t>Rearrange to solve for PV = FV / (1 + r)</a:t>
            </a:r>
            <a:r>
              <a:rPr lang="en-US" altLang="en-US" sz="2200" baseline="30000" dirty="0"/>
              <a:t>t</a:t>
            </a:r>
          </a:p>
          <a:p>
            <a:pPr lvl="1" eaLnBrk="1" hangingPunct="1">
              <a:buFont typeface="Wingdings" panose="05000000000000000000" pitchFamily="2" charset="2"/>
              <a:buChar char="§"/>
            </a:pPr>
            <a:endParaRPr lang="en-US" altLang="en-US" sz="1800" dirty="0"/>
          </a:p>
          <a:p>
            <a:pPr eaLnBrk="1" hangingPunct="1"/>
            <a:r>
              <a:rPr lang="en-US" altLang="en-US" dirty="0"/>
              <a:t>When we talk about discounting, we mean finding the present value of some future amount.</a:t>
            </a:r>
          </a:p>
          <a:p>
            <a:pPr eaLnBrk="1" hangingPunct="1"/>
            <a:endParaRPr lang="en-US" altLang="en-US" sz="1800" dirty="0"/>
          </a:p>
          <a:p>
            <a:pPr eaLnBrk="1" hangingPunct="1"/>
            <a:r>
              <a:rPr lang="en-US" altLang="en-US" dirty="0"/>
              <a:t>When we talk about the “value” of something, we are talking about the present value unless we specifically indicate that we want the future value.</a:t>
            </a:r>
          </a:p>
        </p:txBody>
      </p:sp>
      <p:sp>
        <p:nvSpPr>
          <p:cNvPr id="24578" name="Rectangle 2">
            <a:extLst>
              <a:ext uri="{FF2B5EF4-FFF2-40B4-BE49-F238E27FC236}">
                <a16:creationId xmlns="" xmlns:a16="http://schemas.microsoft.com/office/drawing/2014/main" id="{E4A256F8-D7D5-4F0B-AD9A-D814D1700F43}"/>
              </a:ext>
            </a:extLst>
          </p:cNvPr>
          <p:cNvSpPr>
            <a:spLocks noGrp="1" noChangeArrowheads="1"/>
          </p:cNvSpPr>
          <p:nvPr>
            <p:ph type="title"/>
          </p:nvPr>
        </p:nvSpPr>
        <p:spPr/>
        <p:txBody>
          <a:bodyPr/>
          <a:lstStyle/>
          <a:p>
            <a:pPr eaLnBrk="1" hangingPunct="1">
              <a:defRPr/>
            </a:pPr>
            <a:r>
              <a:rPr lang="en-US" altLang="en-US" dirty="0"/>
              <a:t>Present Value</a:t>
            </a:r>
          </a:p>
        </p:txBody>
      </p:sp>
      <p:sp>
        <p:nvSpPr>
          <p:cNvPr id="2" name="Footer Placeholder 1">
            <a:extLst>
              <a:ext uri="{FF2B5EF4-FFF2-40B4-BE49-F238E27FC236}">
                <a16:creationId xmlns="" xmlns:a16="http://schemas.microsoft.com/office/drawing/2014/main" id="{ABD1230E-524B-44C2-B600-66B29AD78AB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 xmlns:a16="http://schemas.microsoft.com/office/drawing/2014/main" id="{ABBA234C-DE4F-4CA2-81FE-2479D15244AA}"/>
              </a:ext>
            </a:extLst>
          </p:cNvPr>
          <p:cNvSpPr>
            <a:spLocks noGrp="1" noChangeArrowheads="1"/>
          </p:cNvSpPr>
          <p:nvPr>
            <p:ph idx="1"/>
          </p:nvPr>
        </p:nvSpPr>
        <p:spPr/>
        <p:txBody>
          <a:bodyPr/>
          <a:lstStyle/>
          <a:p>
            <a:pPr eaLnBrk="1" hangingPunct="1"/>
            <a:r>
              <a:rPr lang="en-US" altLang="en-US" dirty="0"/>
              <a:t>Suppose you need $10,000 in one year for the down payment on a new car. If you can earn 7% annually, how much do you need to invest today?</a:t>
            </a:r>
          </a:p>
          <a:p>
            <a:pPr eaLnBrk="1" hangingPunct="1"/>
            <a:endParaRPr lang="en-US" altLang="en-US" sz="1000" dirty="0"/>
          </a:p>
          <a:p>
            <a:pPr eaLnBrk="1" hangingPunct="1"/>
            <a:r>
              <a:rPr lang="en-US" altLang="en-US" dirty="0"/>
              <a:t>PV = 10,000 / (1.07)</a:t>
            </a:r>
            <a:r>
              <a:rPr lang="en-US" altLang="en-US" baseline="30000" dirty="0"/>
              <a:t>1</a:t>
            </a:r>
            <a:r>
              <a:rPr lang="en-US" altLang="en-US" dirty="0"/>
              <a:t> = 9,345.79</a:t>
            </a:r>
          </a:p>
          <a:p>
            <a:pPr eaLnBrk="1" hangingPunct="1"/>
            <a:endParaRPr lang="en-US" altLang="en-US" sz="1000" dirty="0"/>
          </a:p>
          <a:p>
            <a:pPr eaLnBrk="1" hangingPunct="1"/>
            <a:r>
              <a:rPr lang="en-US" altLang="en-US" dirty="0"/>
              <a:t>Calculator</a:t>
            </a:r>
          </a:p>
          <a:p>
            <a:pPr lvl="1" eaLnBrk="1" hangingPunct="1">
              <a:buFont typeface="Wingdings" panose="05000000000000000000" pitchFamily="2" charset="2"/>
              <a:buChar char="§"/>
            </a:pPr>
            <a:r>
              <a:rPr lang="en-US" altLang="en-US" sz="2200" dirty="0"/>
              <a:t>1 N</a:t>
            </a:r>
          </a:p>
          <a:p>
            <a:pPr lvl="1" eaLnBrk="1" hangingPunct="1">
              <a:buFont typeface="Wingdings" panose="05000000000000000000" pitchFamily="2" charset="2"/>
              <a:buChar char="§"/>
            </a:pPr>
            <a:r>
              <a:rPr lang="en-US" altLang="en-US" sz="2200" dirty="0"/>
              <a:t>7 I/Y</a:t>
            </a:r>
          </a:p>
          <a:p>
            <a:pPr lvl="1" eaLnBrk="1" hangingPunct="1">
              <a:buFont typeface="Wingdings" panose="05000000000000000000" pitchFamily="2" charset="2"/>
              <a:buChar char="§"/>
            </a:pPr>
            <a:r>
              <a:rPr lang="en-US" altLang="en-US" sz="2200" dirty="0"/>
              <a:t>10,000 FV</a:t>
            </a:r>
          </a:p>
          <a:p>
            <a:pPr lvl="1" eaLnBrk="1" hangingPunct="1">
              <a:buFont typeface="Wingdings" panose="05000000000000000000" pitchFamily="2" charset="2"/>
              <a:buChar char="§"/>
            </a:pPr>
            <a:r>
              <a:rPr lang="en-US" altLang="en-US" sz="2200" dirty="0"/>
              <a:t>CPT PV = -9,345.79</a:t>
            </a:r>
          </a:p>
        </p:txBody>
      </p:sp>
      <p:sp>
        <p:nvSpPr>
          <p:cNvPr id="26626" name="Rectangle 2">
            <a:extLst>
              <a:ext uri="{FF2B5EF4-FFF2-40B4-BE49-F238E27FC236}">
                <a16:creationId xmlns="" xmlns:a16="http://schemas.microsoft.com/office/drawing/2014/main" id="{C50619FD-F49F-40EB-B7E6-452E198F92AE}"/>
              </a:ext>
            </a:extLst>
          </p:cNvPr>
          <p:cNvSpPr>
            <a:spLocks noGrp="1" noChangeArrowheads="1"/>
          </p:cNvSpPr>
          <p:nvPr>
            <p:ph type="title"/>
          </p:nvPr>
        </p:nvSpPr>
        <p:spPr/>
        <p:txBody>
          <a:bodyPr/>
          <a:lstStyle/>
          <a:p>
            <a:pPr eaLnBrk="1" hangingPunct="1">
              <a:defRPr/>
            </a:pPr>
            <a:r>
              <a:rPr lang="en-US" altLang="en-US" dirty="0"/>
              <a:t>Present Value –Example 1</a:t>
            </a:r>
          </a:p>
        </p:txBody>
      </p:sp>
      <p:sp>
        <p:nvSpPr>
          <p:cNvPr id="2" name="Footer Placeholder 1">
            <a:extLst>
              <a:ext uri="{FF2B5EF4-FFF2-40B4-BE49-F238E27FC236}">
                <a16:creationId xmlns="" xmlns:a16="http://schemas.microsoft.com/office/drawing/2014/main" id="{57A8E20A-24D0-46D8-B526-F508C019D10E}"/>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 xmlns:a16="http://schemas.microsoft.com/office/drawing/2014/main" id="{73C36D4E-1A35-4015-8F9B-059F9CDBDBC9}"/>
              </a:ext>
            </a:extLst>
          </p:cNvPr>
          <p:cNvSpPr>
            <a:spLocks noGrp="1" noChangeArrowheads="1"/>
          </p:cNvSpPr>
          <p:nvPr>
            <p:ph idx="1"/>
          </p:nvPr>
        </p:nvSpPr>
        <p:spPr/>
        <p:txBody>
          <a:bodyPr/>
          <a:lstStyle/>
          <a:p>
            <a:pPr eaLnBrk="1" hangingPunct="1">
              <a:lnSpc>
                <a:spcPct val="90000"/>
              </a:lnSpc>
            </a:pPr>
            <a:r>
              <a:rPr lang="en-US" altLang="en-US" sz="2800" dirty="0"/>
              <a:t>You want to begin saving for your daughter’s college education and you estimate that she will need $150,000 in 17 years. If you feel confident that you can earn 8% per year, how much do you need to invest today?</a:t>
            </a:r>
          </a:p>
          <a:p>
            <a:pPr eaLnBrk="1" hangingPunct="1">
              <a:lnSpc>
                <a:spcPct val="90000"/>
              </a:lnSpc>
            </a:pPr>
            <a:endParaRPr lang="en-US" altLang="en-US" sz="2000" dirty="0"/>
          </a:p>
          <a:p>
            <a:pPr lvl="1" eaLnBrk="1" hangingPunct="1">
              <a:lnSpc>
                <a:spcPct val="90000"/>
              </a:lnSpc>
              <a:buFont typeface="Wingdings" panose="05000000000000000000" pitchFamily="2" charset="2"/>
              <a:buChar char="§"/>
            </a:pPr>
            <a:r>
              <a:rPr lang="en-US" altLang="en-US" sz="2400" dirty="0"/>
              <a:t>N = 17; I/Y = 8; FV = 150,000</a:t>
            </a:r>
          </a:p>
          <a:p>
            <a:pPr lvl="1" eaLnBrk="1" hangingPunct="1">
              <a:lnSpc>
                <a:spcPct val="90000"/>
              </a:lnSpc>
              <a:buFont typeface="Wingdings" panose="05000000000000000000" pitchFamily="2" charset="2"/>
              <a:buChar char="§"/>
            </a:pPr>
            <a:endParaRPr lang="en-US" altLang="en-US" dirty="0"/>
          </a:p>
          <a:p>
            <a:pPr lvl="1" eaLnBrk="1" hangingPunct="1">
              <a:lnSpc>
                <a:spcPct val="90000"/>
              </a:lnSpc>
              <a:buFont typeface="Wingdings" panose="05000000000000000000" pitchFamily="2" charset="2"/>
              <a:buChar char="§"/>
            </a:pPr>
            <a:r>
              <a:rPr lang="en-US" altLang="en-US" sz="2400" dirty="0"/>
              <a:t>CPT PV = -40,540.34 (remember the sign convention)</a:t>
            </a:r>
          </a:p>
        </p:txBody>
      </p:sp>
      <p:sp>
        <p:nvSpPr>
          <p:cNvPr id="28674" name="Rectangle 2">
            <a:extLst>
              <a:ext uri="{FF2B5EF4-FFF2-40B4-BE49-F238E27FC236}">
                <a16:creationId xmlns="" xmlns:a16="http://schemas.microsoft.com/office/drawing/2014/main" id="{E3FAA58A-5705-4DBD-B3C9-CC7B1AD04EE1}"/>
              </a:ext>
            </a:extLst>
          </p:cNvPr>
          <p:cNvSpPr>
            <a:spLocks noGrp="1" noChangeArrowheads="1"/>
          </p:cNvSpPr>
          <p:nvPr>
            <p:ph type="title"/>
          </p:nvPr>
        </p:nvSpPr>
        <p:spPr/>
        <p:txBody>
          <a:bodyPr/>
          <a:lstStyle/>
          <a:p>
            <a:pPr eaLnBrk="1" hangingPunct="1">
              <a:defRPr/>
            </a:pPr>
            <a:r>
              <a:rPr lang="en-US" altLang="en-US" dirty="0"/>
              <a:t>Present Value – Example 2</a:t>
            </a:r>
          </a:p>
        </p:txBody>
      </p:sp>
      <p:sp>
        <p:nvSpPr>
          <p:cNvPr id="2" name="Footer Placeholder 1">
            <a:extLst>
              <a:ext uri="{FF2B5EF4-FFF2-40B4-BE49-F238E27FC236}">
                <a16:creationId xmlns="" xmlns:a16="http://schemas.microsoft.com/office/drawing/2014/main" id="{AB87974D-07EB-4E60-81D6-9CAC2AF8B25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 xmlns:a16="http://schemas.microsoft.com/office/drawing/2014/main" id="{E1202424-1D76-458B-9AC2-F9CD11F86456}"/>
              </a:ext>
            </a:extLst>
          </p:cNvPr>
          <p:cNvSpPr>
            <a:spLocks noGrp="1" noChangeArrowheads="1"/>
          </p:cNvSpPr>
          <p:nvPr>
            <p:ph idx="1"/>
          </p:nvPr>
        </p:nvSpPr>
        <p:spPr/>
        <p:txBody>
          <a:bodyPr/>
          <a:lstStyle/>
          <a:p>
            <a:pPr eaLnBrk="1" hangingPunct="1"/>
            <a:r>
              <a:rPr lang="en-US" altLang="en-US" sz="2800" dirty="0"/>
              <a:t>Your parents set up a trust fund for you 10 years ago that is now worth $19,671.51. If the fund earned 7% per year, how much did your parents invest?</a:t>
            </a:r>
          </a:p>
          <a:p>
            <a:pPr eaLnBrk="1" hangingPunct="1"/>
            <a:endParaRPr lang="en-US" altLang="en-US" sz="2800" dirty="0"/>
          </a:p>
          <a:p>
            <a:pPr lvl="1" eaLnBrk="1" hangingPunct="1">
              <a:buFont typeface="Wingdings" panose="05000000000000000000" pitchFamily="2" charset="2"/>
              <a:buChar char="§"/>
            </a:pPr>
            <a:r>
              <a:rPr lang="en-US" altLang="en-US" sz="2400" dirty="0"/>
              <a:t>N = 10; I/Y = 7; FV = 19,671.51</a:t>
            </a:r>
          </a:p>
          <a:p>
            <a:pPr lvl="1" eaLnBrk="1" hangingPunct="1">
              <a:buFont typeface="Wingdings" panose="05000000000000000000" pitchFamily="2" charset="2"/>
              <a:buChar char="§"/>
            </a:pPr>
            <a:endParaRPr lang="en-US" altLang="en-US" sz="2400" dirty="0"/>
          </a:p>
          <a:p>
            <a:pPr lvl="1" eaLnBrk="1" hangingPunct="1">
              <a:buFont typeface="Wingdings" panose="05000000000000000000" pitchFamily="2" charset="2"/>
              <a:buChar char="§"/>
            </a:pPr>
            <a:r>
              <a:rPr lang="en-US" altLang="en-US" sz="2400" dirty="0"/>
              <a:t>CPT PV = -10,000</a:t>
            </a:r>
          </a:p>
        </p:txBody>
      </p:sp>
      <p:sp>
        <p:nvSpPr>
          <p:cNvPr id="30722" name="Rectangle 2">
            <a:extLst>
              <a:ext uri="{FF2B5EF4-FFF2-40B4-BE49-F238E27FC236}">
                <a16:creationId xmlns="" xmlns:a16="http://schemas.microsoft.com/office/drawing/2014/main" id="{4AA05F2F-397E-4264-B1F3-5FB08CDF3A89}"/>
              </a:ext>
            </a:extLst>
          </p:cNvPr>
          <p:cNvSpPr>
            <a:spLocks noGrp="1" noChangeArrowheads="1"/>
          </p:cNvSpPr>
          <p:nvPr>
            <p:ph type="title"/>
          </p:nvPr>
        </p:nvSpPr>
        <p:spPr/>
        <p:txBody>
          <a:bodyPr/>
          <a:lstStyle/>
          <a:p>
            <a:pPr eaLnBrk="1" hangingPunct="1">
              <a:defRPr/>
            </a:pPr>
            <a:r>
              <a:rPr lang="en-US" altLang="en-US" dirty="0"/>
              <a:t>Present Value – Example 3</a:t>
            </a:r>
          </a:p>
        </p:txBody>
      </p:sp>
      <p:sp>
        <p:nvSpPr>
          <p:cNvPr id="2" name="Footer Placeholder 1">
            <a:extLst>
              <a:ext uri="{FF2B5EF4-FFF2-40B4-BE49-F238E27FC236}">
                <a16:creationId xmlns="" xmlns:a16="http://schemas.microsoft.com/office/drawing/2014/main" id="{1934C238-7A0E-48AE-A0DD-250BCD93F9E1}"/>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 xmlns:a16="http://schemas.microsoft.com/office/drawing/2014/main" id="{A30E7BAE-A7A5-45A2-8B03-3579D3A43666}"/>
              </a:ext>
            </a:extLst>
          </p:cNvPr>
          <p:cNvSpPr>
            <a:spLocks noGrp="1" noChangeArrowheads="1"/>
          </p:cNvSpPr>
          <p:nvPr>
            <p:ph idx="1"/>
          </p:nvPr>
        </p:nvSpPr>
        <p:spPr/>
        <p:txBody>
          <a:bodyPr/>
          <a:lstStyle/>
          <a:p>
            <a:pPr eaLnBrk="1" hangingPunct="1"/>
            <a:r>
              <a:rPr lang="en-US" altLang="en-US" dirty="0"/>
              <a:t>For a given interest rate – the longer the time period, the lower the present value</a:t>
            </a:r>
          </a:p>
          <a:p>
            <a:pPr eaLnBrk="1" hangingPunct="1"/>
            <a:endParaRPr lang="en-US" altLang="en-US" sz="1600" dirty="0"/>
          </a:p>
          <a:p>
            <a:pPr lvl="1" eaLnBrk="1" hangingPunct="1">
              <a:buFont typeface="Wingdings" panose="05000000000000000000" pitchFamily="2" charset="2"/>
              <a:buChar char="§"/>
            </a:pPr>
            <a:r>
              <a:rPr lang="en-US" altLang="en-US" dirty="0"/>
              <a:t>What is the present value of $500 to be received in 5 years? 10 years? The discount rate is 10%</a:t>
            </a:r>
          </a:p>
          <a:p>
            <a:pPr lvl="1" eaLnBrk="1" hangingPunct="1">
              <a:buFont typeface="Wingdings" panose="05000000000000000000" pitchFamily="2" charset="2"/>
              <a:buChar char="§"/>
            </a:pPr>
            <a:endParaRPr lang="en-US" altLang="en-US" sz="1600" dirty="0"/>
          </a:p>
          <a:p>
            <a:pPr lvl="1" eaLnBrk="1" hangingPunct="1">
              <a:buFont typeface="Wingdings" panose="05000000000000000000" pitchFamily="2" charset="2"/>
              <a:buChar char="§"/>
            </a:pPr>
            <a:r>
              <a:rPr lang="en-US" altLang="en-US" dirty="0"/>
              <a:t>5 years: N = 5; I/Y = 10; FV = 500</a:t>
            </a:r>
            <a:br>
              <a:rPr lang="en-US" altLang="en-US" dirty="0"/>
            </a:br>
            <a:r>
              <a:rPr lang="en-US" altLang="en-US" dirty="0"/>
              <a:t>CPT PV = -310.46</a:t>
            </a:r>
          </a:p>
          <a:p>
            <a:pPr lvl="1" eaLnBrk="1" hangingPunct="1">
              <a:buFont typeface="Wingdings" panose="05000000000000000000" pitchFamily="2" charset="2"/>
              <a:buChar char="§"/>
            </a:pPr>
            <a:endParaRPr lang="en-US" altLang="en-US" sz="1600" dirty="0"/>
          </a:p>
          <a:p>
            <a:pPr lvl="1" eaLnBrk="1" hangingPunct="1">
              <a:buFont typeface="Wingdings" panose="05000000000000000000" pitchFamily="2" charset="2"/>
              <a:buChar char="§"/>
            </a:pPr>
            <a:r>
              <a:rPr lang="en-US" altLang="en-US" dirty="0"/>
              <a:t>10 years: N = 10; I/Y = 10; FV = 500</a:t>
            </a:r>
            <a:br>
              <a:rPr lang="en-US" altLang="en-US" dirty="0"/>
            </a:br>
            <a:r>
              <a:rPr lang="en-US" altLang="en-US" dirty="0"/>
              <a:t>CPT PV = -192.77</a:t>
            </a:r>
          </a:p>
        </p:txBody>
      </p:sp>
      <p:sp>
        <p:nvSpPr>
          <p:cNvPr id="32770" name="Rectangle 2">
            <a:extLst>
              <a:ext uri="{FF2B5EF4-FFF2-40B4-BE49-F238E27FC236}">
                <a16:creationId xmlns="" xmlns:a16="http://schemas.microsoft.com/office/drawing/2014/main" id="{C7251C4D-42FF-4138-B911-9A41E1F9360A}"/>
              </a:ext>
            </a:extLst>
          </p:cNvPr>
          <p:cNvSpPr>
            <a:spLocks noGrp="1" noChangeArrowheads="1"/>
          </p:cNvSpPr>
          <p:nvPr>
            <p:ph type="title"/>
          </p:nvPr>
        </p:nvSpPr>
        <p:spPr/>
        <p:txBody>
          <a:bodyPr>
            <a:noAutofit/>
          </a:bodyPr>
          <a:lstStyle/>
          <a:p>
            <a:pPr eaLnBrk="1" hangingPunct="1">
              <a:defRPr/>
            </a:pPr>
            <a:r>
              <a:rPr lang="en-US" altLang="en-US" dirty="0"/>
              <a:t>Present Value – Important Relationship I</a:t>
            </a:r>
          </a:p>
        </p:txBody>
      </p:sp>
      <p:sp>
        <p:nvSpPr>
          <p:cNvPr id="2" name="Footer Placeholder 1">
            <a:extLst>
              <a:ext uri="{FF2B5EF4-FFF2-40B4-BE49-F238E27FC236}">
                <a16:creationId xmlns="" xmlns:a16="http://schemas.microsoft.com/office/drawing/2014/main" id="{EB74CC06-13C6-430A-9040-001C6E45FD9F}"/>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 xmlns:a16="http://schemas.microsoft.com/office/drawing/2014/main" id="{9F5420A6-A9C9-42F3-88D9-F4A10190F23B}"/>
              </a:ext>
            </a:extLst>
          </p:cNvPr>
          <p:cNvSpPr>
            <a:spLocks noGrp="1" noChangeArrowheads="1"/>
          </p:cNvSpPr>
          <p:nvPr>
            <p:ph idx="1"/>
          </p:nvPr>
        </p:nvSpPr>
        <p:spPr/>
        <p:txBody>
          <a:bodyPr/>
          <a:lstStyle/>
          <a:p>
            <a:pPr eaLnBrk="1" hangingPunct="1"/>
            <a:r>
              <a:rPr lang="en-US" altLang="en-US" sz="2800" dirty="0"/>
              <a:t>For a given time period – the higher the interest rate, the smaller the present value</a:t>
            </a:r>
          </a:p>
          <a:p>
            <a:pPr eaLnBrk="1" hangingPunct="1"/>
            <a:endParaRPr lang="en-US" altLang="en-US" sz="1200" dirty="0"/>
          </a:p>
          <a:p>
            <a:pPr lvl="1" eaLnBrk="1" hangingPunct="1">
              <a:buFont typeface="Wingdings" panose="05000000000000000000" pitchFamily="2" charset="2"/>
              <a:buChar char="§"/>
            </a:pPr>
            <a:r>
              <a:rPr lang="en-US" altLang="en-US" sz="2400" dirty="0"/>
              <a:t>What is the present value of $500 received in 5 years if the interest rate is 10%? 15%?</a:t>
            </a:r>
          </a:p>
          <a:p>
            <a:pPr lvl="1" eaLnBrk="1" hangingPunct="1">
              <a:buFont typeface="Wingdings" panose="05000000000000000000" pitchFamily="2" charset="2"/>
              <a:buChar char="§"/>
            </a:pPr>
            <a:endParaRPr lang="en-US" altLang="en-US" sz="1200" dirty="0"/>
          </a:p>
          <a:p>
            <a:pPr lvl="2" eaLnBrk="1" hangingPunct="1"/>
            <a:r>
              <a:rPr lang="en-US" altLang="en-US" sz="2000" dirty="0"/>
              <a:t>Rate = 10%: N = 5; I/Y = 10; FV = 500</a:t>
            </a:r>
            <a:br>
              <a:rPr lang="en-US" altLang="en-US" sz="2000" dirty="0"/>
            </a:br>
            <a:r>
              <a:rPr lang="en-US" altLang="en-US" sz="2000" dirty="0"/>
              <a:t>CPT PV = -310.46</a:t>
            </a:r>
          </a:p>
          <a:p>
            <a:pPr lvl="2" eaLnBrk="1" hangingPunct="1"/>
            <a:endParaRPr lang="en-US" altLang="en-US" sz="1200" dirty="0"/>
          </a:p>
          <a:p>
            <a:pPr lvl="2" eaLnBrk="1" hangingPunct="1"/>
            <a:r>
              <a:rPr lang="en-US" altLang="en-US" sz="2000" dirty="0"/>
              <a:t>Rate = 15%; N = 5; I/Y = 15; FV = 500</a:t>
            </a:r>
            <a:br>
              <a:rPr lang="en-US" altLang="en-US" sz="2000" dirty="0"/>
            </a:br>
            <a:r>
              <a:rPr lang="en-US" altLang="en-US" sz="2000" dirty="0"/>
              <a:t>CPT PV = -248.59</a:t>
            </a:r>
          </a:p>
        </p:txBody>
      </p:sp>
      <p:sp>
        <p:nvSpPr>
          <p:cNvPr id="34818" name="Rectangle 2">
            <a:extLst>
              <a:ext uri="{FF2B5EF4-FFF2-40B4-BE49-F238E27FC236}">
                <a16:creationId xmlns="" xmlns:a16="http://schemas.microsoft.com/office/drawing/2014/main" id="{8A78C93C-A495-4C62-8524-871078AA32E8}"/>
              </a:ext>
            </a:extLst>
          </p:cNvPr>
          <p:cNvSpPr>
            <a:spLocks noGrp="1" noChangeArrowheads="1"/>
          </p:cNvSpPr>
          <p:nvPr>
            <p:ph type="title"/>
          </p:nvPr>
        </p:nvSpPr>
        <p:spPr/>
        <p:txBody>
          <a:bodyPr>
            <a:noAutofit/>
          </a:bodyPr>
          <a:lstStyle/>
          <a:p>
            <a:pPr eaLnBrk="1" hangingPunct="1">
              <a:defRPr/>
            </a:pPr>
            <a:r>
              <a:rPr lang="en-US" altLang="en-US" dirty="0"/>
              <a:t>Present Value – Important Relationship II</a:t>
            </a:r>
          </a:p>
        </p:txBody>
      </p:sp>
      <p:sp>
        <p:nvSpPr>
          <p:cNvPr id="2" name="Footer Placeholder 1">
            <a:extLst>
              <a:ext uri="{FF2B5EF4-FFF2-40B4-BE49-F238E27FC236}">
                <a16:creationId xmlns="" xmlns:a16="http://schemas.microsoft.com/office/drawing/2014/main" id="{B2382569-ACC6-4B12-81E2-9383838BF904}"/>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a:extLst>
              <a:ext uri="{FF2B5EF4-FFF2-40B4-BE49-F238E27FC236}">
                <a16:creationId xmlns="" xmlns:a16="http://schemas.microsoft.com/office/drawing/2014/main" id="{8BEC4E75-1BE8-470B-8D5B-FE5A7EFF8F23}"/>
              </a:ext>
            </a:extLst>
          </p:cNvPr>
          <p:cNvSpPr>
            <a:spLocks noGrp="1" noChangeArrowheads="1"/>
          </p:cNvSpPr>
          <p:nvPr>
            <p:ph idx="1"/>
          </p:nvPr>
        </p:nvSpPr>
        <p:spPr/>
        <p:txBody>
          <a:bodyPr/>
          <a:lstStyle/>
          <a:p>
            <a:pPr eaLnBrk="1" hangingPunct="1"/>
            <a:r>
              <a:rPr lang="en-US" altLang="en-US" dirty="0"/>
              <a:t>What is the relationship between present value and future value?</a:t>
            </a:r>
          </a:p>
          <a:p>
            <a:pPr eaLnBrk="1" hangingPunct="1"/>
            <a:endParaRPr lang="en-US" altLang="en-US" dirty="0"/>
          </a:p>
          <a:p>
            <a:pPr eaLnBrk="1" hangingPunct="1"/>
            <a:r>
              <a:rPr lang="en-US" altLang="en-US" dirty="0"/>
              <a:t>Suppose you need $15,000 in 3 years. If you can earn 6% annually, how much do you need to invest today?</a:t>
            </a:r>
          </a:p>
          <a:p>
            <a:pPr eaLnBrk="1" hangingPunct="1"/>
            <a:endParaRPr lang="en-US" altLang="en-US" dirty="0"/>
          </a:p>
          <a:p>
            <a:pPr eaLnBrk="1" hangingPunct="1"/>
            <a:r>
              <a:rPr lang="en-US" altLang="en-US" dirty="0"/>
              <a:t>If you could invest the money at 8%, would you have to invest more or less than at 6%? How much?</a:t>
            </a:r>
          </a:p>
        </p:txBody>
      </p:sp>
      <p:sp>
        <p:nvSpPr>
          <p:cNvPr id="36866" name="Rectangle 2">
            <a:extLst>
              <a:ext uri="{FF2B5EF4-FFF2-40B4-BE49-F238E27FC236}">
                <a16:creationId xmlns="" xmlns:a16="http://schemas.microsoft.com/office/drawing/2014/main" id="{358AF3F7-61AE-4823-A6B1-42E567C6DDE8}"/>
              </a:ext>
            </a:extLst>
          </p:cNvPr>
          <p:cNvSpPr>
            <a:spLocks noGrp="1" noChangeArrowheads="1"/>
          </p:cNvSpPr>
          <p:nvPr>
            <p:ph type="title"/>
          </p:nvPr>
        </p:nvSpPr>
        <p:spPr/>
        <p:txBody>
          <a:bodyPr/>
          <a:lstStyle/>
          <a:p>
            <a:pPr eaLnBrk="1" hangingPunct="1">
              <a:defRPr/>
            </a:pPr>
            <a:r>
              <a:rPr lang="en-US" altLang="en-US" dirty="0"/>
              <a:t>Quick Quiz – Part II</a:t>
            </a:r>
          </a:p>
        </p:txBody>
      </p:sp>
      <p:sp>
        <p:nvSpPr>
          <p:cNvPr id="2" name="Footer Placeholder 1">
            <a:extLst>
              <a:ext uri="{FF2B5EF4-FFF2-40B4-BE49-F238E27FC236}">
                <a16:creationId xmlns="" xmlns:a16="http://schemas.microsoft.com/office/drawing/2014/main" id="{1BA933DD-60E5-4691-82F2-ADAFB3A24B4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 xmlns:a16="http://schemas.microsoft.com/office/drawing/2014/main" id="{1CD5F646-4D5C-4663-A1D6-A157E5EE0510}"/>
              </a:ext>
            </a:extLst>
          </p:cNvPr>
          <p:cNvSpPr>
            <a:spLocks noGrp="1" noChangeArrowheads="1"/>
          </p:cNvSpPr>
          <p:nvPr>
            <p:ph idx="1"/>
          </p:nvPr>
        </p:nvSpPr>
        <p:spPr/>
        <p:txBody>
          <a:bodyPr/>
          <a:lstStyle/>
          <a:p>
            <a:pPr eaLnBrk="1" hangingPunct="1"/>
            <a:r>
              <a:rPr lang="en-US" altLang="en-US" dirty="0"/>
              <a:t>Determine the future value of an investment made today</a:t>
            </a:r>
          </a:p>
          <a:p>
            <a:pPr eaLnBrk="1" hangingPunct="1"/>
            <a:endParaRPr lang="en-US" altLang="en-US" sz="1200" dirty="0"/>
          </a:p>
          <a:p>
            <a:pPr eaLnBrk="1" hangingPunct="1"/>
            <a:r>
              <a:rPr lang="en-US" altLang="en-US" dirty="0"/>
              <a:t>Determine the present value of cash to be received at a future date</a:t>
            </a:r>
          </a:p>
          <a:p>
            <a:pPr eaLnBrk="1" hangingPunct="1"/>
            <a:endParaRPr lang="en-US" altLang="en-US" sz="1200" dirty="0"/>
          </a:p>
          <a:p>
            <a:pPr eaLnBrk="1" hangingPunct="1"/>
            <a:r>
              <a:rPr lang="en-US" altLang="en-US" dirty="0"/>
              <a:t>Find the return on an investment</a:t>
            </a:r>
          </a:p>
          <a:p>
            <a:pPr eaLnBrk="1" hangingPunct="1"/>
            <a:endParaRPr lang="en-US" altLang="en-US" sz="1200" dirty="0"/>
          </a:p>
          <a:p>
            <a:pPr eaLnBrk="1" hangingPunct="1"/>
            <a:r>
              <a:rPr lang="en-US" altLang="en-US" dirty="0"/>
              <a:t>Calculate how long it takes for an investment to reach a desired value</a:t>
            </a:r>
          </a:p>
        </p:txBody>
      </p:sp>
      <p:sp>
        <p:nvSpPr>
          <p:cNvPr id="5122" name="Rectangle 2">
            <a:extLst>
              <a:ext uri="{FF2B5EF4-FFF2-40B4-BE49-F238E27FC236}">
                <a16:creationId xmlns="" xmlns:a16="http://schemas.microsoft.com/office/drawing/2014/main" id="{50D2B613-0983-41AF-9DF6-B14F4C9CD54A}"/>
              </a:ext>
            </a:extLst>
          </p:cNvPr>
          <p:cNvSpPr>
            <a:spLocks noGrp="1" noChangeArrowheads="1"/>
          </p:cNvSpPr>
          <p:nvPr>
            <p:ph type="title"/>
          </p:nvPr>
        </p:nvSpPr>
        <p:spPr/>
        <p:txBody>
          <a:bodyPr>
            <a:normAutofit/>
          </a:bodyPr>
          <a:lstStyle/>
          <a:p>
            <a:pPr eaLnBrk="1" hangingPunct="1">
              <a:defRPr/>
            </a:pPr>
            <a:r>
              <a:rPr lang="en-US" altLang="en-US" sz="3600" dirty="0"/>
              <a:t>Key Concepts and Skills</a:t>
            </a:r>
          </a:p>
        </p:txBody>
      </p:sp>
      <p:sp>
        <p:nvSpPr>
          <p:cNvPr id="2" name="Footer Placeholder 1">
            <a:extLst>
              <a:ext uri="{FF2B5EF4-FFF2-40B4-BE49-F238E27FC236}">
                <a16:creationId xmlns="" xmlns:a16="http://schemas.microsoft.com/office/drawing/2014/main" id="{048654B9-89B6-4686-BD8A-7F4FEF4CC659}"/>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a:extLst>
              <a:ext uri="{FF2B5EF4-FFF2-40B4-BE49-F238E27FC236}">
                <a16:creationId xmlns="" xmlns:a16="http://schemas.microsoft.com/office/drawing/2014/main" id="{C97E6AB2-28D5-4D62-98DE-33E79CEE0CC4}"/>
              </a:ext>
            </a:extLst>
          </p:cNvPr>
          <p:cNvSpPr>
            <a:spLocks noGrp="1" noChangeArrowheads="1"/>
          </p:cNvSpPr>
          <p:nvPr>
            <p:ph idx="1"/>
          </p:nvPr>
        </p:nvSpPr>
        <p:spPr/>
        <p:txBody>
          <a:bodyPr/>
          <a:lstStyle/>
          <a:p>
            <a:pPr eaLnBrk="1" hangingPunct="1"/>
            <a:r>
              <a:rPr lang="en-US" altLang="en-US" sz="2800" dirty="0"/>
              <a:t>PV = FV / (1 + r)</a:t>
            </a:r>
            <a:r>
              <a:rPr lang="en-US" altLang="en-US" sz="2800" baseline="30000" dirty="0"/>
              <a:t>t</a:t>
            </a:r>
          </a:p>
          <a:p>
            <a:pPr eaLnBrk="1" hangingPunct="1"/>
            <a:endParaRPr lang="en-US" altLang="en-US" sz="1200" dirty="0"/>
          </a:p>
          <a:p>
            <a:pPr eaLnBrk="1" hangingPunct="1"/>
            <a:r>
              <a:rPr lang="en-US" altLang="en-US" sz="2800" dirty="0"/>
              <a:t>There are four parts to this equation:</a:t>
            </a:r>
          </a:p>
          <a:p>
            <a:pPr lvl="1" eaLnBrk="1" hangingPunct="1">
              <a:buFont typeface="Wingdings" panose="05000000000000000000" pitchFamily="2" charset="2"/>
              <a:buChar char="§"/>
            </a:pPr>
            <a:r>
              <a:rPr lang="en-US" altLang="en-US" sz="2400" dirty="0"/>
              <a:t>PV, FV, r and t</a:t>
            </a:r>
          </a:p>
          <a:p>
            <a:pPr lvl="1" eaLnBrk="1" hangingPunct="1">
              <a:buFont typeface="Wingdings" panose="05000000000000000000" pitchFamily="2" charset="2"/>
              <a:buChar char="§"/>
            </a:pPr>
            <a:r>
              <a:rPr lang="en-US" altLang="en-US" sz="2400" dirty="0"/>
              <a:t>If we know any three, we can solve for the fourth.</a:t>
            </a:r>
          </a:p>
          <a:p>
            <a:pPr lvl="1" eaLnBrk="1" hangingPunct="1">
              <a:buFont typeface="Wingdings" panose="05000000000000000000" pitchFamily="2" charset="2"/>
              <a:buChar char="§"/>
            </a:pPr>
            <a:endParaRPr lang="en-US" altLang="en-US" sz="1200" dirty="0"/>
          </a:p>
          <a:p>
            <a:pPr eaLnBrk="1" hangingPunct="1"/>
            <a:r>
              <a:rPr lang="en-US" altLang="en-US" sz="2800" dirty="0"/>
              <a:t>If you are using a financial calculator, be sure to remember the sign convention or you will receive an error (or a nonsense answer) when solving for r or t.</a:t>
            </a:r>
          </a:p>
        </p:txBody>
      </p:sp>
      <p:sp>
        <p:nvSpPr>
          <p:cNvPr id="38914" name="Rectangle 2">
            <a:extLst>
              <a:ext uri="{FF2B5EF4-FFF2-40B4-BE49-F238E27FC236}">
                <a16:creationId xmlns="" xmlns:a16="http://schemas.microsoft.com/office/drawing/2014/main" id="{C24399A5-4E7D-4375-9469-0DC1A53D70F1}"/>
              </a:ext>
            </a:extLst>
          </p:cNvPr>
          <p:cNvSpPr>
            <a:spLocks noGrp="1" noChangeArrowheads="1"/>
          </p:cNvSpPr>
          <p:nvPr>
            <p:ph type="title"/>
          </p:nvPr>
        </p:nvSpPr>
        <p:spPr/>
        <p:txBody>
          <a:bodyPr>
            <a:noAutofit/>
          </a:bodyPr>
          <a:lstStyle/>
          <a:p>
            <a:pPr eaLnBrk="1" hangingPunct="1">
              <a:defRPr/>
            </a:pPr>
            <a:r>
              <a:rPr lang="en-US" altLang="en-US" dirty="0"/>
              <a:t>The Basic PV Equation - Refresher</a:t>
            </a:r>
          </a:p>
        </p:txBody>
      </p:sp>
      <p:sp>
        <p:nvSpPr>
          <p:cNvPr id="2" name="Footer Placeholder 1">
            <a:extLst>
              <a:ext uri="{FF2B5EF4-FFF2-40B4-BE49-F238E27FC236}">
                <a16:creationId xmlns="" xmlns:a16="http://schemas.microsoft.com/office/drawing/2014/main" id="{46CFCDE2-D412-4A87-9AB2-2C67B9B80F1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a:extLst>
              <a:ext uri="{FF2B5EF4-FFF2-40B4-BE49-F238E27FC236}">
                <a16:creationId xmlns="" xmlns:a16="http://schemas.microsoft.com/office/drawing/2014/main" id="{7C343930-9A9D-4CE1-A205-7F9256233C7B}"/>
              </a:ext>
            </a:extLst>
          </p:cNvPr>
          <p:cNvSpPr>
            <a:spLocks noGrp="1" noChangeArrowheads="1"/>
          </p:cNvSpPr>
          <p:nvPr>
            <p:ph idx="1"/>
          </p:nvPr>
        </p:nvSpPr>
        <p:spPr/>
        <p:txBody>
          <a:bodyPr/>
          <a:lstStyle/>
          <a:p>
            <a:pPr eaLnBrk="1" hangingPunct="1"/>
            <a:r>
              <a:rPr lang="en-US" altLang="en-US" sz="2800" dirty="0"/>
              <a:t>Often we will want to know what the implied interest rate is on an investment</a:t>
            </a:r>
          </a:p>
          <a:p>
            <a:pPr eaLnBrk="1" hangingPunct="1"/>
            <a:endParaRPr lang="en-US" altLang="en-US" sz="1600" dirty="0"/>
          </a:p>
          <a:p>
            <a:pPr eaLnBrk="1" hangingPunct="1"/>
            <a:r>
              <a:rPr lang="en-US" altLang="en-US" sz="2800" dirty="0"/>
              <a:t>Rearrange the basic PV equation and solve for r</a:t>
            </a:r>
          </a:p>
          <a:p>
            <a:pPr lvl="1" eaLnBrk="1" hangingPunct="1">
              <a:buFont typeface="Wingdings" panose="05000000000000000000" pitchFamily="2" charset="2"/>
              <a:buChar char="§"/>
            </a:pPr>
            <a:r>
              <a:rPr lang="en-US" altLang="en-US" sz="2400" dirty="0"/>
              <a:t>FV = PV(1 + r)</a:t>
            </a:r>
            <a:r>
              <a:rPr lang="en-US" altLang="en-US" sz="2400" baseline="30000" dirty="0"/>
              <a:t>t</a:t>
            </a:r>
            <a:endParaRPr lang="en-US" altLang="en-US" sz="2400" dirty="0"/>
          </a:p>
          <a:p>
            <a:pPr lvl="1" eaLnBrk="1" hangingPunct="1">
              <a:buFont typeface="Wingdings" panose="05000000000000000000" pitchFamily="2" charset="2"/>
              <a:buChar char="§"/>
            </a:pPr>
            <a:r>
              <a:rPr lang="en-US" altLang="en-US" sz="2400" dirty="0"/>
              <a:t>r = (FV / PV)</a:t>
            </a:r>
            <a:r>
              <a:rPr lang="en-US" altLang="en-US" sz="2400" baseline="30000" dirty="0"/>
              <a:t>1/t</a:t>
            </a:r>
            <a:r>
              <a:rPr lang="en-US" altLang="en-US" sz="2400" dirty="0"/>
              <a:t> – 1</a:t>
            </a:r>
          </a:p>
          <a:p>
            <a:pPr lvl="1" eaLnBrk="1" hangingPunct="1">
              <a:buFont typeface="Wingdings" panose="05000000000000000000" pitchFamily="2" charset="2"/>
              <a:buChar char="§"/>
            </a:pPr>
            <a:endParaRPr lang="en-US" altLang="en-US" sz="1600" dirty="0"/>
          </a:p>
          <a:p>
            <a:pPr eaLnBrk="1" hangingPunct="1"/>
            <a:r>
              <a:rPr lang="en-US" altLang="en-US" sz="2800" dirty="0"/>
              <a:t>If you are using formulas, you will want to make use of both the y</a:t>
            </a:r>
            <a:r>
              <a:rPr lang="en-US" altLang="en-US" sz="2800" baseline="30000" dirty="0"/>
              <a:t>x</a:t>
            </a:r>
            <a:r>
              <a:rPr lang="en-US" altLang="en-US" sz="2800" dirty="0"/>
              <a:t> and the 1/x keys</a:t>
            </a:r>
          </a:p>
        </p:txBody>
      </p:sp>
      <p:sp>
        <p:nvSpPr>
          <p:cNvPr id="40962" name="Rectangle 2">
            <a:extLst>
              <a:ext uri="{FF2B5EF4-FFF2-40B4-BE49-F238E27FC236}">
                <a16:creationId xmlns="" xmlns:a16="http://schemas.microsoft.com/office/drawing/2014/main" id="{072ADFF0-3B96-4AB1-AF9A-9348F1DB0C50}"/>
              </a:ext>
            </a:extLst>
          </p:cNvPr>
          <p:cNvSpPr>
            <a:spLocks noGrp="1" noChangeArrowheads="1"/>
          </p:cNvSpPr>
          <p:nvPr>
            <p:ph type="title"/>
          </p:nvPr>
        </p:nvSpPr>
        <p:spPr/>
        <p:txBody>
          <a:bodyPr/>
          <a:lstStyle/>
          <a:p>
            <a:pPr eaLnBrk="1" hangingPunct="1">
              <a:defRPr/>
            </a:pPr>
            <a:r>
              <a:rPr lang="en-US" altLang="en-US" dirty="0"/>
              <a:t>Discount Rate</a:t>
            </a:r>
          </a:p>
        </p:txBody>
      </p:sp>
      <p:sp>
        <p:nvSpPr>
          <p:cNvPr id="2" name="Footer Placeholder 1">
            <a:extLst>
              <a:ext uri="{FF2B5EF4-FFF2-40B4-BE49-F238E27FC236}">
                <a16:creationId xmlns="" xmlns:a16="http://schemas.microsoft.com/office/drawing/2014/main" id="{049B7FDF-6379-4684-A246-3D611C1A048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a:extLst>
              <a:ext uri="{FF2B5EF4-FFF2-40B4-BE49-F238E27FC236}">
                <a16:creationId xmlns="" xmlns:a16="http://schemas.microsoft.com/office/drawing/2014/main" id="{6288B452-7676-4801-B59C-8F0855329873}"/>
              </a:ext>
            </a:extLst>
          </p:cNvPr>
          <p:cNvSpPr>
            <a:spLocks noGrp="1" noChangeArrowheads="1"/>
          </p:cNvSpPr>
          <p:nvPr>
            <p:ph idx="1"/>
          </p:nvPr>
        </p:nvSpPr>
        <p:spPr/>
        <p:txBody>
          <a:bodyPr/>
          <a:lstStyle/>
          <a:p>
            <a:pPr eaLnBrk="1" hangingPunct="1">
              <a:spcBef>
                <a:spcPts val="600"/>
              </a:spcBef>
            </a:pPr>
            <a:r>
              <a:rPr lang="en-US" altLang="en-US" sz="2800" dirty="0"/>
              <a:t>You are looking at an investment that will pay $1,200 in 5 years if you invest $1,000 today. What is the implied rate of interest?</a:t>
            </a:r>
          </a:p>
          <a:p>
            <a:pPr eaLnBrk="1" hangingPunct="1">
              <a:spcBef>
                <a:spcPts val="600"/>
              </a:spcBef>
            </a:pPr>
            <a:endParaRPr lang="en-US" altLang="en-US" sz="1100" dirty="0"/>
          </a:p>
          <a:p>
            <a:pPr lvl="1" eaLnBrk="1" hangingPunct="1">
              <a:spcBef>
                <a:spcPts val="600"/>
              </a:spcBef>
              <a:buFont typeface="Wingdings" panose="05000000000000000000" pitchFamily="2" charset="2"/>
              <a:buChar char="§"/>
            </a:pPr>
            <a:r>
              <a:rPr lang="en-US" altLang="en-US" sz="2400" dirty="0"/>
              <a:t>r = (1,200 / 1,000)</a:t>
            </a:r>
            <a:r>
              <a:rPr lang="en-US" altLang="en-US" sz="2400" baseline="30000" dirty="0"/>
              <a:t>1/5</a:t>
            </a:r>
            <a:r>
              <a:rPr lang="en-US" altLang="en-US" sz="2400" dirty="0"/>
              <a:t> – 1 = .03714 = 3.714%</a:t>
            </a:r>
          </a:p>
          <a:p>
            <a:pPr lvl="1" eaLnBrk="1" hangingPunct="1">
              <a:spcBef>
                <a:spcPts val="600"/>
              </a:spcBef>
              <a:buFont typeface="Wingdings" panose="05000000000000000000" pitchFamily="2" charset="2"/>
              <a:buChar char="§"/>
            </a:pPr>
            <a:endParaRPr lang="en-US" altLang="en-US" sz="1100" dirty="0"/>
          </a:p>
          <a:p>
            <a:pPr lvl="1" eaLnBrk="1" hangingPunct="1">
              <a:spcBef>
                <a:spcPts val="600"/>
              </a:spcBef>
              <a:buFont typeface="Wingdings" panose="05000000000000000000" pitchFamily="2" charset="2"/>
              <a:buChar char="§"/>
            </a:pPr>
            <a:r>
              <a:rPr lang="en-US" altLang="en-US" sz="2400" dirty="0"/>
              <a:t>Calculator – the sign convention matters!!!</a:t>
            </a:r>
          </a:p>
          <a:p>
            <a:pPr lvl="2" eaLnBrk="1" hangingPunct="1">
              <a:spcBef>
                <a:spcPts val="600"/>
              </a:spcBef>
            </a:pPr>
            <a:r>
              <a:rPr lang="en-US" altLang="en-US" sz="2000" dirty="0"/>
              <a:t>N = 5</a:t>
            </a:r>
          </a:p>
          <a:p>
            <a:pPr lvl="2" eaLnBrk="1" hangingPunct="1">
              <a:spcBef>
                <a:spcPts val="600"/>
              </a:spcBef>
            </a:pPr>
            <a:r>
              <a:rPr lang="en-US" altLang="en-US" sz="2000" dirty="0"/>
              <a:t>PV = -1,000 (you pay 1,000 today)</a:t>
            </a:r>
          </a:p>
          <a:p>
            <a:pPr lvl="2" eaLnBrk="1" hangingPunct="1">
              <a:spcBef>
                <a:spcPts val="600"/>
              </a:spcBef>
            </a:pPr>
            <a:r>
              <a:rPr lang="en-US" altLang="en-US" sz="2000" dirty="0"/>
              <a:t>FV = 1,200 (you receive 1,200 in 5 years)</a:t>
            </a:r>
          </a:p>
          <a:p>
            <a:pPr lvl="2" eaLnBrk="1" hangingPunct="1">
              <a:spcBef>
                <a:spcPts val="600"/>
              </a:spcBef>
            </a:pPr>
            <a:r>
              <a:rPr lang="en-US" altLang="en-US" sz="2000" dirty="0"/>
              <a:t>CPT I/Y = 3.714%</a:t>
            </a:r>
          </a:p>
        </p:txBody>
      </p:sp>
      <p:sp>
        <p:nvSpPr>
          <p:cNvPr id="41986" name="Rectangle 2">
            <a:extLst>
              <a:ext uri="{FF2B5EF4-FFF2-40B4-BE49-F238E27FC236}">
                <a16:creationId xmlns="" xmlns:a16="http://schemas.microsoft.com/office/drawing/2014/main" id="{0898F79E-2F7C-4726-965D-BE54902BCC90}"/>
              </a:ext>
            </a:extLst>
          </p:cNvPr>
          <p:cNvSpPr>
            <a:spLocks noGrp="1" noChangeArrowheads="1"/>
          </p:cNvSpPr>
          <p:nvPr>
            <p:ph type="title"/>
          </p:nvPr>
        </p:nvSpPr>
        <p:spPr/>
        <p:txBody>
          <a:bodyPr/>
          <a:lstStyle/>
          <a:p>
            <a:pPr eaLnBrk="1" hangingPunct="1">
              <a:defRPr/>
            </a:pPr>
            <a:r>
              <a:rPr lang="en-US" altLang="en-US" dirty="0"/>
              <a:t>Discount Rate – Example 1</a:t>
            </a:r>
          </a:p>
        </p:txBody>
      </p:sp>
      <p:sp>
        <p:nvSpPr>
          <p:cNvPr id="2" name="Footer Placeholder 1">
            <a:extLst>
              <a:ext uri="{FF2B5EF4-FFF2-40B4-BE49-F238E27FC236}">
                <a16:creationId xmlns="" xmlns:a16="http://schemas.microsoft.com/office/drawing/2014/main" id="{CDF7531E-0A3D-47A4-A1C5-2EECFB439274}"/>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a:extLst>
              <a:ext uri="{FF2B5EF4-FFF2-40B4-BE49-F238E27FC236}">
                <a16:creationId xmlns="" xmlns:a16="http://schemas.microsoft.com/office/drawing/2014/main" id="{BC59A198-D3FC-4CAA-AA02-F4A16D7C2356}"/>
              </a:ext>
            </a:extLst>
          </p:cNvPr>
          <p:cNvSpPr>
            <a:spLocks noGrp="1" noChangeArrowheads="1"/>
          </p:cNvSpPr>
          <p:nvPr>
            <p:ph idx="1"/>
          </p:nvPr>
        </p:nvSpPr>
        <p:spPr/>
        <p:txBody>
          <a:bodyPr/>
          <a:lstStyle/>
          <a:p>
            <a:pPr eaLnBrk="1" hangingPunct="1"/>
            <a:r>
              <a:rPr lang="en-US" altLang="en-US" sz="2800" dirty="0"/>
              <a:t>Suppose you are offered an investment that will allow you to double your money in 6 years. You have $10,000 to invest. What is the implied rate of interest?</a:t>
            </a:r>
          </a:p>
          <a:p>
            <a:pPr eaLnBrk="1" hangingPunct="1"/>
            <a:endParaRPr lang="en-US" altLang="en-US" sz="2800" dirty="0"/>
          </a:p>
          <a:p>
            <a:pPr lvl="1" eaLnBrk="1" hangingPunct="1">
              <a:buFont typeface="Wingdings" panose="05000000000000000000" pitchFamily="2" charset="2"/>
              <a:buChar char="§"/>
            </a:pPr>
            <a:r>
              <a:rPr lang="en-US" altLang="en-US" sz="2400" dirty="0"/>
              <a:t>N = 6</a:t>
            </a:r>
          </a:p>
          <a:p>
            <a:pPr lvl="1" eaLnBrk="1" hangingPunct="1">
              <a:buFont typeface="Wingdings" panose="05000000000000000000" pitchFamily="2" charset="2"/>
              <a:buChar char="§"/>
            </a:pPr>
            <a:r>
              <a:rPr lang="en-US" altLang="en-US" sz="2400" dirty="0"/>
              <a:t>PV = -10,000</a:t>
            </a:r>
          </a:p>
          <a:p>
            <a:pPr lvl="1" eaLnBrk="1" hangingPunct="1">
              <a:buFont typeface="Wingdings" panose="05000000000000000000" pitchFamily="2" charset="2"/>
              <a:buChar char="§"/>
            </a:pPr>
            <a:r>
              <a:rPr lang="en-US" altLang="en-US" sz="2400" dirty="0"/>
              <a:t>FV = 20,000</a:t>
            </a:r>
          </a:p>
          <a:p>
            <a:pPr lvl="1" eaLnBrk="1" hangingPunct="1">
              <a:buFont typeface="Wingdings" panose="05000000000000000000" pitchFamily="2" charset="2"/>
              <a:buChar char="§"/>
            </a:pPr>
            <a:r>
              <a:rPr lang="en-US" altLang="en-US" sz="2400" dirty="0"/>
              <a:t>CPT I/Y = 12.25%</a:t>
            </a:r>
          </a:p>
        </p:txBody>
      </p:sp>
      <p:sp>
        <p:nvSpPr>
          <p:cNvPr id="44034" name="Rectangle 2">
            <a:extLst>
              <a:ext uri="{FF2B5EF4-FFF2-40B4-BE49-F238E27FC236}">
                <a16:creationId xmlns="" xmlns:a16="http://schemas.microsoft.com/office/drawing/2014/main" id="{96B51100-ED9C-4E79-978D-D8605AC841AA}"/>
              </a:ext>
            </a:extLst>
          </p:cNvPr>
          <p:cNvSpPr>
            <a:spLocks noGrp="1" noChangeArrowheads="1"/>
          </p:cNvSpPr>
          <p:nvPr>
            <p:ph type="title"/>
          </p:nvPr>
        </p:nvSpPr>
        <p:spPr/>
        <p:txBody>
          <a:bodyPr/>
          <a:lstStyle/>
          <a:p>
            <a:pPr eaLnBrk="1" hangingPunct="1">
              <a:defRPr/>
            </a:pPr>
            <a:r>
              <a:rPr lang="en-US" altLang="en-US" dirty="0"/>
              <a:t>Discount Rate – Example 2</a:t>
            </a:r>
          </a:p>
        </p:txBody>
      </p:sp>
      <p:sp>
        <p:nvSpPr>
          <p:cNvPr id="2" name="Footer Placeholder 1">
            <a:extLst>
              <a:ext uri="{FF2B5EF4-FFF2-40B4-BE49-F238E27FC236}">
                <a16:creationId xmlns="" xmlns:a16="http://schemas.microsoft.com/office/drawing/2014/main" id="{C2EA4AF8-699D-4215-9AFA-9AC249DD2E36}"/>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a:extLst>
              <a:ext uri="{FF2B5EF4-FFF2-40B4-BE49-F238E27FC236}">
                <a16:creationId xmlns="" xmlns:a16="http://schemas.microsoft.com/office/drawing/2014/main" id="{22EF679B-B306-4201-9861-61FA318D3878}"/>
              </a:ext>
            </a:extLst>
          </p:cNvPr>
          <p:cNvSpPr>
            <a:spLocks noGrp="1" noChangeArrowheads="1"/>
          </p:cNvSpPr>
          <p:nvPr>
            <p:ph idx="1"/>
          </p:nvPr>
        </p:nvSpPr>
        <p:spPr/>
        <p:txBody>
          <a:bodyPr/>
          <a:lstStyle/>
          <a:p>
            <a:pPr eaLnBrk="1" hangingPunct="1"/>
            <a:r>
              <a:rPr lang="en-US" altLang="en-US" sz="2800" dirty="0"/>
              <a:t>Suppose you have a 1-year old son and you want to provide $75,000 in 17 years towards his college education. </a:t>
            </a:r>
          </a:p>
          <a:p>
            <a:pPr lvl="1" eaLnBrk="1" hangingPunct="1"/>
            <a:r>
              <a:rPr lang="en-US" altLang="en-US" sz="2400" dirty="0"/>
              <a:t>You currently have $5,000 to invest. </a:t>
            </a:r>
          </a:p>
          <a:p>
            <a:pPr lvl="1" eaLnBrk="1" hangingPunct="1"/>
            <a:r>
              <a:rPr lang="en-US" altLang="en-US" sz="2400" dirty="0"/>
              <a:t>What interest rate must you earn to have the $75,000 when you need it?</a:t>
            </a:r>
          </a:p>
          <a:p>
            <a:pPr eaLnBrk="1" hangingPunct="1"/>
            <a:endParaRPr lang="en-US" altLang="en-US" sz="1400" dirty="0"/>
          </a:p>
          <a:p>
            <a:pPr lvl="1" eaLnBrk="1" hangingPunct="1">
              <a:buFont typeface="Wingdings" panose="05000000000000000000" pitchFamily="2" charset="2"/>
              <a:buChar char="§"/>
            </a:pPr>
            <a:r>
              <a:rPr lang="en-US" altLang="en-US" sz="2400" dirty="0"/>
              <a:t>N = 17; PV = -5,000; FV = 75,000</a:t>
            </a:r>
          </a:p>
          <a:p>
            <a:pPr lvl="1" eaLnBrk="1" hangingPunct="1">
              <a:buFont typeface="Wingdings" panose="05000000000000000000" pitchFamily="2" charset="2"/>
              <a:buChar char="§"/>
            </a:pPr>
            <a:endParaRPr lang="en-US" altLang="en-US" sz="1400" dirty="0"/>
          </a:p>
          <a:p>
            <a:pPr lvl="1" eaLnBrk="1" hangingPunct="1">
              <a:buFont typeface="Wingdings" panose="05000000000000000000" pitchFamily="2" charset="2"/>
              <a:buChar char="§"/>
            </a:pPr>
            <a:r>
              <a:rPr lang="en-US" altLang="en-US" sz="2400" dirty="0"/>
              <a:t>CPT I/Y = 17.27%</a:t>
            </a:r>
          </a:p>
        </p:txBody>
      </p:sp>
      <p:sp>
        <p:nvSpPr>
          <p:cNvPr id="46082" name="Rectangle 2">
            <a:extLst>
              <a:ext uri="{FF2B5EF4-FFF2-40B4-BE49-F238E27FC236}">
                <a16:creationId xmlns="" xmlns:a16="http://schemas.microsoft.com/office/drawing/2014/main" id="{F38A4437-4AFD-4873-B935-4EACCAD3AD82}"/>
              </a:ext>
            </a:extLst>
          </p:cNvPr>
          <p:cNvSpPr>
            <a:spLocks noGrp="1" noChangeArrowheads="1"/>
          </p:cNvSpPr>
          <p:nvPr>
            <p:ph type="title"/>
          </p:nvPr>
        </p:nvSpPr>
        <p:spPr/>
        <p:txBody>
          <a:bodyPr/>
          <a:lstStyle/>
          <a:p>
            <a:pPr eaLnBrk="1" hangingPunct="1">
              <a:defRPr/>
            </a:pPr>
            <a:r>
              <a:rPr lang="en-US" altLang="en-US" dirty="0"/>
              <a:t>Discount Rate – Example 3</a:t>
            </a:r>
          </a:p>
        </p:txBody>
      </p:sp>
      <p:sp>
        <p:nvSpPr>
          <p:cNvPr id="2" name="Footer Placeholder 1">
            <a:extLst>
              <a:ext uri="{FF2B5EF4-FFF2-40B4-BE49-F238E27FC236}">
                <a16:creationId xmlns="" xmlns:a16="http://schemas.microsoft.com/office/drawing/2014/main" id="{5945BA7E-D2D5-4975-8D16-79A589C321AD}"/>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a:extLst>
              <a:ext uri="{FF2B5EF4-FFF2-40B4-BE49-F238E27FC236}">
                <a16:creationId xmlns="" xmlns:a16="http://schemas.microsoft.com/office/drawing/2014/main" id="{62C05BE8-A700-43AD-8220-FC118031B20B}"/>
              </a:ext>
            </a:extLst>
          </p:cNvPr>
          <p:cNvSpPr>
            <a:spLocks noGrp="1" noChangeArrowheads="1"/>
          </p:cNvSpPr>
          <p:nvPr>
            <p:ph idx="1"/>
          </p:nvPr>
        </p:nvSpPr>
        <p:spPr/>
        <p:txBody>
          <a:bodyPr/>
          <a:lstStyle/>
          <a:p>
            <a:pPr eaLnBrk="1" hangingPunct="1">
              <a:lnSpc>
                <a:spcPct val="90000"/>
              </a:lnSpc>
              <a:spcBef>
                <a:spcPts val="600"/>
              </a:spcBef>
            </a:pPr>
            <a:r>
              <a:rPr lang="en-US" altLang="en-US" dirty="0"/>
              <a:t>What are some situations in which you might want to know the implied interest rate?</a:t>
            </a:r>
          </a:p>
          <a:p>
            <a:pPr eaLnBrk="1" hangingPunct="1">
              <a:lnSpc>
                <a:spcPct val="90000"/>
              </a:lnSpc>
              <a:spcBef>
                <a:spcPts val="600"/>
              </a:spcBef>
            </a:pPr>
            <a:endParaRPr lang="en-US" altLang="en-US" sz="1100" dirty="0"/>
          </a:p>
          <a:p>
            <a:pPr eaLnBrk="1" hangingPunct="1">
              <a:lnSpc>
                <a:spcPct val="90000"/>
              </a:lnSpc>
              <a:spcBef>
                <a:spcPts val="600"/>
              </a:spcBef>
            </a:pPr>
            <a:r>
              <a:rPr lang="en-US" altLang="en-US" dirty="0"/>
              <a:t>You are offered the following investments:</a:t>
            </a:r>
          </a:p>
          <a:p>
            <a:pPr eaLnBrk="1" hangingPunct="1">
              <a:lnSpc>
                <a:spcPct val="90000"/>
              </a:lnSpc>
              <a:spcBef>
                <a:spcPts val="600"/>
              </a:spcBef>
            </a:pPr>
            <a:endParaRPr lang="en-US" altLang="en-US" sz="1100" dirty="0"/>
          </a:p>
          <a:p>
            <a:pPr lvl="1" eaLnBrk="1" hangingPunct="1">
              <a:lnSpc>
                <a:spcPct val="90000"/>
              </a:lnSpc>
              <a:spcBef>
                <a:spcPts val="600"/>
              </a:spcBef>
              <a:buFont typeface="Wingdings" panose="05000000000000000000" pitchFamily="2" charset="2"/>
              <a:buChar char="§"/>
            </a:pPr>
            <a:r>
              <a:rPr lang="en-US" altLang="en-US" dirty="0"/>
              <a:t>You can invest $500 today and receive $600 in 5 years. The investment is considered low risk.</a:t>
            </a:r>
          </a:p>
          <a:p>
            <a:pPr lvl="1" eaLnBrk="1" hangingPunct="1">
              <a:lnSpc>
                <a:spcPct val="90000"/>
              </a:lnSpc>
              <a:spcBef>
                <a:spcPts val="600"/>
              </a:spcBef>
              <a:buFont typeface="Wingdings" panose="05000000000000000000" pitchFamily="2" charset="2"/>
              <a:buChar char="§"/>
            </a:pPr>
            <a:endParaRPr lang="en-US" altLang="en-US" sz="1100" dirty="0"/>
          </a:p>
          <a:p>
            <a:pPr lvl="1" eaLnBrk="1" hangingPunct="1">
              <a:lnSpc>
                <a:spcPct val="90000"/>
              </a:lnSpc>
              <a:spcBef>
                <a:spcPts val="600"/>
              </a:spcBef>
              <a:buFont typeface="Wingdings" panose="05000000000000000000" pitchFamily="2" charset="2"/>
              <a:buChar char="§"/>
            </a:pPr>
            <a:r>
              <a:rPr lang="en-US" altLang="en-US" dirty="0"/>
              <a:t>You can invest the $500 in a bank account paying 4%.</a:t>
            </a:r>
          </a:p>
          <a:p>
            <a:pPr lvl="1" eaLnBrk="1" hangingPunct="1">
              <a:lnSpc>
                <a:spcPct val="90000"/>
              </a:lnSpc>
              <a:spcBef>
                <a:spcPts val="600"/>
              </a:spcBef>
              <a:buFont typeface="Wingdings" panose="05000000000000000000" pitchFamily="2" charset="2"/>
              <a:buChar char="§"/>
            </a:pPr>
            <a:endParaRPr lang="en-US" altLang="en-US" sz="1100" dirty="0"/>
          </a:p>
          <a:p>
            <a:pPr lvl="1" eaLnBrk="1" hangingPunct="1">
              <a:lnSpc>
                <a:spcPct val="90000"/>
              </a:lnSpc>
              <a:spcBef>
                <a:spcPts val="600"/>
              </a:spcBef>
              <a:buFont typeface="Wingdings" panose="05000000000000000000" pitchFamily="2" charset="2"/>
              <a:buChar char="§"/>
            </a:pPr>
            <a:r>
              <a:rPr lang="en-US" altLang="en-US" dirty="0"/>
              <a:t>What is the implied interest rate for the first choice and which investment should you choose?</a:t>
            </a:r>
          </a:p>
          <a:p>
            <a:pPr lvl="1" eaLnBrk="1" hangingPunct="1">
              <a:lnSpc>
                <a:spcPct val="90000"/>
              </a:lnSpc>
              <a:spcBef>
                <a:spcPts val="600"/>
              </a:spcBef>
              <a:buFont typeface="Wingdings" panose="05000000000000000000" pitchFamily="2" charset="2"/>
              <a:buChar char="§"/>
            </a:pPr>
            <a:endParaRPr lang="en-US" altLang="en-US" dirty="0"/>
          </a:p>
        </p:txBody>
      </p:sp>
      <p:sp>
        <p:nvSpPr>
          <p:cNvPr id="48130" name="Rectangle 2">
            <a:extLst>
              <a:ext uri="{FF2B5EF4-FFF2-40B4-BE49-F238E27FC236}">
                <a16:creationId xmlns="" xmlns:a16="http://schemas.microsoft.com/office/drawing/2014/main" id="{CCC353D7-7BB8-4003-A486-BFAE4EFD2C5B}"/>
              </a:ext>
            </a:extLst>
          </p:cNvPr>
          <p:cNvSpPr>
            <a:spLocks noGrp="1" noChangeArrowheads="1"/>
          </p:cNvSpPr>
          <p:nvPr>
            <p:ph type="title"/>
          </p:nvPr>
        </p:nvSpPr>
        <p:spPr/>
        <p:txBody>
          <a:bodyPr/>
          <a:lstStyle/>
          <a:p>
            <a:pPr eaLnBrk="1" hangingPunct="1">
              <a:defRPr/>
            </a:pPr>
            <a:r>
              <a:rPr lang="en-US" altLang="en-US" dirty="0"/>
              <a:t>Quick Quiz – Part III</a:t>
            </a:r>
          </a:p>
        </p:txBody>
      </p:sp>
      <p:sp>
        <p:nvSpPr>
          <p:cNvPr id="2" name="Footer Placeholder 1">
            <a:extLst>
              <a:ext uri="{FF2B5EF4-FFF2-40B4-BE49-F238E27FC236}">
                <a16:creationId xmlns="" xmlns:a16="http://schemas.microsoft.com/office/drawing/2014/main" id="{DD74BFB2-7F4B-4BCE-A8DD-77C08DDBDCE5}"/>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 xmlns:a16="http://schemas.microsoft.com/office/drawing/2014/main" id="{4811B926-9772-45AE-806A-6CAD60082AA5}"/>
              </a:ext>
            </a:extLst>
          </p:cNvPr>
          <p:cNvSpPr>
            <a:spLocks noGrp="1" noChangeArrowheads="1"/>
          </p:cNvSpPr>
          <p:nvPr>
            <p:ph idx="1"/>
          </p:nvPr>
        </p:nvSpPr>
        <p:spPr/>
        <p:txBody>
          <a:bodyPr/>
          <a:lstStyle/>
          <a:p>
            <a:pPr eaLnBrk="1" hangingPunct="1"/>
            <a:r>
              <a:rPr lang="en-US" altLang="en-US" dirty="0"/>
              <a:t>Start with the basic equation and solve for t (remember your logs).</a:t>
            </a:r>
          </a:p>
          <a:p>
            <a:pPr lvl="1" eaLnBrk="1" hangingPunct="1">
              <a:buFont typeface="Wingdings" panose="05000000000000000000" pitchFamily="2" charset="2"/>
              <a:buChar char="§"/>
            </a:pPr>
            <a:r>
              <a:rPr lang="en-US" altLang="en-US" dirty="0"/>
              <a:t>FV = PV(1 + r)</a:t>
            </a:r>
            <a:r>
              <a:rPr lang="en-US" altLang="en-US" baseline="30000" dirty="0"/>
              <a:t>t</a:t>
            </a:r>
            <a:endParaRPr lang="en-US" altLang="en-US" dirty="0"/>
          </a:p>
          <a:p>
            <a:pPr lvl="1" eaLnBrk="1" hangingPunct="1">
              <a:buFont typeface="Wingdings" panose="05000000000000000000" pitchFamily="2" charset="2"/>
              <a:buChar char="§"/>
            </a:pPr>
            <a:r>
              <a:rPr lang="en-US" altLang="en-US" dirty="0"/>
              <a:t>t = ln(FV / PV) / ln(1 + r)</a:t>
            </a:r>
          </a:p>
          <a:p>
            <a:pPr lvl="1" eaLnBrk="1" hangingPunct="1">
              <a:buFont typeface="Wingdings" panose="05000000000000000000" pitchFamily="2" charset="2"/>
              <a:buChar char="§"/>
            </a:pPr>
            <a:endParaRPr lang="en-US" altLang="en-US" dirty="0"/>
          </a:p>
          <a:p>
            <a:pPr eaLnBrk="1" hangingPunct="1"/>
            <a:r>
              <a:rPr lang="en-US" altLang="en-US" dirty="0"/>
              <a:t>You can use the financial keys on the calculator as well; just remember the sign convention.</a:t>
            </a:r>
          </a:p>
        </p:txBody>
      </p:sp>
      <p:sp>
        <p:nvSpPr>
          <p:cNvPr id="50178" name="Rectangle 2">
            <a:extLst>
              <a:ext uri="{FF2B5EF4-FFF2-40B4-BE49-F238E27FC236}">
                <a16:creationId xmlns="" xmlns:a16="http://schemas.microsoft.com/office/drawing/2014/main" id="{B809538D-5991-44C3-9D49-22ED9652290E}"/>
              </a:ext>
            </a:extLst>
          </p:cNvPr>
          <p:cNvSpPr>
            <a:spLocks noGrp="1" noChangeArrowheads="1"/>
          </p:cNvSpPr>
          <p:nvPr>
            <p:ph type="title"/>
          </p:nvPr>
        </p:nvSpPr>
        <p:spPr/>
        <p:txBody>
          <a:bodyPr>
            <a:noAutofit/>
          </a:bodyPr>
          <a:lstStyle/>
          <a:p>
            <a:pPr eaLnBrk="1" hangingPunct="1">
              <a:defRPr/>
            </a:pPr>
            <a:r>
              <a:rPr lang="en-US" altLang="en-US" dirty="0"/>
              <a:t>Finding the Number of Periods</a:t>
            </a:r>
          </a:p>
        </p:txBody>
      </p:sp>
      <p:sp>
        <p:nvSpPr>
          <p:cNvPr id="2" name="Footer Placeholder 1">
            <a:extLst>
              <a:ext uri="{FF2B5EF4-FFF2-40B4-BE49-F238E27FC236}">
                <a16:creationId xmlns="" xmlns:a16="http://schemas.microsoft.com/office/drawing/2014/main" id="{16E401F9-808F-42F7-A209-928550A0A96B}"/>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a:extLst>
              <a:ext uri="{FF2B5EF4-FFF2-40B4-BE49-F238E27FC236}">
                <a16:creationId xmlns="" xmlns:a16="http://schemas.microsoft.com/office/drawing/2014/main" id="{A02DF031-D3D1-43FC-8736-57C6FD484334}"/>
              </a:ext>
            </a:extLst>
          </p:cNvPr>
          <p:cNvSpPr>
            <a:spLocks noGrp="1" noChangeArrowheads="1"/>
          </p:cNvSpPr>
          <p:nvPr>
            <p:ph idx="1"/>
          </p:nvPr>
        </p:nvSpPr>
        <p:spPr/>
        <p:txBody>
          <a:bodyPr/>
          <a:lstStyle/>
          <a:p>
            <a:pPr eaLnBrk="1" hangingPunct="1"/>
            <a:r>
              <a:rPr lang="en-US" altLang="en-US" sz="3000" dirty="0"/>
              <a:t>You want to purchase a new car, and you are willing to pay $20,000. </a:t>
            </a:r>
          </a:p>
          <a:p>
            <a:pPr lvl="1" eaLnBrk="1" hangingPunct="1"/>
            <a:r>
              <a:rPr lang="en-US" altLang="en-US" sz="2600" dirty="0"/>
              <a:t>If you can invest at 10% per year and you currently have $15,000, how long will it be before you have enough money to pay cash for the car?</a:t>
            </a:r>
          </a:p>
          <a:p>
            <a:pPr eaLnBrk="1" hangingPunct="1">
              <a:buFontTx/>
              <a:buNone/>
            </a:pPr>
            <a:endParaRPr lang="en-US" altLang="en-US" sz="1500" dirty="0"/>
          </a:p>
          <a:p>
            <a:pPr lvl="1" eaLnBrk="1" hangingPunct="1">
              <a:buFont typeface="Wingdings" panose="05000000000000000000" pitchFamily="2" charset="2"/>
              <a:buChar char="§"/>
            </a:pPr>
            <a:r>
              <a:rPr lang="en-US" altLang="en-US" dirty="0"/>
              <a:t>I/Y = 10; PV = -15,000; FV = 20,000</a:t>
            </a:r>
          </a:p>
          <a:p>
            <a:pPr lvl="1" eaLnBrk="1" hangingPunct="1">
              <a:buFont typeface="Wingdings" panose="05000000000000000000" pitchFamily="2" charset="2"/>
              <a:buChar char="§"/>
            </a:pPr>
            <a:endParaRPr lang="en-US" altLang="en-US" sz="1200" dirty="0"/>
          </a:p>
          <a:p>
            <a:pPr lvl="1" eaLnBrk="1" hangingPunct="1">
              <a:buFont typeface="Wingdings" panose="05000000000000000000" pitchFamily="2" charset="2"/>
              <a:buChar char="§"/>
            </a:pPr>
            <a:r>
              <a:rPr lang="en-US" altLang="en-US" dirty="0"/>
              <a:t>CPT N = 3.02 years</a:t>
            </a:r>
          </a:p>
        </p:txBody>
      </p:sp>
      <p:sp>
        <p:nvSpPr>
          <p:cNvPr id="52226" name="Rectangle 2">
            <a:extLst>
              <a:ext uri="{FF2B5EF4-FFF2-40B4-BE49-F238E27FC236}">
                <a16:creationId xmlns="" xmlns:a16="http://schemas.microsoft.com/office/drawing/2014/main" id="{5C41C2AB-A7DF-4A02-ABA1-9C5BDF72AC90}"/>
              </a:ext>
            </a:extLst>
          </p:cNvPr>
          <p:cNvSpPr>
            <a:spLocks noGrp="1" noChangeArrowheads="1"/>
          </p:cNvSpPr>
          <p:nvPr>
            <p:ph type="title"/>
          </p:nvPr>
        </p:nvSpPr>
        <p:spPr/>
        <p:txBody>
          <a:bodyPr/>
          <a:lstStyle/>
          <a:p>
            <a:pPr eaLnBrk="1" hangingPunct="1">
              <a:defRPr/>
            </a:pPr>
            <a:r>
              <a:rPr lang="en-US" altLang="en-US" dirty="0"/>
              <a:t>Number of Periods – Example 1</a:t>
            </a:r>
          </a:p>
        </p:txBody>
      </p:sp>
      <p:sp>
        <p:nvSpPr>
          <p:cNvPr id="2" name="Footer Placeholder 1">
            <a:extLst>
              <a:ext uri="{FF2B5EF4-FFF2-40B4-BE49-F238E27FC236}">
                <a16:creationId xmlns="" xmlns:a16="http://schemas.microsoft.com/office/drawing/2014/main" id="{E4141228-E333-44D5-93A7-380A1DD17FA3}"/>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 xmlns:a16="http://schemas.microsoft.com/office/drawing/2014/main" id="{56AD6BEE-BB42-44D7-8AFC-C811BF1C9BED}"/>
              </a:ext>
            </a:extLst>
          </p:cNvPr>
          <p:cNvSpPr>
            <a:spLocks noGrp="1" noChangeArrowheads="1"/>
          </p:cNvSpPr>
          <p:nvPr>
            <p:ph idx="1"/>
          </p:nvPr>
        </p:nvSpPr>
        <p:spPr/>
        <p:txBody>
          <a:bodyPr/>
          <a:lstStyle/>
          <a:p>
            <a:pPr eaLnBrk="1" hangingPunct="1"/>
            <a:r>
              <a:rPr lang="en-US" altLang="en-US" sz="2800" dirty="0"/>
              <a:t>Suppose you want to buy a new house. </a:t>
            </a:r>
          </a:p>
          <a:p>
            <a:pPr lvl="1" eaLnBrk="1" hangingPunct="1"/>
            <a:r>
              <a:rPr lang="en-US" altLang="en-US" sz="2400" dirty="0"/>
              <a:t>You currently have $15,000, and you figure you need to have a 10% down payment plus an additional 5% of the loan amount for closing costs. </a:t>
            </a:r>
          </a:p>
          <a:p>
            <a:pPr lvl="1" eaLnBrk="1" hangingPunct="1"/>
            <a:r>
              <a:rPr lang="en-US" altLang="en-US" sz="2400" dirty="0"/>
              <a:t>Assume the type of house you want will cost about $150,000 and you can earn 7.5% per year. </a:t>
            </a:r>
          </a:p>
          <a:p>
            <a:pPr lvl="1" eaLnBrk="1" hangingPunct="1"/>
            <a:r>
              <a:rPr lang="en-US" altLang="en-US" sz="2400" dirty="0"/>
              <a:t>How long will it be before you have enough money for the down payment and closing costs?</a:t>
            </a:r>
          </a:p>
        </p:txBody>
      </p:sp>
      <p:sp>
        <p:nvSpPr>
          <p:cNvPr id="54274" name="Rectangle 2">
            <a:extLst>
              <a:ext uri="{FF2B5EF4-FFF2-40B4-BE49-F238E27FC236}">
                <a16:creationId xmlns="" xmlns:a16="http://schemas.microsoft.com/office/drawing/2014/main" id="{CF6E7951-E38D-403E-8FA4-266F0145B6D7}"/>
              </a:ext>
            </a:extLst>
          </p:cNvPr>
          <p:cNvSpPr>
            <a:spLocks noGrp="1" noChangeArrowheads="1"/>
          </p:cNvSpPr>
          <p:nvPr>
            <p:ph type="title"/>
          </p:nvPr>
        </p:nvSpPr>
        <p:spPr/>
        <p:txBody>
          <a:bodyPr/>
          <a:lstStyle/>
          <a:p>
            <a:pPr eaLnBrk="1" hangingPunct="1">
              <a:defRPr/>
            </a:pPr>
            <a:r>
              <a:rPr lang="en-US" altLang="en-US" dirty="0"/>
              <a:t>Number of Periods – Example 2</a:t>
            </a:r>
          </a:p>
        </p:txBody>
      </p:sp>
      <p:sp>
        <p:nvSpPr>
          <p:cNvPr id="2" name="Footer Placeholder 1">
            <a:extLst>
              <a:ext uri="{FF2B5EF4-FFF2-40B4-BE49-F238E27FC236}">
                <a16:creationId xmlns="" xmlns:a16="http://schemas.microsoft.com/office/drawing/2014/main" id="{F8300AE8-D507-46D0-AD67-8B4A36C1A344}"/>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a:extLst>
              <a:ext uri="{FF2B5EF4-FFF2-40B4-BE49-F238E27FC236}">
                <a16:creationId xmlns="" xmlns:a16="http://schemas.microsoft.com/office/drawing/2014/main" id="{235FA26B-E302-47CF-A504-B3A6C949FF35}"/>
              </a:ext>
            </a:extLst>
          </p:cNvPr>
          <p:cNvSpPr>
            <a:spLocks noGrp="1" noChangeArrowheads="1"/>
          </p:cNvSpPr>
          <p:nvPr>
            <p:ph idx="1"/>
          </p:nvPr>
        </p:nvSpPr>
        <p:spPr/>
        <p:txBody>
          <a:bodyPr/>
          <a:lstStyle/>
          <a:p>
            <a:pPr eaLnBrk="1" hangingPunct="1">
              <a:spcBef>
                <a:spcPts val="600"/>
              </a:spcBef>
            </a:pPr>
            <a:r>
              <a:rPr lang="en-US" altLang="en-US" dirty="0"/>
              <a:t>How much do you need to have in the future?</a:t>
            </a:r>
          </a:p>
          <a:p>
            <a:pPr lvl="1" eaLnBrk="1" hangingPunct="1">
              <a:spcBef>
                <a:spcPts val="600"/>
              </a:spcBef>
              <a:buFont typeface="Wingdings" panose="05000000000000000000" pitchFamily="2" charset="2"/>
              <a:buChar char="§"/>
            </a:pPr>
            <a:r>
              <a:rPr lang="en-US" altLang="en-US" dirty="0"/>
              <a:t>Down payment = .1(150,000) = 15,000</a:t>
            </a:r>
          </a:p>
          <a:p>
            <a:pPr lvl="1" eaLnBrk="1" hangingPunct="1">
              <a:spcBef>
                <a:spcPts val="600"/>
              </a:spcBef>
              <a:buFont typeface="Wingdings" panose="05000000000000000000" pitchFamily="2" charset="2"/>
              <a:buChar char="§"/>
            </a:pPr>
            <a:r>
              <a:rPr lang="en-US" altLang="en-US" dirty="0"/>
              <a:t>Closing costs = .05(150,000 – 15,000) = 6,750</a:t>
            </a:r>
          </a:p>
          <a:p>
            <a:pPr lvl="1" eaLnBrk="1" hangingPunct="1">
              <a:spcBef>
                <a:spcPts val="600"/>
              </a:spcBef>
              <a:buFont typeface="Wingdings" panose="05000000000000000000" pitchFamily="2" charset="2"/>
              <a:buChar char="§"/>
            </a:pPr>
            <a:r>
              <a:rPr lang="en-US" altLang="en-US" dirty="0"/>
              <a:t>Total needed = 15,000 + 6,750 = 21,750</a:t>
            </a:r>
          </a:p>
          <a:p>
            <a:pPr lvl="1" eaLnBrk="1" hangingPunct="1">
              <a:spcBef>
                <a:spcPts val="600"/>
              </a:spcBef>
              <a:buFont typeface="Wingdings" panose="05000000000000000000" pitchFamily="2" charset="2"/>
              <a:buChar char="§"/>
            </a:pPr>
            <a:endParaRPr lang="en-US" altLang="en-US" sz="1100" dirty="0"/>
          </a:p>
          <a:p>
            <a:pPr eaLnBrk="1" hangingPunct="1">
              <a:spcBef>
                <a:spcPts val="600"/>
              </a:spcBef>
            </a:pPr>
            <a:r>
              <a:rPr lang="en-US" altLang="en-US" dirty="0"/>
              <a:t>Compute the number of periods.</a:t>
            </a:r>
          </a:p>
          <a:p>
            <a:pPr eaLnBrk="1" hangingPunct="1">
              <a:spcBef>
                <a:spcPts val="600"/>
              </a:spcBef>
            </a:pPr>
            <a:endParaRPr lang="en-US" altLang="en-US" sz="1100" b="1" dirty="0"/>
          </a:p>
          <a:p>
            <a:pPr eaLnBrk="1" hangingPunct="1">
              <a:spcBef>
                <a:spcPts val="600"/>
              </a:spcBef>
            </a:pPr>
            <a:r>
              <a:rPr lang="en-US" altLang="en-US" dirty="0"/>
              <a:t>Using a financial calculator:</a:t>
            </a:r>
          </a:p>
          <a:p>
            <a:pPr lvl="1" eaLnBrk="1" hangingPunct="1">
              <a:spcBef>
                <a:spcPts val="600"/>
              </a:spcBef>
              <a:buFont typeface="Wingdings" panose="05000000000000000000" pitchFamily="2" charset="2"/>
              <a:buChar char="§"/>
            </a:pPr>
            <a:r>
              <a:rPr lang="en-US" altLang="en-US" dirty="0"/>
              <a:t>PV = -15,000; FV = 21,750; I/Y = 7.5</a:t>
            </a:r>
          </a:p>
          <a:p>
            <a:pPr lvl="1" eaLnBrk="1" hangingPunct="1">
              <a:spcBef>
                <a:spcPts val="600"/>
              </a:spcBef>
              <a:buFont typeface="Wingdings" panose="05000000000000000000" pitchFamily="2" charset="2"/>
              <a:buChar char="§"/>
            </a:pPr>
            <a:r>
              <a:rPr lang="en-US" altLang="en-US" dirty="0"/>
              <a:t>CPT N = 5.14 years</a:t>
            </a:r>
          </a:p>
          <a:p>
            <a:pPr lvl="1" eaLnBrk="1" hangingPunct="1">
              <a:spcBef>
                <a:spcPts val="600"/>
              </a:spcBef>
              <a:buFont typeface="Wingdings" panose="05000000000000000000" pitchFamily="2" charset="2"/>
              <a:buChar char="§"/>
            </a:pPr>
            <a:endParaRPr lang="en-US" altLang="en-US" sz="1100" dirty="0"/>
          </a:p>
          <a:p>
            <a:pPr eaLnBrk="1" hangingPunct="1">
              <a:spcBef>
                <a:spcPts val="600"/>
              </a:spcBef>
            </a:pPr>
            <a:r>
              <a:rPr lang="en-US" altLang="en-US" dirty="0"/>
              <a:t>Using the formula:</a:t>
            </a:r>
          </a:p>
          <a:p>
            <a:pPr lvl="1" eaLnBrk="1" hangingPunct="1">
              <a:spcBef>
                <a:spcPts val="600"/>
              </a:spcBef>
              <a:buFont typeface="Wingdings" panose="05000000000000000000" pitchFamily="2" charset="2"/>
              <a:buChar char="§"/>
            </a:pPr>
            <a:r>
              <a:rPr lang="en-US" altLang="en-US" dirty="0"/>
              <a:t>t = ln(21,750 / 15,000) / ln(1.075) = 5.14 years</a:t>
            </a:r>
          </a:p>
        </p:txBody>
      </p:sp>
      <p:sp>
        <p:nvSpPr>
          <p:cNvPr id="55298" name="Rectangle 2">
            <a:extLst>
              <a:ext uri="{FF2B5EF4-FFF2-40B4-BE49-F238E27FC236}">
                <a16:creationId xmlns="" xmlns:a16="http://schemas.microsoft.com/office/drawing/2014/main" id="{1EBFAEC8-9E17-49AD-BAD3-6423B2E13078}"/>
              </a:ext>
            </a:extLst>
          </p:cNvPr>
          <p:cNvSpPr>
            <a:spLocks noGrp="1" noChangeArrowheads="1"/>
          </p:cNvSpPr>
          <p:nvPr>
            <p:ph type="title"/>
          </p:nvPr>
        </p:nvSpPr>
        <p:spPr/>
        <p:txBody>
          <a:bodyPr>
            <a:noAutofit/>
          </a:bodyPr>
          <a:lstStyle/>
          <a:p>
            <a:pPr eaLnBrk="1" hangingPunct="1">
              <a:defRPr/>
            </a:pPr>
            <a:r>
              <a:rPr lang="en-US" altLang="en-US" dirty="0"/>
              <a:t>Number of Periods – Example 2 (ctd.)</a:t>
            </a:r>
          </a:p>
        </p:txBody>
      </p:sp>
      <p:sp>
        <p:nvSpPr>
          <p:cNvPr id="2" name="Footer Placeholder 1">
            <a:extLst>
              <a:ext uri="{FF2B5EF4-FFF2-40B4-BE49-F238E27FC236}">
                <a16:creationId xmlns="" xmlns:a16="http://schemas.microsoft.com/office/drawing/2014/main" id="{C8936325-C948-4AC7-A939-DFD95723937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 xmlns:a16="http://schemas.microsoft.com/office/drawing/2014/main" id="{0AF12799-C3DB-48FC-892B-D2D974C16589}"/>
              </a:ext>
            </a:extLst>
          </p:cNvPr>
          <p:cNvSpPr>
            <a:spLocks noGrp="1" noChangeArrowheads="1"/>
          </p:cNvSpPr>
          <p:nvPr>
            <p:ph idx="1"/>
          </p:nvPr>
        </p:nvSpPr>
        <p:spPr/>
        <p:txBody>
          <a:bodyPr/>
          <a:lstStyle/>
          <a:p>
            <a:pPr eaLnBrk="1" hangingPunct="1"/>
            <a:r>
              <a:rPr lang="en-US" altLang="en-US" dirty="0"/>
              <a:t>Future Value and Compounding</a:t>
            </a:r>
          </a:p>
          <a:p>
            <a:pPr eaLnBrk="1" hangingPunct="1"/>
            <a:endParaRPr lang="en-US" altLang="en-US" dirty="0"/>
          </a:p>
          <a:p>
            <a:pPr eaLnBrk="1" hangingPunct="1"/>
            <a:r>
              <a:rPr lang="en-US" altLang="en-US" dirty="0"/>
              <a:t>Present Value and Discounting</a:t>
            </a:r>
          </a:p>
          <a:p>
            <a:pPr eaLnBrk="1" hangingPunct="1"/>
            <a:endParaRPr lang="en-US" altLang="en-US" dirty="0"/>
          </a:p>
          <a:p>
            <a:pPr eaLnBrk="1" hangingPunct="1"/>
            <a:r>
              <a:rPr lang="en-US" altLang="en-US" dirty="0"/>
              <a:t>More about Present and Future Values</a:t>
            </a:r>
          </a:p>
          <a:p>
            <a:pPr eaLnBrk="1" hangingPunct="1">
              <a:buFontTx/>
              <a:buNone/>
            </a:pPr>
            <a:endParaRPr lang="en-US" altLang="en-US" dirty="0"/>
          </a:p>
        </p:txBody>
      </p:sp>
      <p:sp>
        <p:nvSpPr>
          <p:cNvPr id="6146" name="Rectangle 2">
            <a:extLst>
              <a:ext uri="{FF2B5EF4-FFF2-40B4-BE49-F238E27FC236}">
                <a16:creationId xmlns="" xmlns:a16="http://schemas.microsoft.com/office/drawing/2014/main" id="{3233E876-8721-422C-A31D-ACEF9E1F8916}"/>
              </a:ext>
            </a:extLst>
          </p:cNvPr>
          <p:cNvSpPr>
            <a:spLocks noGrp="1" noChangeArrowheads="1"/>
          </p:cNvSpPr>
          <p:nvPr>
            <p:ph type="title"/>
          </p:nvPr>
        </p:nvSpPr>
        <p:spPr/>
        <p:txBody>
          <a:bodyPr>
            <a:normAutofit/>
          </a:bodyPr>
          <a:lstStyle/>
          <a:p>
            <a:pPr eaLnBrk="1" hangingPunct="1">
              <a:defRPr/>
            </a:pPr>
            <a:r>
              <a:rPr lang="en-US" altLang="en-US" sz="3600" dirty="0"/>
              <a:t>Chapter Outline</a:t>
            </a:r>
          </a:p>
        </p:txBody>
      </p:sp>
      <p:sp>
        <p:nvSpPr>
          <p:cNvPr id="2" name="Footer Placeholder 1">
            <a:extLst>
              <a:ext uri="{FF2B5EF4-FFF2-40B4-BE49-F238E27FC236}">
                <a16:creationId xmlns="" xmlns:a16="http://schemas.microsoft.com/office/drawing/2014/main" id="{EF6663E9-87A8-402F-BB16-E950AB5E8320}"/>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a:extLst>
              <a:ext uri="{FF2B5EF4-FFF2-40B4-BE49-F238E27FC236}">
                <a16:creationId xmlns="" xmlns:a16="http://schemas.microsoft.com/office/drawing/2014/main" id="{4F4B2845-E328-452C-B762-EDC109BC3978}"/>
              </a:ext>
            </a:extLst>
          </p:cNvPr>
          <p:cNvSpPr>
            <a:spLocks noGrp="1" noChangeArrowheads="1"/>
          </p:cNvSpPr>
          <p:nvPr>
            <p:ph idx="1"/>
          </p:nvPr>
        </p:nvSpPr>
        <p:spPr/>
        <p:txBody>
          <a:bodyPr/>
          <a:lstStyle/>
          <a:p>
            <a:pPr eaLnBrk="1" hangingPunct="1">
              <a:spcBef>
                <a:spcPts val="600"/>
              </a:spcBef>
            </a:pPr>
            <a:r>
              <a:rPr lang="en-US" altLang="en-US" dirty="0"/>
              <a:t>When might you want to compute the number of periods?</a:t>
            </a:r>
          </a:p>
          <a:p>
            <a:pPr eaLnBrk="1" hangingPunct="1">
              <a:spcBef>
                <a:spcPts val="600"/>
              </a:spcBef>
            </a:pPr>
            <a:endParaRPr lang="en-US" altLang="en-US" sz="1800" dirty="0"/>
          </a:p>
          <a:p>
            <a:pPr eaLnBrk="1" hangingPunct="1">
              <a:spcBef>
                <a:spcPts val="600"/>
              </a:spcBef>
            </a:pPr>
            <a:r>
              <a:rPr lang="en-US" altLang="en-US" dirty="0"/>
              <a:t>Suppose you want to buy some new furniture for your family room. </a:t>
            </a:r>
          </a:p>
          <a:p>
            <a:pPr lvl="1" eaLnBrk="1" hangingPunct="1">
              <a:spcBef>
                <a:spcPts val="600"/>
              </a:spcBef>
            </a:pPr>
            <a:r>
              <a:rPr lang="en-US" altLang="en-US" dirty="0"/>
              <a:t>You currently have $500, and the furniture you want costs $600. </a:t>
            </a:r>
          </a:p>
          <a:p>
            <a:pPr lvl="1" eaLnBrk="1" hangingPunct="1">
              <a:spcBef>
                <a:spcPts val="600"/>
              </a:spcBef>
            </a:pPr>
            <a:r>
              <a:rPr lang="en-US" altLang="en-US" dirty="0"/>
              <a:t>If you can earn 6%, how long will you have to wait if you don’t add any additional money?</a:t>
            </a:r>
          </a:p>
        </p:txBody>
      </p:sp>
      <p:sp>
        <p:nvSpPr>
          <p:cNvPr id="57346" name="Rectangle 2">
            <a:extLst>
              <a:ext uri="{FF2B5EF4-FFF2-40B4-BE49-F238E27FC236}">
                <a16:creationId xmlns="" xmlns:a16="http://schemas.microsoft.com/office/drawing/2014/main" id="{17FACE9F-8226-44B2-8DE0-62DF9CE060F8}"/>
              </a:ext>
            </a:extLst>
          </p:cNvPr>
          <p:cNvSpPr>
            <a:spLocks noGrp="1" noChangeArrowheads="1"/>
          </p:cNvSpPr>
          <p:nvPr>
            <p:ph type="title"/>
          </p:nvPr>
        </p:nvSpPr>
        <p:spPr/>
        <p:txBody>
          <a:bodyPr/>
          <a:lstStyle/>
          <a:p>
            <a:pPr eaLnBrk="1" hangingPunct="1">
              <a:defRPr/>
            </a:pPr>
            <a:r>
              <a:rPr lang="en-US" altLang="en-US" dirty="0"/>
              <a:t>Quick Quiz – Part IV</a:t>
            </a:r>
          </a:p>
        </p:txBody>
      </p:sp>
      <p:sp>
        <p:nvSpPr>
          <p:cNvPr id="2" name="Footer Placeholder 1">
            <a:extLst>
              <a:ext uri="{FF2B5EF4-FFF2-40B4-BE49-F238E27FC236}">
                <a16:creationId xmlns="" xmlns:a16="http://schemas.microsoft.com/office/drawing/2014/main" id="{DB402C48-AC01-455B-908E-0293468DF1A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a:extLst>
              <a:ext uri="{FF2B5EF4-FFF2-40B4-BE49-F238E27FC236}">
                <a16:creationId xmlns="" xmlns:a16="http://schemas.microsoft.com/office/drawing/2014/main" id="{3C803AA8-0044-4CE8-81B6-0224B126D2E7}"/>
              </a:ext>
            </a:extLst>
          </p:cNvPr>
          <p:cNvSpPr>
            <a:spLocks noGrp="1" noChangeArrowheads="1"/>
          </p:cNvSpPr>
          <p:nvPr>
            <p:ph idx="1"/>
          </p:nvPr>
        </p:nvSpPr>
        <p:spPr/>
        <p:txBody>
          <a:bodyPr/>
          <a:lstStyle/>
          <a:p>
            <a:pPr eaLnBrk="1" hangingPunct="1">
              <a:lnSpc>
                <a:spcPct val="90000"/>
              </a:lnSpc>
            </a:pPr>
            <a:r>
              <a:rPr lang="en-US" altLang="en-US" dirty="0"/>
              <a:t>Use the following formulas for TVM calculations</a:t>
            </a:r>
          </a:p>
          <a:p>
            <a:pPr lvl="1" eaLnBrk="1" hangingPunct="1">
              <a:lnSpc>
                <a:spcPct val="90000"/>
              </a:lnSpc>
              <a:buFont typeface="Wingdings" panose="05000000000000000000" pitchFamily="2" charset="2"/>
              <a:buChar char="§"/>
            </a:pPr>
            <a:r>
              <a:rPr lang="en-US" altLang="en-US" dirty="0"/>
              <a:t>FV(rate,nper,pmt,pv)</a:t>
            </a:r>
          </a:p>
          <a:p>
            <a:pPr lvl="1" eaLnBrk="1" hangingPunct="1">
              <a:lnSpc>
                <a:spcPct val="90000"/>
              </a:lnSpc>
              <a:buFont typeface="Wingdings" panose="05000000000000000000" pitchFamily="2" charset="2"/>
              <a:buChar char="§"/>
            </a:pPr>
            <a:r>
              <a:rPr lang="en-US" altLang="en-US" dirty="0"/>
              <a:t>PV(rate,nper,pmt,fv)</a:t>
            </a:r>
          </a:p>
          <a:p>
            <a:pPr lvl="1" eaLnBrk="1" hangingPunct="1">
              <a:lnSpc>
                <a:spcPct val="90000"/>
              </a:lnSpc>
              <a:buFont typeface="Wingdings" panose="05000000000000000000" pitchFamily="2" charset="2"/>
              <a:buChar char="§"/>
            </a:pPr>
            <a:r>
              <a:rPr lang="en-US" altLang="en-US" dirty="0"/>
              <a:t>RATE(nper,pmt,pv,fv)</a:t>
            </a:r>
          </a:p>
          <a:p>
            <a:pPr lvl="1" eaLnBrk="1" hangingPunct="1">
              <a:lnSpc>
                <a:spcPct val="90000"/>
              </a:lnSpc>
              <a:buFont typeface="Wingdings" panose="05000000000000000000" pitchFamily="2" charset="2"/>
              <a:buChar char="§"/>
            </a:pPr>
            <a:r>
              <a:rPr lang="en-US" altLang="en-US" dirty="0"/>
              <a:t>NPER(rate,pmt,pv,fv)</a:t>
            </a:r>
          </a:p>
          <a:p>
            <a:pPr lvl="1" eaLnBrk="1" hangingPunct="1">
              <a:lnSpc>
                <a:spcPct val="90000"/>
              </a:lnSpc>
              <a:buFont typeface="Wingdings" panose="05000000000000000000" pitchFamily="2" charset="2"/>
              <a:buChar char="§"/>
            </a:pPr>
            <a:endParaRPr lang="en-US" altLang="en-US" sz="1100" dirty="0"/>
          </a:p>
          <a:p>
            <a:pPr eaLnBrk="1" hangingPunct="1">
              <a:lnSpc>
                <a:spcPct val="90000"/>
              </a:lnSpc>
            </a:pPr>
            <a:r>
              <a:rPr lang="en-US" altLang="en-US" dirty="0"/>
              <a:t>The formula icon is very useful when you can’t remember the exact formula.</a:t>
            </a:r>
          </a:p>
          <a:p>
            <a:pPr eaLnBrk="1" hangingPunct="1">
              <a:lnSpc>
                <a:spcPct val="90000"/>
              </a:lnSpc>
            </a:pPr>
            <a:endParaRPr lang="en-US" altLang="en-US" sz="1100" dirty="0"/>
          </a:p>
          <a:p>
            <a:pPr eaLnBrk="1" hangingPunct="1">
              <a:lnSpc>
                <a:spcPct val="90000"/>
              </a:lnSpc>
            </a:pPr>
            <a:r>
              <a:rPr lang="en-US" altLang="en-US" dirty="0"/>
              <a:t>Click on the Excel icon to open a spreadsheet containing four different examples.</a:t>
            </a:r>
          </a:p>
        </p:txBody>
      </p:sp>
      <p:sp>
        <p:nvSpPr>
          <p:cNvPr id="59394" name="Rectangle 2">
            <a:extLst>
              <a:ext uri="{FF2B5EF4-FFF2-40B4-BE49-F238E27FC236}">
                <a16:creationId xmlns="" xmlns:a16="http://schemas.microsoft.com/office/drawing/2014/main" id="{149F71E3-CD9A-4D95-813C-6E30E22405D4}"/>
              </a:ext>
            </a:extLst>
          </p:cNvPr>
          <p:cNvSpPr>
            <a:spLocks noGrp="1" noChangeArrowheads="1"/>
          </p:cNvSpPr>
          <p:nvPr>
            <p:ph type="title"/>
          </p:nvPr>
        </p:nvSpPr>
        <p:spPr/>
        <p:txBody>
          <a:bodyPr/>
          <a:lstStyle/>
          <a:p>
            <a:pPr eaLnBrk="1" hangingPunct="1">
              <a:defRPr/>
            </a:pPr>
            <a:r>
              <a:rPr lang="en-US" altLang="en-US" dirty="0"/>
              <a:t>Spreadsheet Example</a:t>
            </a:r>
          </a:p>
        </p:txBody>
      </p:sp>
      <p:graphicFrame>
        <p:nvGraphicFramePr>
          <p:cNvPr id="116740" name="Object 4">
            <a:hlinkClick r:id="" action="ppaction://ole?verb=1"/>
            <a:extLst>
              <a:ext uri="{FF2B5EF4-FFF2-40B4-BE49-F238E27FC236}">
                <a16:creationId xmlns="" xmlns:a16="http://schemas.microsoft.com/office/drawing/2014/main" id="{080B5BC2-888B-423E-BE56-F44927B3807C}"/>
              </a:ext>
            </a:extLst>
          </p:cNvPr>
          <p:cNvGraphicFramePr>
            <a:graphicFrameLocks noChangeAspect="1"/>
          </p:cNvGraphicFramePr>
          <p:nvPr>
            <p:extLst>
              <p:ext uri="{D42A27DB-BD31-4B8C-83A1-F6EECF244321}">
                <p14:modId xmlns:p14="http://schemas.microsoft.com/office/powerpoint/2010/main" val="2692823366"/>
              </p:ext>
            </p:extLst>
          </p:nvPr>
        </p:nvGraphicFramePr>
        <p:xfrm>
          <a:off x="6324600" y="2743200"/>
          <a:ext cx="1028700" cy="914400"/>
        </p:xfrm>
        <a:graphic>
          <a:graphicData uri="http://schemas.openxmlformats.org/presentationml/2006/ole">
            <mc:AlternateContent xmlns:mc="http://schemas.openxmlformats.org/markup-compatibility/2006">
              <mc:Choice xmlns:v="urn:schemas-microsoft-com:vml" Requires="v">
                <p:oleObj spid="_x0000_s70672" name="Worksheet" showAsIcon="1" r:id="rId4" imgW="380880" imgH="714240" progId="Excel.Sheet.8">
                  <p:embed/>
                </p:oleObj>
              </mc:Choice>
              <mc:Fallback>
                <p:oleObj name="Worksheet" showAsIcon="1" r:id="rId4" imgW="380880" imgH="714240" progId="Excel.Sheet.8">
                  <p:embed/>
                  <p:pic>
                    <p:nvPicPr>
                      <p:cNvPr id="0" name="Object 4"/>
                      <p:cNvPicPr>
                        <a:picLocks noChangeAspect="1" noChangeArrowheads="1"/>
                      </p:cNvPicPr>
                      <p:nvPr/>
                    </p:nvPicPr>
                    <p:blipFill>
                      <a:blip r:embed="rId5"/>
                      <a:srcRect b="51210"/>
                      <a:stretch>
                        <a:fillRect/>
                      </a:stretch>
                    </p:blipFill>
                    <p:spPr bwMode="auto">
                      <a:xfrm>
                        <a:off x="6324600" y="2743200"/>
                        <a:ext cx="1028700" cy="91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Footer Placeholder 1">
            <a:extLst>
              <a:ext uri="{FF2B5EF4-FFF2-40B4-BE49-F238E27FC236}">
                <a16:creationId xmlns="" xmlns:a16="http://schemas.microsoft.com/office/drawing/2014/main" id="{3A9E9828-25D3-4AF3-9596-AC0C9234899E}"/>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167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a:extLst>
              <a:ext uri="{FF2B5EF4-FFF2-40B4-BE49-F238E27FC236}">
                <a16:creationId xmlns="" xmlns:a16="http://schemas.microsoft.com/office/drawing/2014/main" id="{A8BBC184-9151-4E3B-8726-D6817E63A598}"/>
              </a:ext>
            </a:extLst>
          </p:cNvPr>
          <p:cNvSpPr>
            <a:spLocks noGrp="1" noChangeArrowheads="1"/>
          </p:cNvSpPr>
          <p:nvPr>
            <p:ph idx="1"/>
          </p:nvPr>
        </p:nvSpPr>
        <p:spPr/>
        <p:txBody>
          <a:bodyPr/>
          <a:lstStyle/>
          <a:p>
            <a:pPr eaLnBrk="1" hangingPunct="1">
              <a:spcBef>
                <a:spcPts val="600"/>
              </a:spcBef>
            </a:pPr>
            <a:r>
              <a:rPr lang="en-US" altLang="en-US" sz="2800" dirty="0"/>
              <a:t>Many financial calculators are available online.</a:t>
            </a:r>
          </a:p>
          <a:p>
            <a:pPr eaLnBrk="1" hangingPunct="1">
              <a:spcBef>
                <a:spcPts val="600"/>
              </a:spcBef>
            </a:pPr>
            <a:endParaRPr lang="en-US" altLang="en-US" sz="1200" dirty="0"/>
          </a:p>
          <a:p>
            <a:pPr eaLnBrk="1" hangingPunct="1">
              <a:spcBef>
                <a:spcPts val="600"/>
              </a:spcBef>
            </a:pPr>
            <a:r>
              <a:rPr lang="en-US" altLang="en-US" sz="2800" dirty="0"/>
              <a:t>Go to </a:t>
            </a:r>
            <a:r>
              <a:rPr lang="en-US" altLang="en-US" sz="2800" dirty="0">
                <a:hlinkClick r:id="rId3"/>
              </a:rPr>
              <a:t>Investopedia’s website </a:t>
            </a:r>
            <a:r>
              <a:rPr lang="en-US" altLang="en-US" sz="2800" dirty="0"/>
              <a:t>and work the following example:</a:t>
            </a:r>
          </a:p>
          <a:p>
            <a:pPr eaLnBrk="1" hangingPunct="1">
              <a:spcBef>
                <a:spcPts val="600"/>
              </a:spcBef>
            </a:pPr>
            <a:endParaRPr lang="en-US" altLang="en-US" sz="1200" dirty="0"/>
          </a:p>
          <a:p>
            <a:pPr lvl="1" eaLnBrk="1" hangingPunct="1">
              <a:spcBef>
                <a:spcPts val="600"/>
              </a:spcBef>
              <a:buFont typeface="Wingdings" panose="05000000000000000000" pitchFamily="2" charset="2"/>
              <a:buChar char="§"/>
            </a:pPr>
            <a:r>
              <a:rPr lang="en-US" altLang="en-US" sz="2400" dirty="0"/>
              <a:t>You need $50,000 in 10 years. If you can earn 6% interest, how much do you need to invest today?</a:t>
            </a:r>
          </a:p>
          <a:p>
            <a:pPr lvl="1" eaLnBrk="1" hangingPunct="1">
              <a:spcBef>
                <a:spcPts val="600"/>
              </a:spcBef>
              <a:buFont typeface="Wingdings" panose="05000000000000000000" pitchFamily="2" charset="2"/>
              <a:buChar char="§"/>
            </a:pPr>
            <a:endParaRPr lang="en-US" altLang="en-US" sz="1200" dirty="0"/>
          </a:p>
          <a:p>
            <a:pPr lvl="1" eaLnBrk="1" hangingPunct="1">
              <a:spcBef>
                <a:spcPts val="600"/>
              </a:spcBef>
              <a:buFont typeface="Wingdings" panose="05000000000000000000" pitchFamily="2" charset="2"/>
              <a:buChar char="§"/>
            </a:pPr>
            <a:r>
              <a:rPr lang="en-US" altLang="en-US" sz="2400" dirty="0"/>
              <a:t>You should get $27,919.74</a:t>
            </a:r>
          </a:p>
        </p:txBody>
      </p:sp>
      <p:sp>
        <p:nvSpPr>
          <p:cNvPr id="61442" name="Rectangle 2">
            <a:extLst>
              <a:ext uri="{FF2B5EF4-FFF2-40B4-BE49-F238E27FC236}">
                <a16:creationId xmlns="" xmlns:a16="http://schemas.microsoft.com/office/drawing/2014/main" id="{76A80EB9-416B-48FC-938C-BCDAB453A36A}"/>
              </a:ext>
            </a:extLst>
          </p:cNvPr>
          <p:cNvSpPr>
            <a:spLocks noGrp="1" noChangeArrowheads="1"/>
          </p:cNvSpPr>
          <p:nvPr>
            <p:ph type="title"/>
          </p:nvPr>
        </p:nvSpPr>
        <p:spPr/>
        <p:txBody>
          <a:bodyPr/>
          <a:lstStyle/>
          <a:p>
            <a:pPr eaLnBrk="1" hangingPunct="1">
              <a:defRPr/>
            </a:pPr>
            <a:r>
              <a:rPr lang="en-US" altLang="en-US" dirty="0"/>
              <a:t>Work the Web Example</a:t>
            </a:r>
          </a:p>
        </p:txBody>
      </p:sp>
      <p:sp>
        <p:nvSpPr>
          <p:cNvPr id="2" name="Footer Placeholder 1">
            <a:extLst>
              <a:ext uri="{FF2B5EF4-FFF2-40B4-BE49-F238E27FC236}">
                <a16:creationId xmlns="" xmlns:a16="http://schemas.microsoft.com/office/drawing/2014/main" id="{7C9DCDE5-A970-4B04-9EF5-C4DC151B6665}"/>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 xmlns:a16="http://schemas.microsoft.com/office/drawing/2014/main" id="{E9EE49A8-7B28-4170-9179-6375EC548D27}"/>
              </a:ext>
            </a:extLst>
          </p:cNvPr>
          <p:cNvSpPr>
            <a:spLocks noGrp="1" noChangeArrowheads="1"/>
          </p:cNvSpPr>
          <p:nvPr>
            <p:ph type="title"/>
          </p:nvPr>
        </p:nvSpPr>
        <p:spPr/>
        <p:txBody>
          <a:bodyPr/>
          <a:lstStyle/>
          <a:p>
            <a:r>
              <a:rPr lang="en-US" altLang="en-US" dirty="0"/>
              <a:t>Table 5.4</a:t>
            </a:r>
          </a:p>
        </p:txBody>
      </p:sp>
      <p:pic>
        <p:nvPicPr>
          <p:cNvPr id="74757" name="Content Placeholder 2">
            <a:extLst>
              <a:ext uri="{FF2B5EF4-FFF2-40B4-BE49-F238E27FC236}">
                <a16:creationId xmlns="" xmlns:a16="http://schemas.microsoft.com/office/drawing/2014/main" id="{0615CE29-C115-4514-B159-A19A02E688C0}"/>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996156" y="1676400"/>
            <a:ext cx="7608887" cy="4470400"/>
          </a:xfrm>
        </p:spPr>
      </p:pic>
      <p:sp>
        <p:nvSpPr>
          <p:cNvPr id="3" name="Footer Placeholder 2">
            <a:extLst>
              <a:ext uri="{FF2B5EF4-FFF2-40B4-BE49-F238E27FC236}">
                <a16:creationId xmlns="" xmlns:a16="http://schemas.microsoft.com/office/drawing/2014/main" id="{85C6C0A4-0035-43A6-9005-99BB851B31B7}"/>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a:extLst>
              <a:ext uri="{FF2B5EF4-FFF2-40B4-BE49-F238E27FC236}">
                <a16:creationId xmlns="" xmlns:a16="http://schemas.microsoft.com/office/drawing/2014/main" id="{A49BEBC5-2900-46FB-A852-14CFA8F29CDB}"/>
              </a:ext>
            </a:extLst>
          </p:cNvPr>
          <p:cNvSpPr>
            <a:spLocks noGrp="1" noChangeArrowheads="1"/>
          </p:cNvSpPr>
          <p:nvPr>
            <p:ph idx="1"/>
          </p:nvPr>
        </p:nvSpPr>
        <p:spPr/>
        <p:txBody>
          <a:bodyPr/>
          <a:lstStyle/>
          <a:p>
            <a:pPr eaLnBrk="1" hangingPunct="1">
              <a:spcBef>
                <a:spcPts val="600"/>
              </a:spcBef>
            </a:pPr>
            <a:r>
              <a:rPr lang="en-US" altLang="en-US" sz="2800" dirty="0"/>
              <a:t>You have $10,000 to invest for five years.</a:t>
            </a:r>
          </a:p>
          <a:p>
            <a:pPr eaLnBrk="1" hangingPunct="1">
              <a:spcBef>
                <a:spcPts val="600"/>
              </a:spcBef>
            </a:pPr>
            <a:endParaRPr lang="en-US" altLang="en-US" sz="1200" dirty="0"/>
          </a:p>
          <a:p>
            <a:pPr eaLnBrk="1" hangingPunct="1">
              <a:spcBef>
                <a:spcPts val="600"/>
              </a:spcBef>
            </a:pPr>
            <a:r>
              <a:rPr lang="en-US" altLang="en-US" sz="2800" dirty="0"/>
              <a:t>How much additional interest will you earn if the investment provides a 5% annual return, when compared to a 4.5% annual return?</a:t>
            </a:r>
          </a:p>
          <a:p>
            <a:pPr eaLnBrk="1" hangingPunct="1">
              <a:spcBef>
                <a:spcPts val="600"/>
              </a:spcBef>
            </a:pPr>
            <a:endParaRPr lang="en-US" altLang="en-US" sz="1200" dirty="0"/>
          </a:p>
          <a:p>
            <a:pPr eaLnBrk="1" hangingPunct="1">
              <a:spcBef>
                <a:spcPts val="600"/>
              </a:spcBef>
            </a:pPr>
            <a:r>
              <a:rPr lang="en-US" altLang="en-US" sz="2800" dirty="0"/>
              <a:t>How long will it take your $10,000 to double in value if it earns 5% annually?</a:t>
            </a:r>
          </a:p>
          <a:p>
            <a:pPr eaLnBrk="1" hangingPunct="1">
              <a:spcBef>
                <a:spcPts val="600"/>
              </a:spcBef>
            </a:pPr>
            <a:endParaRPr lang="en-US" altLang="en-US" sz="1200" dirty="0"/>
          </a:p>
          <a:p>
            <a:pPr eaLnBrk="1" hangingPunct="1">
              <a:spcBef>
                <a:spcPts val="600"/>
              </a:spcBef>
            </a:pPr>
            <a:r>
              <a:rPr lang="en-US" altLang="en-US" sz="2800" dirty="0"/>
              <a:t> What annual rate has been earned if $1,000 grows into $4,000 in 20 years?</a:t>
            </a:r>
          </a:p>
          <a:p>
            <a:pPr eaLnBrk="1" hangingPunct="1">
              <a:spcBef>
                <a:spcPts val="600"/>
              </a:spcBef>
            </a:pPr>
            <a:endParaRPr lang="en-US" altLang="en-US" sz="2800" dirty="0"/>
          </a:p>
        </p:txBody>
      </p:sp>
      <p:sp>
        <p:nvSpPr>
          <p:cNvPr id="64514" name="Rectangle 2">
            <a:extLst>
              <a:ext uri="{FF2B5EF4-FFF2-40B4-BE49-F238E27FC236}">
                <a16:creationId xmlns="" xmlns:a16="http://schemas.microsoft.com/office/drawing/2014/main" id="{B5081D1C-97BF-4FAE-8487-A212F5A4EAD7}"/>
              </a:ext>
            </a:extLst>
          </p:cNvPr>
          <p:cNvSpPr>
            <a:spLocks noGrp="1" noChangeArrowheads="1"/>
          </p:cNvSpPr>
          <p:nvPr>
            <p:ph type="title"/>
          </p:nvPr>
        </p:nvSpPr>
        <p:spPr/>
        <p:txBody>
          <a:bodyPr/>
          <a:lstStyle/>
          <a:p>
            <a:pPr eaLnBrk="1" hangingPunct="1">
              <a:defRPr/>
            </a:pPr>
            <a:r>
              <a:rPr lang="en-US" altLang="en-US" dirty="0"/>
              <a:t>Comprehensive Problem</a:t>
            </a:r>
          </a:p>
        </p:txBody>
      </p:sp>
      <p:sp>
        <p:nvSpPr>
          <p:cNvPr id="2" name="Footer Placeholder 1">
            <a:extLst>
              <a:ext uri="{FF2B5EF4-FFF2-40B4-BE49-F238E27FC236}">
                <a16:creationId xmlns="" xmlns:a16="http://schemas.microsoft.com/office/drawing/2014/main" id="{9556D3A5-330A-431E-86DD-D4EF1E3BB0DC}"/>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2D3083-7B49-4D57-9D74-DA7D1E0D12D2}"/>
              </a:ext>
            </a:extLst>
          </p:cNvPr>
          <p:cNvSpPr>
            <a:spLocks noGrp="1"/>
          </p:cNvSpPr>
          <p:nvPr>
            <p:ph type="title"/>
          </p:nvPr>
        </p:nvSpPr>
        <p:spPr/>
        <p:txBody>
          <a:bodyPr/>
          <a:lstStyle/>
          <a:p>
            <a:r>
              <a:rPr lang="en-US" altLang="en-US" dirty="0"/>
              <a:t>End of Chapter </a:t>
            </a:r>
            <a:endParaRPr lang="en-US" dirty="0"/>
          </a:p>
        </p:txBody>
      </p:sp>
      <p:sp>
        <p:nvSpPr>
          <p:cNvPr id="66562" name="Rectangle 3">
            <a:extLst>
              <a:ext uri="{FF2B5EF4-FFF2-40B4-BE49-F238E27FC236}">
                <a16:creationId xmlns="" xmlns:a16="http://schemas.microsoft.com/office/drawing/2014/main" id="{5FDB3FCE-1CE1-4624-922B-66798523B925}"/>
              </a:ext>
            </a:extLst>
          </p:cNvPr>
          <p:cNvSpPr>
            <a:spLocks noGrp="1" noChangeArrowheads="1"/>
          </p:cNvSpPr>
          <p:nvPr>
            <p:ph type="body" idx="1"/>
          </p:nvPr>
        </p:nvSpPr>
        <p:spPr/>
        <p:txBody>
          <a:bodyPr anchor="ctr" anchorCtr="1"/>
          <a:lstStyle/>
          <a:p>
            <a:r>
              <a:rPr lang="en-US" dirty="0"/>
              <a:t>Chapter 5 - Calculator</a:t>
            </a:r>
            <a:endParaRPr lang="en-US" altLang="en-US" dirty="0"/>
          </a:p>
        </p:txBody>
      </p:sp>
      <p:sp>
        <p:nvSpPr>
          <p:cNvPr id="5" name="Footer Placeholder 4">
            <a:extLst>
              <a:ext uri="{FF2B5EF4-FFF2-40B4-BE49-F238E27FC236}">
                <a16:creationId xmlns="" xmlns:a16="http://schemas.microsoft.com/office/drawing/2014/main" id="{B9018FA6-ABD3-4F7A-98E0-F26383E1586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027">
            <a:extLst>
              <a:ext uri="{FF2B5EF4-FFF2-40B4-BE49-F238E27FC236}">
                <a16:creationId xmlns="" xmlns:a16="http://schemas.microsoft.com/office/drawing/2014/main" id="{3FA9AB6A-6C7D-4EC7-9B16-8F170DE4F6C1}"/>
              </a:ext>
            </a:extLst>
          </p:cNvPr>
          <p:cNvSpPr>
            <a:spLocks noGrp="1" noChangeArrowheads="1"/>
          </p:cNvSpPr>
          <p:nvPr>
            <p:ph idx="1"/>
          </p:nvPr>
        </p:nvSpPr>
        <p:spPr/>
        <p:txBody>
          <a:bodyPr/>
          <a:lstStyle/>
          <a:p>
            <a:pPr eaLnBrk="1" hangingPunct="1"/>
            <a:r>
              <a:rPr lang="en-US" altLang="en-US" dirty="0"/>
              <a:t>Present Value – earlier money on a time line</a:t>
            </a:r>
          </a:p>
          <a:p>
            <a:pPr eaLnBrk="1" hangingPunct="1"/>
            <a:endParaRPr lang="en-US" altLang="en-US" sz="1600" dirty="0"/>
          </a:p>
          <a:p>
            <a:pPr eaLnBrk="1" hangingPunct="1"/>
            <a:r>
              <a:rPr lang="en-US" altLang="en-US" dirty="0"/>
              <a:t>Future Value – later money on a time line</a:t>
            </a:r>
          </a:p>
          <a:p>
            <a:pPr eaLnBrk="1" hangingPunct="1"/>
            <a:endParaRPr lang="en-US" altLang="en-US" sz="1600" dirty="0"/>
          </a:p>
          <a:p>
            <a:pPr eaLnBrk="1" hangingPunct="1"/>
            <a:r>
              <a:rPr lang="en-US" altLang="en-US" dirty="0"/>
              <a:t>Interest rate – “exchange rate” between earlier money and later money</a:t>
            </a:r>
          </a:p>
          <a:p>
            <a:pPr lvl="1" eaLnBrk="1" hangingPunct="1">
              <a:buFont typeface="Wingdings" panose="05000000000000000000" pitchFamily="2" charset="2"/>
              <a:buChar char="§"/>
            </a:pPr>
            <a:r>
              <a:rPr lang="en-US" altLang="en-US" dirty="0"/>
              <a:t>Discount rate</a:t>
            </a:r>
          </a:p>
          <a:p>
            <a:pPr lvl="1" eaLnBrk="1" hangingPunct="1">
              <a:buFont typeface="Wingdings" panose="05000000000000000000" pitchFamily="2" charset="2"/>
              <a:buChar char="§"/>
            </a:pPr>
            <a:r>
              <a:rPr lang="en-US" altLang="en-US" dirty="0"/>
              <a:t>Cost of capital</a:t>
            </a:r>
          </a:p>
          <a:p>
            <a:pPr lvl="1" eaLnBrk="1" hangingPunct="1">
              <a:buFont typeface="Wingdings" panose="05000000000000000000" pitchFamily="2" charset="2"/>
              <a:buChar char="§"/>
            </a:pPr>
            <a:r>
              <a:rPr lang="en-US" altLang="en-US" dirty="0"/>
              <a:t>Opportunity cost of capital</a:t>
            </a:r>
          </a:p>
          <a:p>
            <a:pPr lvl="1" eaLnBrk="1" hangingPunct="1">
              <a:buFont typeface="Wingdings" panose="05000000000000000000" pitchFamily="2" charset="2"/>
              <a:buChar char="§"/>
            </a:pPr>
            <a:r>
              <a:rPr lang="en-US" altLang="en-US" dirty="0"/>
              <a:t>Required return</a:t>
            </a:r>
          </a:p>
        </p:txBody>
      </p:sp>
      <p:sp>
        <p:nvSpPr>
          <p:cNvPr id="7170" name="Rectangle 1026">
            <a:extLst>
              <a:ext uri="{FF2B5EF4-FFF2-40B4-BE49-F238E27FC236}">
                <a16:creationId xmlns="" xmlns:a16="http://schemas.microsoft.com/office/drawing/2014/main" id="{3F896CFE-BD13-402E-A403-583A1110FCA4}"/>
              </a:ext>
            </a:extLst>
          </p:cNvPr>
          <p:cNvSpPr>
            <a:spLocks noGrp="1" noChangeArrowheads="1"/>
          </p:cNvSpPr>
          <p:nvPr>
            <p:ph type="title"/>
          </p:nvPr>
        </p:nvSpPr>
        <p:spPr/>
        <p:txBody>
          <a:bodyPr>
            <a:normAutofit/>
          </a:bodyPr>
          <a:lstStyle/>
          <a:p>
            <a:pPr eaLnBrk="1" hangingPunct="1">
              <a:defRPr/>
            </a:pPr>
            <a:r>
              <a:rPr lang="en-US" altLang="en-US" sz="3600" dirty="0"/>
              <a:t>Basic Definitions</a:t>
            </a:r>
          </a:p>
        </p:txBody>
      </p:sp>
      <p:sp>
        <p:nvSpPr>
          <p:cNvPr id="2" name="Footer Placeholder 1">
            <a:extLst>
              <a:ext uri="{FF2B5EF4-FFF2-40B4-BE49-F238E27FC236}">
                <a16:creationId xmlns="" xmlns:a16="http://schemas.microsoft.com/office/drawing/2014/main" id="{CA956ADA-00B0-49C9-9E20-89B13B16183C}"/>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 xmlns:a16="http://schemas.microsoft.com/office/drawing/2014/main" id="{1561799A-0FF0-4B14-8917-AC82D47F2C58}"/>
              </a:ext>
            </a:extLst>
          </p:cNvPr>
          <p:cNvSpPr>
            <a:spLocks noGrp="1" noChangeArrowheads="1"/>
          </p:cNvSpPr>
          <p:nvPr>
            <p:ph idx="1"/>
          </p:nvPr>
        </p:nvSpPr>
        <p:spPr/>
        <p:txBody>
          <a:bodyPr/>
          <a:lstStyle/>
          <a:p>
            <a:pPr eaLnBrk="1" hangingPunct="1">
              <a:lnSpc>
                <a:spcPct val="90000"/>
              </a:lnSpc>
              <a:defRPr/>
            </a:pPr>
            <a:r>
              <a:rPr lang="en-US" altLang="en-US" dirty="0"/>
              <a:t>Suppose you invest $1,000 for one year at 5% per year. What is the future value in one year?</a:t>
            </a:r>
          </a:p>
          <a:p>
            <a:pPr lvl="1" eaLnBrk="1" hangingPunct="1">
              <a:lnSpc>
                <a:spcPct val="90000"/>
              </a:lnSpc>
              <a:buFont typeface="Wingdings" panose="05000000000000000000" pitchFamily="2" charset="2"/>
              <a:buChar char="§"/>
              <a:defRPr/>
            </a:pPr>
            <a:r>
              <a:rPr lang="en-US" altLang="en-US" sz="2400" dirty="0"/>
              <a:t>Interest = 1,000(.05) = 50</a:t>
            </a:r>
          </a:p>
          <a:p>
            <a:pPr lvl="1" eaLnBrk="1" hangingPunct="1">
              <a:lnSpc>
                <a:spcPct val="90000"/>
              </a:lnSpc>
              <a:buFont typeface="Wingdings" panose="05000000000000000000" pitchFamily="2" charset="2"/>
              <a:buChar char="§"/>
              <a:defRPr/>
            </a:pPr>
            <a:r>
              <a:rPr lang="en-US" altLang="en-US" sz="2400" dirty="0"/>
              <a:t>Value in one year = principal + interest = 1,000 + 50 = 1,050</a:t>
            </a:r>
          </a:p>
          <a:p>
            <a:pPr lvl="1" eaLnBrk="1" hangingPunct="1">
              <a:lnSpc>
                <a:spcPct val="90000"/>
              </a:lnSpc>
              <a:buFont typeface="Wingdings" panose="05000000000000000000" pitchFamily="2" charset="2"/>
              <a:buChar char="§"/>
              <a:defRPr/>
            </a:pPr>
            <a:r>
              <a:rPr lang="en-US" altLang="en-US" sz="2400" dirty="0"/>
              <a:t>Future Value (FV) = 1,000(1 + .05) = 1,050</a:t>
            </a:r>
          </a:p>
          <a:p>
            <a:pPr marL="457200" lvl="1" indent="0" eaLnBrk="1" hangingPunct="1">
              <a:lnSpc>
                <a:spcPct val="90000"/>
              </a:lnSpc>
              <a:buFontTx/>
              <a:buNone/>
              <a:defRPr/>
            </a:pPr>
            <a:endParaRPr lang="en-US" altLang="en-US" sz="2400" dirty="0"/>
          </a:p>
          <a:p>
            <a:pPr eaLnBrk="1" hangingPunct="1">
              <a:lnSpc>
                <a:spcPct val="90000"/>
              </a:lnSpc>
              <a:defRPr/>
            </a:pPr>
            <a:r>
              <a:rPr lang="en-US" altLang="en-US" dirty="0"/>
              <a:t>Suppose you leave the money in for another year. How much will you have two years from now?</a:t>
            </a:r>
          </a:p>
          <a:p>
            <a:pPr lvl="1" eaLnBrk="1" hangingPunct="1">
              <a:lnSpc>
                <a:spcPct val="90000"/>
              </a:lnSpc>
              <a:buFont typeface="Wingdings" panose="05000000000000000000" pitchFamily="2" charset="2"/>
              <a:buChar char="§"/>
              <a:defRPr/>
            </a:pPr>
            <a:r>
              <a:rPr lang="en-US" altLang="en-US" sz="2400" dirty="0"/>
              <a:t>FV = 1,000(1.05)(1.05) = 1,000(1.05)</a:t>
            </a:r>
            <a:r>
              <a:rPr lang="en-US" altLang="en-US" sz="2400" baseline="30000" dirty="0"/>
              <a:t>2</a:t>
            </a:r>
            <a:r>
              <a:rPr lang="en-US" altLang="en-US" sz="2400" dirty="0"/>
              <a:t> = 1,102.50</a:t>
            </a:r>
          </a:p>
        </p:txBody>
      </p:sp>
      <p:sp>
        <p:nvSpPr>
          <p:cNvPr id="9218" name="Rectangle 2">
            <a:extLst>
              <a:ext uri="{FF2B5EF4-FFF2-40B4-BE49-F238E27FC236}">
                <a16:creationId xmlns="" xmlns:a16="http://schemas.microsoft.com/office/drawing/2014/main" id="{C2274DEA-600C-454A-9A03-27AF14C9CE08}"/>
              </a:ext>
            </a:extLst>
          </p:cNvPr>
          <p:cNvSpPr>
            <a:spLocks noGrp="1" noChangeArrowheads="1"/>
          </p:cNvSpPr>
          <p:nvPr>
            <p:ph type="title"/>
          </p:nvPr>
        </p:nvSpPr>
        <p:spPr/>
        <p:txBody>
          <a:bodyPr/>
          <a:lstStyle/>
          <a:p>
            <a:pPr eaLnBrk="1" hangingPunct="1">
              <a:defRPr/>
            </a:pPr>
            <a:r>
              <a:rPr lang="en-US" altLang="en-US" dirty="0"/>
              <a:t>Future Value – Example 1</a:t>
            </a:r>
          </a:p>
        </p:txBody>
      </p:sp>
      <p:sp>
        <p:nvSpPr>
          <p:cNvPr id="2" name="Footer Placeholder 1">
            <a:extLst>
              <a:ext uri="{FF2B5EF4-FFF2-40B4-BE49-F238E27FC236}">
                <a16:creationId xmlns="" xmlns:a16="http://schemas.microsoft.com/office/drawing/2014/main" id="{A7E1EC4D-FF87-4674-ADB7-D01DF415A14A}"/>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 xmlns:a16="http://schemas.microsoft.com/office/drawing/2014/main" id="{CA57DAB3-C9CC-47F3-A096-C82670FC7465}"/>
              </a:ext>
            </a:extLst>
          </p:cNvPr>
          <p:cNvSpPr>
            <a:spLocks noGrp="1" noChangeArrowheads="1"/>
          </p:cNvSpPr>
          <p:nvPr>
            <p:ph idx="1"/>
          </p:nvPr>
        </p:nvSpPr>
        <p:spPr/>
        <p:txBody>
          <a:bodyPr/>
          <a:lstStyle/>
          <a:p>
            <a:pPr eaLnBrk="1" hangingPunct="1"/>
            <a:r>
              <a:rPr lang="en-US" altLang="en-US" dirty="0"/>
              <a:t>FV = PV(1 + r)</a:t>
            </a:r>
            <a:r>
              <a:rPr lang="en-US" altLang="en-US" baseline="30000" dirty="0"/>
              <a:t>t</a:t>
            </a:r>
            <a:endParaRPr lang="en-US" altLang="en-US" dirty="0"/>
          </a:p>
          <a:p>
            <a:pPr lvl="1" eaLnBrk="1" hangingPunct="1">
              <a:buFont typeface="Wingdings" panose="05000000000000000000" pitchFamily="2" charset="2"/>
              <a:buChar char="§"/>
            </a:pPr>
            <a:r>
              <a:rPr lang="en-US" altLang="en-US" dirty="0"/>
              <a:t>FV = future value</a:t>
            </a:r>
          </a:p>
          <a:p>
            <a:pPr lvl="1" eaLnBrk="1" hangingPunct="1">
              <a:buFont typeface="Wingdings" panose="05000000000000000000" pitchFamily="2" charset="2"/>
              <a:buChar char="§"/>
            </a:pPr>
            <a:r>
              <a:rPr lang="en-US" altLang="en-US" dirty="0"/>
              <a:t>PV = present value</a:t>
            </a:r>
          </a:p>
          <a:p>
            <a:pPr lvl="1" eaLnBrk="1" hangingPunct="1">
              <a:buFont typeface="Wingdings" panose="05000000000000000000" pitchFamily="2" charset="2"/>
              <a:buChar char="§"/>
            </a:pPr>
            <a:r>
              <a:rPr lang="en-US" altLang="en-US" dirty="0"/>
              <a:t>r = period interest rate, expressed as a decimal</a:t>
            </a:r>
          </a:p>
          <a:p>
            <a:pPr lvl="1" eaLnBrk="1" hangingPunct="1">
              <a:buFont typeface="Wingdings" panose="05000000000000000000" pitchFamily="2" charset="2"/>
              <a:buChar char="§"/>
            </a:pPr>
            <a:r>
              <a:rPr lang="en-US" altLang="en-US" dirty="0"/>
              <a:t>t = number of periods</a:t>
            </a:r>
          </a:p>
          <a:p>
            <a:pPr lvl="1" eaLnBrk="1" hangingPunct="1">
              <a:buFont typeface="Wingdings" panose="05000000000000000000" pitchFamily="2" charset="2"/>
              <a:buChar char="§"/>
            </a:pPr>
            <a:endParaRPr lang="en-US" altLang="en-US" dirty="0"/>
          </a:p>
          <a:p>
            <a:pPr eaLnBrk="1" hangingPunct="1"/>
            <a:r>
              <a:rPr lang="en-US" altLang="en-US" dirty="0"/>
              <a:t>Future value interest factor = (1 + r)</a:t>
            </a:r>
            <a:r>
              <a:rPr lang="en-US" altLang="en-US" baseline="30000" dirty="0"/>
              <a:t>t</a:t>
            </a:r>
            <a:endParaRPr lang="en-US" altLang="en-US" dirty="0"/>
          </a:p>
        </p:txBody>
      </p:sp>
      <p:sp>
        <p:nvSpPr>
          <p:cNvPr id="11266" name="Rectangle 2">
            <a:extLst>
              <a:ext uri="{FF2B5EF4-FFF2-40B4-BE49-F238E27FC236}">
                <a16:creationId xmlns="" xmlns:a16="http://schemas.microsoft.com/office/drawing/2014/main" id="{07BACB3C-FF6D-4789-9C1D-33B05AF38FD0}"/>
              </a:ext>
            </a:extLst>
          </p:cNvPr>
          <p:cNvSpPr>
            <a:spLocks noGrp="1" noChangeArrowheads="1"/>
          </p:cNvSpPr>
          <p:nvPr>
            <p:ph type="title"/>
          </p:nvPr>
        </p:nvSpPr>
        <p:spPr/>
        <p:txBody>
          <a:bodyPr>
            <a:noAutofit/>
          </a:bodyPr>
          <a:lstStyle/>
          <a:p>
            <a:pPr eaLnBrk="1" hangingPunct="1">
              <a:defRPr/>
            </a:pPr>
            <a:r>
              <a:rPr lang="en-US" altLang="en-US" dirty="0"/>
              <a:t>Future Value: General Formula</a:t>
            </a:r>
          </a:p>
        </p:txBody>
      </p:sp>
      <p:sp>
        <p:nvSpPr>
          <p:cNvPr id="2" name="Footer Placeholder 1">
            <a:extLst>
              <a:ext uri="{FF2B5EF4-FFF2-40B4-BE49-F238E27FC236}">
                <a16:creationId xmlns="" xmlns:a16="http://schemas.microsoft.com/office/drawing/2014/main" id="{E95AF816-6E93-4EE8-BD97-B9A1D1EBA408}"/>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 xmlns:a16="http://schemas.microsoft.com/office/drawing/2014/main" id="{22632975-E0FE-448D-B150-7CA3EA21CB6B}"/>
              </a:ext>
            </a:extLst>
          </p:cNvPr>
          <p:cNvSpPr>
            <a:spLocks noGrp="1" noChangeArrowheads="1"/>
          </p:cNvSpPr>
          <p:nvPr>
            <p:ph idx="1"/>
          </p:nvPr>
        </p:nvSpPr>
        <p:spPr/>
        <p:txBody>
          <a:bodyPr/>
          <a:lstStyle/>
          <a:p>
            <a:pPr eaLnBrk="1" hangingPunct="1"/>
            <a:r>
              <a:rPr lang="en-US" altLang="en-US" dirty="0"/>
              <a:t>Simple interest vs. Compound interest</a:t>
            </a:r>
          </a:p>
          <a:p>
            <a:pPr eaLnBrk="1" hangingPunct="1"/>
            <a:endParaRPr lang="en-US" altLang="en-US" sz="1800" dirty="0"/>
          </a:p>
          <a:p>
            <a:pPr eaLnBrk="1" hangingPunct="1"/>
            <a:r>
              <a:rPr lang="en-US" altLang="en-US" dirty="0"/>
              <a:t>Consider the previous example</a:t>
            </a:r>
          </a:p>
          <a:p>
            <a:pPr lvl="1" eaLnBrk="1" hangingPunct="1">
              <a:buFont typeface="Wingdings" panose="05000000000000000000" pitchFamily="2" charset="2"/>
              <a:buChar char="§"/>
            </a:pPr>
            <a:r>
              <a:rPr lang="en-US" altLang="en-US" dirty="0"/>
              <a:t>FV with simple interest = 1,000 + 50 + 50 = 1,100</a:t>
            </a:r>
          </a:p>
          <a:p>
            <a:pPr lvl="1" eaLnBrk="1" hangingPunct="1">
              <a:buFont typeface="Wingdings" panose="05000000000000000000" pitchFamily="2" charset="2"/>
              <a:buChar char="§"/>
            </a:pPr>
            <a:r>
              <a:rPr lang="en-US" altLang="en-US" dirty="0"/>
              <a:t>FV with compound interest = 1,102.50</a:t>
            </a:r>
          </a:p>
          <a:p>
            <a:pPr lvl="1" eaLnBrk="1" hangingPunct="1">
              <a:buFont typeface="Wingdings" panose="05000000000000000000" pitchFamily="2" charset="2"/>
              <a:buChar char="§"/>
            </a:pPr>
            <a:r>
              <a:rPr lang="en-US" altLang="en-US" dirty="0"/>
              <a:t>The extra 2.50 comes from the interest of .05(50) = 2.50 earned on the first interest payment</a:t>
            </a:r>
          </a:p>
        </p:txBody>
      </p:sp>
      <p:sp>
        <p:nvSpPr>
          <p:cNvPr id="12290" name="Rectangle 2">
            <a:extLst>
              <a:ext uri="{FF2B5EF4-FFF2-40B4-BE49-F238E27FC236}">
                <a16:creationId xmlns="" xmlns:a16="http://schemas.microsoft.com/office/drawing/2014/main" id="{7F2BF534-1F19-40C4-B642-B551FE2E2A15}"/>
              </a:ext>
            </a:extLst>
          </p:cNvPr>
          <p:cNvSpPr>
            <a:spLocks noGrp="1" noChangeArrowheads="1"/>
          </p:cNvSpPr>
          <p:nvPr>
            <p:ph type="title"/>
          </p:nvPr>
        </p:nvSpPr>
        <p:spPr/>
        <p:txBody>
          <a:bodyPr/>
          <a:lstStyle/>
          <a:p>
            <a:pPr eaLnBrk="1" hangingPunct="1">
              <a:defRPr/>
            </a:pPr>
            <a:r>
              <a:rPr lang="en-US" altLang="en-US" dirty="0"/>
              <a:t>Effects of Compounding</a:t>
            </a:r>
          </a:p>
        </p:txBody>
      </p:sp>
      <p:sp>
        <p:nvSpPr>
          <p:cNvPr id="4" name="Footer Placeholder 3">
            <a:extLst>
              <a:ext uri="{FF2B5EF4-FFF2-40B4-BE49-F238E27FC236}">
                <a16:creationId xmlns="" xmlns:a16="http://schemas.microsoft.com/office/drawing/2014/main" id="{0FCAB7D6-C403-4DBC-B21D-D1723E5DA748}"/>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 xmlns:a16="http://schemas.microsoft.com/office/drawing/2014/main" id="{6990D3A5-9266-4D37-8B37-C80E0E8BA0BE}"/>
              </a:ext>
            </a:extLst>
          </p:cNvPr>
          <p:cNvSpPr>
            <a:spLocks noGrp="1" noChangeArrowheads="1"/>
          </p:cNvSpPr>
          <p:nvPr>
            <p:ph idx="1"/>
          </p:nvPr>
        </p:nvSpPr>
        <p:spPr/>
        <p:txBody>
          <a:bodyPr/>
          <a:lstStyle/>
          <a:p>
            <a:pPr eaLnBrk="1" hangingPunct="1">
              <a:lnSpc>
                <a:spcPct val="90000"/>
              </a:lnSpc>
            </a:pPr>
            <a:r>
              <a:rPr lang="en-US" altLang="en-US" sz="2800" dirty="0"/>
              <a:t>Texas Instruments BA-II Plus</a:t>
            </a:r>
          </a:p>
          <a:p>
            <a:pPr lvl="1" eaLnBrk="1" hangingPunct="1">
              <a:lnSpc>
                <a:spcPct val="90000"/>
              </a:lnSpc>
              <a:buFont typeface="Wingdings" panose="05000000000000000000" pitchFamily="2" charset="2"/>
              <a:buChar char="§"/>
            </a:pPr>
            <a:r>
              <a:rPr lang="en-US" altLang="en-US" sz="2400" dirty="0"/>
              <a:t>FV = future value</a:t>
            </a:r>
          </a:p>
          <a:p>
            <a:pPr lvl="1" eaLnBrk="1" hangingPunct="1">
              <a:lnSpc>
                <a:spcPct val="90000"/>
              </a:lnSpc>
              <a:buFont typeface="Wingdings" panose="05000000000000000000" pitchFamily="2" charset="2"/>
              <a:buChar char="§"/>
            </a:pPr>
            <a:r>
              <a:rPr lang="en-US" altLang="en-US" sz="2400" dirty="0"/>
              <a:t>PV = present value</a:t>
            </a:r>
          </a:p>
          <a:p>
            <a:pPr lvl="1" eaLnBrk="1" hangingPunct="1">
              <a:lnSpc>
                <a:spcPct val="90000"/>
              </a:lnSpc>
              <a:buFont typeface="Wingdings" panose="05000000000000000000" pitchFamily="2" charset="2"/>
              <a:buChar char="§"/>
            </a:pPr>
            <a:r>
              <a:rPr lang="en-US" altLang="en-US" sz="2400" dirty="0"/>
              <a:t>I/Y = period interest rate</a:t>
            </a:r>
          </a:p>
          <a:p>
            <a:pPr lvl="2" eaLnBrk="1" hangingPunct="1">
              <a:lnSpc>
                <a:spcPct val="90000"/>
              </a:lnSpc>
            </a:pPr>
            <a:r>
              <a:rPr lang="en-US" altLang="en-US" sz="2000" dirty="0"/>
              <a:t>P/Y must equal 1 for the I/Y to be the period rate</a:t>
            </a:r>
          </a:p>
          <a:p>
            <a:pPr lvl="2" eaLnBrk="1" hangingPunct="1">
              <a:lnSpc>
                <a:spcPct val="90000"/>
              </a:lnSpc>
            </a:pPr>
            <a:r>
              <a:rPr lang="en-US" altLang="en-US" sz="2000" dirty="0"/>
              <a:t>Interest is entered as a percent, not a decimal</a:t>
            </a:r>
          </a:p>
          <a:p>
            <a:pPr lvl="1" eaLnBrk="1" hangingPunct="1">
              <a:lnSpc>
                <a:spcPct val="90000"/>
              </a:lnSpc>
              <a:buFont typeface="Wingdings" panose="05000000000000000000" pitchFamily="2" charset="2"/>
              <a:buChar char="§"/>
            </a:pPr>
            <a:r>
              <a:rPr lang="en-US" altLang="en-US" sz="2400" dirty="0"/>
              <a:t>N = number of periods</a:t>
            </a:r>
          </a:p>
          <a:p>
            <a:pPr lvl="1" eaLnBrk="1" hangingPunct="1">
              <a:lnSpc>
                <a:spcPct val="90000"/>
              </a:lnSpc>
              <a:buFont typeface="Wingdings" panose="05000000000000000000" pitchFamily="2" charset="2"/>
              <a:buChar char="§"/>
            </a:pPr>
            <a:r>
              <a:rPr lang="en-US" altLang="en-US" sz="2400" dirty="0"/>
              <a:t>Remember to clear the registers (CLR TVM) after each problem.</a:t>
            </a:r>
          </a:p>
          <a:p>
            <a:pPr lvl="1" eaLnBrk="1" hangingPunct="1">
              <a:lnSpc>
                <a:spcPct val="90000"/>
              </a:lnSpc>
              <a:buFont typeface="Wingdings" panose="05000000000000000000" pitchFamily="2" charset="2"/>
              <a:buChar char="§"/>
            </a:pPr>
            <a:r>
              <a:rPr lang="en-US" altLang="en-US" sz="2400" dirty="0"/>
              <a:t>Other calculators are similar in format.</a:t>
            </a:r>
          </a:p>
        </p:txBody>
      </p:sp>
      <p:sp>
        <p:nvSpPr>
          <p:cNvPr id="14338" name="Rectangle 2">
            <a:extLst>
              <a:ext uri="{FF2B5EF4-FFF2-40B4-BE49-F238E27FC236}">
                <a16:creationId xmlns="" xmlns:a16="http://schemas.microsoft.com/office/drawing/2014/main" id="{7FEE2CB7-C129-43F8-B475-27F245DFCC67}"/>
              </a:ext>
            </a:extLst>
          </p:cNvPr>
          <p:cNvSpPr>
            <a:spLocks noGrp="1" noChangeArrowheads="1"/>
          </p:cNvSpPr>
          <p:nvPr>
            <p:ph type="title"/>
          </p:nvPr>
        </p:nvSpPr>
        <p:spPr/>
        <p:txBody>
          <a:bodyPr/>
          <a:lstStyle/>
          <a:p>
            <a:pPr eaLnBrk="1" hangingPunct="1">
              <a:defRPr/>
            </a:pPr>
            <a:r>
              <a:rPr lang="en-US" altLang="en-US" dirty="0"/>
              <a:t>Calculator Keys</a:t>
            </a:r>
          </a:p>
        </p:txBody>
      </p:sp>
      <p:sp>
        <p:nvSpPr>
          <p:cNvPr id="2" name="Footer Placeholder 1">
            <a:extLst>
              <a:ext uri="{FF2B5EF4-FFF2-40B4-BE49-F238E27FC236}">
                <a16:creationId xmlns="" xmlns:a16="http://schemas.microsoft.com/office/drawing/2014/main" id="{969E0914-F1B0-4D0E-8621-20A5E682C8A8}"/>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 xmlns:a16="http://schemas.microsoft.com/office/drawing/2014/main" id="{484142CD-CE80-49A2-AA4B-3627C40E7E19}"/>
              </a:ext>
            </a:extLst>
          </p:cNvPr>
          <p:cNvSpPr>
            <a:spLocks noGrp="1" noChangeArrowheads="1"/>
          </p:cNvSpPr>
          <p:nvPr>
            <p:ph idx="1"/>
          </p:nvPr>
        </p:nvSpPr>
        <p:spPr/>
        <p:txBody>
          <a:bodyPr/>
          <a:lstStyle/>
          <a:p>
            <a:pPr eaLnBrk="1" hangingPunct="1"/>
            <a:r>
              <a:rPr lang="en-US" altLang="en-US" dirty="0"/>
              <a:t>Suppose you invest the $1,000 from the previous example for 5 years. How much would you have?</a:t>
            </a:r>
          </a:p>
          <a:p>
            <a:pPr lvl="1" eaLnBrk="1" hangingPunct="1">
              <a:buFont typeface="Wingdings" panose="05000000000000000000" pitchFamily="2" charset="2"/>
              <a:buChar char="§"/>
            </a:pPr>
            <a:r>
              <a:rPr lang="en-US" altLang="en-US" sz="2200" dirty="0"/>
              <a:t>5 N; 5 I/Y; 1,000 PV</a:t>
            </a:r>
          </a:p>
          <a:p>
            <a:pPr lvl="1" eaLnBrk="1" hangingPunct="1">
              <a:buFont typeface="Wingdings" panose="05000000000000000000" pitchFamily="2" charset="2"/>
              <a:buChar char="§"/>
            </a:pPr>
            <a:r>
              <a:rPr lang="en-US" altLang="en-US" sz="2200" dirty="0"/>
              <a:t>CPT FV = -1,276.28</a:t>
            </a:r>
          </a:p>
          <a:p>
            <a:pPr lvl="1" eaLnBrk="1" hangingPunct="1">
              <a:buFont typeface="Wingdings" panose="05000000000000000000" pitchFamily="2" charset="2"/>
              <a:buChar char="§"/>
            </a:pPr>
            <a:endParaRPr lang="en-US" altLang="en-US" sz="2200" dirty="0"/>
          </a:p>
          <a:p>
            <a:pPr eaLnBrk="1" hangingPunct="1"/>
            <a:r>
              <a:rPr lang="en-US" altLang="en-US" dirty="0"/>
              <a:t>The effect of compounding is small for a small number of periods, but increases as the number of periods increases. (Simple interest would have a future value of $1,250, for a difference of $26.28.)</a:t>
            </a:r>
          </a:p>
        </p:txBody>
      </p:sp>
      <p:sp>
        <p:nvSpPr>
          <p:cNvPr id="16386" name="Rectangle 2">
            <a:extLst>
              <a:ext uri="{FF2B5EF4-FFF2-40B4-BE49-F238E27FC236}">
                <a16:creationId xmlns="" xmlns:a16="http://schemas.microsoft.com/office/drawing/2014/main" id="{AD8653D8-5FFD-40F7-A4E5-22EEDB9DBC07}"/>
              </a:ext>
            </a:extLst>
          </p:cNvPr>
          <p:cNvSpPr>
            <a:spLocks noGrp="1" noChangeArrowheads="1"/>
          </p:cNvSpPr>
          <p:nvPr>
            <p:ph type="title"/>
          </p:nvPr>
        </p:nvSpPr>
        <p:spPr/>
        <p:txBody>
          <a:bodyPr/>
          <a:lstStyle/>
          <a:p>
            <a:pPr eaLnBrk="1" hangingPunct="1">
              <a:defRPr/>
            </a:pPr>
            <a:r>
              <a:rPr lang="en-US" altLang="en-US" dirty="0"/>
              <a:t>Future Value – Example 2</a:t>
            </a:r>
          </a:p>
        </p:txBody>
      </p:sp>
      <p:sp>
        <p:nvSpPr>
          <p:cNvPr id="2" name="Footer Placeholder 1">
            <a:extLst>
              <a:ext uri="{FF2B5EF4-FFF2-40B4-BE49-F238E27FC236}">
                <a16:creationId xmlns="" xmlns:a16="http://schemas.microsoft.com/office/drawing/2014/main" id="{6DB547C3-A172-41D6-9E5C-7628590724B2}"/>
              </a:ext>
            </a:extLst>
          </p:cNvPr>
          <p:cNvSpPr>
            <a:spLocks noGrp="1"/>
          </p:cNvSpPr>
          <p:nvPr>
            <p:ph type="ftr" sz="quarter" idx="11"/>
          </p:nvPr>
        </p:nvSpPr>
        <p:spPr/>
        <p:txBody>
          <a:bodyPr/>
          <a:lstStyle/>
          <a:p>
            <a:pPr>
              <a:defRPr/>
            </a:pPr>
            <a:r>
              <a:rPr lang="en-US" dirty="0"/>
              <a:t>Copyright © 2019 McGraw-Hill Education. All rights reserved. No reproduction or distribution without the prior written consent of McGraw-Hill Education.</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WJ_FCF11e_PPT_Templat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896</TotalTime>
  <Words>4319</Words>
  <Application>Microsoft Office PowerPoint</Application>
  <PresentationFormat>On-screen Show (4:3)</PresentationFormat>
  <Paragraphs>474</Paragraphs>
  <Slides>35</Slides>
  <Notes>32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RWJ_FCF11e_PPT_Template</vt:lpstr>
      <vt:lpstr>Worksheet</vt:lpstr>
      <vt:lpstr>CHAPTER 5</vt:lpstr>
      <vt:lpstr>Key Concepts and Skills</vt:lpstr>
      <vt:lpstr>Chapter Outline</vt:lpstr>
      <vt:lpstr>Basic Definitions</vt:lpstr>
      <vt:lpstr>Future Value – Example 1</vt:lpstr>
      <vt:lpstr>Future Value: General Formula</vt:lpstr>
      <vt:lpstr>Effects of Compounding</vt:lpstr>
      <vt:lpstr>Calculator Keys</vt:lpstr>
      <vt:lpstr>Future Value – Example 2</vt:lpstr>
      <vt:lpstr>Future Value – Example 3</vt:lpstr>
      <vt:lpstr>Future Value as a General Growth Formula</vt:lpstr>
      <vt:lpstr>Quick Quiz – Part I</vt:lpstr>
      <vt:lpstr>Present Value</vt:lpstr>
      <vt:lpstr>Present Value –Example 1</vt:lpstr>
      <vt:lpstr>Present Value – Example 2</vt:lpstr>
      <vt:lpstr>Present Value – Example 3</vt:lpstr>
      <vt:lpstr>Present Value – Important Relationship I</vt:lpstr>
      <vt:lpstr>Present Value – Important Relationship II</vt:lpstr>
      <vt:lpstr>Quick Quiz – Part II</vt:lpstr>
      <vt:lpstr>The Basic PV Equation - Refresher</vt:lpstr>
      <vt:lpstr>Discount Rate</vt:lpstr>
      <vt:lpstr>Discount Rate – Example 1</vt:lpstr>
      <vt:lpstr>Discount Rate – Example 2</vt:lpstr>
      <vt:lpstr>Discount Rate – Example 3</vt:lpstr>
      <vt:lpstr>Quick Quiz – Part III</vt:lpstr>
      <vt:lpstr>Finding the Number of Periods</vt:lpstr>
      <vt:lpstr>Number of Periods – Example 1</vt:lpstr>
      <vt:lpstr>Number of Periods – Example 2</vt:lpstr>
      <vt:lpstr>Number of Periods – Example 2 (ctd.)</vt:lpstr>
      <vt:lpstr>Quick Quiz – Part IV</vt:lpstr>
      <vt:lpstr>Spreadsheet Example</vt:lpstr>
      <vt:lpstr>Work the Web Example</vt:lpstr>
      <vt:lpstr>Table 5.4</vt:lpstr>
      <vt:lpstr>Comprehensive Problem</vt:lpstr>
      <vt:lpstr>End of Chapter </vt:lpstr>
    </vt:vector>
  </TitlesOfParts>
  <Company>University of Tampa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Valuation: The Time Value of Money</dc:title>
  <dc:creator>Kent P. Ragan</dc:creator>
  <cp:lastModifiedBy>Janicek, Michele</cp:lastModifiedBy>
  <cp:revision>122</cp:revision>
  <cp:lastPrinted>1601-01-01T00:00:00Z</cp:lastPrinted>
  <dcterms:created xsi:type="dcterms:W3CDTF">2000-08-18T01:53:43Z</dcterms:created>
  <dcterms:modified xsi:type="dcterms:W3CDTF">2018-02-08T20:24:02Z</dcterms:modified>
</cp:coreProperties>
</file>