
<file path=[Content_Types].xml><?xml version="1.0" encoding="utf-8"?>
<Types xmlns="http://schemas.openxmlformats.org/package/2006/content-types">
  <Default Extension="bin" ContentType="application/vnd.openxmlformats-officedocument.oleObject"/>
  <Default Extension="png" ContentType="image/png"/>
  <Default Extension="tmp"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51"/>
  </p:notesMasterIdLst>
  <p:handoutMasterIdLst>
    <p:handoutMasterId r:id="rId52"/>
  </p:handoutMasterIdLst>
  <p:sldIdLst>
    <p:sldId id="296" r:id="rId2"/>
    <p:sldId id="256" r:id="rId3"/>
    <p:sldId id="258" r:id="rId4"/>
    <p:sldId id="259" r:id="rId5"/>
    <p:sldId id="260" r:id="rId6"/>
    <p:sldId id="261" r:id="rId7"/>
    <p:sldId id="262" r:id="rId8"/>
    <p:sldId id="263" r:id="rId9"/>
    <p:sldId id="264" r:id="rId10"/>
    <p:sldId id="268" r:id="rId11"/>
    <p:sldId id="306" r:id="rId12"/>
    <p:sldId id="265" r:id="rId13"/>
    <p:sldId id="266" r:id="rId14"/>
    <p:sldId id="267" r:id="rId15"/>
    <p:sldId id="269" r:id="rId16"/>
    <p:sldId id="270" r:id="rId17"/>
    <p:sldId id="271" r:id="rId18"/>
    <p:sldId id="272" r:id="rId19"/>
    <p:sldId id="300" r:id="rId20"/>
    <p:sldId id="297" r:id="rId21"/>
    <p:sldId id="298" r:id="rId22"/>
    <p:sldId id="273" r:id="rId23"/>
    <p:sldId id="274" r:id="rId24"/>
    <p:sldId id="275" r:id="rId25"/>
    <p:sldId id="276" r:id="rId26"/>
    <p:sldId id="277" r:id="rId27"/>
    <p:sldId id="278" r:id="rId28"/>
    <p:sldId id="279" r:id="rId29"/>
    <p:sldId id="280" r:id="rId30"/>
    <p:sldId id="281" r:id="rId31"/>
    <p:sldId id="282" r:id="rId32"/>
    <p:sldId id="283" r:id="rId33"/>
    <p:sldId id="305" r:id="rId34"/>
    <p:sldId id="284" r:id="rId35"/>
    <p:sldId id="299" r:id="rId36"/>
    <p:sldId id="286" r:id="rId37"/>
    <p:sldId id="301" r:id="rId38"/>
    <p:sldId id="287" r:id="rId39"/>
    <p:sldId id="288" r:id="rId40"/>
    <p:sldId id="289" r:id="rId41"/>
    <p:sldId id="290" r:id="rId42"/>
    <p:sldId id="291" r:id="rId43"/>
    <p:sldId id="292" r:id="rId44"/>
    <p:sldId id="293" r:id="rId45"/>
    <p:sldId id="294" r:id="rId46"/>
    <p:sldId id="295" r:id="rId47"/>
    <p:sldId id="304" r:id="rId48"/>
    <p:sldId id="303" r:id="rId49"/>
    <p:sldId id="302" r:id="rId50"/>
  </p:sldIdLst>
  <p:sldSz cx="9144000" cy="6858000" type="screen4x3"/>
  <p:notesSz cx="6858000" cy="9144000"/>
  <p:custDataLst>
    <p:tags r:id="rId53"/>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Wood" initials="AW"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FFCC99"/>
    <a:srgbClr val="FFFFCC"/>
    <a:srgbClr val="85FFDF"/>
    <a:srgbClr val="00808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85830" autoAdjust="0"/>
  </p:normalViewPr>
  <p:slideViewPr>
    <p:cSldViewPr>
      <p:cViewPr>
        <p:scale>
          <a:sx n="81" d="100"/>
          <a:sy n="81" d="100"/>
        </p:scale>
        <p:origin x="-34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180"/>
    </p:cViewPr>
  </p:sorterViewPr>
  <p:notesViewPr>
    <p:cSldViewPr>
      <p:cViewPr varScale="1">
        <p:scale>
          <a:sx n="86" d="100"/>
          <a:sy n="86" d="100"/>
        </p:scale>
        <p:origin x="97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070422535211266E-2"/>
          <c:y val="6.5957446808510636E-2"/>
          <c:w val="0.86267605633802813"/>
          <c:h val="0.79574468085106387"/>
        </c:manualLayout>
      </c:layout>
      <c:scatterChart>
        <c:scatterStyle val="smoothMarker"/>
        <c:varyColors val="0"/>
        <c:ser>
          <c:idx val="0"/>
          <c:order val="0"/>
          <c:tx>
            <c:strRef>
              <c:f>Sheet1!$B$1</c:f>
              <c:strCache>
                <c:ptCount val="1"/>
                <c:pt idx="0">
                  <c:v>Bond Value</c:v>
                </c:pt>
              </c:strCache>
            </c:strRef>
          </c:tx>
          <c:spPr>
            <a:ln w="28575" cap="rnd" cmpd="sng" algn="ctr">
              <a:solidFill>
                <a:schemeClr val="accent2">
                  <a:shade val="95000"/>
                  <a:satMod val="105000"/>
                </a:schemeClr>
              </a:solidFill>
              <a:prstDash val="solid"/>
              <a:round/>
            </a:ln>
            <a:effectLst/>
          </c:spPr>
          <c:marker>
            <c:symbol val="none"/>
          </c:marker>
          <c:xVal>
            <c:numRef>
              <c:f>Sheet1!$A$2:$A$11</c:f>
              <c:numCache>
                <c:formatCode>0%</c:formatCode>
                <c:ptCount val="10"/>
                <c:pt idx="0">
                  <c:v>0.03</c:v>
                </c:pt>
                <c:pt idx="1">
                  <c:v>0.04</c:v>
                </c:pt>
                <c:pt idx="2">
                  <c:v>0.05</c:v>
                </c:pt>
                <c:pt idx="3">
                  <c:v>0.06</c:v>
                </c:pt>
                <c:pt idx="4">
                  <c:v>7.0000000000000007E-2</c:v>
                </c:pt>
                <c:pt idx="5">
                  <c:v>0.08</c:v>
                </c:pt>
                <c:pt idx="6">
                  <c:v>0.09</c:v>
                </c:pt>
                <c:pt idx="7">
                  <c:v>0.1</c:v>
                </c:pt>
                <c:pt idx="8">
                  <c:v>0.11</c:v>
                </c:pt>
                <c:pt idx="9">
                  <c:v>0.12</c:v>
                </c:pt>
              </c:numCache>
            </c:numRef>
          </c:xVal>
          <c:yVal>
            <c:numRef>
              <c:f>Sheet1!$B$2:$B$11</c:f>
              <c:numCache>
                <c:formatCode>General</c:formatCode>
                <c:ptCount val="10"/>
                <c:pt idx="0">
                  <c:v>1426.51</c:v>
                </c:pt>
                <c:pt idx="1">
                  <c:v>1324.44</c:v>
                </c:pt>
                <c:pt idx="2">
                  <c:v>1231.6500000000001</c:v>
                </c:pt>
                <c:pt idx="3">
                  <c:v>1147.2</c:v>
                </c:pt>
                <c:pt idx="4">
                  <c:v>1070.24</c:v>
                </c:pt>
                <c:pt idx="5">
                  <c:v>1000</c:v>
                </c:pt>
                <c:pt idx="6">
                  <c:v>935.82</c:v>
                </c:pt>
                <c:pt idx="7">
                  <c:v>877.11</c:v>
                </c:pt>
                <c:pt idx="8">
                  <c:v>823.32</c:v>
                </c:pt>
                <c:pt idx="9">
                  <c:v>773.99</c:v>
                </c:pt>
              </c:numCache>
            </c:numRef>
          </c:yVal>
          <c:smooth val="1"/>
          <c:extLst xmlns:c16r2="http://schemas.microsoft.com/office/drawing/2015/06/chart">
            <c:ext xmlns:c16="http://schemas.microsoft.com/office/drawing/2014/chart" uri="{C3380CC4-5D6E-409C-BE32-E72D297353CC}">
              <c16:uniqueId val="{00000000-8690-487D-AED4-AB33AF48F17D}"/>
            </c:ext>
          </c:extLst>
        </c:ser>
        <c:ser>
          <c:idx val="1"/>
          <c:order val="1"/>
          <c:tx>
            <c:strRef>
              <c:f>Sheet1!$C$1</c:f>
              <c:strCache>
                <c:ptCount val="1"/>
              </c:strCache>
            </c:strRef>
          </c:tx>
          <c:spPr>
            <a:ln w="28575" cap="rnd" cmpd="sng" algn="ctr">
              <a:solidFill>
                <a:schemeClr val="accent4">
                  <a:shade val="95000"/>
                  <a:satMod val="105000"/>
                </a:schemeClr>
              </a:solidFill>
              <a:prstDash val="solid"/>
              <a:round/>
            </a:ln>
            <a:effectLst/>
          </c:spPr>
          <c:marker>
            <c:symbol val="none"/>
          </c:marker>
          <c:xVal>
            <c:numRef>
              <c:f>Sheet1!$A$2:$A$11</c:f>
              <c:numCache>
                <c:formatCode>0%</c:formatCode>
                <c:ptCount val="10"/>
                <c:pt idx="0">
                  <c:v>0.03</c:v>
                </c:pt>
                <c:pt idx="1">
                  <c:v>0.04</c:v>
                </c:pt>
                <c:pt idx="2">
                  <c:v>0.05</c:v>
                </c:pt>
                <c:pt idx="3">
                  <c:v>0.06</c:v>
                </c:pt>
                <c:pt idx="4">
                  <c:v>7.0000000000000007E-2</c:v>
                </c:pt>
                <c:pt idx="5">
                  <c:v>0.08</c:v>
                </c:pt>
                <c:pt idx="6">
                  <c:v>0.09</c:v>
                </c:pt>
                <c:pt idx="7">
                  <c:v>0.1</c:v>
                </c:pt>
                <c:pt idx="8">
                  <c:v>0.11</c:v>
                </c:pt>
                <c:pt idx="9">
                  <c:v>0.12</c:v>
                </c:pt>
              </c:numCache>
            </c:numRef>
          </c:xVal>
          <c:yVal>
            <c:numRef>
              <c:f>Sheet1!$C$2:$C$11</c:f>
              <c:numCache>
                <c:formatCode>General</c:formatCode>
                <c:ptCount val="10"/>
              </c:numCache>
            </c:numRef>
          </c:yVal>
          <c:smooth val="1"/>
          <c:extLst xmlns:c16r2="http://schemas.microsoft.com/office/drawing/2015/06/chart">
            <c:ext xmlns:c16="http://schemas.microsoft.com/office/drawing/2014/chart" uri="{C3380CC4-5D6E-409C-BE32-E72D297353CC}">
              <c16:uniqueId val="{00000001-8690-487D-AED4-AB33AF48F17D}"/>
            </c:ext>
          </c:extLst>
        </c:ser>
        <c:ser>
          <c:idx val="2"/>
          <c:order val="2"/>
          <c:tx>
            <c:strRef>
              <c:f>Sheet1!$D$1</c:f>
              <c:strCache>
                <c:ptCount val="1"/>
              </c:strCache>
            </c:strRef>
          </c:tx>
          <c:spPr>
            <a:ln w="28575" cap="rnd" cmpd="sng" algn="ctr">
              <a:solidFill>
                <a:schemeClr val="accent6">
                  <a:shade val="95000"/>
                  <a:satMod val="105000"/>
                </a:schemeClr>
              </a:solidFill>
              <a:prstDash val="solid"/>
              <a:round/>
            </a:ln>
            <a:effectLst/>
          </c:spPr>
          <c:marker>
            <c:symbol val="none"/>
          </c:marker>
          <c:xVal>
            <c:numRef>
              <c:f>Sheet1!$A$2:$A$11</c:f>
              <c:numCache>
                <c:formatCode>0%</c:formatCode>
                <c:ptCount val="10"/>
                <c:pt idx="0">
                  <c:v>0.03</c:v>
                </c:pt>
                <c:pt idx="1">
                  <c:v>0.04</c:v>
                </c:pt>
                <c:pt idx="2">
                  <c:v>0.05</c:v>
                </c:pt>
                <c:pt idx="3">
                  <c:v>0.06</c:v>
                </c:pt>
                <c:pt idx="4">
                  <c:v>7.0000000000000007E-2</c:v>
                </c:pt>
                <c:pt idx="5">
                  <c:v>0.08</c:v>
                </c:pt>
                <c:pt idx="6">
                  <c:v>0.09</c:v>
                </c:pt>
                <c:pt idx="7">
                  <c:v>0.1</c:v>
                </c:pt>
                <c:pt idx="8">
                  <c:v>0.11</c:v>
                </c:pt>
                <c:pt idx="9">
                  <c:v>0.12</c:v>
                </c:pt>
              </c:numCache>
            </c:numRef>
          </c:xVal>
          <c:yVal>
            <c:numRef>
              <c:f>Sheet1!$D$2:$D$11</c:f>
              <c:numCache>
                <c:formatCode>General</c:formatCode>
                <c:ptCount val="10"/>
              </c:numCache>
            </c:numRef>
          </c:yVal>
          <c:smooth val="1"/>
          <c:extLst xmlns:c16r2="http://schemas.microsoft.com/office/drawing/2015/06/chart">
            <c:ext xmlns:c16="http://schemas.microsoft.com/office/drawing/2014/chart" uri="{C3380CC4-5D6E-409C-BE32-E72D297353CC}">
              <c16:uniqueId val="{00000002-8690-487D-AED4-AB33AF48F17D}"/>
            </c:ext>
          </c:extLst>
        </c:ser>
        <c:ser>
          <c:idx val="3"/>
          <c:order val="3"/>
          <c:tx>
            <c:strRef>
              <c:f>Sheet1!$E$1</c:f>
              <c:strCache>
                <c:ptCount val="1"/>
              </c:strCache>
            </c:strRef>
          </c:tx>
          <c:spPr>
            <a:ln w="28575" cap="rnd" cmpd="sng" algn="ctr">
              <a:solidFill>
                <a:schemeClr val="accent2">
                  <a:lumMod val="60000"/>
                  <a:shade val="95000"/>
                  <a:satMod val="105000"/>
                </a:schemeClr>
              </a:solidFill>
              <a:prstDash val="solid"/>
              <a:round/>
            </a:ln>
            <a:effectLst/>
          </c:spPr>
          <c:marker>
            <c:symbol val="none"/>
          </c:marker>
          <c:xVal>
            <c:numRef>
              <c:f>Sheet1!$A$2:$A$11</c:f>
              <c:numCache>
                <c:formatCode>0%</c:formatCode>
                <c:ptCount val="10"/>
                <c:pt idx="0">
                  <c:v>0.03</c:v>
                </c:pt>
                <c:pt idx="1">
                  <c:v>0.04</c:v>
                </c:pt>
                <c:pt idx="2">
                  <c:v>0.05</c:v>
                </c:pt>
                <c:pt idx="3">
                  <c:v>0.06</c:v>
                </c:pt>
                <c:pt idx="4">
                  <c:v>7.0000000000000007E-2</c:v>
                </c:pt>
                <c:pt idx="5">
                  <c:v>0.08</c:v>
                </c:pt>
                <c:pt idx="6">
                  <c:v>0.09</c:v>
                </c:pt>
                <c:pt idx="7">
                  <c:v>0.1</c:v>
                </c:pt>
                <c:pt idx="8">
                  <c:v>0.11</c:v>
                </c:pt>
                <c:pt idx="9">
                  <c:v>0.12</c:v>
                </c:pt>
              </c:numCache>
            </c:numRef>
          </c:xVal>
          <c:yVal>
            <c:numRef>
              <c:f>Sheet1!$E$2:$E$11</c:f>
              <c:numCache>
                <c:formatCode>General</c:formatCode>
                <c:ptCount val="10"/>
              </c:numCache>
            </c:numRef>
          </c:yVal>
          <c:smooth val="1"/>
          <c:extLst xmlns:c16r2="http://schemas.microsoft.com/office/drawing/2015/06/chart">
            <c:ext xmlns:c16="http://schemas.microsoft.com/office/drawing/2014/chart" uri="{C3380CC4-5D6E-409C-BE32-E72D297353CC}">
              <c16:uniqueId val="{00000003-8690-487D-AED4-AB33AF48F17D}"/>
            </c:ext>
          </c:extLst>
        </c:ser>
        <c:dLbls>
          <c:showLegendKey val="0"/>
          <c:showVal val="0"/>
          <c:showCatName val="0"/>
          <c:showSerName val="0"/>
          <c:showPercent val="0"/>
          <c:showBubbleSize val="0"/>
        </c:dLbls>
        <c:axId val="106373504"/>
        <c:axId val="106375040"/>
      </c:scatterChart>
      <c:valAx>
        <c:axId val="106373504"/>
        <c:scaling>
          <c:orientation val="minMax"/>
        </c:scaling>
        <c:delete val="0"/>
        <c:axPos val="b"/>
        <c:numFmt formatCode="0%" sourceLinked="1"/>
        <c:majorTickMark val="out"/>
        <c:minorTickMark val="none"/>
        <c:tickLblPos val="nextTo"/>
        <c:spPr>
          <a:noFill/>
          <a:ln w="2473" cap="flat" cmpd="sng" algn="ctr">
            <a:solidFill>
              <a:schemeClr val="tx1"/>
            </a:solidFill>
            <a:prstDash val="solid"/>
            <a:round/>
          </a:ln>
          <a:effectLst/>
        </c:spPr>
        <c:txPr>
          <a:bodyPr rot="0" spcFirstLastPara="1" vertOverflow="ellipsis" wrap="square" anchor="ctr" anchorCtr="1"/>
          <a:lstStyle/>
          <a:p>
            <a:pPr>
              <a:defRPr sz="1402" b="1" i="0" u="none" strike="noStrike" kern="1200" baseline="0">
                <a:solidFill>
                  <a:schemeClr val="tx1"/>
                </a:solidFill>
                <a:latin typeface="Times New Roman"/>
                <a:ea typeface="Times New Roman"/>
                <a:cs typeface="Times New Roman"/>
              </a:defRPr>
            </a:pPr>
            <a:endParaRPr lang="en-US"/>
          </a:p>
        </c:txPr>
        <c:crossAx val="106375040"/>
        <c:crossesAt val="0"/>
        <c:crossBetween val="midCat"/>
      </c:valAx>
      <c:valAx>
        <c:axId val="106375040"/>
        <c:scaling>
          <c:orientation val="minMax"/>
          <c:min val="600"/>
        </c:scaling>
        <c:delete val="0"/>
        <c:axPos val="l"/>
        <c:majorGridlines>
          <c:spPr>
            <a:ln w="2473" cap="flat" cmpd="sng" algn="ctr">
              <a:solidFill>
                <a:schemeClr val="tx1"/>
              </a:solidFill>
              <a:prstDash val="solid"/>
              <a:round/>
            </a:ln>
            <a:effectLst/>
          </c:spPr>
        </c:majorGridlines>
        <c:numFmt formatCode="General" sourceLinked="1"/>
        <c:majorTickMark val="out"/>
        <c:minorTickMark val="none"/>
        <c:tickLblPos val="nextTo"/>
        <c:spPr>
          <a:noFill/>
          <a:ln w="2473" cap="flat" cmpd="sng" algn="ctr">
            <a:solidFill>
              <a:schemeClr val="tx1"/>
            </a:solidFill>
            <a:prstDash val="solid"/>
            <a:round/>
          </a:ln>
          <a:effectLst/>
        </c:spPr>
        <c:txPr>
          <a:bodyPr rot="0" spcFirstLastPara="1" vertOverflow="ellipsis" wrap="square" anchor="ctr" anchorCtr="1"/>
          <a:lstStyle/>
          <a:p>
            <a:pPr>
              <a:defRPr sz="1402" b="1" i="0" u="none" strike="noStrike" kern="1200" baseline="0">
                <a:solidFill>
                  <a:schemeClr val="tx1"/>
                </a:solidFill>
                <a:latin typeface="Times New Roman"/>
                <a:ea typeface="Times New Roman"/>
                <a:cs typeface="Times New Roman"/>
              </a:defRPr>
            </a:pPr>
            <a:endParaRPr lang="en-US"/>
          </a:p>
        </c:txPr>
        <c:crossAx val="106373504"/>
        <c:crosses val="autoZero"/>
        <c:crossBetween val="midCat"/>
      </c:valAx>
      <c:spPr>
        <a:noFill/>
        <a:ln w="9893">
          <a:solidFill>
            <a:schemeClr val="tx1"/>
          </a:solidFill>
          <a:prstDash val="solid"/>
        </a:ln>
        <a:effectLst/>
      </c:spPr>
    </c:plotArea>
    <c:plotVisOnly val="1"/>
    <c:dispBlanksAs val="gap"/>
    <c:showDLblsOverMax val="0"/>
  </c:chart>
  <c:spPr>
    <a:noFill/>
    <a:ln w="9525" cap="flat" cmpd="sng" algn="ctr">
      <a:noFill/>
      <a:prstDash val="solid"/>
    </a:ln>
    <a:effectLst/>
  </c:spPr>
  <c:txPr>
    <a:bodyPr/>
    <a:lstStyle/>
    <a:p>
      <a:pPr>
        <a:defRPr sz="1402"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xmlns="" id="{85426712-CD12-4CF3-ACF2-3560916DF05D}"/>
              </a:ext>
            </a:extLst>
          </p:cNvPr>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dirty="0"/>
          </a:p>
        </p:txBody>
      </p:sp>
      <p:sp>
        <p:nvSpPr>
          <p:cNvPr id="109571" name="Rectangle 3">
            <a:extLst>
              <a:ext uri="{FF2B5EF4-FFF2-40B4-BE49-F238E27FC236}">
                <a16:creationId xmlns:a16="http://schemas.microsoft.com/office/drawing/2014/main" xmlns="" id="{4E436B98-B07E-48A9-A5BF-0C0127F07F24}"/>
              </a:ext>
            </a:extLst>
          </p:cNvPr>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dirty="0"/>
          </a:p>
        </p:txBody>
      </p:sp>
      <p:sp>
        <p:nvSpPr>
          <p:cNvPr id="109572" name="Rectangle 4">
            <a:extLst>
              <a:ext uri="{FF2B5EF4-FFF2-40B4-BE49-F238E27FC236}">
                <a16:creationId xmlns:a16="http://schemas.microsoft.com/office/drawing/2014/main" xmlns="" id="{8C6FAE15-676F-4001-9952-70052AC63B6B}"/>
              </a:ext>
            </a:extLst>
          </p:cNvPr>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dirty="0"/>
          </a:p>
        </p:txBody>
      </p:sp>
      <p:sp>
        <p:nvSpPr>
          <p:cNvPr id="109573" name="Rectangle 5">
            <a:extLst>
              <a:ext uri="{FF2B5EF4-FFF2-40B4-BE49-F238E27FC236}">
                <a16:creationId xmlns:a16="http://schemas.microsoft.com/office/drawing/2014/main" xmlns="" id="{47998E13-6BE2-4003-B93F-FF4D698C836E}"/>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anose="02020603050405020304" pitchFamily="18" charset="0"/>
              </a:defRPr>
            </a:lvl1pPr>
          </a:lstStyle>
          <a:p>
            <a:pPr>
              <a:defRPr/>
            </a:pPr>
            <a:fld id="{3DF3CFDB-4EF9-4E4C-8809-E0D066F07628}" type="slidenum">
              <a:rPr lang="en-US" altLang="en-US"/>
              <a:pPr>
                <a:defRPr/>
              </a:pPr>
              <a:t>‹#›</a:t>
            </a:fld>
            <a:endParaRPr lang="en-US" altLang="en-US" dirty="0"/>
          </a:p>
        </p:txBody>
      </p:sp>
    </p:spTree>
    <p:extLst>
      <p:ext uri="{BB962C8B-B14F-4D97-AF65-F5344CB8AC3E}">
        <p14:creationId xmlns:p14="http://schemas.microsoft.com/office/powerpoint/2010/main" val="3797111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5BE304C8-0FAD-413D-BCCE-92895D2948C8}"/>
              </a:ext>
            </a:extLst>
          </p:cNvPr>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6147" name="Rectangle 3">
            <a:extLst>
              <a:ext uri="{FF2B5EF4-FFF2-40B4-BE49-F238E27FC236}">
                <a16:creationId xmlns:a16="http://schemas.microsoft.com/office/drawing/2014/main" xmlns="" id="{3A794D27-B698-47C6-8692-99E657EC8C21}"/>
              </a:ext>
            </a:extLst>
          </p:cNvPr>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11268" name="Rectangle 4">
            <a:extLst>
              <a:ext uri="{FF2B5EF4-FFF2-40B4-BE49-F238E27FC236}">
                <a16:creationId xmlns:a16="http://schemas.microsoft.com/office/drawing/2014/main" xmlns="" id="{3C5CE421-3FAA-490C-B84C-C49A94EFFCC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xmlns="" id="{B2B6237B-50DF-4019-A899-6EF09A41B33F}"/>
              </a:ext>
            </a:extLst>
          </p:cNvPr>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xmlns="" id="{B137DE60-60C2-4583-856D-8973C0581AD1}"/>
              </a:ext>
            </a:extLst>
          </p:cNvPr>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6151" name="Rectangle 7">
            <a:extLst>
              <a:ext uri="{FF2B5EF4-FFF2-40B4-BE49-F238E27FC236}">
                <a16:creationId xmlns:a16="http://schemas.microsoft.com/office/drawing/2014/main" xmlns="" id="{5738A18E-F0C0-4820-ABA4-998F20C50906}"/>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smtClean="0">
                <a:latin typeface="Times New Roman" panose="02020603050405020304" pitchFamily="18" charset="0"/>
              </a:defRPr>
            </a:lvl1pPr>
          </a:lstStyle>
          <a:p>
            <a:pPr>
              <a:defRPr/>
            </a:pPr>
            <a:r>
              <a:rPr lang="en-US" altLang="en-US" dirty="0"/>
              <a:t>6.</a:t>
            </a:r>
            <a:fld id="{77FCDA97-0796-4C1F-AD1B-D6BABF09D230}" type="slidenum">
              <a:rPr lang="en-US" altLang="en-US"/>
              <a:pPr>
                <a:defRPr/>
              </a:pPr>
              <a:t>‹#›</a:t>
            </a:fld>
            <a:endParaRPr lang="en-US" altLang="en-US" dirty="0"/>
          </a:p>
        </p:txBody>
      </p:sp>
    </p:spTree>
    <p:extLst>
      <p:ext uri="{BB962C8B-B14F-4D97-AF65-F5344CB8AC3E}">
        <p14:creationId xmlns:p14="http://schemas.microsoft.com/office/powerpoint/2010/main" val="34361256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r>
              <a:rPr lang="en-US" altLang="en-US" dirty="0"/>
              <a:t>6.</a:t>
            </a:r>
            <a:fld id="{77FCDA97-0796-4C1F-AD1B-D6BABF09D230}" type="slidenum">
              <a:rPr lang="en-US" altLang="en-US" smtClean="0"/>
              <a:pPr>
                <a:defRPr/>
              </a:pPr>
              <a:t>1</a:t>
            </a:fld>
            <a:endParaRPr lang="en-US" altLang="en-US" dirty="0"/>
          </a:p>
        </p:txBody>
      </p:sp>
    </p:spTree>
    <p:extLst>
      <p:ext uri="{BB962C8B-B14F-4D97-AF65-F5344CB8AC3E}">
        <p14:creationId xmlns:p14="http://schemas.microsoft.com/office/powerpoint/2010/main" val="2301786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xmlns="" id="{D4881D45-4416-4051-AA39-5F06D81A06BF}"/>
              </a:ext>
            </a:extLst>
          </p:cNvPr>
          <p:cNvSpPr>
            <a:spLocks noGrp="1" noRot="1" noChangeAspect="1" noTextEdit="1"/>
          </p:cNvSpPr>
          <p:nvPr>
            <p:ph type="sldImg"/>
          </p:nvPr>
        </p:nvSpPr>
        <p:spPr>
          <a:ln/>
        </p:spPr>
      </p:sp>
      <p:sp>
        <p:nvSpPr>
          <p:cNvPr id="32771" name="Notes Placeholder 2">
            <a:extLst>
              <a:ext uri="{FF2B5EF4-FFF2-40B4-BE49-F238E27FC236}">
                <a16:creationId xmlns:a16="http://schemas.microsoft.com/office/drawing/2014/main" xmlns="" id="{16FACE0B-F321-4BEB-BACB-243D6C2B46C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7.1 (B)</a:t>
            </a:r>
          </a:p>
          <a:p>
            <a:endParaRPr lang="en-US" altLang="en-US" dirty="0"/>
          </a:p>
        </p:txBody>
      </p:sp>
      <p:sp>
        <p:nvSpPr>
          <p:cNvPr id="32772" name="Slide Number Placeholder 3">
            <a:extLst>
              <a:ext uri="{FF2B5EF4-FFF2-40B4-BE49-F238E27FC236}">
                <a16:creationId xmlns:a16="http://schemas.microsoft.com/office/drawing/2014/main" xmlns="" id="{8A33137F-05E3-4829-8182-EDB75215BEC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66DC444E-CC92-4507-900A-2DAB4ED244F1}" type="slidenum">
              <a:rPr lang="en-US" altLang="en-US">
                <a:latin typeface="Times New Roman" panose="02020603050405020304" pitchFamily="18" charset="0"/>
              </a:rPr>
              <a:pPr/>
              <a:t>11</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129965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xmlns="" id="{005F49A3-0170-424C-ACB3-564E938E38E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D682CE95-6D58-426C-8981-A8716EF721F3}" type="slidenum">
              <a:rPr lang="en-US" altLang="en-US">
                <a:latin typeface="Times New Roman" panose="02020603050405020304" pitchFamily="18" charset="0"/>
              </a:rPr>
              <a:pPr/>
              <a:t>12</a:t>
            </a:fld>
            <a:endParaRPr lang="en-US" altLang="en-US" dirty="0">
              <a:latin typeface="Times New Roman" panose="02020603050405020304" pitchFamily="18" charset="0"/>
            </a:endParaRPr>
          </a:p>
        </p:txBody>
      </p:sp>
      <p:sp>
        <p:nvSpPr>
          <p:cNvPr id="34819" name="Rectangle 2">
            <a:extLst>
              <a:ext uri="{FF2B5EF4-FFF2-40B4-BE49-F238E27FC236}">
                <a16:creationId xmlns:a16="http://schemas.microsoft.com/office/drawing/2014/main" xmlns="" id="{FFB52FBF-AC9E-4502-9178-93BF03B7691B}"/>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xmlns="" id="{CC48133B-1DA1-4ABD-AC06-2F199D1199A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7.1 (B)</a:t>
            </a:r>
          </a:p>
          <a:p>
            <a:pPr eaLnBrk="1" hangingPunct="1"/>
            <a:endParaRPr lang="en-US" altLang="en-US" dirty="0"/>
          </a:p>
          <a:p>
            <a:pPr eaLnBrk="1" hangingPunct="1"/>
            <a:r>
              <a:rPr lang="en-US" altLang="en-US" dirty="0"/>
              <a:t>The students can read the example in the book. The basic information is as follows:</a:t>
            </a:r>
          </a:p>
          <a:p>
            <a:pPr eaLnBrk="1" hangingPunct="1"/>
            <a:endParaRPr lang="en-US" altLang="en-US" dirty="0"/>
          </a:p>
          <a:p>
            <a:pPr eaLnBrk="1" hangingPunct="1"/>
            <a:r>
              <a:rPr lang="en-US" altLang="en-US" dirty="0"/>
              <a:t>Coupon rate = 14%, semiannual coupons</a:t>
            </a:r>
          </a:p>
          <a:p>
            <a:pPr eaLnBrk="1" hangingPunct="1"/>
            <a:r>
              <a:rPr lang="en-US" altLang="en-US" dirty="0"/>
              <a:t>YTM = 16%</a:t>
            </a:r>
          </a:p>
          <a:p>
            <a:pPr eaLnBrk="1" hangingPunct="1"/>
            <a:r>
              <a:rPr lang="en-US" altLang="en-US" dirty="0"/>
              <a:t>Maturity = 7 years</a:t>
            </a:r>
          </a:p>
          <a:p>
            <a:pPr eaLnBrk="1" hangingPunct="1"/>
            <a:r>
              <a:rPr lang="en-US" altLang="en-US" dirty="0"/>
              <a:t>Par value = $1,000</a:t>
            </a:r>
          </a:p>
        </p:txBody>
      </p:sp>
    </p:spTree>
    <p:extLst>
      <p:ext uri="{BB962C8B-B14F-4D97-AF65-F5344CB8AC3E}">
        <p14:creationId xmlns:p14="http://schemas.microsoft.com/office/powerpoint/2010/main" val="3150181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xmlns="" id="{D1D1651E-9C58-492C-9B66-F348AA186E8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F33798DE-B0CA-4FD6-99C1-6941F6DBE34C}" type="slidenum">
              <a:rPr lang="en-US" altLang="en-US">
                <a:latin typeface="Times New Roman" panose="02020603050405020304" pitchFamily="18" charset="0"/>
              </a:rPr>
              <a:pPr/>
              <a:t>13</a:t>
            </a:fld>
            <a:endParaRPr lang="en-US" altLang="en-US" dirty="0">
              <a:latin typeface="Times New Roman" panose="02020603050405020304" pitchFamily="18" charset="0"/>
            </a:endParaRPr>
          </a:p>
        </p:txBody>
      </p:sp>
      <p:sp>
        <p:nvSpPr>
          <p:cNvPr id="36867" name="Rectangle 2">
            <a:extLst>
              <a:ext uri="{FF2B5EF4-FFF2-40B4-BE49-F238E27FC236}">
                <a16:creationId xmlns:a16="http://schemas.microsoft.com/office/drawing/2014/main" xmlns="" id="{33635A4D-4113-4052-8439-E04C79D3DE2A}"/>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xmlns="" id="{0A43DACE-6337-46DC-A685-EF92FF916B0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7.1 (C) </a:t>
            </a:r>
          </a:p>
          <a:p>
            <a:pPr eaLnBrk="1" hangingPunct="1"/>
            <a:endParaRPr lang="en-US" altLang="en-US" i="1" dirty="0"/>
          </a:p>
          <a:p>
            <a:pPr eaLnBrk="1" hangingPunct="1"/>
            <a:r>
              <a:rPr lang="en-US" altLang="en-US" i="1" dirty="0"/>
              <a:t>Real-World Tip:</a:t>
            </a:r>
            <a:r>
              <a:rPr lang="en-US" altLang="en-US" b="1" i="1" dirty="0"/>
              <a:t> </a:t>
            </a:r>
            <a:r>
              <a:rPr lang="en-US" altLang="en-US" dirty="0"/>
              <a:t>Upon learning the concept of interest rate risk, students sometimes conclude that bonds with low interest-rate risk (i.e. high coupon bonds) are necessarily “safer” than otherwise identical bonds with lower coupons. In reality, the contrary may be true: increasing interest rate volatility over the last two decades has greatly increased the importance of interest rate risk in bond valuation. The days when bonds represented a “widows and orphans” investment are long gone.</a:t>
            </a:r>
          </a:p>
          <a:p>
            <a:pPr eaLnBrk="1" hangingPunct="1"/>
            <a:endParaRPr lang="en-US" altLang="en-US" dirty="0"/>
          </a:p>
          <a:p>
            <a:pPr eaLnBrk="1" hangingPunct="1"/>
            <a:r>
              <a:rPr lang="en-US" altLang="en-US" dirty="0"/>
              <a:t>You may wish to point out that one potentially undesirable feature of high-coupon bonds is the required reinvestment of coupons at the computed yield-to-maturity if one is to actually earn that yield. Those who purchased bonds in the early 1980s (when even high-grade corporate bonds had coupons over 11%) found, to their dismay, that interest payments could not be reinvested at similar rates a few years later without taking greater risk. A good example of the trade-off between interest rate risk and reinvestment risk is the purchase of a zero-coupon bond – one eliminates reinvestment risk but maximizes interest-rate risk. </a:t>
            </a:r>
          </a:p>
        </p:txBody>
      </p:sp>
    </p:spTree>
    <p:extLst>
      <p:ext uri="{BB962C8B-B14F-4D97-AF65-F5344CB8AC3E}">
        <p14:creationId xmlns:p14="http://schemas.microsoft.com/office/powerpoint/2010/main" val="3161363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xmlns="" id="{F231CF72-2872-452A-A43A-1D4EDD709E9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99073EA1-AD4F-47B5-818B-2D46F026485A}" type="slidenum">
              <a:rPr lang="en-US" altLang="en-US">
                <a:latin typeface="Times New Roman" panose="02020603050405020304" pitchFamily="18" charset="0"/>
              </a:rPr>
              <a:pPr/>
              <a:t>14</a:t>
            </a:fld>
            <a:endParaRPr lang="en-US" altLang="en-US" dirty="0">
              <a:latin typeface="Times New Roman" panose="02020603050405020304" pitchFamily="18" charset="0"/>
            </a:endParaRPr>
          </a:p>
        </p:txBody>
      </p:sp>
      <p:sp>
        <p:nvSpPr>
          <p:cNvPr id="38915" name="Rectangle 2">
            <a:extLst>
              <a:ext uri="{FF2B5EF4-FFF2-40B4-BE49-F238E27FC236}">
                <a16:creationId xmlns:a16="http://schemas.microsoft.com/office/drawing/2014/main" xmlns="" id="{270DECAB-2EDC-456C-BD00-60E18E4483EE}"/>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xmlns="" id="{82FB34DA-C414-4EC7-A084-1EEFCDEA73E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7.1 (C) </a:t>
            </a:r>
          </a:p>
          <a:p>
            <a:pPr eaLnBrk="1" hangingPunct="1"/>
            <a:endParaRPr lang="en-US" altLang="en-US" dirty="0"/>
          </a:p>
        </p:txBody>
      </p:sp>
    </p:spTree>
    <p:extLst>
      <p:ext uri="{BB962C8B-B14F-4D97-AF65-F5344CB8AC3E}">
        <p14:creationId xmlns:p14="http://schemas.microsoft.com/office/powerpoint/2010/main" val="24494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xmlns="" id="{0F3C1AA4-D844-41DB-9A91-1456E59EB4A1}"/>
              </a:ext>
            </a:extLst>
          </p:cNvPr>
          <p:cNvSpPr>
            <a:spLocks noGrp="1" noRot="1" noChangeAspect="1" noTextEdit="1"/>
          </p:cNvSpPr>
          <p:nvPr>
            <p:ph type="sldImg"/>
          </p:nvPr>
        </p:nvSpPr>
        <p:spPr>
          <a:ln/>
        </p:spPr>
      </p:sp>
      <p:sp>
        <p:nvSpPr>
          <p:cNvPr id="40963" name="Notes Placeholder 2">
            <a:extLst>
              <a:ext uri="{FF2B5EF4-FFF2-40B4-BE49-F238E27FC236}">
                <a16:creationId xmlns:a16="http://schemas.microsoft.com/office/drawing/2014/main" xmlns="" id="{BB609250-E6BA-43E6-8D12-5B17ADC5839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7.1 (D)</a:t>
            </a:r>
          </a:p>
        </p:txBody>
      </p:sp>
      <p:sp>
        <p:nvSpPr>
          <p:cNvPr id="40964" name="Slide Number Placeholder 3">
            <a:extLst>
              <a:ext uri="{FF2B5EF4-FFF2-40B4-BE49-F238E27FC236}">
                <a16:creationId xmlns:a16="http://schemas.microsoft.com/office/drawing/2014/main" xmlns="" id="{F84A44B6-E0F1-440A-A651-45B7F6AF088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E3DB6E93-20BC-401D-A5B7-3A45384733CF}" type="slidenum">
              <a:rPr lang="en-US" altLang="en-US">
                <a:latin typeface="Times New Roman" panose="02020603050405020304" pitchFamily="18" charset="0"/>
              </a:rPr>
              <a:pPr/>
              <a:t>15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174662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xmlns="" id="{4AD5FA79-A3D0-44B4-91CF-7EABCD129E3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5F225B9C-C6D8-44B2-99F0-5269BAC6F58B}" type="slidenum">
              <a:rPr lang="en-US" altLang="en-US">
                <a:latin typeface="Times New Roman" panose="02020603050405020304" pitchFamily="18" charset="0"/>
              </a:rPr>
              <a:pPr/>
              <a:t>16</a:t>
            </a:fld>
            <a:endParaRPr lang="en-US" altLang="en-US" dirty="0">
              <a:latin typeface="Times New Roman" panose="02020603050405020304" pitchFamily="18" charset="0"/>
            </a:endParaRPr>
          </a:p>
        </p:txBody>
      </p:sp>
      <p:sp>
        <p:nvSpPr>
          <p:cNvPr id="43011" name="Rectangle 2">
            <a:extLst>
              <a:ext uri="{FF2B5EF4-FFF2-40B4-BE49-F238E27FC236}">
                <a16:creationId xmlns:a16="http://schemas.microsoft.com/office/drawing/2014/main" xmlns="" id="{F581AFDE-AB9D-445C-A9F0-B083F71E8172}"/>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xmlns="" id="{0F590948-6EE6-44F2-BB2C-6B78313FF78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7.1 (D)</a:t>
            </a:r>
          </a:p>
          <a:p>
            <a:pPr eaLnBrk="1" hangingPunct="1"/>
            <a:endParaRPr lang="en-US" altLang="en-US" dirty="0"/>
          </a:p>
          <a:p>
            <a:pPr eaLnBrk="1" hangingPunct="1"/>
            <a:r>
              <a:rPr lang="en-US" altLang="en-US" dirty="0"/>
              <a:t>The students should be able to recognize that the YTM is more than the coupon since the price is less than par.</a:t>
            </a:r>
          </a:p>
        </p:txBody>
      </p:sp>
    </p:spTree>
    <p:extLst>
      <p:ext uri="{BB962C8B-B14F-4D97-AF65-F5344CB8AC3E}">
        <p14:creationId xmlns:p14="http://schemas.microsoft.com/office/powerpoint/2010/main" val="903146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xmlns="" id="{D1146EA6-CFEC-4DE3-A0E9-7814DC93B238}"/>
              </a:ext>
            </a:extLst>
          </p:cNvPr>
          <p:cNvSpPr>
            <a:spLocks noGrp="1" noRot="1" noChangeAspect="1" noTextEdit="1"/>
          </p:cNvSpPr>
          <p:nvPr>
            <p:ph type="sldImg"/>
          </p:nvPr>
        </p:nvSpPr>
        <p:spPr>
          <a:ln/>
        </p:spPr>
      </p:sp>
      <p:sp>
        <p:nvSpPr>
          <p:cNvPr id="45059" name="Notes Placeholder 2">
            <a:extLst>
              <a:ext uri="{FF2B5EF4-FFF2-40B4-BE49-F238E27FC236}">
                <a16:creationId xmlns:a16="http://schemas.microsoft.com/office/drawing/2014/main" xmlns="" id="{5AFEAB68-A032-482D-920C-2E1D7EF4977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7.1 (D)</a:t>
            </a:r>
          </a:p>
          <a:p>
            <a:pPr eaLnBrk="1" hangingPunct="1"/>
            <a:endParaRPr lang="en-US" altLang="en-US" dirty="0"/>
          </a:p>
          <a:p>
            <a:pPr eaLnBrk="1" hangingPunct="1"/>
            <a:r>
              <a:rPr lang="en-US" altLang="en-US" dirty="0"/>
              <a:t>The 4% value is the 6-month interest rate. YTM is an annual rate.</a:t>
            </a:r>
          </a:p>
        </p:txBody>
      </p:sp>
      <p:sp>
        <p:nvSpPr>
          <p:cNvPr id="45060" name="Slide Number Placeholder 3">
            <a:extLst>
              <a:ext uri="{FF2B5EF4-FFF2-40B4-BE49-F238E27FC236}">
                <a16:creationId xmlns:a16="http://schemas.microsoft.com/office/drawing/2014/main" xmlns="" id="{CBCC13AF-EFA1-433E-A08F-B1AC910C1FB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3A9652D2-1519-4E99-A59F-6AD0BFAE5F5B}" type="slidenum">
              <a:rPr lang="en-US" altLang="en-US">
                <a:latin typeface="Times New Roman" panose="02020603050405020304" pitchFamily="18" charset="0"/>
              </a:rPr>
              <a:pPr/>
              <a:t>17</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387957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21D13EDC-219A-4573-A2DC-E59E83BFAD6B}"/>
              </a:ext>
            </a:extLst>
          </p:cNvPr>
          <p:cNvSpPr>
            <a:spLocks noGrp="1" noRot="1" noChangeAspect="1" noTextEdit="1"/>
          </p:cNvSpPr>
          <p:nvPr>
            <p:ph type="sldImg"/>
          </p:nvPr>
        </p:nvSpPr>
        <p:spPr>
          <a:ln/>
        </p:spPr>
      </p:sp>
      <p:sp>
        <p:nvSpPr>
          <p:cNvPr id="47107" name="Notes Placeholder 2">
            <a:extLst>
              <a:ext uri="{FF2B5EF4-FFF2-40B4-BE49-F238E27FC236}">
                <a16:creationId xmlns:a16="http://schemas.microsoft.com/office/drawing/2014/main" xmlns="" id="{8F24B57A-69DF-4F4A-8DF3-DBF81372E24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7.1 (D)</a:t>
            </a:r>
          </a:p>
        </p:txBody>
      </p:sp>
      <p:sp>
        <p:nvSpPr>
          <p:cNvPr id="47108" name="Slide Number Placeholder 3">
            <a:extLst>
              <a:ext uri="{FF2B5EF4-FFF2-40B4-BE49-F238E27FC236}">
                <a16:creationId xmlns:a16="http://schemas.microsoft.com/office/drawing/2014/main" xmlns="" id="{ECFEBBAA-CCD3-4BBB-9E54-B5E1A8CA016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419D206C-7219-4519-992C-E9D98DBAD480}" type="slidenum">
              <a:rPr lang="en-US" altLang="en-US">
                <a:latin typeface="Times New Roman" panose="02020603050405020304" pitchFamily="18" charset="0"/>
              </a:rPr>
              <a:pPr/>
              <a:t>18</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9253739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xmlns="" id="{E5662241-0973-4AA4-8F31-14FF094FA03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F7F4F804-BA43-4646-81F8-9D18EEB82EC6}" type="slidenum">
              <a:rPr lang="en-US" altLang="en-US">
                <a:latin typeface="Times New Roman" panose="02020603050405020304" pitchFamily="18" charset="0"/>
              </a:rPr>
              <a:pPr/>
              <a:t>19</a:t>
            </a:fld>
            <a:endParaRPr lang="en-US" altLang="en-US" dirty="0">
              <a:latin typeface="Times New Roman" panose="02020603050405020304" pitchFamily="18" charset="0"/>
            </a:endParaRPr>
          </a:p>
        </p:txBody>
      </p:sp>
      <p:sp>
        <p:nvSpPr>
          <p:cNvPr id="49155" name="Rectangle 2">
            <a:extLst>
              <a:ext uri="{FF2B5EF4-FFF2-40B4-BE49-F238E27FC236}">
                <a16:creationId xmlns:a16="http://schemas.microsoft.com/office/drawing/2014/main" xmlns="" id="{5F8D2ABB-D913-4826-8DD7-84FCCAC1DC13}"/>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xmlns="" id="{8F3DFD30-D60D-4649-9C11-62F5CBE1F20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7.1 (D)</a:t>
            </a:r>
          </a:p>
          <a:p>
            <a:pPr eaLnBrk="1" hangingPunct="1"/>
            <a:endParaRPr lang="en-US" altLang="en-US" dirty="0"/>
          </a:p>
          <a:p>
            <a:pPr eaLnBrk="1" hangingPunct="1"/>
            <a:r>
              <a:rPr lang="en-US" altLang="en-US" dirty="0"/>
              <a:t>This is the same information as the YTM calculation on slide 7.17. The YTM computed on that slide was 8%</a:t>
            </a:r>
          </a:p>
          <a:p>
            <a:pPr eaLnBrk="1" hangingPunct="1"/>
            <a:endParaRPr lang="en-US" altLang="en-US" dirty="0"/>
          </a:p>
          <a:p>
            <a:pPr eaLnBrk="1" hangingPunct="1"/>
            <a:r>
              <a:rPr lang="en-US" altLang="en-US" i="1" dirty="0"/>
              <a:t>Lecture Tip: </a:t>
            </a:r>
            <a:r>
              <a:rPr lang="en-US" altLang="en-US" dirty="0"/>
              <a:t>You may wish to discuss the components of required returns for bonds in a fashion analogous to the stock return discussion in the next chapter. As with common stocks, the required return on a bond can be decomposed into current income and capital gains components. The yield-to-maturity (YTM) equals the current yield plus the capital gains yield. </a:t>
            </a:r>
          </a:p>
        </p:txBody>
      </p:sp>
    </p:spTree>
    <p:extLst>
      <p:ext uri="{BB962C8B-B14F-4D97-AF65-F5344CB8AC3E}">
        <p14:creationId xmlns:p14="http://schemas.microsoft.com/office/powerpoint/2010/main" val="1402060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xmlns="" id="{20DDB071-3901-495E-A0F2-8EAE0EDFE9B7}"/>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xmlns="" id="{1F3F6302-B355-4020-B8FE-8A914694063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7.1 (D)</a:t>
            </a:r>
          </a:p>
          <a:p>
            <a:endParaRPr lang="en-US" altLang="en-US" dirty="0"/>
          </a:p>
        </p:txBody>
      </p:sp>
      <p:sp>
        <p:nvSpPr>
          <p:cNvPr id="51204" name="Slide Number Placeholder 3">
            <a:extLst>
              <a:ext uri="{FF2B5EF4-FFF2-40B4-BE49-F238E27FC236}">
                <a16:creationId xmlns:a16="http://schemas.microsoft.com/office/drawing/2014/main" xmlns="" id="{83076B89-C047-4F7B-B0A2-8FF196483D4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5231187E-12B7-42B1-918F-9CC6D242A82F}" type="slidenum">
              <a:rPr lang="en-US" altLang="en-US">
                <a:latin typeface="Times New Roman" panose="02020603050405020304" pitchFamily="18" charset="0"/>
              </a:rPr>
              <a:pPr/>
              <a:t>20</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428623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xmlns="" id="{94E69750-0C28-4559-B2CD-FBE215360B6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51390CF6-F721-450C-86FD-0064FC516154}" type="slidenum">
              <a:rPr lang="en-US" altLang="en-US">
                <a:latin typeface="Times New Roman" panose="02020603050405020304" pitchFamily="18" charset="0"/>
              </a:rPr>
              <a:pPr/>
              <a:t>2</a:t>
            </a:fld>
            <a:endParaRPr lang="en-US" altLang="en-US" dirty="0">
              <a:latin typeface="Times New Roman" panose="02020603050405020304" pitchFamily="18" charset="0"/>
            </a:endParaRPr>
          </a:p>
        </p:txBody>
      </p:sp>
      <p:sp>
        <p:nvSpPr>
          <p:cNvPr id="15363" name="Rectangle 2">
            <a:extLst>
              <a:ext uri="{FF2B5EF4-FFF2-40B4-BE49-F238E27FC236}">
                <a16:creationId xmlns:a16="http://schemas.microsoft.com/office/drawing/2014/main" xmlns="" id="{AA6037CC-87B5-4F15-B4F7-5682DF03F0D3}"/>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xmlns="" id="{0022D195-7151-481F-8CA6-08495C82463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Remember, as with any asset, the value of a bond is simply the present value of its future cash flows.</a:t>
            </a:r>
          </a:p>
        </p:txBody>
      </p:sp>
    </p:spTree>
    <p:extLst>
      <p:ext uri="{BB962C8B-B14F-4D97-AF65-F5344CB8AC3E}">
        <p14:creationId xmlns:p14="http://schemas.microsoft.com/office/powerpoint/2010/main" val="17896799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xmlns="" id="{05D774C2-5075-4BE7-ACE7-A2F8F647981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80F23850-7714-4A68-AE96-6691B2E356B9}" type="slidenum">
              <a:rPr lang="en-US" altLang="en-US">
                <a:latin typeface="Times New Roman" panose="02020603050405020304" pitchFamily="18" charset="0"/>
              </a:rPr>
              <a:pPr/>
              <a:t>21</a:t>
            </a:fld>
            <a:endParaRPr lang="en-US" altLang="en-US" dirty="0">
              <a:latin typeface="Times New Roman" panose="02020603050405020304" pitchFamily="18" charset="0"/>
            </a:endParaRPr>
          </a:p>
        </p:txBody>
      </p:sp>
      <p:sp>
        <p:nvSpPr>
          <p:cNvPr id="53251" name="Rectangle 2">
            <a:extLst>
              <a:ext uri="{FF2B5EF4-FFF2-40B4-BE49-F238E27FC236}">
                <a16:creationId xmlns:a16="http://schemas.microsoft.com/office/drawing/2014/main" xmlns="" id="{BFE333E8-5100-4108-8560-1B16FD4A8DC5}"/>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xmlns="" id="{71C87799-3568-4970-9158-C8CB21C5E23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7.1 (D)</a:t>
            </a:r>
          </a:p>
          <a:p>
            <a:pPr eaLnBrk="1" hangingPunct="1"/>
            <a:endParaRPr lang="en-US" altLang="en-US" dirty="0"/>
          </a:p>
          <a:p>
            <a:pPr eaLnBrk="1" hangingPunct="1"/>
            <a:r>
              <a:rPr lang="en-US" altLang="en-US" dirty="0"/>
              <a:t>Please note that you must have the analysis tool pack add-ins installed to access the PRICE and YIELD functions. If you do not have these installed on your computer, you can use the PV and the RATE functions to compute price and yield as well. Click on the TVM tab to find these calculations.</a:t>
            </a:r>
          </a:p>
        </p:txBody>
      </p:sp>
    </p:spTree>
    <p:extLst>
      <p:ext uri="{BB962C8B-B14F-4D97-AF65-F5344CB8AC3E}">
        <p14:creationId xmlns:p14="http://schemas.microsoft.com/office/powerpoint/2010/main" val="22726970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xmlns="" id="{B022080B-59F5-40FE-B493-ECBE4DAEFDA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DE97BEB8-A497-4A1F-A83C-DD3DFB294B81}" type="slidenum">
              <a:rPr lang="en-US" altLang="en-US">
                <a:latin typeface="Times New Roman" panose="02020603050405020304" pitchFamily="18" charset="0"/>
              </a:rPr>
              <a:pPr/>
              <a:t>22</a:t>
            </a:fld>
            <a:endParaRPr lang="en-US" altLang="en-US" dirty="0">
              <a:latin typeface="Times New Roman" panose="02020603050405020304" pitchFamily="18" charset="0"/>
            </a:endParaRPr>
          </a:p>
        </p:txBody>
      </p:sp>
      <p:sp>
        <p:nvSpPr>
          <p:cNvPr id="55299" name="Rectangle 2">
            <a:extLst>
              <a:ext uri="{FF2B5EF4-FFF2-40B4-BE49-F238E27FC236}">
                <a16:creationId xmlns:a16="http://schemas.microsoft.com/office/drawing/2014/main" xmlns="" id="{FE8EBFF9-4BE7-4AFE-9DA9-B3F8A44C9B3B}"/>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xmlns="" id="{DE8F3F98-7710-42A3-B48C-FD1EEEA611F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7.2</a:t>
            </a:r>
          </a:p>
        </p:txBody>
      </p:sp>
    </p:spTree>
    <p:extLst>
      <p:ext uri="{BB962C8B-B14F-4D97-AF65-F5344CB8AC3E}">
        <p14:creationId xmlns:p14="http://schemas.microsoft.com/office/powerpoint/2010/main" val="27129554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xmlns="" id="{7508A495-A00C-4AEB-B21A-0FD5EDF8E4A6}"/>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xmlns="" id="{54A85B92-C306-488D-A4D1-B20558A1CF5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7.2 (C)</a:t>
            </a:r>
          </a:p>
        </p:txBody>
      </p:sp>
      <p:sp>
        <p:nvSpPr>
          <p:cNvPr id="57348" name="Slide Number Placeholder 3">
            <a:extLst>
              <a:ext uri="{FF2B5EF4-FFF2-40B4-BE49-F238E27FC236}">
                <a16:creationId xmlns:a16="http://schemas.microsoft.com/office/drawing/2014/main" xmlns="" id="{E746CC57-9193-4B9E-96E5-B910D935556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1289402C-18B5-4DD4-A690-21D09E019C6A}" type="slidenum">
              <a:rPr lang="en-US" altLang="en-US">
                <a:latin typeface="Times New Roman" panose="02020603050405020304" pitchFamily="18" charset="0"/>
              </a:rPr>
              <a:pPr/>
              <a:t>23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9570842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xmlns="" id="{44BE2847-85E6-4F95-8035-5D4E32B2781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CA8D2130-D24C-4D0D-AEE1-DA5A00B1ADE6}" type="slidenum">
              <a:rPr lang="en-US" altLang="en-US">
                <a:latin typeface="Times New Roman" panose="02020603050405020304" pitchFamily="18" charset="0"/>
              </a:rPr>
              <a:pPr/>
              <a:t>24</a:t>
            </a:fld>
            <a:endParaRPr lang="en-US" altLang="en-US" dirty="0">
              <a:latin typeface="Times New Roman" panose="02020603050405020304" pitchFamily="18" charset="0"/>
            </a:endParaRPr>
          </a:p>
        </p:txBody>
      </p:sp>
      <p:sp>
        <p:nvSpPr>
          <p:cNvPr id="59395" name="Rectangle 2">
            <a:extLst>
              <a:ext uri="{FF2B5EF4-FFF2-40B4-BE49-F238E27FC236}">
                <a16:creationId xmlns:a16="http://schemas.microsoft.com/office/drawing/2014/main" xmlns="" id="{854A7044-6474-4A06-B2D2-15E86838B0B1}"/>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xmlns="" id="{D9CD6B80-A0EF-4EEB-9359-781665AA13E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7.2 (C)</a:t>
            </a:r>
          </a:p>
          <a:p>
            <a:pPr eaLnBrk="1" hangingPunct="1"/>
            <a:endParaRPr lang="en-US" altLang="en-US" dirty="0"/>
          </a:p>
          <a:p>
            <a:pPr eaLnBrk="1" hangingPunct="1"/>
            <a:r>
              <a:rPr lang="en-US" altLang="en-US" dirty="0"/>
              <a:t>This is standard terminology in the US – but it may not transfer to other countries. For example, debentures are secured debt in the United Kingdom.</a:t>
            </a:r>
          </a:p>
          <a:p>
            <a:pPr eaLnBrk="1" hangingPunct="1"/>
            <a:endParaRPr lang="en-US" altLang="en-US" dirty="0"/>
          </a:p>
          <a:p>
            <a:pPr eaLnBrk="1" hangingPunct="1"/>
            <a:r>
              <a:rPr lang="en-US" altLang="en-US" i="1" dirty="0"/>
              <a:t>Lecture Tip: </a:t>
            </a:r>
            <a:r>
              <a:rPr lang="en-US" altLang="en-US" dirty="0"/>
              <a:t>Domestically issued bearer bonds will become obsolete in the near future. Since bearer bonds are not registered with the corporation, it is easier for bondholders to receive interest payments without reporting them on their income tax returns. In an attempt to eliminate this potential for tax evasion, all bonds issued in the US after July 1983 must be in registered form. It is still legal to offer bearer bonds in some other nations, however. Some foreign bonds are popular among international investors particularly due to their bearer status.</a:t>
            </a:r>
          </a:p>
          <a:p>
            <a:pPr eaLnBrk="1" hangingPunct="1"/>
            <a:endParaRPr lang="en-US" altLang="en-US" i="1" dirty="0"/>
          </a:p>
          <a:p>
            <a:pPr eaLnBrk="1" hangingPunct="1"/>
            <a:r>
              <a:rPr lang="en-US" altLang="en-US" i="1" dirty="0"/>
              <a:t>Lecture Tip: </a:t>
            </a:r>
            <a:r>
              <a:rPr lang="en-US" altLang="en-US" dirty="0"/>
              <a:t>Although the majority of corporate bonds have a $1,000 face value, there are an increasing number of “baby bonds” outstanding, i.e., bonds with face values less than $1,000. The use of the term “baby bond” goes back at least as far as 1970, when it was used in connection with AT&amp;T’s announcement of the intent to issue bonds with low face values. It was also used in describing Merrill Lynch’s 1983 program to issue bonds with $25 face values. More recently, the term has come to mean bonds issued in lieu of interest payments by firms unable to make the payments in cash. Baby bonds issued under these circumstances are also called “PIK” (payment-in-kind) bonds, or “bunny” bonds, because they tend to proliferate in LBO circumstances.</a:t>
            </a:r>
          </a:p>
        </p:txBody>
      </p:sp>
    </p:spTree>
    <p:extLst>
      <p:ext uri="{BB962C8B-B14F-4D97-AF65-F5344CB8AC3E}">
        <p14:creationId xmlns:p14="http://schemas.microsoft.com/office/powerpoint/2010/main" val="9549909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xmlns="" id="{E33376B5-FBB2-4283-BC15-22BE24DF4CB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BE78ED48-92CD-49C1-95FE-D06CB9EB1E48}" type="slidenum">
              <a:rPr lang="en-US" altLang="en-US">
                <a:latin typeface="Times New Roman" panose="02020603050405020304" pitchFamily="18" charset="0"/>
              </a:rPr>
              <a:pPr/>
              <a:t>25</a:t>
            </a:fld>
            <a:endParaRPr lang="en-US" altLang="en-US" dirty="0">
              <a:latin typeface="Times New Roman" panose="02020603050405020304" pitchFamily="18" charset="0"/>
            </a:endParaRPr>
          </a:p>
        </p:txBody>
      </p:sp>
      <p:sp>
        <p:nvSpPr>
          <p:cNvPr id="61443" name="Rectangle 2">
            <a:extLst>
              <a:ext uri="{FF2B5EF4-FFF2-40B4-BE49-F238E27FC236}">
                <a16:creationId xmlns:a16="http://schemas.microsoft.com/office/drawing/2014/main" xmlns="" id="{2308830D-0811-4D5B-9C95-F50638F88616}"/>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xmlns="" id="{5BDC412C-B902-42D4-A4D7-33D7D666BF8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7.2 (C)</a:t>
            </a:r>
          </a:p>
          <a:p>
            <a:pPr eaLnBrk="1" hangingPunct="1"/>
            <a:endParaRPr lang="en-US" altLang="en-US" dirty="0"/>
          </a:p>
          <a:p>
            <a:pPr eaLnBrk="1" hangingPunct="1"/>
            <a:r>
              <a:rPr lang="en-US" altLang="en-US" dirty="0"/>
              <a:t>Debenture: secured debt is less risky because the income from the security is used to pay it off first</a:t>
            </a:r>
          </a:p>
          <a:p>
            <a:pPr eaLnBrk="1" hangingPunct="1"/>
            <a:endParaRPr lang="en-US" altLang="en-US" dirty="0"/>
          </a:p>
          <a:p>
            <a:pPr eaLnBrk="1" hangingPunct="1"/>
            <a:r>
              <a:rPr lang="en-US" altLang="en-US" dirty="0"/>
              <a:t>Subordinated debenture: will be paid after the senior debt</a:t>
            </a:r>
          </a:p>
          <a:p>
            <a:pPr eaLnBrk="1" hangingPunct="1"/>
            <a:endParaRPr lang="en-US" altLang="en-US" dirty="0"/>
          </a:p>
          <a:p>
            <a:pPr eaLnBrk="1" hangingPunct="1"/>
            <a:r>
              <a:rPr lang="en-US" altLang="en-US" dirty="0"/>
              <a:t>Bond without sinking fund: company has to come up with substantial cash at maturity to retire debt, and this is riskier than systematic retirement of debt through time</a:t>
            </a:r>
          </a:p>
          <a:p>
            <a:pPr eaLnBrk="1" hangingPunct="1"/>
            <a:endParaRPr lang="en-US" altLang="en-US" dirty="0"/>
          </a:p>
          <a:p>
            <a:pPr eaLnBrk="1" hangingPunct="1"/>
            <a:r>
              <a:rPr lang="en-US" altLang="en-US" dirty="0"/>
              <a:t>Callable – bondholders bear the risk of the bond being called early, usually when rates are lower. They don’t receive all of the expected coupons and they have to reinvest at lower rates. </a:t>
            </a:r>
          </a:p>
        </p:txBody>
      </p:sp>
    </p:spTree>
    <p:extLst>
      <p:ext uri="{BB962C8B-B14F-4D97-AF65-F5344CB8AC3E}">
        <p14:creationId xmlns:p14="http://schemas.microsoft.com/office/powerpoint/2010/main" val="37183806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xmlns="" id="{6B7351B1-D506-4406-94F0-1BD277D0AE9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058DBCBB-4CCC-4C59-8549-A9E20DA3D7F2}" type="slidenum">
              <a:rPr lang="en-US" altLang="en-US">
                <a:latin typeface="Times New Roman" panose="02020603050405020304" pitchFamily="18" charset="0"/>
              </a:rPr>
              <a:pPr/>
              <a:t>26</a:t>
            </a:fld>
            <a:endParaRPr lang="en-US" altLang="en-US" dirty="0">
              <a:latin typeface="Times New Roman" panose="02020603050405020304" pitchFamily="18" charset="0"/>
            </a:endParaRPr>
          </a:p>
        </p:txBody>
      </p:sp>
      <p:sp>
        <p:nvSpPr>
          <p:cNvPr id="63491" name="Rectangle 2">
            <a:extLst>
              <a:ext uri="{FF2B5EF4-FFF2-40B4-BE49-F238E27FC236}">
                <a16:creationId xmlns:a16="http://schemas.microsoft.com/office/drawing/2014/main" xmlns="" id="{39CDE63D-5174-43CD-B883-E22F653AAABE}"/>
              </a:ext>
            </a:extLst>
          </p:cNvPr>
          <p:cNvSpPr>
            <a:spLocks noGrp="1" noRot="1" noChangeAspect="1" noChangeArrowheads="1" noTextEdit="1"/>
          </p:cNvSpPr>
          <p:nvPr>
            <p:ph type="sldImg"/>
          </p:nvPr>
        </p:nvSpPr>
        <p:spPr>
          <a:ln/>
        </p:spPr>
      </p:sp>
      <p:sp>
        <p:nvSpPr>
          <p:cNvPr id="63492" name="Rectangle 3">
            <a:extLst>
              <a:ext uri="{FF2B5EF4-FFF2-40B4-BE49-F238E27FC236}">
                <a16:creationId xmlns:a16="http://schemas.microsoft.com/office/drawing/2014/main" xmlns="" id="{453966B0-464B-4BCE-9E36-81CB1DFB223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7.3</a:t>
            </a:r>
          </a:p>
          <a:p>
            <a:pPr eaLnBrk="1" hangingPunct="1"/>
            <a:endParaRPr lang="en-US" altLang="en-US" i="1" dirty="0"/>
          </a:p>
          <a:p>
            <a:pPr eaLnBrk="1" hangingPunct="1"/>
            <a:r>
              <a:rPr lang="en-US" altLang="en-US" i="1" dirty="0"/>
              <a:t>Lecture Tip: </a:t>
            </a:r>
            <a:r>
              <a:rPr lang="en-US" altLang="en-US" dirty="0"/>
              <a:t>The question sometimes arises as to why a potential issuer would be willing to pay rating agencies tens of thousands of dollars in order to receive a rating, especially given the possibility that the resulting rating could be less favorable than expected. This is a good place to remind students about the pervasive nature of agency costs and point out a real-world example of their effects on firm value. You may also wish to use this issue to discuss some of the consequences of information asymmetries in financial markets.</a:t>
            </a:r>
          </a:p>
        </p:txBody>
      </p:sp>
    </p:spTree>
    <p:extLst>
      <p:ext uri="{BB962C8B-B14F-4D97-AF65-F5344CB8AC3E}">
        <p14:creationId xmlns:p14="http://schemas.microsoft.com/office/powerpoint/2010/main" val="15497307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xmlns="" id="{B75DEC24-73C1-4E94-B51E-4E214139BD5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21CEE3E6-0BD6-4C49-9430-747FB22DF76A}" type="slidenum">
              <a:rPr lang="en-US" altLang="en-US">
                <a:latin typeface="Times New Roman" panose="02020603050405020304" pitchFamily="18" charset="0"/>
              </a:rPr>
              <a:pPr/>
              <a:t>27</a:t>
            </a:fld>
            <a:endParaRPr lang="en-US" altLang="en-US" dirty="0">
              <a:latin typeface="Times New Roman" panose="02020603050405020304" pitchFamily="18" charset="0"/>
            </a:endParaRPr>
          </a:p>
        </p:txBody>
      </p:sp>
      <p:sp>
        <p:nvSpPr>
          <p:cNvPr id="65539" name="Rectangle 2">
            <a:extLst>
              <a:ext uri="{FF2B5EF4-FFF2-40B4-BE49-F238E27FC236}">
                <a16:creationId xmlns:a16="http://schemas.microsoft.com/office/drawing/2014/main" xmlns="" id="{7A1525EA-E01F-4551-B0CC-07A080983078}"/>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xmlns="" id="{1B074A39-7901-40CA-9668-3F8CC723C59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7.3</a:t>
            </a:r>
          </a:p>
          <a:p>
            <a:pPr eaLnBrk="1" hangingPunct="1"/>
            <a:endParaRPr lang="en-US" altLang="en-US" dirty="0"/>
          </a:p>
          <a:p>
            <a:pPr eaLnBrk="1" hangingPunct="1"/>
            <a:r>
              <a:rPr lang="en-US" altLang="en-US" dirty="0"/>
              <a:t>It is a good exercise to ask students which bonds will have the highest yield to maturity (lowest price) all else equal.</a:t>
            </a:r>
          </a:p>
        </p:txBody>
      </p:sp>
    </p:spTree>
    <p:extLst>
      <p:ext uri="{BB962C8B-B14F-4D97-AF65-F5344CB8AC3E}">
        <p14:creationId xmlns:p14="http://schemas.microsoft.com/office/powerpoint/2010/main" val="9714390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xmlns="" id="{052459CE-572C-48F2-8BB9-A9E789D1EBAB}"/>
              </a:ext>
            </a:extLst>
          </p:cNvPr>
          <p:cNvSpPr>
            <a:spLocks noGrp="1" noRot="1" noChangeAspect="1" noTextEdit="1"/>
          </p:cNvSpPr>
          <p:nvPr>
            <p:ph type="sldImg"/>
          </p:nvPr>
        </p:nvSpPr>
        <p:spPr>
          <a:ln/>
        </p:spPr>
      </p:sp>
      <p:sp>
        <p:nvSpPr>
          <p:cNvPr id="67587" name="Notes Placeholder 2">
            <a:extLst>
              <a:ext uri="{FF2B5EF4-FFF2-40B4-BE49-F238E27FC236}">
                <a16:creationId xmlns:a16="http://schemas.microsoft.com/office/drawing/2014/main" xmlns="" id="{E3C284D1-430C-42E6-BFCF-3174E8A626D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7.4 (A)</a:t>
            </a:r>
          </a:p>
        </p:txBody>
      </p:sp>
      <p:sp>
        <p:nvSpPr>
          <p:cNvPr id="67588" name="Slide Number Placeholder 3">
            <a:extLst>
              <a:ext uri="{FF2B5EF4-FFF2-40B4-BE49-F238E27FC236}">
                <a16:creationId xmlns:a16="http://schemas.microsoft.com/office/drawing/2014/main" xmlns="" id="{3B5ADE28-C086-4788-8F5B-4C96AAB95F9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559D3027-288E-460F-A152-5192F3C34E0A}" type="slidenum">
              <a:rPr lang="en-US" altLang="en-US">
                <a:latin typeface="Times New Roman" panose="02020603050405020304" pitchFamily="18" charset="0"/>
              </a:rPr>
              <a:pPr/>
              <a:t>28</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1461016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xmlns="" id="{D75E0B6F-8867-4FB1-BB4E-11CA5E4E23D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A0E29463-CF8E-46C8-A89F-B4261885A361}" type="slidenum">
              <a:rPr lang="en-US" altLang="en-US">
                <a:latin typeface="Times New Roman" panose="02020603050405020304" pitchFamily="18" charset="0"/>
              </a:rPr>
              <a:pPr/>
              <a:t>29</a:t>
            </a:fld>
            <a:endParaRPr lang="en-US" altLang="en-US" dirty="0">
              <a:latin typeface="Times New Roman" panose="02020603050405020304" pitchFamily="18" charset="0"/>
            </a:endParaRPr>
          </a:p>
        </p:txBody>
      </p:sp>
      <p:sp>
        <p:nvSpPr>
          <p:cNvPr id="69635" name="Rectangle 2">
            <a:extLst>
              <a:ext uri="{FF2B5EF4-FFF2-40B4-BE49-F238E27FC236}">
                <a16:creationId xmlns:a16="http://schemas.microsoft.com/office/drawing/2014/main" xmlns="" id="{7DB3A418-1A14-4C51-9DCD-BED7E2202619}"/>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xmlns="" id="{BFFF04FE-BC21-484A-86B9-F2437BAE8FC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7.4 (A)</a:t>
            </a:r>
          </a:p>
          <a:p>
            <a:pPr eaLnBrk="1" hangingPunct="1"/>
            <a:endParaRPr lang="en-US" altLang="en-US" dirty="0"/>
          </a:p>
          <a:p>
            <a:pPr eaLnBrk="1" hangingPunct="1"/>
            <a:r>
              <a:rPr lang="en-US" altLang="en-US" dirty="0"/>
              <a:t>You should be willing to accept a lower stated yield on municipals because you do not have to pay taxes on the interest received. You will want to make sure the students understand why you are willing to accept a lower rate of interest. It may be helpful to take the example and illustrate the indifference point using dollars instead of just percentages. The discount you are willing to accept depends on your tax bracket</a:t>
            </a:r>
            <a:r>
              <a:rPr lang="en-US" altLang="en-US" dirty="0" smtClean="0"/>
              <a:t>. However, </a:t>
            </a:r>
            <a:r>
              <a:rPr lang="en-US" sz="1200" i="0" kern="1200" dirty="0" smtClean="0">
                <a:solidFill>
                  <a:schemeClr val="tx1"/>
                </a:solidFill>
                <a:effectLst/>
                <a:latin typeface="Times New Roman" pitchFamily="18" charset="0"/>
                <a:ea typeface="+mn-ea"/>
                <a:cs typeface="+mn-cs"/>
              </a:rPr>
              <a:t>The new tax cuts will make municipal bonds relatively less attractive, potentially reducing values across this asset class.</a:t>
            </a:r>
            <a:endParaRPr lang="en-US" altLang="en-US" i="0" dirty="0"/>
          </a:p>
          <a:p>
            <a:pPr eaLnBrk="1" hangingPunct="1"/>
            <a:endParaRPr lang="en-US" altLang="en-US" dirty="0"/>
          </a:p>
          <a:p>
            <a:pPr eaLnBrk="1" hangingPunct="1"/>
            <a:r>
              <a:rPr lang="en-US" altLang="en-US" dirty="0"/>
              <a:t>Consider a taxable bond with a yield of 8% and a tax-exempt municipal bond with a yield of 6%.</a:t>
            </a:r>
          </a:p>
          <a:p>
            <a:pPr eaLnBrk="1" hangingPunct="1"/>
            <a:endParaRPr lang="en-US" altLang="en-US" dirty="0"/>
          </a:p>
          <a:p>
            <a:pPr eaLnBrk="1" hangingPunct="1"/>
            <a:r>
              <a:rPr lang="en-US" altLang="en-US" dirty="0"/>
              <a:t>Suppose you own one $1,000 bond in each and both bonds are selling at par. You receive $80 per year from the corporate and $60 per year from the municipal. How much do you have after taxes if you are in the </a:t>
            </a:r>
            <a:r>
              <a:rPr lang="en-US" altLang="en-US" dirty="0" smtClean="0"/>
              <a:t>30</a:t>
            </a:r>
            <a:r>
              <a:rPr lang="en-US" altLang="en-US" dirty="0"/>
              <a:t>% tax bracket? Corporate: 80 – 80</a:t>
            </a:r>
            <a:r>
              <a:rPr lang="en-US" altLang="en-US" dirty="0" smtClean="0"/>
              <a:t>(.3) </a:t>
            </a:r>
            <a:r>
              <a:rPr lang="en-US" altLang="en-US" dirty="0"/>
              <a:t>= </a:t>
            </a:r>
            <a:r>
              <a:rPr lang="en-US" altLang="en-US" dirty="0" smtClean="0"/>
              <a:t>56; </a:t>
            </a:r>
            <a:r>
              <a:rPr lang="en-US" altLang="en-US" dirty="0"/>
              <a:t>Municipal = 60</a:t>
            </a:r>
          </a:p>
          <a:p>
            <a:pPr eaLnBrk="1" hangingPunct="1"/>
            <a:endParaRPr lang="en-US" altLang="en-US" dirty="0"/>
          </a:p>
          <a:p>
            <a:pPr eaLnBrk="1" hangingPunct="1"/>
            <a:r>
              <a:rPr lang="en-US" altLang="en-US" dirty="0"/>
              <a:t>Why should the federal government exempt munis from taxation? It provides an incentive for local governments to raise capital on their own.</a:t>
            </a:r>
          </a:p>
        </p:txBody>
      </p:sp>
    </p:spTree>
    <p:extLst>
      <p:ext uri="{BB962C8B-B14F-4D97-AF65-F5344CB8AC3E}">
        <p14:creationId xmlns:p14="http://schemas.microsoft.com/office/powerpoint/2010/main" val="4303971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xmlns="" id="{6A5D1E75-6929-4DD7-8459-9E21C9141D0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F0FF8B57-BF42-424A-BEC4-73356BE48004}" type="slidenum">
              <a:rPr lang="en-US" altLang="en-US">
                <a:latin typeface="Times New Roman" panose="02020603050405020304" pitchFamily="18" charset="0"/>
              </a:rPr>
              <a:pPr/>
              <a:t>30</a:t>
            </a:fld>
            <a:endParaRPr lang="en-US" altLang="en-US" dirty="0">
              <a:latin typeface="Times New Roman" panose="02020603050405020304" pitchFamily="18" charset="0"/>
            </a:endParaRPr>
          </a:p>
        </p:txBody>
      </p:sp>
      <p:sp>
        <p:nvSpPr>
          <p:cNvPr id="71683" name="Rectangle 2">
            <a:extLst>
              <a:ext uri="{FF2B5EF4-FFF2-40B4-BE49-F238E27FC236}">
                <a16:creationId xmlns:a16="http://schemas.microsoft.com/office/drawing/2014/main" xmlns="" id="{6A633FE7-584E-468D-AC56-751BF83107EE}"/>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xmlns="" id="{0C461E83-7D50-4358-80ED-4F5BDAF7A4F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7.4 (B)</a:t>
            </a:r>
          </a:p>
          <a:p>
            <a:pPr eaLnBrk="1" hangingPunct="1"/>
            <a:endParaRPr lang="en-US" altLang="en-US" dirty="0"/>
          </a:p>
          <a:p>
            <a:pPr eaLnBrk="1" hangingPunct="1"/>
            <a:r>
              <a:rPr lang="en-US" altLang="en-US" dirty="0"/>
              <a:t>Most students are familiar with Series EE savings bonds. Point out that these are actually zero coupon bonds. The investor pays one-half of the face value and must hold the bond for a given number of years before the face value is realized. As with any other zero-coupon bond, reinvestment risk is eliminated, but an additional benefit of EE bonds is that, unlike corporate zeroes, the investor need not pay taxes on the accrued interest until the bond is redeemed. Further, it should be noted that interest on these bonds is exempt from state income taxes. And, savings bonds yields are indexed to Treasury rates.</a:t>
            </a:r>
            <a:br>
              <a:rPr lang="en-US" altLang="en-US" dirty="0"/>
            </a:br>
            <a:r>
              <a:rPr lang="en-US" altLang="en-US" i="1" dirty="0"/>
              <a:t/>
            </a:r>
            <a:br>
              <a:rPr lang="en-US" altLang="en-US" i="1" dirty="0"/>
            </a:br>
            <a:endParaRPr lang="en-US" altLang="en-US" i="1" dirty="0"/>
          </a:p>
        </p:txBody>
      </p:sp>
    </p:spTree>
    <p:extLst>
      <p:ext uri="{BB962C8B-B14F-4D97-AF65-F5344CB8AC3E}">
        <p14:creationId xmlns:p14="http://schemas.microsoft.com/office/powerpoint/2010/main" val="1520084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xmlns="" id="{8638B0D8-5F7E-4936-8027-9A00DE1BD98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5D113B82-DCAE-429D-8B2D-39E771AE8681}" type="slidenum">
              <a:rPr lang="en-US" altLang="en-US">
                <a:latin typeface="Times New Roman" panose="02020603050405020304" pitchFamily="18" charset="0"/>
              </a:rPr>
              <a:pPr/>
              <a:t>4</a:t>
            </a:fld>
            <a:endParaRPr lang="en-US" altLang="en-US" dirty="0">
              <a:latin typeface="Times New Roman" panose="02020603050405020304" pitchFamily="18" charset="0"/>
            </a:endParaRPr>
          </a:p>
        </p:txBody>
      </p:sp>
      <p:sp>
        <p:nvSpPr>
          <p:cNvPr id="18435" name="Rectangle 2">
            <a:extLst>
              <a:ext uri="{FF2B5EF4-FFF2-40B4-BE49-F238E27FC236}">
                <a16:creationId xmlns:a16="http://schemas.microsoft.com/office/drawing/2014/main" xmlns="" id="{5D43ECE0-5997-42A7-99FE-B0391A498794}"/>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xmlns="" id="{60BFA8DF-A567-42B6-BA56-E404312EEC1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7.1 (A)</a:t>
            </a:r>
          </a:p>
          <a:p>
            <a:pPr eaLnBrk="1" hangingPunct="1"/>
            <a:endParaRPr lang="en-US" altLang="en-US" dirty="0"/>
          </a:p>
          <a:p>
            <a:pPr eaLnBrk="1" hangingPunct="1"/>
            <a:r>
              <a:rPr lang="en-US" altLang="en-US" dirty="0"/>
              <a:t>Although the coupon is typically paid in cash, examples exist of firms paying investors with product.</a:t>
            </a:r>
          </a:p>
          <a:p>
            <a:pPr eaLnBrk="1" hangingPunct="1"/>
            <a:endParaRPr lang="en-US" altLang="en-US" dirty="0"/>
          </a:p>
          <a:p>
            <a:pPr eaLnBrk="1" hangingPunct="1"/>
            <a:r>
              <a:rPr lang="en-US" altLang="en-US" dirty="0"/>
              <a:t>Yield to maturity, required return, and market rate are used interchangeably. </a:t>
            </a:r>
          </a:p>
        </p:txBody>
      </p:sp>
    </p:spTree>
    <p:extLst>
      <p:ext uri="{BB962C8B-B14F-4D97-AF65-F5344CB8AC3E}">
        <p14:creationId xmlns:p14="http://schemas.microsoft.com/office/powerpoint/2010/main" val="22967526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xmlns="" id="{5765B1FA-5C9B-44CE-8E50-CFEE0CD7182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3E736BBF-3F36-40DE-B4F4-94FC61E54EBD}" type="slidenum">
              <a:rPr lang="en-US" altLang="en-US">
                <a:latin typeface="Times New Roman" panose="02020603050405020304" pitchFamily="18" charset="0"/>
              </a:rPr>
              <a:pPr/>
              <a:t>31</a:t>
            </a:fld>
            <a:endParaRPr lang="en-US" altLang="en-US" dirty="0">
              <a:latin typeface="Times New Roman" panose="02020603050405020304" pitchFamily="18" charset="0"/>
            </a:endParaRPr>
          </a:p>
        </p:txBody>
      </p:sp>
      <p:sp>
        <p:nvSpPr>
          <p:cNvPr id="73731" name="Rectangle 2">
            <a:extLst>
              <a:ext uri="{FF2B5EF4-FFF2-40B4-BE49-F238E27FC236}">
                <a16:creationId xmlns:a16="http://schemas.microsoft.com/office/drawing/2014/main" xmlns="" id="{7678E7AC-0D24-45D2-B251-8C6A0773F016}"/>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xmlns="" id="{7BBE04B0-F0E8-478D-8E83-ACFF6B64944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7.4 (C) </a:t>
            </a:r>
          </a:p>
          <a:p>
            <a:pPr eaLnBrk="1" hangingPunct="1"/>
            <a:endParaRPr lang="en-US" altLang="en-US" i="1" dirty="0"/>
          </a:p>
          <a:p>
            <a:pPr eaLnBrk="1" hangingPunct="1"/>
            <a:r>
              <a:rPr lang="en-US" altLang="en-US" i="1" dirty="0"/>
              <a:t>Lecture Tip:</a:t>
            </a:r>
            <a:r>
              <a:rPr lang="en-US" altLang="en-US" b="1" i="1" dirty="0"/>
              <a:t> </a:t>
            </a:r>
            <a:r>
              <a:rPr lang="en-US" altLang="en-US" dirty="0"/>
              <a:t>Imagine this scenario: General Motors receives cash from a lender in return for the promise to make periodic interest payments that “float” with the general level of market rates. Sounds like a floating-rate bond, doesn’t it? Well, it is, except that if you replace “General Motors” with “Joe Smith,” you have just described an adjustable-rate mortgage. </a:t>
            </a:r>
          </a:p>
          <a:p>
            <a:pPr eaLnBrk="1" hangingPunct="1"/>
            <a:endParaRPr lang="en-US" altLang="en-US" dirty="0"/>
          </a:p>
          <a:p>
            <a:pPr eaLnBrk="1" hangingPunct="1"/>
            <a:r>
              <a:rPr lang="en-US" altLang="en-US" dirty="0"/>
              <a:t>Whereas there is less price risk, there is greater reinvestment (or refinancing) risk.</a:t>
            </a:r>
          </a:p>
        </p:txBody>
      </p:sp>
    </p:spTree>
    <p:extLst>
      <p:ext uri="{BB962C8B-B14F-4D97-AF65-F5344CB8AC3E}">
        <p14:creationId xmlns:p14="http://schemas.microsoft.com/office/powerpoint/2010/main" val="20778882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xmlns="" id="{D88C3470-57A5-427E-8AB7-4B78CA3FD00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55A4EC36-3671-4930-BE0F-71AE9E38BDFE}" type="slidenum">
              <a:rPr lang="en-US" altLang="en-US">
                <a:latin typeface="Times New Roman" panose="02020603050405020304" pitchFamily="18" charset="0"/>
              </a:rPr>
              <a:pPr/>
              <a:t>32</a:t>
            </a:fld>
            <a:endParaRPr lang="en-US" altLang="en-US" dirty="0">
              <a:latin typeface="Times New Roman" panose="02020603050405020304" pitchFamily="18" charset="0"/>
            </a:endParaRPr>
          </a:p>
        </p:txBody>
      </p:sp>
      <p:sp>
        <p:nvSpPr>
          <p:cNvPr id="75779" name="Rectangle 2">
            <a:extLst>
              <a:ext uri="{FF2B5EF4-FFF2-40B4-BE49-F238E27FC236}">
                <a16:creationId xmlns:a16="http://schemas.microsoft.com/office/drawing/2014/main" xmlns="" id="{01BB6B82-708F-4F8D-A06D-10B79EC9701F}"/>
              </a:ext>
            </a:extLst>
          </p:cNvPr>
          <p:cNvSpPr>
            <a:spLocks noGrp="1" noRot="1" noChangeAspect="1" noChangeArrowheads="1" noTextEdit="1"/>
          </p:cNvSpPr>
          <p:nvPr>
            <p:ph type="sldImg"/>
          </p:nvPr>
        </p:nvSpPr>
        <p:spPr>
          <a:ln/>
        </p:spPr>
      </p:sp>
      <p:sp>
        <p:nvSpPr>
          <p:cNvPr id="75780" name="Rectangle 3">
            <a:extLst>
              <a:ext uri="{FF2B5EF4-FFF2-40B4-BE49-F238E27FC236}">
                <a16:creationId xmlns:a16="http://schemas.microsoft.com/office/drawing/2014/main" xmlns="" id="{B4171B0A-F435-45B9-B025-9E2063E651C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7.4 (D)</a:t>
            </a:r>
          </a:p>
          <a:p>
            <a:pPr eaLnBrk="1" hangingPunct="1"/>
            <a:endParaRPr lang="en-US" altLang="en-US" dirty="0"/>
          </a:p>
          <a:p>
            <a:pPr eaLnBrk="1" hangingPunct="1"/>
            <a:r>
              <a:rPr lang="en-US" altLang="en-US" dirty="0"/>
              <a:t>It is a useful exercise to ask the students if these bonds will tend to have higher or lower required returns compared to bonds without these specific provisions.</a:t>
            </a:r>
          </a:p>
          <a:p>
            <a:pPr eaLnBrk="1" hangingPunct="1"/>
            <a:endParaRPr lang="en-US" altLang="en-US" dirty="0"/>
          </a:p>
          <a:p>
            <a:pPr eaLnBrk="1" hangingPunct="1"/>
            <a:r>
              <a:rPr lang="en-US" altLang="en-US" dirty="0" smtClean="0"/>
              <a:t>Catastrophe </a:t>
            </a:r>
            <a:r>
              <a:rPr lang="en-US" altLang="en-US" dirty="0"/>
              <a:t>bonds – issued by property and casualty companies. Pay interest and principal as usual unless claims reach a certain threshold for a single disaster. At that point, bondholders may lose all remaining payments. </a:t>
            </a:r>
            <a:r>
              <a:rPr lang="en-US" altLang="en-US" b="1" i="1" dirty="0"/>
              <a:t>Higher required return</a:t>
            </a:r>
            <a:endParaRPr lang="en-US" altLang="en-US" dirty="0"/>
          </a:p>
          <a:p>
            <a:pPr eaLnBrk="1" hangingPunct="1"/>
            <a:endParaRPr lang="en-US" altLang="en-US" dirty="0"/>
          </a:p>
          <a:p>
            <a:pPr eaLnBrk="1" hangingPunct="1"/>
            <a:r>
              <a:rPr lang="en-US" altLang="en-US" dirty="0"/>
              <a:t>Income bonds – coupon payments depend on level of corporate income. If earnings are not enough to cover the interest payment, it is not owed. </a:t>
            </a:r>
            <a:r>
              <a:rPr lang="en-US" altLang="en-US" b="1" i="1" dirty="0"/>
              <a:t>Higher required return</a:t>
            </a:r>
            <a:endParaRPr lang="en-US" altLang="en-US" dirty="0"/>
          </a:p>
          <a:p>
            <a:pPr eaLnBrk="1" hangingPunct="1"/>
            <a:endParaRPr lang="en-US" altLang="en-US" dirty="0"/>
          </a:p>
          <a:p>
            <a:pPr eaLnBrk="1" hangingPunct="1"/>
            <a:r>
              <a:rPr lang="en-US" altLang="en-US" dirty="0"/>
              <a:t>Convertible bonds – bonds can be converted into shares of common stock at the bondholders discretion. </a:t>
            </a:r>
            <a:r>
              <a:rPr lang="en-US" altLang="en-US" b="1" i="1" dirty="0"/>
              <a:t>Lower required return</a:t>
            </a:r>
          </a:p>
          <a:p>
            <a:pPr eaLnBrk="1" hangingPunct="1"/>
            <a:endParaRPr lang="en-US" altLang="en-US" dirty="0"/>
          </a:p>
          <a:p>
            <a:pPr eaLnBrk="1" hangingPunct="1"/>
            <a:r>
              <a:rPr lang="en-US" altLang="en-US" dirty="0"/>
              <a:t>Put bond – bondholder can force the company to buy the bond back prior to maturity. </a:t>
            </a:r>
            <a:r>
              <a:rPr lang="en-US" altLang="en-US" b="1" i="1" dirty="0"/>
              <a:t>Lower required return</a:t>
            </a:r>
            <a:endParaRPr lang="en-US" altLang="en-US" dirty="0"/>
          </a:p>
          <a:p>
            <a:pPr eaLnBrk="1" hangingPunct="1"/>
            <a:r>
              <a:rPr lang="en-US" altLang="en-US" dirty="0"/>
              <a:t> </a:t>
            </a:r>
          </a:p>
          <a:p>
            <a:pPr eaLnBrk="1" hangingPunct="1"/>
            <a:endParaRPr lang="en-US" altLang="en-US" dirty="0"/>
          </a:p>
        </p:txBody>
      </p:sp>
    </p:spTree>
    <p:extLst>
      <p:ext uri="{BB962C8B-B14F-4D97-AF65-F5344CB8AC3E}">
        <p14:creationId xmlns:p14="http://schemas.microsoft.com/office/powerpoint/2010/main" val="22567838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xmlns="" id="{70080A43-3D8C-45FF-A76E-D7D651B3CEDB}"/>
              </a:ext>
            </a:extLst>
          </p:cNvPr>
          <p:cNvSpPr>
            <a:spLocks noGrp="1" noRot="1" noChangeAspect="1" noTextEdit="1"/>
          </p:cNvSpPr>
          <p:nvPr>
            <p:ph type="sldImg"/>
          </p:nvPr>
        </p:nvSpPr>
        <p:spPr>
          <a:ln/>
        </p:spPr>
      </p:sp>
      <p:sp>
        <p:nvSpPr>
          <p:cNvPr id="77827" name="Notes Placeholder 2">
            <a:extLst>
              <a:ext uri="{FF2B5EF4-FFF2-40B4-BE49-F238E27FC236}">
                <a16:creationId xmlns:a16="http://schemas.microsoft.com/office/drawing/2014/main" xmlns="" id="{E04D9CE4-73B8-4FB1-93E8-AF3E6B89914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7.4 (E)</a:t>
            </a:r>
          </a:p>
        </p:txBody>
      </p:sp>
      <p:sp>
        <p:nvSpPr>
          <p:cNvPr id="77828" name="Slide Number Placeholder 3">
            <a:extLst>
              <a:ext uri="{FF2B5EF4-FFF2-40B4-BE49-F238E27FC236}">
                <a16:creationId xmlns:a16="http://schemas.microsoft.com/office/drawing/2014/main" xmlns="" id="{FE827E1D-1022-45D2-A2B4-3BC37E1F9A2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F90333C7-DFF0-49C3-9921-A7BC7617B2AD}" type="slidenum">
              <a:rPr lang="en-US" altLang="en-US">
                <a:latin typeface="Times New Roman" panose="02020603050405020304" pitchFamily="18" charset="0"/>
              </a:rPr>
              <a:pPr/>
              <a:t>33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124902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xmlns="" id="{6F0E5DEE-4EDA-4674-B3E6-249F2E26017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578875AA-02EB-43AF-A0C0-99352502DDB1}" type="slidenum">
              <a:rPr lang="en-US" altLang="en-US">
                <a:latin typeface="Times New Roman" panose="02020603050405020304" pitchFamily="18" charset="0"/>
              </a:rPr>
              <a:pPr/>
              <a:t>34</a:t>
            </a:fld>
            <a:endParaRPr lang="en-US" altLang="en-US" dirty="0">
              <a:latin typeface="Times New Roman" panose="02020603050405020304" pitchFamily="18" charset="0"/>
            </a:endParaRPr>
          </a:p>
        </p:txBody>
      </p:sp>
      <p:sp>
        <p:nvSpPr>
          <p:cNvPr id="79875" name="Rectangle 2">
            <a:extLst>
              <a:ext uri="{FF2B5EF4-FFF2-40B4-BE49-F238E27FC236}">
                <a16:creationId xmlns:a16="http://schemas.microsoft.com/office/drawing/2014/main" xmlns="" id="{84D32036-B7F1-4DCE-B402-73CED13393A5}"/>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xmlns="" id="{06E7056B-1C26-4433-A89C-82E8AEA13EB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7.5 (A)</a:t>
            </a:r>
          </a:p>
          <a:p>
            <a:pPr eaLnBrk="1" hangingPunct="1"/>
            <a:endParaRPr lang="en-US" altLang="en-US" dirty="0"/>
          </a:p>
          <a:p>
            <a:pPr eaLnBrk="1" hangingPunct="1"/>
            <a:r>
              <a:rPr lang="en-US" altLang="en-US" dirty="0"/>
              <a:t>The reported volume of bonds traded is not indicative of total activity due to off exchange transactions.</a:t>
            </a:r>
          </a:p>
        </p:txBody>
      </p:sp>
    </p:spTree>
    <p:extLst>
      <p:ext uri="{BB962C8B-B14F-4D97-AF65-F5344CB8AC3E}">
        <p14:creationId xmlns:p14="http://schemas.microsoft.com/office/powerpoint/2010/main" val="9113869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xmlns="" id="{B42A01FC-B95A-48CF-B11F-1EC80474B5D9}"/>
              </a:ext>
            </a:extLst>
          </p:cNvPr>
          <p:cNvSpPr>
            <a:spLocks noGrp="1" noRot="1" noChangeAspect="1" noTextEdit="1"/>
          </p:cNvSpPr>
          <p:nvPr>
            <p:ph type="sldImg"/>
          </p:nvPr>
        </p:nvSpPr>
        <p:spPr>
          <a:ln/>
        </p:spPr>
      </p:sp>
      <p:sp>
        <p:nvSpPr>
          <p:cNvPr id="81923" name="Notes Placeholder 2">
            <a:extLst>
              <a:ext uri="{FF2B5EF4-FFF2-40B4-BE49-F238E27FC236}">
                <a16:creationId xmlns:a16="http://schemas.microsoft.com/office/drawing/2014/main" xmlns="" id="{427F60FC-63FE-4EB2-868B-91BACFC7457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7.5 (A)</a:t>
            </a:r>
          </a:p>
          <a:p>
            <a:endParaRPr lang="en-US" altLang="en-US" dirty="0"/>
          </a:p>
        </p:txBody>
      </p:sp>
      <p:sp>
        <p:nvSpPr>
          <p:cNvPr id="81924" name="Slide Number Placeholder 3">
            <a:extLst>
              <a:ext uri="{FF2B5EF4-FFF2-40B4-BE49-F238E27FC236}">
                <a16:creationId xmlns:a16="http://schemas.microsoft.com/office/drawing/2014/main" xmlns="" id="{47A9C0C3-D4DD-411D-888D-2AC652F9EB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A75905F6-4043-43EB-979D-A8BFDEB92891}" type="slidenum">
              <a:rPr lang="en-US" altLang="en-US">
                <a:latin typeface="Times New Roman" panose="02020603050405020304" pitchFamily="18" charset="0"/>
              </a:rPr>
              <a:pPr/>
              <a:t>35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5666279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xmlns="" id="{B162BFFD-4331-420C-BC5C-63C8F153C87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4A6900C7-D54A-4386-9DCC-3D83DA538012}" type="slidenum">
              <a:rPr lang="en-US" altLang="en-US">
                <a:latin typeface="Times New Roman" panose="02020603050405020304" pitchFamily="18" charset="0"/>
              </a:rPr>
              <a:pPr/>
              <a:t>36</a:t>
            </a:fld>
            <a:endParaRPr lang="en-US" altLang="en-US" dirty="0">
              <a:latin typeface="Times New Roman" panose="02020603050405020304" pitchFamily="18" charset="0"/>
            </a:endParaRPr>
          </a:p>
        </p:txBody>
      </p:sp>
      <p:sp>
        <p:nvSpPr>
          <p:cNvPr id="83971" name="Rectangle 2">
            <a:extLst>
              <a:ext uri="{FF2B5EF4-FFF2-40B4-BE49-F238E27FC236}">
                <a16:creationId xmlns:a16="http://schemas.microsoft.com/office/drawing/2014/main" xmlns="" id="{4268C140-EC7F-4B54-A132-BC7484FBF070}"/>
              </a:ext>
            </a:extLst>
          </p:cNvPr>
          <p:cNvSpPr>
            <a:spLocks noGrp="1" noRot="1" noChangeAspect="1" noChangeArrowheads="1" noTextEdit="1"/>
          </p:cNvSpPr>
          <p:nvPr>
            <p:ph type="sldImg"/>
          </p:nvPr>
        </p:nvSpPr>
        <p:spPr>
          <a:ln/>
        </p:spPr>
      </p:sp>
      <p:sp>
        <p:nvSpPr>
          <p:cNvPr id="83972" name="Rectangle 3">
            <a:extLst>
              <a:ext uri="{FF2B5EF4-FFF2-40B4-BE49-F238E27FC236}">
                <a16:creationId xmlns:a16="http://schemas.microsoft.com/office/drawing/2014/main" xmlns="" id="{AA6875EA-9CFF-4854-A2EE-F1CED97256D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7.5 (B)</a:t>
            </a:r>
          </a:p>
          <a:p>
            <a:pPr eaLnBrk="1" hangingPunct="1"/>
            <a:endParaRPr lang="en-US" altLang="en-US" dirty="0"/>
          </a:p>
          <a:p>
            <a:pPr eaLnBrk="1" hangingPunct="1"/>
            <a:r>
              <a:rPr lang="en-US" altLang="en-US" dirty="0"/>
              <a:t>The difference between the bid and ask prices is called the bid-ask spread and it is how the dealer makes money.</a:t>
            </a:r>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26351137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xmlns="" id="{69610D63-AF40-4B2F-8050-EDEA53196DF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5C4BB444-A723-46FA-9C78-5899C2C321E7}" type="slidenum">
              <a:rPr lang="en-US" altLang="en-US">
                <a:latin typeface="Times New Roman" panose="02020603050405020304" pitchFamily="18" charset="0"/>
              </a:rPr>
              <a:pPr/>
              <a:t>37</a:t>
            </a:fld>
            <a:endParaRPr lang="en-US" altLang="en-US" dirty="0">
              <a:latin typeface="Times New Roman" panose="02020603050405020304" pitchFamily="18" charset="0"/>
            </a:endParaRPr>
          </a:p>
        </p:txBody>
      </p:sp>
      <p:sp>
        <p:nvSpPr>
          <p:cNvPr id="86019" name="Rectangle 2">
            <a:extLst>
              <a:ext uri="{FF2B5EF4-FFF2-40B4-BE49-F238E27FC236}">
                <a16:creationId xmlns:a16="http://schemas.microsoft.com/office/drawing/2014/main" xmlns="" id="{A6A033CA-F52B-4804-B7FB-B311142292E1}"/>
              </a:ext>
            </a:extLst>
          </p:cNvPr>
          <p:cNvSpPr>
            <a:spLocks noGrp="1" noRot="1" noChangeAspect="1" noChangeArrowheads="1" noTextEdit="1"/>
          </p:cNvSpPr>
          <p:nvPr>
            <p:ph type="sldImg"/>
          </p:nvPr>
        </p:nvSpPr>
        <p:spPr>
          <a:ln/>
        </p:spPr>
      </p:sp>
      <p:sp>
        <p:nvSpPr>
          <p:cNvPr id="86020" name="Rectangle 3">
            <a:extLst>
              <a:ext uri="{FF2B5EF4-FFF2-40B4-BE49-F238E27FC236}">
                <a16:creationId xmlns:a16="http://schemas.microsoft.com/office/drawing/2014/main" xmlns="" id="{938414CA-EBCC-4D0F-92ED-F0F9BAA9338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7.5 (C)</a:t>
            </a:r>
          </a:p>
          <a:p>
            <a:pPr eaLnBrk="1" hangingPunct="1"/>
            <a:endParaRPr lang="en-US" altLang="en-US" dirty="0"/>
          </a:p>
          <a:p>
            <a:pPr eaLnBrk="1" hangingPunct="1"/>
            <a:r>
              <a:rPr lang="en-US" altLang="en-US" dirty="0"/>
              <a:t>Assuming that the November maturity is November 15, then the coupon dates would be November 15 and May 15. Therefore, July 15 would be 16 + 30 + 15 = 61 days since the last coupon.</a:t>
            </a:r>
          </a:p>
          <a:p>
            <a:pPr eaLnBrk="1" hangingPunct="1"/>
            <a:endParaRPr lang="en-US" altLang="en-US" dirty="0"/>
          </a:p>
          <a:p>
            <a:pPr eaLnBrk="1" hangingPunct="1"/>
            <a:r>
              <a:rPr lang="en-US" altLang="en-US" dirty="0"/>
              <a:t>The number of days in the coupon period would be 16 + 30 + 31 + 31 + 30 + 31 + 15 = 184.</a:t>
            </a:r>
          </a:p>
        </p:txBody>
      </p:sp>
    </p:spTree>
    <p:extLst>
      <p:ext uri="{BB962C8B-B14F-4D97-AF65-F5344CB8AC3E}">
        <p14:creationId xmlns:p14="http://schemas.microsoft.com/office/powerpoint/2010/main" val="27934701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xmlns="" id="{96209136-E363-4C88-8B78-739186B8A82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55407475-4945-4B26-AC30-FB4AAAB89868}" type="slidenum">
              <a:rPr lang="en-US" altLang="en-US">
                <a:latin typeface="Times New Roman" panose="02020603050405020304" pitchFamily="18" charset="0"/>
              </a:rPr>
              <a:pPr/>
              <a:t>38</a:t>
            </a:fld>
            <a:endParaRPr lang="en-US" altLang="en-US" dirty="0">
              <a:latin typeface="Times New Roman" panose="02020603050405020304" pitchFamily="18" charset="0"/>
            </a:endParaRPr>
          </a:p>
        </p:txBody>
      </p:sp>
      <p:sp>
        <p:nvSpPr>
          <p:cNvPr id="88067" name="Rectangle 2">
            <a:extLst>
              <a:ext uri="{FF2B5EF4-FFF2-40B4-BE49-F238E27FC236}">
                <a16:creationId xmlns:a16="http://schemas.microsoft.com/office/drawing/2014/main" xmlns="" id="{E58D93B0-BAE0-4C76-94BA-AD3944BC5D9C}"/>
              </a:ext>
            </a:extLst>
          </p:cNvPr>
          <p:cNvSpPr>
            <a:spLocks noGrp="1" noRot="1" noChangeAspect="1" noChangeArrowheads="1" noTextEdit="1"/>
          </p:cNvSpPr>
          <p:nvPr>
            <p:ph type="sldImg"/>
          </p:nvPr>
        </p:nvSpPr>
        <p:spPr>
          <a:ln/>
        </p:spPr>
      </p:sp>
      <p:sp>
        <p:nvSpPr>
          <p:cNvPr id="88068" name="Rectangle 3">
            <a:extLst>
              <a:ext uri="{FF2B5EF4-FFF2-40B4-BE49-F238E27FC236}">
                <a16:creationId xmlns:a16="http://schemas.microsoft.com/office/drawing/2014/main" xmlns="" id="{E72BEC1F-0C3E-40D1-B3B9-431936E309A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7.6 (A)</a:t>
            </a:r>
          </a:p>
          <a:p>
            <a:pPr eaLnBrk="1" hangingPunct="1"/>
            <a:endParaRPr lang="en-US" altLang="en-US" dirty="0"/>
          </a:p>
          <a:p>
            <a:pPr eaLnBrk="1" hangingPunct="1"/>
            <a:r>
              <a:rPr lang="en-US" altLang="en-US" dirty="0"/>
              <a:t>Be sure to ask the students to define inflation to make sure they understand what it is.</a:t>
            </a:r>
          </a:p>
          <a:p>
            <a:pPr eaLnBrk="1" hangingPunct="1"/>
            <a:endParaRPr lang="en-US" altLang="en-US" dirty="0"/>
          </a:p>
          <a:p>
            <a:pPr eaLnBrk="1" hangingPunct="1"/>
            <a:r>
              <a:rPr lang="en-US" altLang="en-US" dirty="0"/>
              <a:t>For computations, students need to insure that they are matching real rates with real dollars or nominal rates with nominal dollars.</a:t>
            </a:r>
          </a:p>
        </p:txBody>
      </p:sp>
    </p:spTree>
    <p:extLst>
      <p:ext uri="{BB962C8B-B14F-4D97-AF65-F5344CB8AC3E}">
        <p14:creationId xmlns:p14="http://schemas.microsoft.com/office/powerpoint/2010/main" val="18377849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xmlns="" id="{B844FAD2-787E-4D34-8774-375917CC99B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89E4F375-3EA0-403A-984F-1634E4C041DE}" type="slidenum">
              <a:rPr lang="en-US" altLang="en-US">
                <a:latin typeface="Times New Roman" panose="02020603050405020304" pitchFamily="18" charset="0"/>
              </a:rPr>
              <a:pPr/>
              <a:t>39</a:t>
            </a:fld>
            <a:endParaRPr lang="en-US" altLang="en-US" dirty="0">
              <a:latin typeface="Times New Roman" panose="02020603050405020304" pitchFamily="18" charset="0"/>
            </a:endParaRPr>
          </a:p>
        </p:txBody>
      </p:sp>
      <p:sp>
        <p:nvSpPr>
          <p:cNvPr id="90115" name="Rectangle 2">
            <a:extLst>
              <a:ext uri="{FF2B5EF4-FFF2-40B4-BE49-F238E27FC236}">
                <a16:creationId xmlns:a16="http://schemas.microsoft.com/office/drawing/2014/main" xmlns="" id="{AA3B82AC-89B5-49E2-A5B5-97A2273A11F0}"/>
              </a:ext>
            </a:extLst>
          </p:cNvPr>
          <p:cNvSpPr>
            <a:spLocks noGrp="1" noRot="1" noChangeAspect="1" noChangeArrowheads="1" noTextEdit="1"/>
          </p:cNvSpPr>
          <p:nvPr>
            <p:ph type="sldImg"/>
          </p:nvPr>
        </p:nvSpPr>
        <p:spPr>
          <a:ln/>
        </p:spPr>
      </p:sp>
      <p:sp>
        <p:nvSpPr>
          <p:cNvPr id="90116" name="Rectangle 3">
            <a:extLst>
              <a:ext uri="{FF2B5EF4-FFF2-40B4-BE49-F238E27FC236}">
                <a16:creationId xmlns:a16="http://schemas.microsoft.com/office/drawing/2014/main" xmlns="" id="{259D62B5-C6B7-4A17-804F-E3FE1A343D4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7.6 (B)</a:t>
            </a:r>
          </a:p>
          <a:p>
            <a:pPr eaLnBrk="1" hangingPunct="1"/>
            <a:endParaRPr lang="en-US" altLang="en-US" dirty="0"/>
          </a:p>
          <a:p>
            <a:pPr eaLnBrk="1" hangingPunct="1"/>
            <a:r>
              <a:rPr lang="en-US" altLang="en-US" dirty="0"/>
              <a:t>The approximation works pretty well with “normal” real rates of interest and expected inflation. If the expected inflation rate is high, then there can be a substantial difference.</a:t>
            </a:r>
          </a:p>
        </p:txBody>
      </p:sp>
    </p:spTree>
    <p:extLst>
      <p:ext uri="{BB962C8B-B14F-4D97-AF65-F5344CB8AC3E}">
        <p14:creationId xmlns:p14="http://schemas.microsoft.com/office/powerpoint/2010/main" val="1513373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xmlns="" id="{3A37FDAD-2817-467D-98B7-E71347ABC56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90E720E2-1D7A-4E44-A9B4-AE8A7B266F7F}" type="slidenum">
              <a:rPr lang="en-US" altLang="en-US">
                <a:latin typeface="Times New Roman" panose="02020603050405020304" pitchFamily="18" charset="0"/>
              </a:rPr>
              <a:pPr/>
              <a:t>40</a:t>
            </a:fld>
            <a:endParaRPr lang="en-US" altLang="en-US" dirty="0">
              <a:latin typeface="Times New Roman" panose="02020603050405020304" pitchFamily="18" charset="0"/>
            </a:endParaRPr>
          </a:p>
        </p:txBody>
      </p:sp>
      <p:sp>
        <p:nvSpPr>
          <p:cNvPr id="92163" name="Rectangle 2">
            <a:extLst>
              <a:ext uri="{FF2B5EF4-FFF2-40B4-BE49-F238E27FC236}">
                <a16:creationId xmlns:a16="http://schemas.microsoft.com/office/drawing/2014/main" xmlns="" id="{C52FE36C-CE15-47D4-B3F9-F89A0B888BAF}"/>
              </a:ext>
            </a:extLst>
          </p:cNvPr>
          <p:cNvSpPr>
            <a:spLocks noGrp="1" noRot="1" noChangeAspect="1" noChangeArrowheads="1" noTextEdit="1"/>
          </p:cNvSpPr>
          <p:nvPr>
            <p:ph type="sldImg"/>
          </p:nvPr>
        </p:nvSpPr>
        <p:spPr>
          <a:ln/>
        </p:spPr>
      </p:sp>
      <p:sp>
        <p:nvSpPr>
          <p:cNvPr id="92164" name="Rectangle 3">
            <a:extLst>
              <a:ext uri="{FF2B5EF4-FFF2-40B4-BE49-F238E27FC236}">
                <a16:creationId xmlns:a16="http://schemas.microsoft.com/office/drawing/2014/main" xmlns="" id="{0E1BD157-E951-40AD-8E04-17694D44433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7.6 (B)</a:t>
            </a:r>
          </a:p>
          <a:p>
            <a:pPr eaLnBrk="1" hangingPunct="1"/>
            <a:endParaRPr lang="en-US" altLang="en-US" i="1" dirty="0"/>
          </a:p>
          <a:p>
            <a:pPr eaLnBrk="1" hangingPunct="1"/>
            <a:r>
              <a:rPr lang="en-US" altLang="en-US" i="1" dirty="0"/>
              <a:t>Lecture Tip: </a:t>
            </a:r>
            <a:r>
              <a:rPr lang="en-US" altLang="en-US" dirty="0"/>
              <a:t>In late 1997 and early 1998 there was a great deal of talk about the effects of deflation among financial pundits, due in large part to the combined effects of continuing decreases in energy prices, as well as the upheaval in Asian economies and the subsequent devaluation of several currencies. How might this affect observed yields? According to the Fisher Effect, we should observe lower nominal rates and higher real rates and that is roughly what happened. The opposite situation, however, occurred in and around 2008. </a:t>
            </a:r>
          </a:p>
        </p:txBody>
      </p:sp>
    </p:spTree>
    <p:extLst>
      <p:ext uri="{BB962C8B-B14F-4D97-AF65-F5344CB8AC3E}">
        <p14:creationId xmlns:p14="http://schemas.microsoft.com/office/powerpoint/2010/main" val="4131546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354A3277-7F80-471B-8616-01E9C1260C8B}"/>
              </a:ext>
            </a:extLst>
          </p:cNvPr>
          <p:cNvSpPr>
            <a:spLocks noGrp="1" noRot="1" noChangeAspect="1" noTextEdit="1"/>
          </p:cNvSpPr>
          <p:nvPr>
            <p:ph type="sldImg"/>
          </p:nvPr>
        </p:nvSpPr>
        <p:spPr>
          <a:ln/>
        </p:spPr>
      </p:sp>
      <p:sp>
        <p:nvSpPr>
          <p:cNvPr id="20483" name="Notes Placeholder 2">
            <a:extLst>
              <a:ext uri="{FF2B5EF4-FFF2-40B4-BE49-F238E27FC236}">
                <a16:creationId xmlns:a16="http://schemas.microsoft.com/office/drawing/2014/main" xmlns="" id="{1EC076C7-3AD1-46A8-9EFD-CC64EF406BF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7.1 (B)</a:t>
            </a:r>
          </a:p>
        </p:txBody>
      </p:sp>
      <p:sp>
        <p:nvSpPr>
          <p:cNvPr id="20484" name="Slide Number Placeholder 3">
            <a:extLst>
              <a:ext uri="{FF2B5EF4-FFF2-40B4-BE49-F238E27FC236}">
                <a16:creationId xmlns:a16="http://schemas.microsoft.com/office/drawing/2014/main" xmlns="" id="{B4417114-36D3-462F-A879-85650C45B02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299D048D-9FAB-4179-A6A7-2B4E6494081C}" type="slidenum">
              <a:rPr lang="en-US" altLang="en-US">
                <a:latin typeface="Times New Roman" panose="02020603050405020304" pitchFamily="18" charset="0"/>
              </a:rPr>
              <a:pPr/>
              <a:t>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1706452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xmlns="" id="{2F4022B9-2472-4EC7-892F-68C309139D4A}"/>
              </a:ext>
            </a:extLst>
          </p:cNvPr>
          <p:cNvSpPr>
            <a:spLocks noGrp="1" noRot="1" noChangeAspect="1" noTextEdit="1"/>
          </p:cNvSpPr>
          <p:nvPr>
            <p:ph type="sldImg"/>
          </p:nvPr>
        </p:nvSpPr>
        <p:spPr>
          <a:ln/>
        </p:spPr>
      </p:sp>
      <p:sp>
        <p:nvSpPr>
          <p:cNvPr id="94211" name="Notes Placeholder 2">
            <a:extLst>
              <a:ext uri="{FF2B5EF4-FFF2-40B4-BE49-F238E27FC236}">
                <a16:creationId xmlns:a16="http://schemas.microsoft.com/office/drawing/2014/main" xmlns="" id="{DBDC1EC2-29D8-478B-B666-A218AC5FE4A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7.7 (A)</a:t>
            </a:r>
          </a:p>
        </p:txBody>
      </p:sp>
      <p:sp>
        <p:nvSpPr>
          <p:cNvPr id="94212" name="Slide Number Placeholder 3">
            <a:extLst>
              <a:ext uri="{FF2B5EF4-FFF2-40B4-BE49-F238E27FC236}">
                <a16:creationId xmlns:a16="http://schemas.microsoft.com/office/drawing/2014/main" xmlns="" id="{8485CD5D-9D4E-4FC3-AA77-1F7367C98D7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7CBEA78F-6E5E-4350-86AC-7584B4B051C7}" type="slidenum">
              <a:rPr lang="en-US" altLang="en-US">
                <a:latin typeface="Times New Roman" panose="02020603050405020304" pitchFamily="18" charset="0"/>
              </a:rPr>
              <a:pPr/>
              <a:t>41</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1927485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xmlns="" id="{32222601-5F12-48F7-8CAD-AA6BEA65672D}"/>
              </a:ext>
            </a:extLst>
          </p:cNvPr>
          <p:cNvSpPr>
            <a:spLocks noGrp="1" noRot="1" noChangeAspect="1" noTextEdit="1"/>
          </p:cNvSpPr>
          <p:nvPr>
            <p:ph type="sldImg"/>
          </p:nvPr>
        </p:nvSpPr>
        <p:spPr>
          <a:ln/>
        </p:spPr>
      </p:sp>
      <p:sp>
        <p:nvSpPr>
          <p:cNvPr id="96259" name="Notes Placeholder 2">
            <a:extLst>
              <a:ext uri="{FF2B5EF4-FFF2-40B4-BE49-F238E27FC236}">
                <a16:creationId xmlns:a16="http://schemas.microsoft.com/office/drawing/2014/main" xmlns="" id="{41478F5E-98C8-4515-B2D5-50005A0C16B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7.7 (A)</a:t>
            </a:r>
          </a:p>
          <a:p>
            <a:endParaRPr lang="en-US" altLang="en-US" dirty="0"/>
          </a:p>
        </p:txBody>
      </p:sp>
      <p:sp>
        <p:nvSpPr>
          <p:cNvPr id="96260" name="Slide Number Placeholder 3">
            <a:extLst>
              <a:ext uri="{FF2B5EF4-FFF2-40B4-BE49-F238E27FC236}">
                <a16:creationId xmlns:a16="http://schemas.microsoft.com/office/drawing/2014/main" xmlns="" id="{68BACE1D-52CC-40BB-B96E-2491AA8953E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D22210C3-5773-4034-BDE0-D54CBAC077FF}" type="slidenum">
              <a:rPr lang="en-US" altLang="en-US">
                <a:latin typeface="Times New Roman" panose="02020603050405020304" pitchFamily="18" charset="0"/>
              </a:rPr>
              <a:pPr/>
              <a:t>42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9772537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xmlns="" id="{FA407260-2D0E-4DE1-A550-E9EC459EBE9B}"/>
              </a:ext>
            </a:extLst>
          </p:cNvPr>
          <p:cNvSpPr>
            <a:spLocks noGrp="1" noRot="1" noChangeAspect="1" noTextEdit="1"/>
          </p:cNvSpPr>
          <p:nvPr>
            <p:ph type="sldImg"/>
          </p:nvPr>
        </p:nvSpPr>
        <p:spPr>
          <a:ln/>
        </p:spPr>
      </p:sp>
      <p:sp>
        <p:nvSpPr>
          <p:cNvPr id="98307" name="Notes Placeholder 2">
            <a:extLst>
              <a:ext uri="{FF2B5EF4-FFF2-40B4-BE49-F238E27FC236}">
                <a16:creationId xmlns:a16="http://schemas.microsoft.com/office/drawing/2014/main" xmlns="" id="{A2E007DA-9E8C-422A-8237-FD45C685CE4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7.7 (A)</a:t>
            </a:r>
          </a:p>
          <a:p>
            <a:endParaRPr lang="en-US" altLang="en-US" dirty="0"/>
          </a:p>
        </p:txBody>
      </p:sp>
      <p:sp>
        <p:nvSpPr>
          <p:cNvPr id="98308" name="Slide Number Placeholder 3">
            <a:extLst>
              <a:ext uri="{FF2B5EF4-FFF2-40B4-BE49-F238E27FC236}">
                <a16:creationId xmlns:a16="http://schemas.microsoft.com/office/drawing/2014/main" xmlns="" id="{3D42E299-7FB2-44B0-92BC-0A2003BE8DE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5BDB7DE5-D819-461F-A6DD-E34A6E9D2887}" type="slidenum">
              <a:rPr lang="en-US" altLang="en-US">
                <a:latin typeface="Times New Roman" panose="02020603050405020304" pitchFamily="18" charset="0"/>
              </a:rPr>
              <a:pPr/>
              <a:t>43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1031644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xmlns="" id="{1D1B5BEF-FE6D-4106-9647-CF23F03DF4A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1237D385-8C44-4FDB-920A-2422C1794E48}" type="slidenum">
              <a:rPr lang="en-US" altLang="en-US">
                <a:latin typeface="Times New Roman" panose="02020603050405020304" pitchFamily="18" charset="0"/>
              </a:rPr>
              <a:pPr/>
              <a:t>44</a:t>
            </a:fld>
            <a:endParaRPr lang="en-US" altLang="en-US" dirty="0">
              <a:latin typeface="Times New Roman" panose="02020603050405020304" pitchFamily="18" charset="0"/>
            </a:endParaRPr>
          </a:p>
        </p:txBody>
      </p:sp>
      <p:sp>
        <p:nvSpPr>
          <p:cNvPr id="100355" name="Rectangle 2">
            <a:extLst>
              <a:ext uri="{FF2B5EF4-FFF2-40B4-BE49-F238E27FC236}">
                <a16:creationId xmlns:a16="http://schemas.microsoft.com/office/drawing/2014/main" xmlns="" id="{C2913DA0-EB0A-4F68-9C34-381DE8867F7E}"/>
              </a:ext>
            </a:extLst>
          </p:cNvPr>
          <p:cNvSpPr>
            <a:spLocks noGrp="1" noRot="1" noChangeAspect="1" noChangeArrowheads="1" noTextEdit="1"/>
          </p:cNvSpPr>
          <p:nvPr>
            <p:ph type="sldImg"/>
          </p:nvPr>
        </p:nvSpPr>
        <p:spPr>
          <a:ln/>
        </p:spPr>
      </p:sp>
      <p:sp>
        <p:nvSpPr>
          <p:cNvPr id="100356" name="Rectangle 3">
            <a:extLst>
              <a:ext uri="{FF2B5EF4-FFF2-40B4-BE49-F238E27FC236}">
                <a16:creationId xmlns:a16="http://schemas.microsoft.com/office/drawing/2014/main" xmlns="" id="{1C357B76-442A-4B6B-9207-86C3CCBC462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7.7 (A)</a:t>
            </a:r>
          </a:p>
          <a:p>
            <a:pPr eaLnBrk="1" hangingPunct="1"/>
            <a:endParaRPr lang="en-US" altLang="en-US" b="1" i="1" dirty="0"/>
          </a:p>
          <a:p>
            <a:pPr eaLnBrk="1" hangingPunct="1"/>
            <a:r>
              <a:rPr lang="en-US" altLang="en-US" b="1" i="1" dirty="0"/>
              <a:t>www: </a:t>
            </a:r>
            <a:r>
              <a:rPr lang="en-US" altLang="en-US" dirty="0"/>
              <a:t>Click on the link to go to Bloomberg to get the current Treasury yield curve</a:t>
            </a:r>
          </a:p>
        </p:txBody>
      </p:sp>
    </p:spTree>
    <p:extLst>
      <p:ext uri="{BB962C8B-B14F-4D97-AF65-F5344CB8AC3E}">
        <p14:creationId xmlns:p14="http://schemas.microsoft.com/office/powerpoint/2010/main" val="908775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xmlns="" id="{F43E1286-F284-427E-B791-79E3F04561E4}"/>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xmlns="" id="{C0A2442C-2B0D-49C7-B3A9-3969B2BCFF4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7.7 (B)</a:t>
            </a:r>
          </a:p>
        </p:txBody>
      </p:sp>
      <p:sp>
        <p:nvSpPr>
          <p:cNvPr id="102404" name="Slide Number Placeholder 3">
            <a:extLst>
              <a:ext uri="{FF2B5EF4-FFF2-40B4-BE49-F238E27FC236}">
                <a16:creationId xmlns:a16="http://schemas.microsoft.com/office/drawing/2014/main" xmlns="" id="{1FED04B9-0622-463A-85E4-E44AA34A15D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E0461ADE-CDB4-4C5F-90D9-4C36CAF59F17}" type="slidenum">
              <a:rPr lang="en-US" altLang="en-US">
                <a:latin typeface="Times New Roman" panose="02020603050405020304" pitchFamily="18" charset="0"/>
              </a:rPr>
              <a:pPr/>
              <a:t>45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1841500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xmlns="" id="{44AC704F-E6A3-4003-A785-01321DB540F2}"/>
              </a:ext>
            </a:extLst>
          </p:cNvPr>
          <p:cNvSpPr>
            <a:spLocks noGrp="1" noRot="1" noChangeAspect="1" noTextEdit="1"/>
          </p:cNvSpPr>
          <p:nvPr>
            <p:ph type="sldImg"/>
          </p:nvPr>
        </p:nvSpPr>
        <p:spPr>
          <a:ln/>
        </p:spPr>
      </p:sp>
      <p:sp>
        <p:nvSpPr>
          <p:cNvPr id="104451" name="Notes Placeholder 2">
            <a:extLst>
              <a:ext uri="{FF2B5EF4-FFF2-40B4-BE49-F238E27FC236}">
                <a16:creationId xmlns:a16="http://schemas.microsoft.com/office/drawing/2014/main" xmlns="" id="{2E34E831-8AB0-4121-ABF2-407E0DE9637F}"/>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7.8</a:t>
            </a:r>
          </a:p>
        </p:txBody>
      </p:sp>
      <p:sp>
        <p:nvSpPr>
          <p:cNvPr id="104452" name="Slide Number Placeholder 3">
            <a:extLst>
              <a:ext uri="{FF2B5EF4-FFF2-40B4-BE49-F238E27FC236}">
                <a16:creationId xmlns:a16="http://schemas.microsoft.com/office/drawing/2014/main" xmlns="" id="{B0C528DE-CE1D-4CD2-B360-077BEABEF8E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91964A31-1955-479F-86FC-A16F833722E4}" type="slidenum">
              <a:rPr lang="en-US" altLang="en-US">
                <a:latin typeface="Times New Roman" panose="02020603050405020304" pitchFamily="18" charset="0"/>
              </a:rPr>
              <a:pPr/>
              <a:t>46</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8742344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xmlns="" id="{0BDCC935-B626-4EFC-BFC8-913899F397E5}"/>
              </a:ext>
            </a:extLst>
          </p:cNvPr>
          <p:cNvSpPr>
            <a:spLocks noGrp="1" noRot="1" noChangeAspect="1" noTextEdit="1"/>
          </p:cNvSpPr>
          <p:nvPr>
            <p:ph type="sldImg"/>
          </p:nvPr>
        </p:nvSpPr>
        <p:spPr>
          <a:ln/>
        </p:spPr>
      </p:sp>
      <p:sp>
        <p:nvSpPr>
          <p:cNvPr id="106499" name="Notes Placeholder 2">
            <a:extLst>
              <a:ext uri="{FF2B5EF4-FFF2-40B4-BE49-F238E27FC236}">
                <a16:creationId xmlns:a16="http://schemas.microsoft.com/office/drawing/2014/main" xmlns="" id="{892F1FA7-86A5-4EE6-931D-D01B097CB2E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06500" name="Slide Number Placeholder 3">
            <a:extLst>
              <a:ext uri="{FF2B5EF4-FFF2-40B4-BE49-F238E27FC236}">
                <a16:creationId xmlns:a16="http://schemas.microsoft.com/office/drawing/2014/main" xmlns="" id="{C598F77F-92F8-4F29-875A-48D24380C75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6064E1BD-5BBE-41EB-A794-F7DEFCCFF548}" type="slidenum">
              <a:rPr lang="en-US" altLang="en-US">
                <a:latin typeface="Times New Roman" panose="02020603050405020304" pitchFamily="18" charset="0"/>
              </a:rPr>
              <a:pPr/>
              <a:t>47</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85325890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xmlns="" id="{9EA65E23-97E5-47BD-8837-201AFFA5B69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49550303-1599-4C22-B941-0A3A0832A7A5}" type="slidenum">
              <a:rPr lang="en-US" altLang="en-US">
                <a:latin typeface="Times New Roman" panose="02020603050405020304" pitchFamily="18" charset="0"/>
              </a:rPr>
              <a:pPr/>
              <a:t>48</a:t>
            </a:fld>
            <a:endParaRPr lang="en-US" altLang="en-US" dirty="0">
              <a:latin typeface="Times New Roman" panose="02020603050405020304" pitchFamily="18" charset="0"/>
            </a:endParaRPr>
          </a:p>
        </p:txBody>
      </p:sp>
      <p:sp>
        <p:nvSpPr>
          <p:cNvPr id="108547" name="Rectangle 2">
            <a:extLst>
              <a:ext uri="{FF2B5EF4-FFF2-40B4-BE49-F238E27FC236}">
                <a16:creationId xmlns:a16="http://schemas.microsoft.com/office/drawing/2014/main" xmlns="" id="{32A2B102-D7D5-4352-94A2-158BFEE0C6DA}"/>
              </a:ext>
            </a:extLst>
          </p:cNvPr>
          <p:cNvSpPr>
            <a:spLocks noGrp="1" noRot="1" noChangeAspect="1" noChangeArrowheads="1" noTextEdit="1"/>
          </p:cNvSpPr>
          <p:nvPr>
            <p:ph type="sldImg"/>
          </p:nvPr>
        </p:nvSpPr>
        <p:spPr>
          <a:ln/>
        </p:spPr>
      </p:sp>
      <p:sp>
        <p:nvSpPr>
          <p:cNvPr id="108548" name="Rectangle 3">
            <a:extLst>
              <a:ext uri="{FF2B5EF4-FFF2-40B4-BE49-F238E27FC236}">
                <a16:creationId xmlns:a16="http://schemas.microsoft.com/office/drawing/2014/main" xmlns="" id="{6E02DE1D-FF12-4490-AB7F-00589C2B354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7.8</a:t>
            </a:r>
          </a:p>
          <a:p>
            <a:pPr eaLnBrk="1" hangingPunct="1"/>
            <a:endParaRPr lang="en-US" altLang="en-US" dirty="0"/>
          </a:p>
          <a:p>
            <a:pPr eaLnBrk="1" hangingPunct="1"/>
            <a:r>
              <a:rPr lang="en-US" altLang="en-US" dirty="0"/>
              <a:t>5% YTM: 18 N; 2.5 I/Y; 30 PMT; 1,000 FV; CPT PV = 1,071.77</a:t>
            </a:r>
          </a:p>
          <a:p>
            <a:pPr eaLnBrk="1" hangingPunct="1"/>
            <a:r>
              <a:rPr lang="en-US" altLang="en-US" dirty="0"/>
              <a:t>7% YTM: 18 N; 3.5 I/Y; 30 PMT; 1,000 FV; CPT PV = 934.05</a:t>
            </a:r>
          </a:p>
          <a:p>
            <a:pPr eaLnBrk="1" hangingPunct="1"/>
            <a:r>
              <a:rPr lang="en-US" altLang="en-US" dirty="0"/>
              <a:t>Current yield = 60/934.05 = 6.42%</a:t>
            </a:r>
          </a:p>
        </p:txBody>
      </p:sp>
    </p:spTree>
    <p:extLst>
      <p:ext uri="{BB962C8B-B14F-4D97-AF65-F5344CB8AC3E}">
        <p14:creationId xmlns:p14="http://schemas.microsoft.com/office/powerpoint/2010/main" val="354899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xmlns="" id="{2F8177BE-E96A-4AA9-B353-AB7DB6CA088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9D30512C-B5BC-46C0-9954-A8391FF0F10C}" type="slidenum">
              <a:rPr lang="en-US" altLang="en-US">
                <a:latin typeface="Times New Roman" panose="02020603050405020304" pitchFamily="18" charset="0"/>
              </a:rPr>
              <a:pPr/>
              <a:t>6</a:t>
            </a:fld>
            <a:endParaRPr lang="en-US" altLang="en-US" dirty="0">
              <a:latin typeface="Times New Roman" panose="02020603050405020304" pitchFamily="18" charset="0"/>
            </a:endParaRPr>
          </a:p>
        </p:txBody>
      </p:sp>
      <p:sp>
        <p:nvSpPr>
          <p:cNvPr id="22531" name="Rectangle 2">
            <a:extLst>
              <a:ext uri="{FF2B5EF4-FFF2-40B4-BE49-F238E27FC236}">
                <a16:creationId xmlns:a16="http://schemas.microsoft.com/office/drawing/2014/main" xmlns="" id="{AFDEFD90-C268-43F5-96A9-17F9D2880C64}"/>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xmlns="" id="{EE5A0B31-4EFD-4A0C-8246-4B1517CB375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7.1 (B)</a:t>
            </a:r>
          </a:p>
          <a:p>
            <a:pPr eaLnBrk="1" hangingPunct="1"/>
            <a:endParaRPr lang="en-US" altLang="en-US" dirty="0"/>
          </a:p>
          <a:p>
            <a:pPr eaLnBrk="1" hangingPunct="1"/>
            <a:r>
              <a:rPr lang="en-US" altLang="en-US" dirty="0"/>
              <a:t>Remember the sign convention on the calculator. The easy way to remember it with bonds is we pay the PV (-) so that we can receive the PMT (+) and the FV(+).</a:t>
            </a:r>
          </a:p>
          <a:p>
            <a:pPr eaLnBrk="1" hangingPunct="1"/>
            <a:endParaRPr lang="en-US" altLang="en-US" dirty="0"/>
          </a:p>
          <a:p>
            <a:pPr eaLnBrk="1" hangingPunct="1"/>
            <a:r>
              <a:rPr lang="en-US" altLang="en-US" dirty="0"/>
              <a:t>Slide 7.9 discusses why this bond sells at less than par</a:t>
            </a:r>
          </a:p>
          <a:p>
            <a:pPr eaLnBrk="1" hangingPunct="1"/>
            <a:endParaRPr lang="en-US" altLang="en-US" dirty="0"/>
          </a:p>
          <a:p>
            <a:pPr eaLnBrk="1" hangingPunct="1"/>
            <a:r>
              <a:rPr lang="en-US" altLang="en-US" i="1" dirty="0"/>
              <a:t>Lecture Tip: </a:t>
            </a:r>
            <a:r>
              <a:rPr lang="en-US" altLang="en-US" dirty="0"/>
              <a:t>You may wish to stress the issue that the coupon rate and the face value are fixed by the bond indenture when the bond is issued (except for floating-rate bonds). Therefore, the expected cash flows don’t change during the life of the bond. However, the bond price will change as interest rates change and as the bond approaches maturity.</a:t>
            </a:r>
          </a:p>
          <a:p>
            <a:pPr eaLnBrk="1" hangingPunct="1"/>
            <a:endParaRPr lang="en-US" altLang="en-US" b="1" i="1" dirty="0"/>
          </a:p>
          <a:p>
            <a:pPr eaLnBrk="1" hangingPunct="1"/>
            <a:r>
              <a:rPr lang="en-US" altLang="en-US" i="1" dirty="0"/>
              <a:t>Lecture Tip: </a:t>
            </a:r>
            <a:r>
              <a:rPr lang="en-US" altLang="en-US" dirty="0"/>
              <a:t>You may wish to further explore the loss in value of $115 in the example in the book. You should remind the class that when the 8% bond was issued, bonds of similar risk and maturity were yielding 8%. The coupon rate was set so that the bond would sell at par value; therefore, the coupons were set at $80 per year. One year later, the ten-year bond has nine years remaining to maturity. However, bonds of similar risk and nine years to maturity are being issued to yield 10%, so they have coupons of $100 per year. The bond we are looking at only pays $80 per year. Consequently, the old bond will sell for less than $1,000. The mathematical reason for that is discussed in the text. However, many students can intuitively grasp that you wouldn’t be willing to pay as much for a bond that only pays $80 per year for 9 years as you would for a bond that pays $100 per year for 9 years. </a:t>
            </a:r>
          </a:p>
        </p:txBody>
      </p:sp>
    </p:spTree>
    <p:extLst>
      <p:ext uri="{BB962C8B-B14F-4D97-AF65-F5344CB8AC3E}">
        <p14:creationId xmlns:p14="http://schemas.microsoft.com/office/powerpoint/2010/main" val="3037333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A0EF4905-4478-43AF-AACD-FF39964F2FB2}"/>
              </a:ext>
            </a:extLst>
          </p:cNvPr>
          <p:cNvSpPr>
            <a:spLocks noGrp="1" noRot="1" noChangeAspect="1" noTextEdit="1"/>
          </p:cNvSpPr>
          <p:nvPr>
            <p:ph type="sldImg"/>
          </p:nvPr>
        </p:nvSpPr>
        <p:spPr>
          <a:ln/>
        </p:spPr>
      </p:sp>
      <p:sp>
        <p:nvSpPr>
          <p:cNvPr id="24579" name="Notes Placeholder 2">
            <a:extLst>
              <a:ext uri="{FF2B5EF4-FFF2-40B4-BE49-F238E27FC236}">
                <a16:creationId xmlns:a16="http://schemas.microsoft.com/office/drawing/2014/main" xmlns="" id="{7079B975-AD2E-41C3-A835-95FF2DECD3D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7.1 (B)</a:t>
            </a:r>
          </a:p>
          <a:p>
            <a:endParaRPr lang="en-US" altLang="en-US" dirty="0"/>
          </a:p>
        </p:txBody>
      </p:sp>
      <p:sp>
        <p:nvSpPr>
          <p:cNvPr id="24580" name="Slide Number Placeholder 3">
            <a:extLst>
              <a:ext uri="{FF2B5EF4-FFF2-40B4-BE49-F238E27FC236}">
                <a16:creationId xmlns:a16="http://schemas.microsoft.com/office/drawing/2014/main" xmlns="" id="{C437A0D2-AA9B-4B9A-9909-8977D5D7D000}"/>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5E296F47-09D6-4E87-862C-715431EA3CB4}" type="slidenum">
              <a:rPr lang="en-US" altLang="en-US">
                <a:latin typeface="Times New Roman" panose="02020603050405020304" pitchFamily="18" charset="0"/>
              </a:rPr>
              <a:pPr/>
              <a:t>7</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204002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xmlns="" id="{C44C725D-B319-4AB5-98E2-BAB7A911C3E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74C8FDEA-AD07-4A80-AF40-E52D757C67E5}" type="slidenum">
              <a:rPr lang="en-US" altLang="en-US">
                <a:latin typeface="Times New Roman" panose="02020603050405020304" pitchFamily="18" charset="0"/>
              </a:rPr>
              <a:pPr/>
              <a:t>8</a:t>
            </a:fld>
            <a:endParaRPr lang="en-US" altLang="en-US" dirty="0">
              <a:latin typeface="Times New Roman" panose="02020603050405020304" pitchFamily="18" charset="0"/>
            </a:endParaRPr>
          </a:p>
        </p:txBody>
      </p:sp>
      <p:sp>
        <p:nvSpPr>
          <p:cNvPr id="26627" name="Rectangle 2">
            <a:extLst>
              <a:ext uri="{FF2B5EF4-FFF2-40B4-BE49-F238E27FC236}">
                <a16:creationId xmlns:a16="http://schemas.microsoft.com/office/drawing/2014/main" xmlns="" id="{6683150C-8599-48E9-878A-64725F6EAE2D}"/>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xmlns="" id="{AD8BD135-057C-4357-843C-15597F76159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7.1 (B)</a:t>
            </a:r>
          </a:p>
          <a:p>
            <a:pPr eaLnBrk="1" hangingPunct="1"/>
            <a:endParaRPr lang="en-US" altLang="en-US" dirty="0"/>
          </a:p>
          <a:p>
            <a:pPr eaLnBrk="1" hangingPunct="1"/>
            <a:r>
              <a:rPr lang="en-US" altLang="en-US" dirty="0"/>
              <a:t>Bond characteristics: Coupon rate = 8% with annual coupons; Par value = $1,000; Maturity = 10 years</a:t>
            </a:r>
          </a:p>
        </p:txBody>
      </p:sp>
    </p:spTree>
    <p:extLst>
      <p:ext uri="{BB962C8B-B14F-4D97-AF65-F5344CB8AC3E}">
        <p14:creationId xmlns:p14="http://schemas.microsoft.com/office/powerpoint/2010/main" val="1206837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E49E7441-316C-47CE-8A63-D553F890B00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C56F1490-4DBA-4DC5-88E7-8021CE41A108}" type="slidenum">
              <a:rPr lang="en-US" altLang="en-US">
                <a:latin typeface="Times New Roman" panose="02020603050405020304" pitchFamily="18" charset="0"/>
              </a:rPr>
              <a:pPr/>
              <a:t>9</a:t>
            </a:fld>
            <a:endParaRPr lang="en-US" altLang="en-US" dirty="0">
              <a:latin typeface="Times New Roman" panose="02020603050405020304" pitchFamily="18" charset="0"/>
            </a:endParaRPr>
          </a:p>
        </p:txBody>
      </p:sp>
      <p:sp>
        <p:nvSpPr>
          <p:cNvPr id="28675" name="Rectangle 2">
            <a:extLst>
              <a:ext uri="{FF2B5EF4-FFF2-40B4-BE49-F238E27FC236}">
                <a16:creationId xmlns:a16="http://schemas.microsoft.com/office/drawing/2014/main" xmlns="" id="{0A0B4CDB-074B-41C3-8349-5BCA2DDB2268}"/>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xmlns="" id="{DF1BF3ED-68FA-4B13-930E-4AAB0826E93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7.1 (B)</a:t>
            </a:r>
          </a:p>
          <a:p>
            <a:pPr eaLnBrk="1" hangingPunct="1"/>
            <a:endParaRPr lang="en-US" altLang="en-US" dirty="0"/>
          </a:p>
          <a:p>
            <a:pPr eaLnBrk="1" hangingPunct="1"/>
            <a:r>
              <a:rPr lang="en-US" altLang="en-US" dirty="0"/>
              <a:t>There are the purely mechanical reasons for these results.</a:t>
            </a:r>
          </a:p>
          <a:p>
            <a:pPr eaLnBrk="1" hangingPunct="1"/>
            <a:r>
              <a:rPr lang="en-US" altLang="en-US" dirty="0"/>
              <a:t>	</a:t>
            </a:r>
          </a:p>
          <a:p>
            <a:pPr eaLnBrk="1" hangingPunct="1"/>
            <a:r>
              <a:rPr lang="en-US" altLang="en-US" dirty="0"/>
              <a:t>We know that present values decrease as rates increase. Therefore, if we increase our yield above the coupon, the present value (price) must decrease below par. On the other hand, if we decrease our yield below the coupon, the present value (price) must increase above par.</a:t>
            </a:r>
          </a:p>
          <a:p>
            <a:pPr eaLnBrk="1" hangingPunct="1"/>
            <a:endParaRPr lang="en-US" altLang="en-US" dirty="0"/>
          </a:p>
          <a:p>
            <a:pPr eaLnBrk="1" hangingPunct="1"/>
            <a:r>
              <a:rPr lang="en-US" altLang="en-US" dirty="0"/>
              <a:t>There are also more intuitive ways to explain this relationship. Explain that the yield to maturity is the interest rate on newly issued debt of the same risk and that debt would be issued so that the coupon = yield. Then, suppose that the coupon rate is 8% and the yield is 9%. Ask the students which bond they would be willing to pay more for. Most will say that they would pay more for the new bond. Since it is priced to sell at $1,000, the 8% bond must sell for less than $1,000. The same logic works if the new bond has a yield and coupon less than 8%.</a:t>
            </a:r>
          </a:p>
          <a:p>
            <a:pPr eaLnBrk="1" hangingPunct="1"/>
            <a:endParaRPr lang="en-US" altLang="en-US" dirty="0"/>
          </a:p>
          <a:p>
            <a:pPr eaLnBrk="1" hangingPunct="1"/>
            <a:r>
              <a:rPr lang="en-US" altLang="en-US" dirty="0"/>
              <a:t>Another way to look at it is that return = “dividend yield” + capital gains yield. The “dividend yield” in this case is just the coupon rate. The capital gains yield has to make up the difference to reach the yield to maturity. Therefore, if the coupon rate is 8% and the YTM is 9%, the capital gains yield must equal approximately 1%. The only way to have a capital gains yield of 1% is if the bond is selling for less than par value. (If price = par, there is no capital gain.) Technically, it is the current yield, not the coupon rate + capital gains yield, but from an intuitive standpoint, this helps some students remember the relationship and current yields and coupon rates are normally reasonably close.</a:t>
            </a:r>
          </a:p>
        </p:txBody>
      </p:sp>
    </p:spTree>
    <p:extLst>
      <p:ext uri="{BB962C8B-B14F-4D97-AF65-F5344CB8AC3E}">
        <p14:creationId xmlns:p14="http://schemas.microsoft.com/office/powerpoint/2010/main" val="4018654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xmlns="" id="{7EE579ED-8686-4BDA-B8D8-881DD2A0563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6.</a:t>
            </a:r>
            <a:fld id="{F0EE5A05-8226-4FCB-96E1-C7022A07DC58}" type="slidenum">
              <a:rPr lang="en-US" altLang="en-US">
                <a:latin typeface="Times New Roman" panose="02020603050405020304" pitchFamily="18" charset="0"/>
              </a:rPr>
              <a:pPr/>
              <a:t>10</a:t>
            </a:fld>
            <a:endParaRPr lang="en-US" altLang="en-US" dirty="0">
              <a:latin typeface="Times New Roman" panose="02020603050405020304" pitchFamily="18" charset="0"/>
            </a:endParaRPr>
          </a:p>
        </p:txBody>
      </p:sp>
      <p:sp>
        <p:nvSpPr>
          <p:cNvPr id="30723" name="Rectangle 2">
            <a:extLst>
              <a:ext uri="{FF2B5EF4-FFF2-40B4-BE49-F238E27FC236}">
                <a16:creationId xmlns:a16="http://schemas.microsoft.com/office/drawing/2014/main" xmlns="" id="{87C84D50-F82D-47E9-9E8A-DF1C58205BE1}"/>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xmlns="" id="{B666054B-3CC5-43D1-8EF6-153E50E49F2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Section 7.1 (B)</a:t>
            </a:r>
          </a:p>
          <a:p>
            <a:pPr eaLnBrk="1" hangingPunct="1"/>
            <a:endParaRPr lang="en-US" altLang="en-US" dirty="0"/>
          </a:p>
          <a:p>
            <a:pPr eaLnBrk="1" hangingPunct="1"/>
            <a:r>
              <a:rPr lang="en-US" altLang="en-US" dirty="0"/>
              <a:t>This formalizes the calculations we have been doing.</a:t>
            </a:r>
          </a:p>
        </p:txBody>
      </p:sp>
    </p:spTree>
    <p:extLst>
      <p:ext uri="{BB962C8B-B14F-4D97-AF65-F5344CB8AC3E}">
        <p14:creationId xmlns:p14="http://schemas.microsoft.com/office/powerpoint/2010/main" val="26675604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F39A2A4-E66A-45A9-ADAC-50CF252E9743}"/>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useBgFill="1">
        <p:nvSpPr>
          <p:cNvPr id="5" name="Rounded Rectangle 12">
            <a:extLst>
              <a:ext uri="{FF2B5EF4-FFF2-40B4-BE49-F238E27FC236}">
                <a16:creationId xmlns:a16="http://schemas.microsoft.com/office/drawing/2014/main" xmlns="" id="{8B93DA21-FA8C-48B2-8C2A-F005309A97CB}"/>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5">
            <a:extLst>
              <a:ext uri="{FF2B5EF4-FFF2-40B4-BE49-F238E27FC236}">
                <a16:creationId xmlns:a16="http://schemas.microsoft.com/office/drawing/2014/main" xmlns="" id="{AC683492-B69D-493D-9ACD-8137E356F94C}"/>
              </a:ext>
            </a:extLst>
          </p:cNvPr>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6">
            <a:extLst>
              <a:ext uri="{FF2B5EF4-FFF2-40B4-BE49-F238E27FC236}">
                <a16:creationId xmlns:a16="http://schemas.microsoft.com/office/drawing/2014/main" xmlns="" id="{53569DBD-93C8-4DD2-9B81-8D6680638990}"/>
              </a:ext>
            </a:extLst>
          </p:cNvPr>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8" name="Rectangle 7">
            <a:extLst>
              <a:ext uri="{FF2B5EF4-FFF2-40B4-BE49-F238E27FC236}">
                <a16:creationId xmlns:a16="http://schemas.microsoft.com/office/drawing/2014/main" xmlns="" id="{F52E2865-0397-445B-89C3-333C8DC14F02}"/>
              </a:ext>
            </a:extLst>
          </p:cNvPr>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9" name="Rectangle 8">
            <a:extLst>
              <a:ext uri="{FF2B5EF4-FFF2-40B4-BE49-F238E27FC236}">
                <a16:creationId xmlns:a16="http://schemas.microsoft.com/office/drawing/2014/main" xmlns="" id="{8A6CCCD4-587E-4F41-840D-40FB84A814DB}"/>
              </a:ext>
            </a:extLst>
          </p:cNvPr>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0" name="Rectangle 9">
            <a:extLst>
              <a:ext uri="{FF2B5EF4-FFF2-40B4-BE49-F238E27FC236}">
                <a16:creationId xmlns:a16="http://schemas.microsoft.com/office/drawing/2014/main" xmlns="" id="{4BD9CE56-0319-41DE-9E6A-DFAEEF630BD6}"/>
              </a:ext>
            </a:extLst>
          </p:cNvPr>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1" name="Rectangle 10">
            <a:extLst>
              <a:ext uri="{FF2B5EF4-FFF2-40B4-BE49-F238E27FC236}">
                <a16:creationId xmlns:a16="http://schemas.microsoft.com/office/drawing/2014/main" xmlns="" id="{B37A6644-ABC1-487A-B80F-5017220D9056}"/>
              </a:ext>
            </a:extLst>
          </p:cNvPr>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dirty="0"/>
              <a:t>Click to edit Master title style</a:t>
            </a:r>
          </a:p>
        </p:txBody>
      </p:sp>
      <p:sp>
        <p:nvSpPr>
          <p:cNvPr id="16" name="Date Placeholder 15">
            <a:extLst>
              <a:ext uri="{FF2B5EF4-FFF2-40B4-BE49-F238E27FC236}">
                <a16:creationId xmlns:a16="http://schemas.microsoft.com/office/drawing/2014/main" xmlns="" id="{D59AA0F0-5D66-42A2-8674-A96DE7736CB3}"/>
              </a:ext>
            </a:extLst>
          </p:cNvPr>
          <p:cNvSpPr>
            <a:spLocks noGrp="1"/>
          </p:cNvSpPr>
          <p:nvPr>
            <p:ph type="dt" sz="half" idx="10"/>
          </p:nvPr>
        </p:nvSpPr>
        <p:spPr/>
        <p:txBody>
          <a:bodyPr/>
          <a:lstStyle/>
          <a:p>
            <a:pPr>
              <a:defRPr/>
            </a:pPr>
            <a:endParaRPr lang="en-US" dirty="0"/>
          </a:p>
        </p:txBody>
      </p:sp>
      <p:sp>
        <p:nvSpPr>
          <p:cNvPr id="17" name="Footer Placeholder 16">
            <a:extLst>
              <a:ext uri="{FF2B5EF4-FFF2-40B4-BE49-F238E27FC236}">
                <a16:creationId xmlns:a16="http://schemas.microsoft.com/office/drawing/2014/main" xmlns="" id="{2682D2D0-02EC-4393-99C1-E8D106D9AE6A}"/>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pic>
        <p:nvPicPr>
          <p:cNvPr id="53250" name="Picture 2" descr="C:\Users\michele_janicek\Desktop\Ross cov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7600" y="609600"/>
            <a:ext cx="1554163" cy="1958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5837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a:extLst>
              <a:ext uri="{FF2B5EF4-FFF2-40B4-BE49-F238E27FC236}">
                <a16:creationId xmlns:a16="http://schemas.microsoft.com/office/drawing/2014/main" xmlns="" id="{B9EE43E8-E90C-4E58-8E38-140AEC2897EF}"/>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xmlns="" id="{EAA4CA5B-5890-4C87-8612-6E12004C7536}"/>
              </a:ext>
            </a:extLst>
          </p:cNvPr>
          <p:cNvSpPr>
            <a:spLocks noGrp="1"/>
          </p:cNvSpPr>
          <p:nvPr>
            <p:ph type="dt" sz="half" idx="10"/>
          </p:nvPr>
        </p:nvSpPr>
        <p:spPr/>
        <p:txBody>
          <a:bodyPr/>
          <a:lstStyle/>
          <a:p>
            <a:pPr>
              <a:defRPr/>
            </a:pPr>
            <a:endParaRPr lang="en-US" dirty="0"/>
          </a:p>
        </p:txBody>
      </p:sp>
      <p:sp>
        <p:nvSpPr>
          <p:cNvPr id="9" name="Footer Placeholder 8">
            <a:extLst>
              <a:ext uri="{FF2B5EF4-FFF2-40B4-BE49-F238E27FC236}">
                <a16:creationId xmlns:a16="http://schemas.microsoft.com/office/drawing/2014/main" xmlns="" id="{78A14469-32CE-49EF-A16B-DE41ECB5350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1359373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AE1EB284-1B59-4E24-BB03-60D75ABCD223}"/>
              </a:ext>
            </a:extLst>
          </p:cNvPr>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5" name="Rectangle 4">
            <a:extLst>
              <a:ext uri="{FF2B5EF4-FFF2-40B4-BE49-F238E27FC236}">
                <a16:creationId xmlns:a16="http://schemas.microsoft.com/office/drawing/2014/main" xmlns="" id="{D19C1EA9-0351-48E4-8C1C-FB67C107B5E5}"/>
              </a:ext>
            </a:extLst>
          </p:cNvPr>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xmlns="" id="{4943D332-3F0D-419E-B8CA-EE85D48C96B7}"/>
              </a:ext>
            </a:extLst>
          </p:cNvPr>
          <p:cNvSpPr>
            <a:spLocks noGrp="1"/>
          </p:cNvSpPr>
          <p:nvPr>
            <p:ph type="dt" sz="half" idx="10"/>
          </p:nvPr>
        </p:nvSpPr>
        <p:spPr/>
        <p:txBody>
          <a:bodyPr/>
          <a:lstStyle/>
          <a:p>
            <a:pPr>
              <a:defRPr/>
            </a:pPr>
            <a:endParaRPr lang="en-US" dirty="0"/>
          </a:p>
        </p:txBody>
      </p:sp>
      <p:sp>
        <p:nvSpPr>
          <p:cNvPr id="10" name="Footer Placeholder 9">
            <a:extLst>
              <a:ext uri="{FF2B5EF4-FFF2-40B4-BE49-F238E27FC236}">
                <a16:creationId xmlns:a16="http://schemas.microsoft.com/office/drawing/2014/main" xmlns="" id="{A3C8774A-975E-470E-8ED2-B5384881EB58}"/>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11" name="TextBox 10">
            <a:extLst>
              <a:ext uri="{FF2B5EF4-FFF2-40B4-BE49-F238E27FC236}">
                <a16:creationId xmlns:a16="http://schemas.microsoft.com/office/drawing/2014/main" xmlns="" id="{F93603D9-F628-4314-B6F7-17716C60B13C}"/>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7-</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0146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1416050" y="1600200"/>
            <a:ext cx="355917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27625" y="1600200"/>
            <a:ext cx="355917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a:extLst>
              <a:ext uri="{FF2B5EF4-FFF2-40B4-BE49-F238E27FC236}">
                <a16:creationId xmlns:a16="http://schemas.microsoft.com/office/drawing/2014/main" xmlns="" id="{403A063A-74E5-4C87-9CF6-B24F60C08CCB}"/>
              </a:ext>
            </a:extLst>
          </p:cNvPr>
          <p:cNvSpPr>
            <a:spLocks noGrp="1"/>
          </p:cNvSpPr>
          <p:nvPr>
            <p:ph type="title"/>
          </p:nvPr>
        </p:nvSpPr>
        <p:spPr/>
        <p:txBody>
          <a:bodyPr/>
          <a:lstStyle/>
          <a:p>
            <a:r>
              <a:rPr lang="en-US"/>
              <a:t>Click to edit Master title style</a:t>
            </a:r>
          </a:p>
        </p:txBody>
      </p:sp>
      <p:sp>
        <p:nvSpPr>
          <p:cNvPr id="9" name="Date Placeholder 8">
            <a:extLst>
              <a:ext uri="{FF2B5EF4-FFF2-40B4-BE49-F238E27FC236}">
                <a16:creationId xmlns:a16="http://schemas.microsoft.com/office/drawing/2014/main" xmlns="" id="{F8ECF896-73F7-4CBE-81D2-74DA772F1C00}"/>
              </a:ext>
            </a:extLst>
          </p:cNvPr>
          <p:cNvSpPr>
            <a:spLocks noGrp="1"/>
          </p:cNvSpPr>
          <p:nvPr>
            <p:ph type="dt" sz="half" idx="10"/>
          </p:nvPr>
        </p:nvSpPr>
        <p:spPr/>
        <p:txBody>
          <a:bodyPr/>
          <a:lstStyle/>
          <a:p>
            <a:pPr>
              <a:defRPr/>
            </a:pPr>
            <a:endParaRPr lang="en-US" dirty="0"/>
          </a:p>
        </p:txBody>
      </p:sp>
      <p:sp>
        <p:nvSpPr>
          <p:cNvPr id="10" name="Footer Placeholder 9">
            <a:extLst>
              <a:ext uri="{FF2B5EF4-FFF2-40B4-BE49-F238E27FC236}">
                <a16:creationId xmlns:a16="http://schemas.microsoft.com/office/drawing/2014/main" xmlns="" id="{D586CCB0-7D55-4147-881C-130A05C4F5A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3371100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1416050" y="1600200"/>
            <a:ext cx="355917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127625" y="1600200"/>
            <a:ext cx="3559175"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127625" y="3938588"/>
            <a:ext cx="3559175"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a:extLst>
              <a:ext uri="{FF2B5EF4-FFF2-40B4-BE49-F238E27FC236}">
                <a16:creationId xmlns:a16="http://schemas.microsoft.com/office/drawing/2014/main" xmlns="" id="{9EA3E1C5-9E40-4931-8427-E2A008895307}"/>
              </a:ext>
            </a:extLst>
          </p:cNvPr>
          <p:cNvSpPr>
            <a:spLocks noGrp="1"/>
          </p:cNvSpPr>
          <p:nvPr>
            <p:ph type="title"/>
          </p:nvPr>
        </p:nvSpPr>
        <p:spPr/>
        <p:txBody>
          <a:bodyPr/>
          <a:lstStyle/>
          <a:p>
            <a:r>
              <a:rPr lang="en-US"/>
              <a:t>Click to edit Master title style</a:t>
            </a:r>
          </a:p>
        </p:txBody>
      </p:sp>
      <p:sp>
        <p:nvSpPr>
          <p:cNvPr id="10" name="Date Placeholder 9">
            <a:extLst>
              <a:ext uri="{FF2B5EF4-FFF2-40B4-BE49-F238E27FC236}">
                <a16:creationId xmlns:a16="http://schemas.microsoft.com/office/drawing/2014/main" xmlns="" id="{7CF55423-65B3-4677-BF7C-64FAA3DAF105}"/>
              </a:ext>
            </a:extLst>
          </p:cNvPr>
          <p:cNvSpPr>
            <a:spLocks noGrp="1"/>
          </p:cNvSpPr>
          <p:nvPr>
            <p:ph type="dt" sz="half" idx="10"/>
          </p:nvPr>
        </p:nvSpPr>
        <p:spPr/>
        <p:txBody>
          <a:bodyPr/>
          <a:lstStyle/>
          <a:p>
            <a:pPr>
              <a:defRPr/>
            </a:pPr>
            <a:endParaRPr lang="en-US" dirty="0"/>
          </a:p>
        </p:txBody>
      </p:sp>
      <p:sp>
        <p:nvSpPr>
          <p:cNvPr id="11" name="Footer Placeholder 10">
            <a:extLst>
              <a:ext uri="{FF2B5EF4-FFF2-40B4-BE49-F238E27FC236}">
                <a16:creationId xmlns:a16="http://schemas.microsoft.com/office/drawing/2014/main" xmlns="" id="{9420ACD0-0280-402A-861F-1E6E332B0D8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3104078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hart">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1165225" y="1649889"/>
            <a:ext cx="7270750" cy="4524375"/>
          </a:xfrm>
        </p:spPr>
        <p:txBody>
          <a:bodyPr/>
          <a:lstStyle/>
          <a:p>
            <a:pPr lvl="0"/>
            <a:endParaRPr lang="en-US" noProof="0" dirty="0"/>
          </a:p>
        </p:txBody>
      </p:sp>
      <p:sp>
        <p:nvSpPr>
          <p:cNvPr id="7" name="Title 6">
            <a:extLst>
              <a:ext uri="{FF2B5EF4-FFF2-40B4-BE49-F238E27FC236}">
                <a16:creationId xmlns:a16="http://schemas.microsoft.com/office/drawing/2014/main" xmlns="" id="{AE230F02-210A-49D8-9333-DA3596A06495}"/>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xmlns="" id="{F18996AB-9E2B-43D8-AA91-9A1ACC2D95DE}"/>
              </a:ext>
            </a:extLst>
          </p:cNvPr>
          <p:cNvSpPr>
            <a:spLocks noGrp="1"/>
          </p:cNvSpPr>
          <p:nvPr>
            <p:ph type="dt" sz="half" idx="10"/>
          </p:nvPr>
        </p:nvSpPr>
        <p:spPr/>
        <p:txBody>
          <a:bodyPr/>
          <a:lstStyle/>
          <a:p>
            <a:pPr>
              <a:defRPr/>
            </a:pPr>
            <a:endParaRPr lang="en-US" dirty="0"/>
          </a:p>
        </p:txBody>
      </p:sp>
      <p:sp>
        <p:nvSpPr>
          <p:cNvPr id="9" name="Footer Placeholder 8">
            <a:extLst>
              <a:ext uri="{FF2B5EF4-FFF2-40B4-BE49-F238E27FC236}">
                <a16:creationId xmlns:a16="http://schemas.microsoft.com/office/drawing/2014/main" xmlns="" id="{50474704-B970-465F-A465-BE553C2D7DB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297930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22EA63C-2137-4E03-81FD-16639949AD2C}"/>
              </a:ext>
            </a:extLst>
          </p:cNvPr>
          <p:cNvSpPr>
            <a:spLocks noGrp="1"/>
          </p:cNvSpPr>
          <p:nvPr>
            <p:ph type="dt" sz="half" idx="10"/>
          </p:nvPr>
        </p:nvSpPr>
        <p:spPr/>
        <p:txBody>
          <a:bodyPr/>
          <a:lstStyle/>
          <a:p>
            <a:pPr>
              <a:defRPr/>
            </a:pPr>
            <a:endParaRPr lang="en-US" dirty="0"/>
          </a:p>
        </p:txBody>
      </p:sp>
      <p:sp>
        <p:nvSpPr>
          <p:cNvPr id="8" name="Footer Placeholder 7">
            <a:extLst>
              <a:ext uri="{FF2B5EF4-FFF2-40B4-BE49-F238E27FC236}">
                <a16:creationId xmlns:a16="http://schemas.microsoft.com/office/drawing/2014/main" xmlns="" id="{8277AF3D-7B7F-4430-A0DA-4A47D3DE0644}"/>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9" name="Title 8">
            <a:extLst>
              <a:ext uri="{FF2B5EF4-FFF2-40B4-BE49-F238E27FC236}">
                <a16:creationId xmlns:a16="http://schemas.microsoft.com/office/drawing/2014/main" xmlns="" id="{0DD912FC-DC70-4352-BB55-4E3A5F0F9C9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68684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FB407CE-2F46-442C-9B28-7A7DB3D89201}"/>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useBgFill="1">
        <p:nvSpPr>
          <p:cNvPr id="5" name="Rounded Rectangle 12">
            <a:extLst>
              <a:ext uri="{FF2B5EF4-FFF2-40B4-BE49-F238E27FC236}">
                <a16:creationId xmlns:a16="http://schemas.microsoft.com/office/drawing/2014/main" xmlns="" id="{C48DB93A-BB44-4C78-B3BE-9BAC06BF2AA4}"/>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5">
            <a:extLst>
              <a:ext uri="{FF2B5EF4-FFF2-40B4-BE49-F238E27FC236}">
                <a16:creationId xmlns:a16="http://schemas.microsoft.com/office/drawing/2014/main" xmlns="" id="{0FC045FF-0BD9-4C9B-AE30-4A295B5B2FCE}"/>
              </a:ext>
            </a:extLst>
          </p:cNvPr>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6">
            <a:extLst>
              <a:ext uri="{FF2B5EF4-FFF2-40B4-BE49-F238E27FC236}">
                <a16:creationId xmlns:a16="http://schemas.microsoft.com/office/drawing/2014/main" xmlns="" id="{0F77AAFA-413D-49B6-9EB9-D4C5DFA1D059}"/>
              </a:ext>
            </a:extLst>
          </p:cNvPr>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8" name="Rectangle 7">
            <a:extLst>
              <a:ext uri="{FF2B5EF4-FFF2-40B4-BE49-F238E27FC236}">
                <a16:creationId xmlns:a16="http://schemas.microsoft.com/office/drawing/2014/main" xmlns="" id="{C7770223-D2B2-4B72-A23B-202AC41B6C3E}"/>
              </a:ext>
            </a:extLst>
          </p:cNvPr>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9" name="Rectangle 8">
            <a:extLst>
              <a:ext uri="{FF2B5EF4-FFF2-40B4-BE49-F238E27FC236}">
                <a16:creationId xmlns:a16="http://schemas.microsoft.com/office/drawing/2014/main" xmlns="" id="{57B18B50-483A-487D-A559-4EA9B68E47CC}"/>
              </a:ext>
            </a:extLst>
          </p:cNvPr>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Date Placeholder 12">
            <a:extLst>
              <a:ext uri="{FF2B5EF4-FFF2-40B4-BE49-F238E27FC236}">
                <a16:creationId xmlns:a16="http://schemas.microsoft.com/office/drawing/2014/main" xmlns="" id="{B2E44039-7D44-4BF1-891E-921E62B06161}"/>
              </a:ext>
            </a:extLst>
          </p:cNvPr>
          <p:cNvSpPr>
            <a:spLocks noGrp="1"/>
          </p:cNvSpPr>
          <p:nvPr>
            <p:ph type="dt" sz="half" idx="10"/>
          </p:nvPr>
        </p:nvSpPr>
        <p:spPr/>
        <p:txBody>
          <a:bodyPr/>
          <a:lstStyle/>
          <a:p>
            <a:pPr>
              <a:defRPr/>
            </a:pPr>
            <a:endParaRPr lang="en-US" dirty="0"/>
          </a:p>
        </p:txBody>
      </p:sp>
      <p:sp>
        <p:nvSpPr>
          <p:cNvPr id="14" name="Footer Placeholder 13">
            <a:extLst>
              <a:ext uri="{FF2B5EF4-FFF2-40B4-BE49-F238E27FC236}">
                <a16:creationId xmlns:a16="http://schemas.microsoft.com/office/drawing/2014/main" xmlns="" id="{B34E917D-A10F-4E47-BC61-29542C0F8B75}"/>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15" name="TextBox 14">
            <a:extLst>
              <a:ext uri="{FF2B5EF4-FFF2-40B4-BE49-F238E27FC236}">
                <a16:creationId xmlns:a16="http://schemas.microsoft.com/office/drawing/2014/main" xmlns="" id="{B23CA95D-5374-48D3-A9BD-2CB48504AA02}"/>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7-</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6645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599"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14874"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xmlns="" id="{54E2B0BB-6C8F-4AB1-AE4D-79C51E05B24E}"/>
              </a:ext>
            </a:extLst>
          </p:cNvPr>
          <p:cNvSpPr>
            <a:spLocks noGrp="1"/>
          </p:cNvSpPr>
          <p:nvPr>
            <p:ph type="dt" sz="half" idx="10"/>
          </p:nvPr>
        </p:nvSpPr>
        <p:spPr/>
        <p:txBody>
          <a:bodyPr/>
          <a:lstStyle/>
          <a:p>
            <a:pPr>
              <a:defRPr/>
            </a:pPr>
            <a:endParaRPr lang="en-US" dirty="0"/>
          </a:p>
        </p:txBody>
      </p:sp>
      <p:sp>
        <p:nvSpPr>
          <p:cNvPr id="9" name="Footer Placeholder 8">
            <a:extLst>
              <a:ext uri="{FF2B5EF4-FFF2-40B4-BE49-F238E27FC236}">
                <a16:creationId xmlns:a16="http://schemas.microsoft.com/office/drawing/2014/main" xmlns="" id="{4B3B96D6-21E3-42E2-ACB6-7E9B2264B3C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0" name="Title 9">
            <a:extLst>
              <a:ext uri="{FF2B5EF4-FFF2-40B4-BE49-F238E27FC236}">
                <a16:creationId xmlns:a16="http://schemas.microsoft.com/office/drawing/2014/main" xmlns="" id="{0F62BA4A-17DE-42EC-A5D2-1C6761EFDFD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59516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599"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599"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699"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11699"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xmlns="" id="{108CB164-8D3B-4527-B97F-E6B340CF65A2}"/>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xmlns="" id="{E4FDF9C6-3F77-4DF9-8D1D-4FA24D93CC7C}"/>
              </a:ext>
            </a:extLst>
          </p:cNvPr>
          <p:cNvSpPr>
            <a:spLocks noGrp="1"/>
          </p:cNvSpPr>
          <p:nvPr>
            <p:ph type="dt" sz="half" idx="10"/>
          </p:nvPr>
        </p:nvSpPr>
        <p:spPr/>
        <p:txBody>
          <a:bodyPr/>
          <a:lstStyle/>
          <a:p>
            <a:pPr>
              <a:defRPr/>
            </a:pPr>
            <a:endParaRPr lang="en-US" dirty="0"/>
          </a:p>
        </p:txBody>
      </p:sp>
      <p:sp>
        <p:nvSpPr>
          <p:cNvPr id="12" name="Footer Placeholder 11">
            <a:extLst>
              <a:ext uri="{FF2B5EF4-FFF2-40B4-BE49-F238E27FC236}">
                <a16:creationId xmlns:a16="http://schemas.microsoft.com/office/drawing/2014/main" xmlns="" id="{7E695921-0306-4BDC-B8F9-02190284B5E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3091944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xmlns="" id="{5793EACA-2922-4D19-9307-761D84D7F253}"/>
              </a:ext>
            </a:extLst>
          </p:cNvPr>
          <p:cNvSpPr>
            <a:spLocks noGrp="1"/>
          </p:cNvSpPr>
          <p:nvPr>
            <p:ph type="dt" sz="half" idx="10"/>
          </p:nvPr>
        </p:nvSpPr>
        <p:spPr/>
        <p:txBody>
          <a:bodyPr/>
          <a:lstStyle/>
          <a:p>
            <a:pPr>
              <a:defRPr/>
            </a:pPr>
            <a:endParaRPr lang="en-US" dirty="0"/>
          </a:p>
        </p:txBody>
      </p:sp>
      <p:sp>
        <p:nvSpPr>
          <p:cNvPr id="7" name="Footer Placeholder 6">
            <a:extLst>
              <a:ext uri="{FF2B5EF4-FFF2-40B4-BE49-F238E27FC236}">
                <a16:creationId xmlns:a16="http://schemas.microsoft.com/office/drawing/2014/main" xmlns="" id="{ED3950DB-240C-4365-B18A-4C962CED5B9C}"/>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8" name="Title 7">
            <a:extLst>
              <a:ext uri="{FF2B5EF4-FFF2-40B4-BE49-F238E27FC236}">
                <a16:creationId xmlns:a16="http://schemas.microsoft.com/office/drawing/2014/main" xmlns="" id="{D937D031-26EA-4E8F-BEEE-81AA001F89B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54071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64AB266-C384-4AE6-9617-6BD53791AD27}"/>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useBgFill="1">
        <p:nvSpPr>
          <p:cNvPr id="3" name="Rounded Rectangle 12">
            <a:extLst>
              <a:ext uri="{FF2B5EF4-FFF2-40B4-BE49-F238E27FC236}">
                <a16:creationId xmlns:a16="http://schemas.microsoft.com/office/drawing/2014/main" xmlns="" id="{A1E3DD77-5E42-40EC-B40B-E150242DC6B6}"/>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Date Placeholder 6">
            <a:extLst>
              <a:ext uri="{FF2B5EF4-FFF2-40B4-BE49-F238E27FC236}">
                <a16:creationId xmlns:a16="http://schemas.microsoft.com/office/drawing/2014/main" xmlns="" id="{7548E2D3-905C-4A59-A54D-FF87E509A6B7}"/>
              </a:ext>
            </a:extLst>
          </p:cNvPr>
          <p:cNvSpPr>
            <a:spLocks noGrp="1"/>
          </p:cNvSpPr>
          <p:nvPr>
            <p:ph type="dt" sz="half" idx="10"/>
          </p:nvPr>
        </p:nvSpPr>
        <p:spPr/>
        <p:txBody>
          <a:bodyPr/>
          <a:lstStyle/>
          <a:p>
            <a:pPr>
              <a:defRPr/>
            </a:pPr>
            <a:endParaRPr lang="en-US" dirty="0"/>
          </a:p>
        </p:txBody>
      </p:sp>
      <p:sp>
        <p:nvSpPr>
          <p:cNvPr id="8" name="Footer Placeholder 7">
            <a:extLst>
              <a:ext uri="{FF2B5EF4-FFF2-40B4-BE49-F238E27FC236}">
                <a16:creationId xmlns:a16="http://schemas.microsoft.com/office/drawing/2014/main" xmlns="" id="{CCFC93A6-C724-403F-8762-E7F75484D929}"/>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9" name="TextBox 8">
            <a:extLst>
              <a:ext uri="{FF2B5EF4-FFF2-40B4-BE49-F238E27FC236}">
                <a16:creationId xmlns:a16="http://schemas.microsoft.com/office/drawing/2014/main" xmlns="" id="{84A1D27E-63B7-46CC-98A0-D4C7FC3F4472}"/>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7-</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44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7D8306D9-CF1B-46B7-B276-5DC0EE1FAAE3}"/>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useBgFill="1">
        <p:nvSpPr>
          <p:cNvPr id="6" name="Rounded Rectangle 12">
            <a:extLst>
              <a:ext uri="{FF2B5EF4-FFF2-40B4-BE49-F238E27FC236}">
                <a16:creationId xmlns:a16="http://schemas.microsoft.com/office/drawing/2014/main" xmlns="" id="{FE732D07-9C34-484A-8724-C43D8FA5E976}"/>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6">
            <a:extLst>
              <a:ext uri="{FF2B5EF4-FFF2-40B4-BE49-F238E27FC236}">
                <a16:creationId xmlns:a16="http://schemas.microsoft.com/office/drawing/2014/main" xmlns="" id="{7ABE0009-C460-4E2D-83B2-B81430300286}"/>
              </a:ext>
            </a:extLst>
          </p:cNvPr>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8" name="Rectangle 7">
            <a:extLst>
              <a:ext uri="{FF2B5EF4-FFF2-40B4-BE49-F238E27FC236}">
                <a16:creationId xmlns:a16="http://schemas.microsoft.com/office/drawing/2014/main" xmlns="" id="{FE1A0BB4-BD55-45E5-98AE-DB5E37CD03FC}"/>
              </a:ext>
            </a:extLst>
          </p:cNvPr>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xmlns="" id="{DF2AE91B-DFC2-4EA2-941B-B44901BDED87}"/>
              </a:ext>
            </a:extLst>
          </p:cNvPr>
          <p:cNvSpPr>
            <a:spLocks noGrp="1"/>
          </p:cNvSpPr>
          <p:nvPr>
            <p:ph type="dt" sz="half" idx="10"/>
          </p:nvPr>
        </p:nvSpPr>
        <p:spPr/>
        <p:txBody>
          <a:bodyPr/>
          <a:lstStyle/>
          <a:p>
            <a:pPr>
              <a:defRPr/>
            </a:pPr>
            <a:endParaRPr lang="en-US" dirty="0"/>
          </a:p>
        </p:txBody>
      </p:sp>
      <p:sp>
        <p:nvSpPr>
          <p:cNvPr id="13" name="Footer Placeholder 12">
            <a:extLst>
              <a:ext uri="{FF2B5EF4-FFF2-40B4-BE49-F238E27FC236}">
                <a16:creationId xmlns:a16="http://schemas.microsoft.com/office/drawing/2014/main" xmlns="" id="{2FC8A293-34AF-4406-8166-635C9D832042}"/>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14" name="TextBox 13">
            <a:extLst>
              <a:ext uri="{FF2B5EF4-FFF2-40B4-BE49-F238E27FC236}">
                <a16:creationId xmlns:a16="http://schemas.microsoft.com/office/drawing/2014/main" xmlns="" id="{DC3FAE38-A05F-41B1-B385-8E90EED5EFC8}"/>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7-</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8608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9857AF7-E509-418F-83FE-0B14058C7C50}"/>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useBgFill="1">
        <p:nvSpPr>
          <p:cNvPr id="6" name="Rounded Rectangle 12">
            <a:extLst>
              <a:ext uri="{FF2B5EF4-FFF2-40B4-BE49-F238E27FC236}">
                <a16:creationId xmlns:a16="http://schemas.microsoft.com/office/drawing/2014/main" xmlns="" id="{6570DC9A-D475-4003-9A2A-A009304F3C2B}"/>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6">
            <a:extLst>
              <a:ext uri="{FF2B5EF4-FFF2-40B4-BE49-F238E27FC236}">
                <a16:creationId xmlns:a16="http://schemas.microsoft.com/office/drawing/2014/main" xmlns="" id="{1F5E59CD-90F9-477A-9B7F-2FB199E0E3DD}"/>
              </a:ext>
            </a:extLst>
          </p:cNvPr>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8" name="Rectangle 7">
            <a:extLst>
              <a:ext uri="{FF2B5EF4-FFF2-40B4-BE49-F238E27FC236}">
                <a16:creationId xmlns:a16="http://schemas.microsoft.com/office/drawing/2014/main" xmlns="" id="{7EAF05EF-235B-43A1-AA94-51FF38FBD3E2}"/>
              </a:ext>
            </a:extLst>
          </p:cNvPr>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9" name="Rectangle 8">
            <a:extLst>
              <a:ext uri="{FF2B5EF4-FFF2-40B4-BE49-F238E27FC236}">
                <a16:creationId xmlns:a16="http://schemas.microsoft.com/office/drawing/2014/main" xmlns="" id="{BE7C39F2-474C-4CEE-8A35-E8EAC95D1BE2}"/>
              </a:ext>
            </a:extLst>
          </p:cNvPr>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0" name="Rectangle 9">
            <a:extLst>
              <a:ext uri="{FF2B5EF4-FFF2-40B4-BE49-F238E27FC236}">
                <a16:creationId xmlns:a16="http://schemas.microsoft.com/office/drawing/2014/main" xmlns="" id="{C344BA32-A29A-42E8-A917-FB17235ED2C3}"/>
              </a:ext>
            </a:extLst>
          </p:cNvPr>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a:t>Click to edit Master title style</a:t>
            </a:r>
            <a:endParaRPr lang="en-US" dirty="0"/>
          </a:p>
        </p:txBody>
      </p:sp>
      <p:sp>
        <p:nvSpPr>
          <p:cNvPr id="14" name="Date Placeholder 13">
            <a:extLst>
              <a:ext uri="{FF2B5EF4-FFF2-40B4-BE49-F238E27FC236}">
                <a16:creationId xmlns:a16="http://schemas.microsoft.com/office/drawing/2014/main" xmlns="" id="{9B6564AA-2AB8-4E34-B988-B57DD65A368B}"/>
              </a:ext>
            </a:extLst>
          </p:cNvPr>
          <p:cNvSpPr>
            <a:spLocks noGrp="1"/>
          </p:cNvSpPr>
          <p:nvPr>
            <p:ph type="dt" sz="half" idx="10"/>
          </p:nvPr>
        </p:nvSpPr>
        <p:spPr/>
        <p:txBody>
          <a:bodyPr/>
          <a:lstStyle/>
          <a:p>
            <a:pPr>
              <a:defRPr/>
            </a:pPr>
            <a:endParaRPr lang="en-US" dirty="0"/>
          </a:p>
        </p:txBody>
      </p:sp>
      <p:sp>
        <p:nvSpPr>
          <p:cNvPr id="15" name="Footer Placeholder 14">
            <a:extLst>
              <a:ext uri="{FF2B5EF4-FFF2-40B4-BE49-F238E27FC236}">
                <a16:creationId xmlns:a16="http://schemas.microsoft.com/office/drawing/2014/main" xmlns="" id="{6B903740-DC2A-4590-BC4C-E4FE7177E172}"/>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16" name="TextBox 15">
            <a:extLst>
              <a:ext uri="{FF2B5EF4-FFF2-40B4-BE49-F238E27FC236}">
                <a16:creationId xmlns:a16="http://schemas.microsoft.com/office/drawing/2014/main" xmlns="" id="{B6027F93-8DCB-4B1E-83F5-DF11A5639A63}"/>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7-</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1069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81218EF-6DC0-4678-96B0-58C2985900C8}"/>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028" name="Text Placeholder 2">
            <a:extLst>
              <a:ext uri="{FF2B5EF4-FFF2-40B4-BE49-F238E27FC236}">
                <a16:creationId xmlns:a16="http://schemas.microsoft.com/office/drawing/2014/main" xmlns="" id="{6BDC4A1F-2917-481E-A7D2-5B6A409188F4}"/>
              </a:ext>
            </a:extLst>
          </p:cNvPr>
          <p:cNvSpPr>
            <a:spLocks noGrp="1"/>
          </p:cNvSpPr>
          <p:nvPr>
            <p:ph type="body" idx="1"/>
          </p:nvPr>
        </p:nvSpPr>
        <p:spPr bwMode="auto">
          <a:xfrm>
            <a:off x="609598" y="1752600"/>
            <a:ext cx="8143876"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a:extLst>
              <a:ext uri="{FF2B5EF4-FFF2-40B4-BE49-F238E27FC236}">
                <a16:creationId xmlns:a16="http://schemas.microsoft.com/office/drawing/2014/main" xmlns="" id="{CB493B03-BE11-40DF-AA25-E48FB6F5AC2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9900"/>
                </a:solidFill>
              </a:defRPr>
            </a:lvl1pPr>
          </a:lstStyle>
          <a:p>
            <a:pPr>
              <a:defRPr/>
            </a:pPr>
            <a:endParaRPr lang="en-US" dirty="0"/>
          </a:p>
        </p:txBody>
      </p:sp>
      <p:sp>
        <p:nvSpPr>
          <p:cNvPr id="9" name="Rectangle 8">
            <a:extLst>
              <a:ext uri="{FF2B5EF4-FFF2-40B4-BE49-F238E27FC236}">
                <a16:creationId xmlns:a16="http://schemas.microsoft.com/office/drawing/2014/main" xmlns="" id="{0CF6B46F-F10C-4787-9A2E-E3CFE6104275}"/>
              </a:ext>
            </a:extLst>
          </p:cNvPr>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2" name="Title Placeholder 1">
            <a:extLst>
              <a:ext uri="{FF2B5EF4-FFF2-40B4-BE49-F238E27FC236}">
                <a16:creationId xmlns:a16="http://schemas.microsoft.com/office/drawing/2014/main" xmlns="" id="{6E1DF36D-D131-4727-AABC-76A66FB0BCFD}"/>
              </a:ext>
            </a:extLst>
          </p:cNvPr>
          <p:cNvSpPr>
            <a:spLocks noGrp="1"/>
          </p:cNvSpPr>
          <p:nvPr>
            <p:ph type="title"/>
          </p:nvPr>
        </p:nvSpPr>
        <p:spPr>
          <a:xfrm>
            <a:off x="609599" y="373063"/>
            <a:ext cx="8143875" cy="11176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 name="Rectangle 9">
            <a:extLst>
              <a:ext uri="{FF2B5EF4-FFF2-40B4-BE49-F238E27FC236}">
                <a16:creationId xmlns:a16="http://schemas.microsoft.com/office/drawing/2014/main" xmlns="" id="{25FB8648-6900-4B47-B601-26FB54AA1A83}"/>
              </a:ext>
            </a:extLst>
          </p:cNvPr>
          <p:cNvSpPr/>
          <p:nvPr/>
        </p:nvSpPr>
        <p:spPr>
          <a:xfrm>
            <a:off x="609600" y="373063"/>
            <a:ext cx="8143875" cy="111760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2" name="Footer Placeholder 4">
            <a:extLst>
              <a:ext uri="{FF2B5EF4-FFF2-40B4-BE49-F238E27FC236}">
                <a16:creationId xmlns:a16="http://schemas.microsoft.com/office/drawing/2014/main" xmlns="" id="{738C469E-D39B-4634-9703-803E2CC8B75D}"/>
              </a:ext>
            </a:extLst>
          </p:cNvPr>
          <p:cNvSpPr>
            <a:spLocks noGrp="1"/>
          </p:cNvSpPr>
          <p:nvPr>
            <p:ph type="ftr" sz="quarter" idx="3"/>
          </p:nvPr>
        </p:nvSpPr>
        <p:spPr>
          <a:xfrm>
            <a:off x="457200" y="6532070"/>
            <a:ext cx="8686800" cy="325930"/>
          </a:xfrm>
          <a:prstGeom prst="rect">
            <a:avLst/>
          </a:prstGeom>
        </p:spPr>
        <p:txBody>
          <a:bodyPr vert="horz" lIns="80988" tIns="40494" rIns="80988" bIns="40494" rtlCol="0" anchor="ctr"/>
          <a:lstStyle>
            <a:lvl1pPr algn="ctr">
              <a:defRPr sz="900" b="1" i="1" baseline="0">
                <a:solidFill>
                  <a:srgbClr val="000000"/>
                </a:solidFill>
                <a:latin typeface="Arial" panose="020B0604020202020204" pitchFamily="34" charset="0"/>
                <a:cs typeface="Arial" panose="020B0604020202020204" pitchFamily="34" charset="0"/>
              </a:defRPr>
            </a:lvl1pPr>
          </a:lstStyle>
          <a:p>
            <a:pPr>
              <a:defRPr/>
            </a:pPr>
            <a:r>
              <a:rPr lang="en-US" dirty="0"/>
              <a:t>Copyright © 2019 McGraw-Hill Education. All rights reserved. No reproduction or distribution without the prior written consent of McGraw-Hill Education.</a:t>
            </a:r>
          </a:p>
        </p:txBody>
      </p:sp>
      <p:sp>
        <p:nvSpPr>
          <p:cNvPr id="13" name="TextBox 12">
            <a:extLst>
              <a:ext uri="{FF2B5EF4-FFF2-40B4-BE49-F238E27FC236}">
                <a16:creationId xmlns:a16="http://schemas.microsoft.com/office/drawing/2014/main" xmlns="" id="{E1E4C0AE-4E2A-4A33-B636-38A7201C08F1}"/>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7-</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22" r:id="rId1"/>
    <p:sldLayoutId id="2147483717" r:id="rId2"/>
    <p:sldLayoutId id="2147483723" r:id="rId3"/>
    <p:sldLayoutId id="2147483718" r:id="rId4"/>
    <p:sldLayoutId id="2147483719" r:id="rId5"/>
    <p:sldLayoutId id="2147483720" r:id="rId6"/>
    <p:sldLayoutId id="2147483724" r:id="rId7"/>
    <p:sldLayoutId id="2147483725" r:id="rId8"/>
    <p:sldLayoutId id="2147483726" r:id="rId9"/>
    <p:sldLayoutId id="2147483721" r:id="rId10"/>
    <p:sldLayoutId id="2147483727" r:id="rId11"/>
    <p:sldLayoutId id="2147483728" r:id="rId12"/>
    <p:sldLayoutId id="2147483729" r:id="rId13"/>
    <p:sldLayoutId id="2147483730" r:id="rId14"/>
  </p:sldLayoutIdLst>
  <p:hf sldNum="0" hdr="0" dt="0"/>
  <p:txStyles>
    <p:titleStyle>
      <a:lvl1pPr algn="ctr" rtl="0" eaLnBrk="0" fontAlgn="base" hangingPunct="0">
        <a:spcBef>
          <a:spcPct val="0"/>
        </a:spcBef>
        <a:spcAft>
          <a:spcPct val="0"/>
        </a:spcAft>
        <a:defRPr sz="3600" kern="1200" cap="all">
          <a:solidFill>
            <a:srgbClr val="BF2600"/>
          </a:solidFill>
          <a:latin typeface="+mj-lt"/>
          <a:ea typeface="+mj-ea"/>
          <a:cs typeface="+mj-cs"/>
        </a:defRPr>
      </a:lvl1pPr>
      <a:lvl2pPr algn="ctr" rtl="0" eaLnBrk="0" fontAlgn="base" hangingPunct="0">
        <a:spcBef>
          <a:spcPct val="0"/>
        </a:spcBef>
        <a:spcAft>
          <a:spcPct val="0"/>
        </a:spcAft>
        <a:defRPr sz="3500">
          <a:solidFill>
            <a:srgbClr val="BF2600"/>
          </a:solidFill>
          <a:latin typeface="Book Antiqua" pitchFamily="18" charset="0"/>
        </a:defRPr>
      </a:lvl2pPr>
      <a:lvl3pPr algn="ctr" rtl="0" eaLnBrk="0" fontAlgn="base" hangingPunct="0">
        <a:spcBef>
          <a:spcPct val="0"/>
        </a:spcBef>
        <a:spcAft>
          <a:spcPct val="0"/>
        </a:spcAft>
        <a:defRPr sz="3500">
          <a:solidFill>
            <a:srgbClr val="BF2600"/>
          </a:solidFill>
          <a:latin typeface="Book Antiqua" pitchFamily="18" charset="0"/>
        </a:defRPr>
      </a:lvl3pPr>
      <a:lvl4pPr algn="ctr" rtl="0" eaLnBrk="0" fontAlgn="base" hangingPunct="0">
        <a:spcBef>
          <a:spcPct val="0"/>
        </a:spcBef>
        <a:spcAft>
          <a:spcPct val="0"/>
        </a:spcAft>
        <a:defRPr sz="3500">
          <a:solidFill>
            <a:srgbClr val="BF2600"/>
          </a:solidFill>
          <a:latin typeface="Book Antiqua" pitchFamily="18" charset="0"/>
        </a:defRPr>
      </a:lvl4pPr>
      <a:lvl5pPr algn="ctr" rtl="0" eaLnBrk="0" fontAlgn="base" hangingPunct="0">
        <a:spcBef>
          <a:spcPct val="0"/>
        </a:spcBef>
        <a:spcAft>
          <a:spcPct val="0"/>
        </a:spcAft>
        <a:defRPr sz="3500">
          <a:solidFill>
            <a:srgbClr val="BF2600"/>
          </a:solidFill>
          <a:latin typeface="Book Antiqua" pitchFamily="18" charset="0"/>
        </a:defRPr>
      </a:lvl5pPr>
      <a:lvl6pPr marL="457200" algn="ctr" rtl="0" fontAlgn="base">
        <a:spcBef>
          <a:spcPct val="0"/>
        </a:spcBef>
        <a:spcAft>
          <a:spcPct val="0"/>
        </a:spcAft>
        <a:defRPr sz="3500">
          <a:solidFill>
            <a:srgbClr val="BF2600"/>
          </a:solidFill>
          <a:latin typeface="Book Antiqua" pitchFamily="18" charset="0"/>
        </a:defRPr>
      </a:lvl6pPr>
      <a:lvl7pPr marL="914400" algn="ctr" rtl="0" fontAlgn="base">
        <a:spcBef>
          <a:spcPct val="0"/>
        </a:spcBef>
        <a:spcAft>
          <a:spcPct val="0"/>
        </a:spcAft>
        <a:defRPr sz="3500">
          <a:solidFill>
            <a:srgbClr val="BF2600"/>
          </a:solidFill>
          <a:latin typeface="Book Antiqua" pitchFamily="18" charset="0"/>
        </a:defRPr>
      </a:lvl7pPr>
      <a:lvl8pPr marL="1371600" algn="ctr" rtl="0" fontAlgn="base">
        <a:spcBef>
          <a:spcPct val="0"/>
        </a:spcBef>
        <a:spcAft>
          <a:spcPct val="0"/>
        </a:spcAft>
        <a:defRPr sz="3500">
          <a:solidFill>
            <a:srgbClr val="BF2600"/>
          </a:solidFill>
          <a:latin typeface="Book Antiqua" pitchFamily="18" charset="0"/>
        </a:defRPr>
      </a:lvl8pPr>
      <a:lvl9pPr marL="1828800" algn="ctr" rtl="0" fontAlgn="base">
        <a:spcBef>
          <a:spcPct val="0"/>
        </a:spcBef>
        <a:spcAft>
          <a:spcPct val="0"/>
        </a:spcAft>
        <a:defRPr sz="3500">
          <a:solidFill>
            <a:srgbClr val="BF2600"/>
          </a:solidFill>
          <a:latin typeface="Book Antiqua" pitchFamily="18" charset="0"/>
        </a:defRPr>
      </a:lvl9pPr>
    </p:titleStyle>
    <p:bodyStyle>
      <a:lvl1pPr marL="342900" indent="-228600" algn="l" rtl="0" eaLnBrk="0" fontAlgn="base" hangingPunct="0">
        <a:spcBef>
          <a:spcPts val="600"/>
        </a:spcBef>
        <a:spcAft>
          <a:spcPct val="0"/>
        </a:spcAft>
        <a:buClr>
          <a:schemeClr val="accent1"/>
        </a:buClr>
        <a:buFont typeface="Arial" panose="020B0604020202020204" pitchFamily="34" charset="0"/>
        <a:buChar char="•"/>
        <a:defRPr sz="2400" kern="1200">
          <a:solidFill>
            <a:schemeClr val="tx2"/>
          </a:solidFill>
          <a:latin typeface="+mn-lt"/>
          <a:ea typeface="+mn-ea"/>
          <a:cs typeface="+mn-cs"/>
        </a:defRPr>
      </a:lvl1pPr>
      <a:lvl2pPr marL="639763" indent="-228600" algn="l" rtl="0" eaLnBrk="0" fontAlgn="base" hangingPunct="0">
        <a:spcBef>
          <a:spcPts val="6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2pPr>
      <a:lvl3pPr marL="914400" indent="-228600" algn="l" rtl="0" eaLnBrk="0" fontAlgn="base" hangingPunct="0">
        <a:spcBef>
          <a:spcPts val="600"/>
        </a:spcBef>
        <a:spcAft>
          <a:spcPct val="0"/>
        </a:spcAft>
        <a:buClr>
          <a:srgbClr val="4A66AC"/>
        </a:buClr>
        <a:buFont typeface="Arial" panose="020B0604020202020204" pitchFamily="34" charset="0"/>
        <a:buChar char="•"/>
        <a:defRPr kern="1200">
          <a:solidFill>
            <a:schemeClr val="tx2"/>
          </a:solidFill>
          <a:latin typeface="+mn-lt"/>
          <a:ea typeface="+mn-ea"/>
          <a:cs typeface="+mn-cs"/>
        </a:defRPr>
      </a:lvl3pPr>
      <a:lvl4pPr marL="1279525" indent="-228600" algn="l" rtl="0" eaLnBrk="0" fontAlgn="base" hangingPunct="0">
        <a:spcBef>
          <a:spcPts val="600"/>
        </a:spcBef>
        <a:spcAft>
          <a:spcPct val="0"/>
        </a:spcAft>
        <a:buClr>
          <a:srgbClr val="008080"/>
        </a:buClr>
        <a:buFont typeface="Arial" panose="020B0604020202020204" pitchFamily="34" charset="0"/>
        <a:buChar char="•"/>
        <a:defRPr sz="1600" kern="1200">
          <a:solidFill>
            <a:schemeClr val="tx2"/>
          </a:solidFill>
          <a:latin typeface="+mn-lt"/>
          <a:ea typeface="+mn-ea"/>
          <a:cs typeface="+mn-cs"/>
        </a:defRPr>
      </a:lvl4pPr>
      <a:lvl5pPr marL="1554163" indent="-228600" algn="l" rtl="0" eaLnBrk="0" fontAlgn="base" hangingPunct="0">
        <a:spcBef>
          <a:spcPts val="600"/>
        </a:spcBef>
        <a:spcAft>
          <a:spcPct val="0"/>
        </a:spcAft>
        <a:buClr>
          <a:srgbClr val="5AA2AE"/>
        </a:buClr>
        <a:buFont typeface="Arial" panose="020B0604020202020204" pitchFamily="34"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finra-markets.morningstar.com/BondCenter/Default.jsp"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hyperlink" Target="https://www.bloomberg.com/markets/rates-bonds/government-bonds/us" TargetMode="External"/><Relationship Id="rId2" Type="http://schemas.openxmlformats.org/officeDocument/2006/relationships/notesSlide" Target="../notesSlides/notesSlide43.xml"/><Relationship Id="rId1" Type="http://schemas.openxmlformats.org/officeDocument/2006/relationships/slideLayout" Target="../slideLayouts/slideLayout6.xml"/><Relationship Id="rId4" Type="http://schemas.openxmlformats.org/officeDocument/2006/relationships/image" Target="../media/image10.tmp"/></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666"/>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D0B08B22-AEE0-441D-8D20-36D3B4A89412}"/>
              </a:ext>
            </a:extLst>
          </p:cNvPr>
          <p:cNvSpPr>
            <a:spLocks noGrp="1"/>
          </p:cNvSpPr>
          <p:nvPr>
            <p:ph type="ctrTitle"/>
          </p:nvPr>
        </p:nvSpPr>
        <p:spPr/>
        <p:txBody>
          <a:bodyPr/>
          <a:lstStyle/>
          <a:p>
            <a:r>
              <a:rPr lang="en-US" altLang="en-US" dirty="0"/>
              <a:t>CHAPTER 7</a:t>
            </a:r>
            <a:endParaRPr lang="en-US" dirty="0"/>
          </a:p>
        </p:txBody>
      </p:sp>
      <p:sp>
        <p:nvSpPr>
          <p:cNvPr id="6" name="Subtitle 5">
            <a:extLst>
              <a:ext uri="{FF2B5EF4-FFF2-40B4-BE49-F238E27FC236}">
                <a16:creationId xmlns:a16="http://schemas.microsoft.com/office/drawing/2014/main" xmlns="" id="{5C5AACCF-267A-4CFF-A169-30FD09F3649D}"/>
              </a:ext>
            </a:extLst>
          </p:cNvPr>
          <p:cNvSpPr>
            <a:spLocks noGrp="1"/>
          </p:cNvSpPr>
          <p:nvPr>
            <p:ph type="subTitle" idx="1"/>
          </p:nvPr>
        </p:nvSpPr>
        <p:spPr/>
        <p:txBody>
          <a:bodyPr anchor="ctr" anchorCtr="1"/>
          <a:lstStyle/>
          <a:p>
            <a:r>
              <a:rPr lang="en-US" altLang="en-US" dirty="0">
                <a:solidFill>
                  <a:schemeClr val="bg1"/>
                </a:solidFill>
              </a:rPr>
              <a:t>INTEREST RATES AND BOND VALUATION</a:t>
            </a:r>
          </a:p>
        </p:txBody>
      </p:sp>
      <p:sp>
        <p:nvSpPr>
          <p:cNvPr id="4" name="Footer Placeholder 3">
            <a:extLst>
              <a:ext uri="{FF2B5EF4-FFF2-40B4-BE49-F238E27FC236}">
                <a16:creationId xmlns:a16="http://schemas.microsoft.com/office/drawing/2014/main" xmlns="" id="{04201B3E-41E3-4F2E-B090-DD261A572CB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1BFDCBEA-E7EB-4B04-9ADE-2FBE187FDAA5}"/>
              </a:ext>
            </a:extLst>
          </p:cNvPr>
          <p:cNvSpPr>
            <a:spLocks noGrp="1" noChangeArrowheads="1"/>
          </p:cNvSpPr>
          <p:nvPr>
            <p:ph type="title"/>
          </p:nvPr>
        </p:nvSpPr>
        <p:spPr/>
        <p:txBody>
          <a:bodyPr/>
          <a:lstStyle/>
          <a:p>
            <a:pPr eaLnBrk="1" hangingPunct="1">
              <a:defRPr/>
            </a:pPr>
            <a:r>
              <a:rPr lang="en-US" altLang="en-US" sz="3600" dirty="0"/>
              <a:t>The Bond Pricing Equation</a:t>
            </a:r>
          </a:p>
        </p:txBody>
      </p:sp>
      <p:graphicFrame>
        <p:nvGraphicFramePr>
          <p:cNvPr id="29699" name="Object 3">
            <a:extLst>
              <a:ext uri="{FF2B5EF4-FFF2-40B4-BE49-F238E27FC236}">
                <a16:creationId xmlns:a16="http://schemas.microsoft.com/office/drawing/2014/main" xmlns="" id="{693E4B45-B153-4294-9D75-00C65196DB32}"/>
              </a:ext>
            </a:extLst>
          </p:cNvPr>
          <p:cNvGraphicFramePr>
            <a:graphicFrameLocks noChangeAspect="1"/>
          </p:cNvGraphicFramePr>
          <p:nvPr/>
        </p:nvGraphicFramePr>
        <p:xfrm>
          <a:off x="1143000" y="2133600"/>
          <a:ext cx="6972300" cy="2466975"/>
        </p:xfrm>
        <a:graphic>
          <a:graphicData uri="http://schemas.openxmlformats.org/presentationml/2006/ole">
            <mc:AlternateContent xmlns:mc="http://schemas.openxmlformats.org/markup-compatibility/2006">
              <mc:Choice xmlns:v="urn:schemas-microsoft-com:vml" Requires="v">
                <p:oleObj spid="_x0000_s29716" name="Equation" r:id="rId4" imgW="2228827" imgH="752472" progId="Equation.3">
                  <p:embed/>
                </p:oleObj>
              </mc:Choice>
              <mc:Fallback>
                <p:oleObj name="Equation" r:id="rId4" imgW="2228827" imgH="752472"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133600"/>
                        <a:ext cx="6972300" cy="24669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xmlns="" id="{A6C9F563-ADC9-43A5-B3DB-D9D449745932}"/>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428F29A9-B7A4-4B8A-9D5E-84831D247BD5}"/>
              </a:ext>
            </a:extLst>
          </p:cNvPr>
          <p:cNvSpPr>
            <a:spLocks noGrp="1"/>
          </p:cNvSpPr>
          <p:nvPr>
            <p:ph idx="1"/>
          </p:nvPr>
        </p:nvSpPr>
        <p:spPr/>
        <p:txBody>
          <a:bodyPr/>
          <a:lstStyle/>
          <a:p>
            <a:r>
              <a:rPr lang="en-US" altLang="en-US" dirty="0"/>
              <a:t>If an ordinary bond has a coupon rate of 14 percent, then the owner will get a total of $140 per year, but this $140 will come in two payments of $70 each. The yield to maturity is quoted at 16 percent. The bond matures in seven years.</a:t>
            </a:r>
          </a:p>
          <a:p>
            <a:endParaRPr lang="en-US" altLang="en-US" dirty="0"/>
          </a:p>
          <a:p>
            <a:r>
              <a:rPr lang="en-US" altLang="en-US" dirty="0"/>
              <a:t>Note: Bond yields are quoted like APRs; the quoted rate is equal to the actual rate per period multiplied by the number of periods.</a:t>
            </a:r>
          </a:p>
        </p:txBody>
      </p:sp>
      <p:sp>
        <p:nvSpPr>
          <p:cNvPr id="20482" name="Title 1">
            <a:extLst>
              <a:ext uri="{FF2B5EF4-FFF2-40B4-BE49-F238E27FC236}">
                <a16:creationId xmlns:a16="http://schemas.microsoft.com/office/drawing/2014/main" xmlns="" id="{AFD7924C-0C7F-40CF-A721-569C35C16C9E}"/>
              </a:ext>
            </a:extLst>
          </p:cNvPr>
          <p:cNvSpPr>
            <a:spLocks noGrp="1"/>
          </p:cNvSpPr>
          <p:nvPr>
            <p:ph type="title"/>
          </p:nvPr>
        </p:nvSpPr>
        <p:spPr/>
        <p:txBody>
          <a:bodyPr/>
          <a:lstStyle/>
          <a:p>
            <a:r>
              <a:rPr lang="en-US" altLang="en-US" dirty="0"/>
              <a:t>Example 7.1</a:t>
            </a:r>
          </a:p>
        </p:txBody>
      </p:sp>
      <p:sp>
        <p:nvSpPr>
          <p:cNvPr id="5" name="Footer Placeholder 4">
            <a:extLst>
              <a:ext uri="{FF2B5EF4-FFF2-40B4-BE49-F238E27FC236}">
                <a16:creationId xmlns:a16="http://schemas.microsoft.com/office/drawing/2014/main" xmlns="" id="{45876CDE-562C-4AD1-8A3D-CDB0C994D56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xmlns="" id="{5EFC9357-A970-4FB8-9B93-CBAB27D1E3AF}"/>
              </a:ext>
            </a:extLst>
          </p:cNvPr>
          <p:cNvSpPr>
            <a:spLocks noGrp="1" noChangeArrowheads="1"/>
          </p:cNvSpPr>
          <p:nvPr>
            <p:ph idx="1"/>
          </p:nvPr>
        </p:nvSpPr>
        <p:spPr>
          <a:xfrm>
            <a:off x="609598" y="1752600"/>
            <a:ext cx="7924802" cy="4373563"/>
          </a:xfrm>
        </p:spPr>
        <p:txBody>
          <a:bodyPr/>
          <a:lstStyle/>
          <a:p>
            <a:pPr lvl="1" eaLnBrk="1" hangingPunct="1">
              <a:buFont typeface="Wingdings" panose="05000000000000000000" pitchFamily="2" charset="2"/>
              <a:buChar char="§"/>
            </a:pPr>
            <a:r>
              <a:rPr lang="en-US" altLang="en-US" sz="2400" dirty="0"/>
              <a:t>How many coupon payments are there?</a:t>
            </a:r>
          </a:p>
          <a:p>
            <a:pPr lvl="1" eaLnBrk="1" hangingPunct="1">
              <a:buFont typeface="Wingdings" panose="05000000000000000000" pitchFamily="2" charset="2"/>
              <a:buChar char="§"/>
            </a:pPr>
            <a:endParaRPr lang="en-US" altLang="en-US" sz="1200" dirty="0"/>
          </a:p>
          <a:p>
            <a:pPr lvl="1" eaLnBrk="1" hangingPunct="1">
              <a:buFont typeface="Wingdings" panose="05000000000000000000" pitchFamily="2" charset="2"/>
              <a:buChar char="§"/>
            </a:pPr>
            <a:r>
              <a:rPr lang="en-US" altLang="en-US" sz="2400" dirty="0"/>
              <a:t>What is the semiannual coupon payment?</a:t>
            </a:r>
          </a:p>
          <a:p>
            <a:pPr lvl="1" eaLnBrk="1" hangingPunct="1">
              <a:buFont typeface="Wingdings" panose="05000000000000000000" pitchFamily="2" charset="2"/>
              <a:buChar char="§"/>
            </a:pPr>
            <a:endParaRPr lang="en-US" altLang="en-US" sz="1200" dirty="0"/>
          </a:p>
          <a:p>
            <a:pPr lvl="1" eaLnBrk="1" hangingPunct="1">
              <a:buFont typeface="Wingdings" panose="05000000000000000000" pitchFamily="2" charset="2"/>
              <a:buChar char="§"/>
            </a:pPr>
            <a:r>
              <a:rPr lang="en-US" altLang="en-US" sz="2400" dirty="0"/>
              <a:t>What is the semiannual yield?</a:t>
            </a:r>
          </a:p>
          <a:p>
            <a:pPr lvl="1" eaLnBrk="1" hangingPunct="1">
              <a:buFont typeface="Wingdings" panose="05000000000000000000" pitchFamily="2" charset="2"/>
              <a:buChar char="§"/>
            </a:pPr>
            <a:endParaRPr lang="en-US" altLang="en-US" sz="1200" dirty="0"/>
          </a:p>
          <a:p>
            <a:pPr lvl="1" eaLnBrk="1" hangingPunct="1">
              <a:buFont typeface="Wingdings" panose="05000000000000000000" pitchFamily="2" charset="2"/>
              <a:buChar char="§"/>
            </a:pPr>
            <a:r>
              <a:rPr lang="en-US" altLang="en-US" sz="2400" dirty="0"/>
              <a:t>What is the bond price?</a:t>
            </a:r>
          </a:p>
          <a:p>
            <a:pPr lvl="1" eaLnBrk="1" hangingPunct="1">
              <a:buFont typeface="Wingdings" panose="05000000000000000000" pitchFamily="2" charset="2"/>
              <a:buChar char="§"/>
            </a:pPr>
            <a:endParaRPr lang="en-US" altLang="en-US" sz="1200" dirty="0"/>
          </a:p>
          <a:p>
            <a:pPr lvl="1" eaLnBrk="1" hangingPunct="1">
              <a:buFont typeface="Wingdings" panose="05000000000000000000" pitchFamily="2" charset="2"/>
              <a:buChar char="§"/>
            </a:pPr>
            <a:r>
              <a:rPr lang="en-US" altLang="en-US" sz="2400" dirty="0"/>
              <a:t>B = 70[1 – 1/(1.08)</a:t>
            </a:r>
            <a:r>
              <a:rPr lang="en-US" altLang="en-US" sz="2400" baseline="30000" dirty="0"/>
              <a:t>14</a:t>
            </a:r>
            <a:r>
              <a:rPr lang="en-US" altLang="en-US" sz="2400" dirty="0"/>
              <a:t>] / .08 + 1,000 / (1.08)</a:t>
            </a:r>
            <a:r>
              <a:rPr lang="en-US" altLang="en-US" sz="2400" baseline="30000" dirty="0"/>
              <a:t>14</a:t>
            </a:r>
            <a:r>
              <a:rPr lang="en-US" altLang="en-US" sz="2400" dirty="0"/>
              <a:t> = 917.56</a:t>
            </a:r>
          </a:p>
          <a:p>
            <a:pPr lvl="1" eaLnBrk="1" hangingPunct="1">
              <a:buFont typeface="Wingdings" panose="05000000000000000000" pitchFamily="2" charset="2"/>
              <a:buChar char="§"/>
            </a:pPr>
            <a:endParaRPr lang="en-US" altLang="en-US" sz="1200" dirty="0"/>
          </a:p>
          <a:p>
            <a:pPr lvl="1" eaLnBrk="1" hangingPunct="1">
              <a:buFont typeface="Wingdings" panose="05000000000000000000" pitchFamily="2" charset="2"/>
              <a:buChar char="§"/>
            </a:pPr>
            <a:r>
              <a:rPr lang="en-US" altLang="en-US" sz="2400" dirty="0"/>
              <a:t>Or PMT = 70; N = 14; I/Y = 8; FV = 1,000; CPT PV = -917.56</a:t>
            </a:r>
          </a:p>
        </p:txBody>
      </p:sp>
      <p:sp>
        <p:nvSpPr>
          <p:cNvPr id="21506" name="Rectangle 2">
            <a:extLst>
              <a:ext uri="{FF2B5EF4-FFF2-40B4-BE49-F238E27FC236}">
                <a16:creationId xmlns:a16="http://schemas.microsoft.com/office/drawing/2014/main" xmlns="" id="{10C4C139-848F-4BE8-8827-5CDF90015FC7}"/>
              </a:ext>
            </a:extLst>
          </p:cNvPr>
          <p:cNvSpPr>
            <a:spLocks noGrp="1" noChangeArrowheads="1"/>
          </p:cNvSpPr>
          <p:nvPr>
            <p:ph type="title"/>
          </p:nvPr>
        </p:nvSpPr>
        <p:spPr/>
        <p:txBody>
          <a:bodyPr/>
          <a:lstStyle/>
          <a:p>
            <a:pPr eaLnBrk="1" hangingPunct="1">
              <a:defRPr/>
            </a:pPr>
            <a:r>
              <a:rPr lang="en-US" altLang="en-US" sz="3600" dirty="0"/>
              <a:t>Example 7.1 (ctd.)</a:t>
            </a:r>
          </a:p>
        </p:txBody>
      </p:sp>
      <p:sp>
        <p:nvSpPr>
          <p:cNvPr id="2" name="Footer Placeholder 1">
            <a:extLst>
              <a:ext uri="{FF2B5EF4-FFF2-40B4-BE49-F238E27FC236}">
                <a16:creationId xmlns:a16="http://schemas.microsoft.com/office/drawing/2014/main" xmlns="" id="{E7F56B2C-DB31-44E7-BD4B-6A678A7A462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a:extLst>
              <a:ext uri="{FF2B5EF4-FFF2-40B4-BE49-F238E27FC236}">
                <a16:creationId xmlns:a16="http://schemas.microsoft.com/office/drawing/2014/main" xmlns="" id="{2DD51745-E54C-4CD4-9E25-FDE93C0309D4}"/>
              </a:ext>
            </a:extLst>
          </p:cNvPr>
          <p:cNvSpPr>
            <a:spLocks noGrp="1" noChangeArrowheads="1"/>
          </p:cNvSpPr>
          <p:nvPr>
            <p:ph idx="1"/>
          </p:nvPr>
        </p:nvSpPr>
        <p:spPr/>
        <p:txBody>
          <a:bodyPr/>
          <a:lstStyle/>
          <a:p>
            <a:pPr eaLnBrk="1" hangingPunct="1">
              <a:lnSpc>
                <a:spcPct val="90000"/>
              </a:lnSpc>
            </a:pPr>
            <a:r>
              <a:rPr lang="en-US" altLang="en-US" sz="2600" dirty="0"/>
              <a:t>Price Risk</a:t>
            </a:r>
          </a:p>
          <a:p>
            <a:pPr lvl="1" eaLnBrk="1" hangingPunct="1">
              <a:lnSpc>
                <a:spcPct val="90000"/>
              </a:lnSpc>
              <a:buFont typeface="Wingdings" panose="05000000000000000000" pitchFamily="2" charset="2"/>
              <a:buChar char="§"/>
            </a:pPr>
            <a:r>
              <a:rPr lang="en-US" altLang="en-US" dirty="0"/>
              <a:t>Change in price due to changes in interest rates</a:t>
            </a:r>
          </a:p>
          <a:p>
            <a:pPr lvl="1" eaLnBrk="1" hangingPunct="1">
              <a:lnSpc>
                <a:spcPct val="90000"/>
              </a:lnSpc>
              <a:buFont typeface="Wingdings" panose="05000000000000000000" pitchFamily="2" charset="2"/>
              <a:buChar char="§"/>
            </a:pPr>
            <a:r>
              <a:rPr lang="en-US" altLang="en-US" dirty="0"/>
              <a:t>Long-term bonds have more price risk than short-term bonds.</a:t>
            </a:r>
          </a:p>
          <a:p>
            <a:pPr lvl="1" eaLnBrk="1" hangingPunct="1">
              <a:lnSpc>
                <a:spcPct val="90000"/>
              </a:lnSpc>
              <a:buFont typeface="Wingdings" panose="05000000000000000000" pitchFamily="2" charset="2"/>
              <a:buChar char="§"/>
            </a:pPr>
            <a:r>
              <a:rPr lang="en-US" altLang="en-US" dirty="0"/>
              <a:t>Low coupon rate bonds have more price risk than high coupon rate bonds.</a:t>
            </a:r>
          </a:p>
          <a:p>
            <a:pPr lvl="1" eaLnBrk="1" hangingPunct="1">
              <a:lnSpc>
                <a:spcPct val="90000"/>
              </a:lnSpc>
              <a:buFont typeface="Wingdings" panose="05000000000000000000" pitchFamily="2" charset="2"/>
              <a:buChar char="§"/>
            </a:pPr>
            <a:endParaRPr lang="en-US" altLang="en-US" dirty="0"/>
          </a:p>
          <a:p>
            <a:pPr eaLnBrk="1" hangingPunct="1">
              <a:lnSpc>
                <a:spcPct val="90000"/>
              </a:lnSpc>
            </a:pPr>
            <a:r>
              <a:rPr lang="en-US" altLang="en-US" sz="2600" dirty="0"/>
              <a:t>Reinvestment Rate Risk</a:t>
            </a:r>
          </a:p>
          <a:p>
            <a:pPr lvl="1" eaLnBrk="1" hangingPunct="1">
              <a:lnSpc>
                <a:spcPct val="90000"/>
              </a:lnSpc>
              <a:buFont typeface="Wingdings" panose="05000000000000000000" pitchFamily="2" charset="2"/>
              <a:buChar char="§"/>
            </a:pPr>
            <a:r>
              <a:rPr lang="en-US" altLang="en-US" dirty="0"/>
              <a:t>Uncertainty concerning rates at which cash flows can be reinvested</a:t>
            </a:r>
          </a:p>
          <a:p>
            <a:pPr lvl="1" eaLnBrk="1" hangingPunct="1">
              <a:lnSpc>
                <a:spcPct val="90000"/>
              </a:lnSpc>
              <a:buFont typeface="Wingdings" panose="05000000000000000000" pitchFamily="2" charset="2"/>
              <a:buChar char="§"/>
            </a:pPr>
            <a:r>
              <a:rPr lang="en-US" altLang="en-US" dirty="0"/>
              <a:t>Short-term bonds have more reinvestment rate risk than long-term bonds.</a:t>
            </a:r>
          </a:p>
          <a:p>
            <a:pPr lvl="1" eaLnBrk="1" hangingPunct="1">
              <a:lnSpc>
                <a:spcPct val="90000"/>
              </a:lnSpc>
              <a:buFont typeface="Wingdings" panose="05000000000000000000" pitchFamily="2" charset="2"/>
              <a:buChar char="§"/>
            </a:pPr>
            <a:r>
              <a:rPr lang="en-US" altLang="en-US" dirty="0"/>
              <a:t>High coupon rate bonds have more reinvestment rate risk than low coupon rate bonds.</a:t>
            </a:r>
          </a:p>
        </p:txBody>
      </p:sp>
      <p:sp>
        <p:nvSpPr>
          <p:cNvPr id="23554" name="Rectangle 2">
            <a:extLst>
              <a:ext uri="{FF2B5EF4-FFF2-40B4-BE49-F238E27FC236}">
                <a16:creationId xmlns:a16="http://schemas.microsoft.com/office/drawing/2014/main" xmlns="" id="{51893732-FB87-4331-AD05-7BDAA1FAE3BC}"/>
              </a:ext>
            </a:extLst>
          </p:cNvPr>
          <p:cNvSpPr>
            <a:spLocks noGrp="1" noChangeArrowheads="1"/>
          </p:cNvSpPr>
          <p:nvPr>
            <p:ph type="title"/>
          </p:nvPr>
        </p:nvSpPr>
        <p:spPr/>
        <p:txBody>
          <a:bodyPr/>
          <a:lstStyle/>
          <a:p>
            <a:pPr eaLnBrk="1" hangingPunct="1">
              <a:defRPr/>
            </a:pPr>
            <a:r>
              <a:rPr lang="en-US" altLang="en-US" sz="3600" dirty="0"/>
              <a:t>Interest Rate Risk</a:t>
            </a:r>
          </a:p>
        </p:txBody>
      </p:sp>
      <p:sp>
        <p:nvSpPr>
          <p:cNvPr id="2" name="Footer Placeholder 1">
            <a:extLst>
              <a:ext uri="{FF2B5EF4-FFF2-40B4-BE49-F238E27FC236}">
                <a16:creationId xmlns:a16="http://schemas.microsoft.com/office/drawing/2014/main" xmlns="" id="{73A48CA6-3C3C-4FE1-AD12-86C210CD9934}"/>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72C2A2D1-48DA-485E-BB2A-0EDC5C2C6608}"/>
              </a:ext>
            </a:extLst>
          </p:cNvPr>
          <p:cNvSpPr>
            <a:spLocks noGrp="1" noChangeArrowheads="1"/>
          </p:cNvSpPr>
          <p:nvPr>
            <p:ph type="title"/>
          </p:nvPr>
        </p:nvSpPr>
        <p:spPr/>
        <p:txBody>
          <a:bodyPr/>
          <a:lstStyle/>
          <a:p>
            <a:pPr eaLnBrk="1" hangingPunct="1">
              <a:defRPr/>
            </a:pPr>
            <a:r>
              <a:rPr lang="en-US" altLang="en-US" sz="3600" dirty="0"/>
              <a:t>Figure 7.2</a:t>
            </a:r>
          </a:p>
        </p:txBody>
      </p:sp>
      <p:pic>
        <p:nvPicPr>
          <p:cNvPr id="37893" name="Picture 1">
            <a:extLst>
              <a:ext uri="{FF2B5EF4-FFF2-40B4-BE49-F238E27FC236}">
                <a16:creationId xmlns:a16="http://schemas.microsoft.com/office/drawing/2014/main" xmlns="" id="{E2F45965-2898-4AED-9716-F2A8689DD3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18517" y="1676400"/>
            <a:ext cx="5126038" cy="471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xmlns="" id="{332B6096-E52A-4A85-AA30-6DCC76C1EA46}"/>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a:extLst>
              <a:ext uri="{FF2B5EF4-FFF2-40B4-BE49-F238E27FC236}">
                <a16:creationId xmlns:a16="http://schemas.microsoft.com/office/drawing/2014/main" xmlns="" id="{8EAD563A-AB8F-4470-B47A-27BBCE716640}"/>
              </a:ext>
            </a:extLst>
          </p:cNvPr>
          <p:cNvSpPr>
            <a:spLocks noGrp="1" noChangeArrowheads="1"/>
          </p:cNvSpPr>
          <p:nvPr>
            <p:ph idx="1"/>
          </p:nvPr>
        </p:nvSpPr>
        <p:spPr/>
        <p:txBody>
          <a:bodyPr/>
          <a:lstStyle/>
          <a:p>
            <a:pPr eaLnBrk="1" hangingPunct="1">
              <a:lnSpc>
                <a:spcPct val="90000"/>
              </a:lnSpc>
            </a:pPr>
            <a:r>
              <a:rPr lang="en-US" altLang="en-US" sz="2800" dirty="0"/>
              <a:t>Yield to Maturity (YTM) is the rate implied by the current bond price.</a:t>
            </a:r>
          </a:p>
          <a:p>
            <a:pPr eaLnBrk="1" hangingPunct="1">
              <a:lnSpc>
                <a:spcPct val="90000"/>
              </a:lnSpc>
            </a:pPr>
            <a:endParaRPr lang="en-US" altLang="en-US" sz="1800" dirty="0"/>
          </a:p>
          <a:p>
            <a:pPr eaLnBrk="1" hangingPunct="1">
              <a:lnSpc>
                <a:spcPct val="90000"/>
              </a:lnSpc>
            </a:pPr>
            <a:r>
              <a:rPr lang="en-US" altLang="en-US" sz="2800" dirty="0"/>
              <a:t>Finding the YTM requires trial and error if you do not have a financial calculator and is similar to the process for finding r with an annuity.</a:t>
            </a:r>
          </a:p>
          <a:p>
            <a:pPr eaLnBrk="1" hangingPunct="1">
              <a:lnSpc>
                <a:spcPct val="90000"/>
              </a:lnSpc>
            </a:pPr>
            <a:endParaRPr lang="en-US" altLang="en-US" sz="1800" dirty="0"/>
          </a:p>
          <a:p>
            <a:pPr eaLnBrk="1" hangingPunct="1">
              <a:lnSpc>
                <a:spcPct val="90000"/>
              </a:lnSpc>
            </a:pPr>
            <a:r>
              <a:rPr lang="en-US" altLang="en-US" sz="2800" dirty="0"/>
              <a:t>If you have a financial calculator, enter N, PV, PMT, and FV, remembering the sign convention (PMT and FV need to have the same sign, PV the opposite sign.)</a:t>
            </a:r>
          </a:p>
        </p:txBody>
      </p:sp>
      <p:sp>
        <p:nvSpPr>
          <p:cNvPr id="27650" name="Rectangle 2">
            <a:extLst>
              <a:ext uri="{FF2B5EF4-FFF2-40B4-BE49-F238E27FC236}">
                <a16:creationId xmlns:a16="http://schemas.microsoft.com/office/drawing/2014/main" xmlns="" id="{49898000-4EF3-4A36-AD76-B6AFCFB3215D}"/>
              </a:ext>
            </a:extLst>
          </p:cNvPr>
          <p:cNvSpPr>
            <a:spLocks noGrp="1" noChangeArrowheads="1"/>
          </p:cNvSpPr>
          <p:nvPr>
            <p:ph type="title"/>
          </p:nvPr>
        </p:nvSpPr>
        <p:spPr/>
        <p:txBody>
          <a:bodyPr/>
          <a:lstStyle/>
          <a:p>
            <a:pPr eaLnBrk="1" hangingPunct="1">
              <a:defRPr/>
            </a:pPr>
            <a:r>
              <a:rPr lang="en-US" altLang="en-US" sz="3600" dirty="0"/>
              <a:t>Computing Yield to Maturity</a:t>
            </a:r>
          </a:p>
        </p:txBody>
      </p:sp>
      <p:sp>
        <p:nvSpPr>
          <p:cNvPr id="2" name="Footer Placeholder 1">
            <a:extLst>
              <a:ext uri="{FF2B5EF4-FFF2-40B4-BE49-F238E27FC236}">
                <a16:creationId xmlns:a16="http://schemas.microsoft.com/office/drawing/2014/main" xmlns="" id="{AD77AA83-BD93-4CE3-A345-4AEDF5A1DF3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xmlns="" id="{F8AFCC37-FBFF-4409-8127-E0A6AD18C374}"/>
              </a:ext>
            </a:extLst>
          </p:cNvPr>
          <p:cNvSpPr>
            <a:spLocks noGrp="1" noChangeArrowheads="1"/>
          </p:cNvSpPr>
          <p:nvPr>
            <p:ph idx="1"/>
          </p:nvPr>
        </p:nvSpPr>
        <p:spPr/>
        <p:txBody>
          <a:bodyPr/>
          <a:lstStyle/>
          <a:p>
            <a:pPr eaLnBrk="1" hangingPunct="1"/>
            <a:r>
              <a:rPr lang="en-US" altLang="en-US" sz="2800" dirty="0"/>
              <a:t>Consider a bond with a 10% annual coupon rate, 15 years to maturity, and a par value of $1,000. The current price is $928.09.</a:t>
            </a:r>
          </a:p>
          <a:p>
            <a:pPr eaLnBrk="1" hangingPunct="1"/>
            <a:endParaRPr lang="en-US" altLang="en-US" sz="2800" dirty="0"/>
          </a:p>
          <a:p>
            <a:pPr lvl="1" eaLnBrk="1" hangingPunct="1">
              <a:buFont typeface="Wingdings" panose="05000000000000000000" pitchFamily="2" charset="2"/>
              <a:buChar char="§"/>
            </a:pPr>
            <a:r>
              <a:rPr lang="en-US" altLang="en-US" sz="2400" dirty="0"/>
              <a:t>Will the yield be more or less than 10%?</a:t>
            </a:r>
          </a:p>
          <a:p>
            <a:pPr lvl="1" eaLnBrk="1" hangingPunct="1">
              <a:buFont typeface="Wingdings" panose="05000000000000000000" pitchFamily="2" charset="2"/>
              <a:buChar char="§"/>
            </a:pPr>
            <a:endParaRPr lang="en-US" altLang="en-US" sz="2400" dirty="0"/>
          </a:p>
          <a:p>
            <a:pPr lvl="1" eaLnBrk="1" hangingPunct="1">
              <a:buFont typeface="Wingdings" panose="05000000000000000000" pitchFamily="2" charset="2"/>
              <a:buChar char="§"/>
            </a:pPr>
            <a:r>
              <a:rPr lang="en-US" altLang="en-US" sz="2400" dirty="0"/>
              <a:t>N = 15; PV = -928.09; FV = 1,000; PMT = 100; CPT I/Y = 11%</a:t>
            </a:r>
          </a:p>
        </p:txBody>
      </p:sp>
      <p:sp>
        <p:nvSpPr>
          <p:cNvPr id="28674" name="Rectangle 2">
            <a:extLst>
              <a:ext uri="{FF2B5EF4-FFF2-40B4-BE49-F238E27FC236}">
                <a16:creationId xmlns:a16="http://schemas.microsoft.com/office/drawing/2014/main" xmlns="" id="{906F2171-6F26-49CB-9332-73BC596530FA}"/>
              </a:ext>
            </a:extLst>
          </p:cNvPr>
          <p:cNvSpPr>
            <a:spLocks noGrp="1" noChangeArrowheads="1"/>
          </p:cNvSpPr>
          <p:nvPr>
            <p:ph type="title"/>
          </p:nvPr>
        </p:nvSpPr>
        <p:spPr/>
        <p:txBody>
          <a:bodyPr/>
          <a:lstStyle/>
          <a:p>
            <a:pPr eaLnBrk="1" hangingPunct="1">
              <a:defRPr/>
            </a:pPr>
            <a:r>
              <a:rPr lang="en-US" altLang="en-US" sz="3600" dirty="0"/>
              <a:t>YTM with Annual Coupons</a:t>
            </a:r>
          </a:p>
        </p:txBody>
      </p:sp>
      <p:sp>
        <p:nvSpPr>
          <p:cNvPr id="2" name="Footer Placeholder 1">
            <a:extLst>
              <a:ext uri="{FF2B5EF4-FFF2-40B4-BE49-F238E27FC236}">
                <a16:creationId xmlns:a16="http://schemas.microsoft.com/office/drawing/2014/main" xmlns="" id="{F186A77C-6DC8-41B8-A356-BBEC68B0316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a16="http://schemas.microsoft.com/office/drawing/2014/main" xmlns="" id="{FA54FF03-5795-4F10-A59A-D0064DBBE1B6}"/>
              </a:ext>
            </a:extLst>
          </p:cNvPr>
          <p:cNvSpPr>
            <a:spLocks noGrp="1" noChangeArrowheads="1"/>
          </p:cNvSpPr>
          <p:nvPr>
            <p:ph idx="1"/>
          </p:nvPr>
        </p:nvSpPr>
        <p:spPr/>
        <p:txBody>
          <a:bodyPr/>
          <a:lstStyle/>
          <a:p>
            <a:pPr eaLnBrk="1" hangingPunct="1">
              <a:lnSpc>
                <a:spcPct val="90000"/>
              </a:lnSpc>
            </a:pPr>
            <a:r>
              <a:rPr lang="en-US" altLang="en-US" sz="2500" dirty="0"/>
              <a:t>Suppose a bond with a 10% coupon rate and semiannual coupons, has a face value of $1,000, 20 years to maturity and is selling for $1,197.93.</a:t>
            </a:r>
          </a:p>
          <a:p>
            <a:pPr eaLnBrk="1" hangingPunct="1">
              <a:lnSpc>
                <a:spcPct val="90000"/>
              </a:lnSpc>
            </a:pPr>
            <a:endParaRPr lang="en-US" altLang="en-US" sz="1200" dirty="0"/>
          </a:p>
          <a:p>
            <a:pPr lvl="1" eaLnBrk="1" hangingPunct="1">
              <a:lnSpc>
                <a:spcPct val="90000"/>
              </a:lnSpc>
              <a:buFont typeface="Wingdings" panose="05000000000000000000" pitchFamily="2" charset="2"/>
              <a:buChar char="§"/>
            </a:pPr>
            <a:r>
              <a:rPr lang="en-US" altLang="en-US" sz="2300" dirty="0"/>
              <a:t>Is the YTM more or less than 10%?</a:t>
            </a:r>
          </a:p>
          <a:p>
            <a:pPr lvl="1" eaLnBrk="1" hangingPunct="1">
              <a:lnSpc>
                <a:spcPct val="90000"/>
              </a:lnSpc>
              <a:buFont typeface="Wingdings" panose="05000000000000000000" pitchFamily="2" charset="2"/>
              <a:buChar char="§"/>
            </a:pPr>
            <a:endParaRPr lang="en-US" altLang="en-US" sz="1200" dirty="0"/>
          </a:p>
          <a:p>
            <a:pPr lvl="1" eaLnBrk="1" hangingPunct="1">
              <a:lnSpc>
                <a:spcPct val="90000"/>
              </a:lnSpc>
              <a:buFont typeface="Wingdings" panose="05000000000000000000" pitchFamily="2" charset="2"/>
              <a:buChar char="§"/>
            </a:pPr>
            <a:r>
              <a:rPr lang="en-US" altLang="en-US" sz="2300" dirty="0"/>
              <a:t>What is the semiannual coupon payment?</a:t>
            </a:r>
          </a:p>
          <a:p>
            <a:pPr lvl="1" eaLnBrk="1" hangingPunct="1">
              <a:lnSpc>
                <a:spcPct val="90000"/>
              </a:lnSpc>
              <a:buFont typeface="Wingdings" panose="05000000000000000000" pitchFamily="2" charset="2"/>
              <a:buChar char="§"/>
            </a:pPr>
            <a:endParaRPr lang="en-US" altLang="en-US" sz="1200" dirty="0"/>
          </a:p>
          <a:p>
            <a:pPr lvl="1" eaLnBrk="1" hangingPunct="1">
              <a:lnSpc>
                <a:spcPct val="90000"/>
              </a:lnSpc>
              <a:buFont typeface="Wingdings" panose="05000000000000000000" pitchFamily="2" charset="2"/>
              <a:buChar char="§"/>
            </a:pPr>
            <a:r>
              <a:rPr lang="en-US" altLang="en-US" sz="2300" dirty="0"/>
              <a:t>How many periods are there?</a:t>
            </a:r>
          </a:p>
          <a:p>
            <a:pPr lvl="1" eaLnBrk="1" hangingPunct="1">
              <a:lnSpc>
                <a:spcPct val="90000"/>
              </a:lnSpc>
              <a:buFont typeface="Wingdings" panose="05000000000000000000" pitchFamily="2" charset="2"/>
              <a:buChar char="§"/>
            </a:pPr>
            <a:endParaRPr lang="en-US" altLang="en-US" sz="1200" dirty="0"/>
          </a:p>
          <a:p>
            <a:pPr lvl="1" eaLnBrk="1" hangingPunct="1">
              <a:lnSpc>
                <a:spcPct val="90000"/>
              </a:lnSpc>
              <a:buFont typeface="Wingdings" panose="05000000000000000000" pitchFamily="2" charset="2"/>
              <a:buChar char="§"/>
            </a:pPr>
            <a:r>
              <a:rPr lang="en-US" altLang="en-US" sz="2300" dirty="0"/>
              <a:t>N = 40; PV = -1,197.93; PMT = 50; FV = 1,000; CPT I/Y = 4% (Is this the YTM?)</a:t>
            </a:r>
          </a:p>
          <a:p>
            <a:pPr lvl="1" eaLnBrk="1" hangingPunct="1">
              <a:lnSpc>
                <a:spcPct val="90000"/>
              </a:lnSpc>
              <a:buFont typeface="Wingdings" panose="05000000000000000000" pitchFamily="2" charset="2"/>
              <a:buChar char="§"/>
            </a:pPr>
            <a:endParaRPr lang="en-US" altLang="en-US" sz="1200" dirty="0"/>
          </a:p>
          <a:p>
            <a:pPr lvl="1" eaLnBrk="1" hangingPunct="1">
              <a:lnSpc>
                <a:spcPct val="90000"/>
              </a:lnSpc>
              <a:buFont typeface="Wingdings" panose="05000000000000000000" pitchFamily="2" charset="2"/>
              <a:buChar char="§"/>
            </a:pPr>
            <a:r>
              <a:rPr lang="en-US" altLang="en-US" sz="2300" dirty="0"/>
              <a:t>YTM = 4% × 2 = 8%</a:t>
            </a:r>
          </a:p>
        </p:txBody>
      </p:sp>
      <p:sp>
        <p:nvSpPr>
          <p:cNvPr id="30722" name="Rectangle 2">
            <a:extLst>
              <a:ext uri="{FF2B5EF4-FFF2-40B4-BE49-F238E27FC236}">
                <a16:creationId xmlns:a16="http://schemas.microsoft.com/office/drawing/2014/main" xmlns="" id="{48EDE24D-F315-4A73-A48D-CC2F3BCCEC0A}"/>
              </a:ext>
            </a:extLst>
          </p:cNvPr>
          <p:cNvSpPr>
            <a:spLocks noGrp="1" noChangeArrowheads="1"/>
          </p:cNvSpPr>
          <p:nvPr>
            <p:ph type="title"/>
          </p:nvPr>
        </p:nvSpPr>
        <p:spPr/>
        <p:txBody>
          <a:bodyPr>
            <a:noAutofit/>
          </a:bodyPr>
          <a:lstStyle/>
          <a:p>
            <a:pPr eaLnBrk="1" hangingPunct="1">
              <a:defRPr/>
            </a:pPr>
            <a:r>
              <a:rPr lang="en-US" altLang="en-US" sz="3600" dirty="0"/>
              <a:t>YTM with Semiannual Coupons</a:t>
            </a:r>
          </a:p>
        </p:txBody>
      </p:sp>
      <p:sp>
        <p:nvSpPr>
          <p:cNvPr id="2" name="Footer Placeholder 1">
            <a:extLst>
              <a:ext uri="{FF2B5EF4-FFF2-40B4-BE49-F238E27FC236}">
                <a16:creationId xmlns:a16="http://schemas.microsoft.com/office/drawing/2014/main" xmlns="" id="{98F3998C-F472-43FF-B936-2416D14D921E}"/>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DCA89508-80F4-4F14-84AC-76C01923DAC8}"/>
              </a:ext>
            </a:extLst>
          </p:cNvPr>
          <p:cNvSpPr>
            <a:spLocks noGrp="1" noChangeArrowheads="1"/>
          </p:cNvSpPr>
          <p:nvPr>
            <p:ph type="title"/>
          </p:nvPr>
        </p:nvSpPr>
        <p:spPr/>
        <p:txBody>
          <a:bodyPr/>
          <a:lstStyle/>
          <a:p>
            <a:pPr eaLnBrk="1" hangingPunct="1">
              <a:defRPr/>
            </a:pPr>
            <a:r>
              <a:rPr lang="en-US" altLang="en-US" dirty="0"/>
              <a:t>Table 7.1</a:t>
            </a:r>
          </a:p>
        </p:txBody>
      </p:sp>
      <p:pic>
        <p:nvPicPr>
          <p:cNvPr id="46085" name="Picture 1">
            <a:extLst>
              <a:ext uri="{FF2B5EF4-FFF2-40B4-BE49-F238E27FC236}">
                <a16:creationId xmlns:a16="http://schemas.microsoft.com/office/drawing/2014/main" xmlns="" id="{49E5736D-7037-4F93-BAC9-FB6DF5D720B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5336" y="16002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xmlns="" id="{C9143198-E52C-47A5-996C-8CB2F1C624FE}"/>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a:extLst>
              <a:ext uri="{FF2B5EF4-FFF2-40B4-BE49-F238E27FC236}">
                <a16:creationId xmlns:a16="http://schemas.microsoft.com/office/drawing/2014/main" xmlns="" id="{7E6BB807-3D89-48EE-9288-21CF6F6F9DB0}"/>
              </a:ext>
            </a:extLst>
          </p:cNvPr>
          <p:cNvSpPr>
            <a:spLocks noGrp="1" noChangeArrowheads="1"/>
          </p:cNvSpPr>
          <p:nvPr>
            <p:ph idx="1"/>
          </p:nvPr>
        </p:nvSpPr>
        <p:spPr/>
        <p:txBody>
          <a:bodyPr/>
          <a:lstStyle/>
          <a:p>
            <a:pPr eaLnBrk="1" hangingPunct="1">
              <a:lnSpc>
                <a:spcPct val="80000"/>
              </a:lnSpc>
            </a:pPr>
            <a:r>
              <a:rPr lang="en-US" altLang="en-US" dirty="0"/>
              <a:t>Current Yield = annual coupon / price</a:t>
            </a:r>
          </a:p>
          <a:p>
            <a:pPr eaLnBrk="1" hangingPunct="1">
              <a:lnSpc>
                <a:spcPct val="80000"/>
              </a:lnSpc>
            </a:pPr>
            <a:endParaRPr lang="en-US" altLang="en-US" sz="1200" dirty="0"/>
          </a:p>
          <a:p>
            <a:pPr eaLnBrk="1" hangingPunct="1">
              <a:lnSpc>
                <a:spcPct val="80000"/>
              </a:lnSpc>
            </a:pPr>
            <a:r>
              <a:rPr lang="en-US" altLang="en-US" dirty="0"/>
              <a:t>Yield to maturity = current yield + capital gains yield</a:t>
            </a:r>
          </a:p>
          <a:p>
            <a:pPr eaLnBrk="1" hangingPunct="1">
              <a:lnSpc>
                <a:spcPct val="80000"/>
              </a:lnSpc>
            </a:pPr>
            <a:endParaRPr lang="en-US" altLang="en-US" sz="1200" dirty="0"/>
          </a:p>
          <a:p>
            <a:pPr eaLnBrk="1" hangingPunct="1">
              <a:lnSpc>
                <a:spcPct val="80000"/>
              </a:lnSpc>
            </a:pPr>
            <a:r>
              <a:rPr lang="en-US" altLang="en-US" dirty="0"/>
              <a:t>Example: 10% coupon bond, with semiannual coupons, face value of 1,000, 20 years to maturity, $1,197.93 price</a:t>
            </a:r>
          </a:p>
          <a:p>
            <a:pPr lvl="1" eaLnBrk="1" hangingPunct="1">
              <a:lnSpc>
                <a:spcPct val="80000"/>
              </a:lnSpc>
              <a:spcBef>
                <a:spcPct val="35000"/>
              </a:spcBef>
              <a:buFont typeface="Wingdings" panose="05000000000000000000" pitchFamily="2" charset="2"/>
              <a:buChar char="§"/>
            </a:pPr>
            <a:r>
              <a:rPr lang="en-US" altLang="en-US" dirty="0"/>
              <a:t>Current yield = 100 / 1,197.93 = .0835 = 8.35%</a:t>
            </a:r>
          </a:p>
          <a:p>
            <a:pPr lvl="1" eaLnBrk="1" hangingPunct="1">
              <a:lnSpc>
                <a:spcPct val="80000"/>
              </a:lnSpc>
              <a:spcBef>
                <a:spcPct val="35000"/>
              </a:spcBef>
              <a:buFont typeface="Wingdings" panose="05000000000000000000" pitchFamily="2" charset="2"/>
              <a:buChar char="§"/>
            </a:pPr>
            <a:endParaRPr lang="en-US" altLang="en-US" sz="1200" dirty="0"/>
          </a:p>
          <a:p>
            <a:pPr lvl="1" eaLnBrk="1" hangingPunct="1">
              <a:lnSpc>
                <a:spcPct val="80000"/>
              </a:lnSpc>
              <a:spcBef>
                <a:spcPct val="35000"/>
              </a:spcBef>
              <a:buFont typeface="Wingdings" panose="05000000000000000000" pitchFamily="2" charset="2"/>
              <a:buChar char="§"/>
            </a:pPr>
            <a:r>
              <a:rPr lang="en-US" altLang="en-US" dirty="0"/>
              <a:t>Price in one year, assuming no change in YTM = 1,193.68</a:t>
            </a:r>
          </a:p>
          <a:p>
            <a:pPr lvl="1" eaLnBrk="1" hangingPunct="1">
              <a:lnSpc>
                <a:spcPct val="80000"/>
              </a:lnSpc>
              <a:spcBef>
                <a:spcPct val="35000"/>
              </a:spcBef>
              <a:buFont typeface="Wingdings" panose="05000000000000000000" pitchFamily="2" charset="2"/>
              <a:buChar char="§"/>
            </a:pPr>
            <a:endParaRPr lang="en-US" altLang="en-US" sz="1200" dirty="0"/>
          </a:p>
          <a:p>
            <a:pPr lvl="1" eaLnBrk="1" hangingPunct="1">
              <a:lnSpc>
                <a:spcPct val="80000"/>
              </a:lnSpc>
              <a:spcBef>
                <a:spcPct val="35000"/>
              </a:spcBef>
              <a:buFont typeface="Wingdings" panose="05000000000000000000" pitchFamily="2" charset="2"/>
              <a:buChar char="§"/>
            </a:pPr>
            <a:r>
              <a:rPr lang="en-US" altLang="en-US" dirty="0"/>
              <a:t>Capital gain yield = (1,193.68 – 1,197.93) / 1,197.93 = -.0035 = -.35%</a:t>
            </a:r>
          </a:p>
          <a:p>
            <a:pPr lvl="1" eaLnBrk="1" hangingPunct="1">
              <a:lnSpc>
                <a:spcPct val="80000"/>
              </a:lnSpc>
              <a:spcBef>
                <a:spcPct val="35000"/>
              </a:spcBef>
              <a:buFont typeface="Wingdings" panose="05000000000000000000" pitchFamily="2" charset="2"/>
              <a:buChar char="§"/>
            </a:pPr>
            <a:endParaRPr lang="en-US" altLang="en-US" sz="1200" dirty="0"/>
          </a:p>
          <a:p>
            <a:pPr lvl="1" eaLnBrk="1" hangingPunct="1">
              <a:lnSpc>
                <a:spcPct val="80000"/>
              </a:lnSpc>
              <a:spcBef>
                <a:spcPct val="35000"/>
              </a:spcBef>
              <a:buFont typeface="Wingdings" panose="05000000000000000000" pitchFamily="2" charset="2"/>
              <a:buChar char="§"/>
            </a:pPr>
            <a:r>
              <a:rPr lang="en-US" altLang="en-US" dirty="0"/>
              <a:t>YTM = 8.35 - .35 = 8%, which is the same YTM computed earlier</a:t>
            </a:r>
          </a:p>
        </p:txBody>
      </p:sp>
      <p:sp>
        <p:nvSpPr>
          <p:cNvPr id="33794" name="Rectangle 2">
            <a:extLst>
              <a:ext uri="{FF2B5EF4-FFF2-40B4-BE49-F238E27FC236}">
                <a16:creationId xmlns:a16="http://schemas.microsoft.com/office/drawing/2014/main" xmlns="" id="{9B49C957-35F7-4642-8DD7-DB59A231B85E}"/>
              </a:ext>
            </a:extLst>
          </p:cNvPr>
          <p:cNvSpPr>
            <a:spLocks noGrp="1" noChangeArrowheads="1"/>
          </p:cNvSpPr>
          <p:nvPr>
            <p:ph type="title"/>
          </p:nvPr>
        </p:nvSpPr>
        <p:spPr/>
        <p:txBody>
          <a:bodyPr>
            <a:normAutofit fontScale="90000"/>
          </a:bodyPr>
          <a:lstStyle/>
          <a:p>
            <a:pPr eaLnBrk="1" hangingPunct="1">
              <a:defRPr/>
            </a:pPr>
            <a:r>
              <a:rPr lang="en-US" altLang="en-US" sz="4000" dirty="0"/>
              <a:t>Current Yield vs. Yield to Maturity</a:t>
            </a:r>
          </a:p>
        </p:txBody>
      </p:sp>
      <p:sp>
        <p:nvSpPr>
          <p:cNvPr id="2" name="Footer Placeholder 1">
            <a:extLst>
              <a:ext uri="{FF2B5EF4-FFF2-40B4-BE49-F238E27FC236}">
                <a16:creationId xmlns:a16="http://schemas.microsoft.com/office/drawing/2014/main" xmlns="" id="{3519007F-862D-4B67-A06C-6582969A3526}"/>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xmlns="" id="{525E8EFA-EC16-4BE2-9B1F-E40B61350C32}"/>
              </a:ext>
            </a:extLst>
          </p:cNvPr>
          <p:cNvSpPr>
            <a:spLocks noGrp="1" noChangeArrowheads="1"/>
          </p:cNvSpPr>
          <p:nvPr>
            <p:ph idx="1"/>
          </p:nvPr>
        </p:nvSpPr>
        <p:spPr/>
        <p:txBody>
          <a:bodyPr/>
          <a:lstStyle/>
          <a:p>
            <a:pPr eaLnBrk="1" hangingPunct="1"/>
            <a:r>
              <a:rPr lang="en-US" altLang="en-US" dirty="0"/>
              <a:t>Define important bond features and types of bond </a:t>
            </a:r>
          </a:p>
          <a:p>
            <a:pPr eaLnBrk="1" hangingPunct="1"/>
            <a:endParaRPr lang="en-US" altLang="en-US" sz="1100" dirty="0"/>
          </a:p>
          <a:p>
            <a:pPr eaLnBrk="1" hangingPunct="1"/>
            <a:r>
              <a:rPr lang="en-US" altLang="en-US" dirty="0"/>
              <a:t>Explain bond values and yields and why they fluctuate</a:t>
            </a:r>
          </a:p>
          <a:p>
            <a:pPr eaLnBrk="1" hangingPunct="1"/>
            <a:endParaRPr lang="en-US" altLang="en-US" sz="1100" dirty="0"/>
          </a:p>
          <a:p>
            <a:pPr eaLnBrk="1" hangingPunct="1"/>
            <a:r>
              <a:rPr lang="en-US" altLang="en-US" dirty="0"/>
              <a:t>Describe bond ratings and what they mean</a:t>
            </a:r>
          </a:p>
          <a:p>
            <a:pPr eaLnBrk="1" hangingPunct="1"/>
            <a:endParaRPr lang="en-US" altLang="en-US" sz="1100" dirty="0"/>
          </a:p>
          <a:p>
            <a:pPr eaLnBrk="1" hangingPunct="1"/>
            <a:r>
              <a:rPr lang="en-US" altLang="en-US" dirty="0"/>
              <a:t>Outline the impact of inflation on interest rates</a:t>
            </a:r>
          </a:p>
          <a:p>
            <a:pPr eaLnBrk="1" hangingPunct="1"/>
            <a:endParaRPr lang="en-US" altLang="en-US" sz="1100" dirty="0"/>
          </a:p>
          <a:p>
            <a:pPr eaLnBrk="1" hangingPunct="1"/>
            <a:r>
              <a:rPr lang="en-US" altLang="en-US" dirty="0"/>
              <a:t>Illustrate the term structure of interest rates and the determinants of bond yields</a:t>
            </a:r>
          </a:p>
        </p:txBody>
      </p:sp>
      <p:sp>
        <p:nvSpPr>
          <p:cNvPr id="5122" name="Rectangle 2">
            <a:extLst>
              <a:ext uri="{FF2B5EF4-FFF2-40B4-BE49-F238E27FC236}">
                <a16:creationId xmlns:a16="http://schemas.microsoft.com/office/drawing/2014/main" xmlns="" id="{6276A0BE-0AE2-4A71-82DB-F2EAF71DACC2}"/>
              </a:ext>
            </a:extLst>
          </p:cNvPr>
          <p:cNvSpPr>
            <a:spLocks noGrp="1" noChangeArrowheads="1"/>
          </p:cNvSpPr>
          <p:nvPr>
            <p:ph type="title"/>
          </p:nvPr>
        </p:nvSpPr>
        <p:spPr/>
        <p:txBody>
          <a:bodyPr/>
          <a:lstStyle/>
          <a:p>
            <a:pPr eaLnBrk="1" hangingPunct="1">
              <a:defRPr/>
            </a:pPr>
            <a:r>
              <a:rPr lang="en-US" altLang="en-US" sz="3600" dirty="0"/>
              <a:t>Key Concepts and Skills</a:t>
            </a:r>
          </a:p>
        </p:txBody>
      </p:sp>
      <p:sp>
        <p:nvSpPr>
          <p:cNvPr id="2" name="Footer Placeholder 1">
            <a:extLst>
              <a:ext uri="{FF2B5EF4-FFF2-40B4-BE49-F238E27FC236}">
                <a16:creationId xmlns:a16="http://schemas.microsoft.com/office/drawing/2014/main" xmlns="" id="{1701080E-9B1E-4C3B-A0BA-8AF679DC23C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a:extLst>
              <a:ext uri="{FF2B5EF4-FFF2-40B4-BE49-F238E27FC236}">
                <a16:creationId xmlns:a16="http://schemas.microsoft.com/office/drawing/2014/main" xmlns="" id="{11662F1C-319A-4825-A1F6-1F00C50D2BE4}"/>
              </a:ext>
            </a:extLst>
          </p:cNvPr>
          <p:cNvSpPr>
            <a:spLocks noGrp="1" noChangeArrowheads="1"/>
          </p:cNvSpPr>
          <p:nvPr>
            <p:ph idx="1"/>
          </p:nvPr>
        </p:nvSpPr>
        <p:spPr/>
        <p:txBody>
          <a:bodyPr/>
          <a:lstStyle/>
          <a:p>
            <a:pPr eaLnBrk="1" hangingPunct="1"/>
            <a:r>
              <a:rPr lang="en-US" altLang="en-US" sz="2800" dirty="0"/>
              <a:t>Bonds of similar risk (and maturity) will be priced to yield about the same return, regardless of the coupon rate.</a:t>
            </a:r>
          </a:p>
          <a:p>
            <a:pPr eaLnBrk="1" hangingPunct="1"/>
            <a:endParaRPr lang="en-US" altLang="en-US" sz="1800" dirty="0"/>
          </a:p>
          <a:p>
            <a:pPr eaLnBrk="1" hangingPunct="1"/>
            <a:r>
              <a:rPr lang="en-US" altLang="en-US" sz="2800" dirty="0"/>
              <a:t>If you know the price of one bond, you can estimate its YTM and use that to find the price of the second bond.</a:t>
            </a:r>
          </a:p>
          <a:p>
            <a:pPr eaLnBrk="1" hangingPunct="1"/>
            <a:endParaRPr lang="en-US" altLang="en-US" sz="1800" dirty="0"/>
          </a:p>
          <a:p>
            <a:pPr eaLnBrk="1" hangingPunct="1"/>
            <a:r>
              <a:rPr lang="en-US" altLang="en-US" sz="2800" dirty="0"/>
              <a:t>This is a useful concept that can be transferred to valuing assets other than bonds.</a:t>
            </a:r>
          </a:p>
          <a:p>
            <a:pPr eaLnBrk="1" hangingPunct="1"/>
            <a:endParaRPr lang="en-US" altLang="en-US" sz="2800" dirty="0"/>
          </a:p>
        </p:txBody>
      </p:sp>
      <p:sp>
        <p:nvSpPr>
          <p:cNvPr id="35842" name="Rectangle 2">
            <a:extLst>
              <a:ext uri="{FF2B5EF4-FFF2-40B4-BE49-F238E27FC236}">
                <a16:creationId xmlns:a16="http://schemas.microsoft.com/office/drawing/2014/main" xmlns="" id="{142721EA-1C69-4CD8-AD02-5D96B4EE6642}"/>
              </a:ext>
            </a:extLst>
          </p:cNvPr>
          <p:cNvSpPr>
            <a:spLocks noGrp="1" noChangeArrowheads="1"/>
          </p:cNvSpPr>
          <p:nvPr>
            <p:ph type="title"/>
          </p:nvPr>
        </p:nvSpPr>
        <p:spPr/>
        <p:txBody>
          <a:bodyPr/>
          <a:lstStyle/>
          <a:p>
            <a:pPr eaLnBrk="1" hangingPunct="1">
              <a:defRPr/>
            </a:pPr>
            <a:r>
              <a:rPr lang="en-US" altLang="en-US" sz="3600" dirty="0"/>
              <a:t>Bond Pricing Theorems</a:t>
            </a:r>
          </a:p>
        </p:txBody>
      </p:sp>
      <p:sp>
        <p:nvSpPr>
          <p:cNvPr id="2" name="Footer Placeholder 1">
            <a:extLst>
              <a:ext uri="{FF2B5EF4-FFF2-40B4-BE49-F238E27FC236}">
                <a16:creationId xmlns:a16="http://schemas.microsoft.com/office/drawing/2014/main" xmlns="" id="{57BB4BE6-EAD1-4CB5-9B3B-FC1273367ABC}"/>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a:extLst>
              <a:ext uri="{FF2B5EF4-FFF2-40B4-BE49-F238E27FC236}">
                <a16:creationId xmlns:a16="http://schemas.microsoft.com/office/drawing/2014/main" xmlns="" id="{C293089D-4D92-4E2E-BD26-2B7694F7F6A7}"/>
              </a:ext>
            </a:extLst>
          </p:cNvPr>
          <p:cNvSpPr>
            <a:spLocks noGrp="1" noChangeArrowheads="1"/>
          </p:cNvSpPr>
          <p:nvPr>
            <p:ph idx="1"/>
          </p:nvPr>
        </p:nvSpPr>
        <p:spPr/>
        <p:txBody>
          <a:bodyPr/>
          <a:lstStyle/>
          <a:p>
            <a:pPr eaLnBrk="1" hangingPunct="1">
              <a:lnSpc>
                <a:spcPct val="90000"/>
              </a:lnSpc>
            </a:pPr>
            <a:r>
              <a:rPr lang="en-US" altLang="en-US" sz="2800" dirty="0"/>
              <a:t>There is a specific formula for finding bond prices on a spreadsheet.</a:t>
            </a:r>
          </a:p>
          <a:p>
            <a:pPr lvl="1" eaLnBrk="1" hangingPunct="1">
              <a:lnSpc>
                <a:spcPct val="90000"/>
              </a:lnSpc>
              <a:buFont typeface="Wingdings" panose="05000000000000000000" pitchFamily="2" charset="2"/>
              <a:buChar char="§"/>
            </a:pPr>
            <a:r>
              <a:rPr lang="en-US" altLang="en-US" dirty="0"/>
              <a:t>PRICE(Settlement,Maturity,Rate,Yld,Redemption, Frequency,Basis)</a:t>
            </a:r>
          </a:p>
          <a:p>
            <a:pPr lvl="1" eaLnBrk="1" hangingPunct="1">
              <a:lnSpc>
                <a:spcPct val="90000"/>
              </a:lnSpc>
              <a:buFont typeface="Wingdings" panose="05000000000000000000" pitchFamily="2" charset="2"/>
              <a:buChar char="§"/>
            </a:pPr>
            <a:r>
              <a:rPr lang="en-US" altLang="en-US" dirty="0"/>
              <a:t>YIELD(Settlement,Maturity,Rate,Pr,Redemption, Frequency,Basis)</a:t>
            </a:r>
          </a:p>
          <a:p>
            <a:pPr lvl="1" eaLnBrk="1" hangingPunct="1">
              <a:lnSpc>
                <a:spcPct val="90000"/>
              </a:lnSpc>
              <a:buFont typeface="Wingdings" panose="05000000000000000000" pitchFamily="2" charset="2"/>
              <a:buChar char="§"/>
            </a:pPr>
            <a:r>
              <a:rPr lang="en-US" altLang="en-US" dirty="0"/>
              <a:t>Settlement and maturity need to be actual dates.</a:t>
            </a:r>
          </a:p>
          <a:p>
            <a:pPr lvl="1" eaLnBrk="1" hangingPunct="1">
              <a:lnSpc>
                <a:spcPct val="90000"/>
              </a:lnSpc>
              <a:buFont typeface="Wingdings" panose="05000000000000000000" pitchFamily="2" charset="2"/>
              <a:buChar char="§"/>
            </a:pPr>
            <a:r>
              <a:rPr lang="en-US" altLang="en-US" dirty="0"/>
              <a:t>The redemption and Pr need to be input as % of par value.</a:t>
            </a:r>
          </a:p>
          <a:p>
            <a:pPr lvl="1" eaLnBrk="1" hangingPunct="1">
              <a:lnSpc>
                <a:spcPct val="90000"/>
              </a:lnSpc>
              <a:buFont typeface="Wingdings" panose="05000000000000000000" pitchFamily="2" charset="2"/>
              <a:buChar char="§"/>
            </a:pPr>
            <a:endParaRPr lang="en-US" altLang="en-US" dirty="0"/>
          </a:p>
          <a:p>
            <a:pPr eaLnBrk="1" hangingPunct="1">
              <a:lnSpc>
                <a:spcPct val="90000"/>
              </a:lnSpc>
            </a:pPr>
            <a:r>
              <a:rPr lang="en-US" altLang="en-US" sz="2800" dirty="0"/>
              <a:t>Click on the Excel icon for an example.</a:t>
            </a:r>
          </a:p>
        </p:txBody>
      </p:sp>
      <p:sp>
        <p:nvSpPr>
          <p:cNvPr id="36866" name="Rectangle 2">
            <a:extLst>
              <a:ext uri="{FF2B5EF4-FFF2-40B4-BE49-F238E27FC236}">
                <a16:creationId xmlns:a16="http://schemas.microsoft.com/office/drawing/2014/main" xmlns="" id="{8EE71C1F-D08D-4A68-83F4-3BC8A8F3CFC3}"/>
              </a:ext>
            </a:extLst>
          </p:cNvPr>
          <p:cNvSpPr>
            <a:spLocks noGrp="1" noChangeArrowheads="1"/>
          </p:cNvSpPr>
          <p:nvPr>
            <p:ph type="title"/>
          </p:nvPr>
        </p:nvSpPr>
        <p:spPr/>
        <p:txBody>
          <a:bodyPr>
            <a:noAutofit/>
          </a:bodyPr>
          <a:lstStyle/>
          <a:p>
            <a:pPr eaLnBrk="1" hangingPunct="1">
              <a:defRPr/>
            </a:pPr>
            <a:r>
              <a:rPr lang="en-US" altLang="en-US" sz="3600" dirty="0"/>
              <a:t>Bond Prices with a Spreadsheet</a:t>
            </a:r>
          </a:p>
        </p:txBody>
      </p:sp>
      <p:graphicFrame>
        <p:nvGraphicFramePr>
          <p:cNvPr id="73732" name="Object 4">
            <a:hlinkClick r:id="" action="ppaction://ole?verb=1"/>
            <a:extLst>
              <a:ext uri="{FF2B5EF4-FFF2-40B4-BE49-F238E27FC236}">
                <a16:creationId xmlns:a16="http://schemas.microsoft.com/office/drawing/2014/main" xmlns="" id="{88A43204-59FD-422E-B36E-D5FB13973C8F}"/>
              </a:ext>
            </a:extLst>
          </p:cNvPr>
          <p:cNvGraphicFramePr>
            <a:graphicFrameLocks noChangeAspect="1"/>
          </p:cNvGraphicFramePr>
          <p:nvPr>
            <p:extLst>
              <p:ext uri="{D42A27DB-BD31-4B8C-83A1-F6EECF244321}">
                <p14:modId xmlns:p14="http://schemas.microsoft.com/office/powerpoint/2010/main" val="203295312"/>
              </p:ext>
            </p:extLst>
          </p:nvPr>
        </p:nvGraphicFramePr>
        <p:xfrm>
          <a:off x="7162800" y="5410200"/>
          <a:ext cx="990600" cy="885825"/>
        </p:xfrm>
        <a:graphic>
          <a:graphicData uri="http://schemas.openxmlformats.org/presentationml/2006/ole">
            <mc:AlternateContent xmlns:mc="http://schemas.openxmlformats.org/markup-compatibility/2006">
              <mc:Choice xmlns:v="urn:schemas-microsoft-com:vml" Requires="v">
                <p:oleObj spid="_x0000_s52246" name="Worksheet" showAsIcon="1" r:id="rId4" imgW="380880" imgH="714240" progId="Excel.Sheet.8">
                  <p:embed/>
                </p:oleObj>
              </mc:Choice>
              <mc:Fallback>
                <p:oleObj name="Worksheet" showAsIcon="1" r:id="rId4" imgW="380880" imgH="714240" progId="Excel.Sheet.8">
                  <p:embed/>
                  <p:pic>
                    <p:nvPicPr>
                      <p:cNvPr id="0" name="Object 4"/>
                      <p:cNvPicPr>
                        <a:picLocks noChangeAspect="1" noChangeArrowheads="1"/>
                      </p:cNvPicPr>
                      <p:nvPr/>
                    </p:nvPicPr>
                    <p:blipFill>
                      <a:blip r:embed="rId5"/>
                      <a:srcRect b="51210"/>
                      <a:stretch>
                        <a:fillRect/>
                      </a:stretch>
                    </p:blipFill>
                    <p:spPr bwMode="auto">
                      <a:xfrm>
                        <a:off x="7162800" y="5410200"/>
                        <a:ext cx="990600" cy="88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xmlns="" id="{B3608866-B6D9-4D54-84B5-9C5C154FC1CB}"/>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37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a:extLst>
              <a:ext uri="{FF2B5EF4-FFF2-40B4-BE49-F238E27FC236}">
                <a16:creationId xmlns:a16="http://schemas.microsoft.com/office/drawing/2014/main" xmlns="" id="{46FF270E-083F-47A4-958F-EFF426D0E8BA}"/>
              </a:ext>
            </a:extLst>
          </p:cNvPr>
          <p:cNvSpPr>
            <a:spLocks noGrp="1" noChangeArrowheads="1"/>
          </p:cNvSpPr>
          <p:nvPr>
            <p:ph sz="half" idx="1"/>
          </p:nvPr>
        </p:nvSpPr>
        <p:spPr/>
        <p:txBody>
          <a:bodyPr/>
          <a:lstStyle/>
          <a:p>
            <a:pPr eaLnBrk="1" hangingPunct="1">
              <a:lnSpc>
                <a:spcPct val="80000"/>
              </a:lnSpc>
            </a:pPr>
            <a:r>
              <a:rPr lang="en-US" altLang="en-US" sz="2000" dirty="0"/>
              <a:t>Debt</a:t>
            </a:r>
          </a:p>
          <a:p>
            <a:pPr lvl="1" eaLnBrk="1" hangingPunct="1">
              <a:lnSpc>
                <a:spcPct val="80000"/>
              </a:lnSpc>
              <a:buFont typeface="Wingdings" panose="05000000000000000000" pitchFamily="2" charset="2"/>
              <a:buChar char="§"/>
            </a:pPr>
            <a:r>
              <a:rPr lang="en-US" altLang="en-US" sz="2000" dirty="0"/>
              <a:t>Not an ownership interest</a:t>
            </a:r>
          </a:p>
          <a:p>
            <a:pPr lvl="1" eaLnBrk="1" hangingPunct="1">
              <a:lnSpc>
                <a:spcPct val="80000"/>
              </a:lnSpc>
              <a:buFont typeface="Wingdings" panose="05000000000000000000" pitchFamily="2" charset="2"/>
              <a:buChar char="§"/>
            </a:pPr>
            <a:r>
              <a:rPr lang="en-US" altLang="en-US" sz="2000" dirty="0"/>
              <a:t>Creditors do not have voting rights</a:t>
            </a:r>
          </a:p>
          <a:p>
            <a:pPr lvl="1" eaLnBrk="1" hangingPunct="1">
              <a:lnSpc>
                <a:spcPct val="80000"/>
              </a:lnSpc>
              <a:buFont typeface="Wingdings" panose="05000000000000000000" pitchFamily="2" charset="2"/>
              <a:buChar char="§"/>
            </a:pPr>
            <a:r>
              <a:rPr lang="en-US" altLang="en-US" sz="2000" dirty="0"/>
              <a:t>Interest is considered a cost of doing business and is tax deductible</a:t>
            </a:r>
          </a:p>
          <a:p>
            <a:pPr lvl="1" eaLnBrk="1" hangingPunct="1">
              <a:lnSpc>
                <a:spcPct val="80000"/>
              </a:lnSpc>
              <a:buFont typeface="Wingdings" panose="05000000000000000000" pitchFamily="2" charset="2"/>
              <a:buChar char="§"/>
            </a:pPr>
            <a:r>
              <a:rPr lang="en-US" altLang="en-US" sz="2000" dirty="0"/>
              <a:t>Creditors have legal recourse if interest or principal payments are missed</a:t>
            </a:r>
          </a:p>
          <a:p>
            <a:pPr lvl="1" eaLnBrk="1" hangingPunct="1">
              <a:lnSpc>
                <a:spcPct val="80000"/>
              </a:lnSpc>
              <a:buFont typeface="Wingdings" panose="05000000000000000000" pitchFamily="2" charset="2"/>
              <a:buChar char="§"/>
            </a:pPr>
            <a:r>
              <a:rPr lang="en-US" altLang="en-US" sz="2000" dirty="0"/>
              <a:t>Excess debt can lead to financial distress and bankruptcy</a:t>
            </a:r>
          </a:p>
          <a:p>
            <a:pPr lvl="1" eaLnBrk="1" hangingPunct="1">
              <a:lnSpc>
                <a:spcPct val="80000"/>
              </a:lnSpc>
            </a:pPr>
            <a:endParaRPr lang="en-US" altLang="en-US" sz="2000" dirty="0"/>
          </a:p>
        </p:txBody>
      </p:sp>
      <p:sp>
        <p:nvSpPr>
          <p:cNvPr id="54276" name="Rectangle 4">
            <a:extLst>
              <a:ext uri="{FF2B5EF4-FFF2-40B4-BE49-F238E27FC236}">
                <a16:creationId xmlns:a16="http://schemas.microsoft.com/office/drawing/2014/main" xmlns="" id="{249CFA7C-C85A-4236-A37B-8610A42FCD6E}"/>
              </a:ext>
            </a:extLst>
          </p:cNvPr>
          <p:cNvSpPr>
            <a:spLocks noGrp="1" noChangeArrowheads="1"/>
          </p:cNvSpPr>
          <p:nvPr>
            <p:ph sz="half" idx="2"/>
          </p:nvPr>
        </p:nvSpPr>
        <p:spPr/>
        <p:txBody>
          <a:bodyPr/>
          <a:lstStyle/>
          <a:p>
            <a:pPr eaLnBrk="1" hangingPunct="1">
              <a:lnSpc>
                <a:spcPct val="80000"/>
              </a:lnSpc>
            </a:pPr>
            <a:r>
              <a:rPr lang="en-US" altLang="en-US" sz="2000" dirty="0"/>
              <a:t>Equity</a:t>
            </a:r>
          </a:p>
          <a:p>
            <a:pPr lvl="1" eaLnBrk="1" hangingPunct="1">
              <a:lnSpc>
                <a:spcPct val="80000"/>
              </a:lnSpc>
              <a:buFont typeface="Wingdings" panose="05000000000000000000" pitchFamily="2" charset="2"/>
              <a:buChar char="§"/>
            </a:pPr>
            <a:r>
              <a:rPr lang="en-US" altLang="en-US" sz="2000" dirty="0"/>
              <a:t>Ownership interest</a:t>
            </a:r>
          </a:p>
          <a:p>
            <a:pPr lvl="1" eaLnBrk="1" hangingPunct="1">
              <a:lnSpc>
                <a:spcPct val="80000"/>
              </a:lnSpc>
              <a:buFont typeface="Wingdings" panose="05000000000000000000" pitchFamily="2" charset="2"/>
              <a:buChar char="§"/>
            </a:pPr>
            <a:r>
              <a:rPr lang="en-US" altLang="en-US" sz="2000" dirty="0"/>
              <a:t>Common stockholders vote for the board of directors and other issues</a:t>
            </a:r>
          </a:p>
          <a:p>
            <a:pPr lvl="1" eaLnBrk="1" hangingPunct="1">
              <a:lnSpc>
                <a:spcPct val="80000"/>
              </a:lnSpc>
              <a:buFont typeface="Wingdings" panose="05000000000000000000" pitchFamily="2" charset="2"/>
              <a:buChar char="§"/>
            </a:pPr>
            <a:r>
              <a:rPr lang="en-US" altLang="en-US" sz="2000" dirty="0"/>
              <a:t>Dividends are not considered a cost of doing business and are not tax deductible</a:t>
            </a:r>
          </a:p>
          <a:p>
            <a:pPr lvl="1" eaLnBrk="1" hangingPunct="1">
              <a:lnSpc>
                <a:spcPct val="80000"/>
              </a:lnSpc>
              <a:buFont typeface="Wingdings" panose="05000000000000000000" pitchFamily="2" charset="2"/>
              <a:buChar char="§"/>
            </a:pPr>
            <a:r>
              <a:rPr lang="en-US" altLang="en-US" sz="2000" dirty="0"/>
              <a:t>Dividends are not a liability of the firm, and stockholders have no legal recourse if dividends are not paid</a:t>
            </a:r>
          </a:p>
          <a:p>
            <a:pPr lvl="1" eaLnBrk="1" hangingPunct="1">
              <a:lnSpc>
                <a:spcPct val="80000"/>
              </a:lnSpc>
              <a:buFont typeface="Wingdings" panose="05000000000000000000" pitchFamily="2" charset="2"/>
              <a:buChar char="§"/>
            </a:pPr>
            <a:r>
              <a:rPr lang="en-US" altLang="en-US" sz="2000" dirty="0"/>
              <a:t>An all equity firm can not go bankrupt merely due to debt since it has no debt</a:t>
            </a:r>
          </a:p>
        </p:txBody>
      </p:sp>
      <p:sp>
        <p:nvSpPr>
          <p:cNvPr id="38914" name="Rectangle 2">
            <a:extLst>
              <a:ext uri="{FF2B5EF4-FFF2-40B4-BE49-F238E27FC236}">
                <a16:creationId xmlns:a16="http://schemas.microsoft.com/office/drawing/2014/main" xmlns="" id="{14EF3766-BC43-4365-A3D2-FD41B6C8DD12}"/>
              </a:ext>
            </a:extLst>
          </p:cNvPr>
          <p:cNvSpPr>
            <a:spLocks noGrp="1" noChangeArrowheads="1"/>
          </p:cNvSpPr>
          <p:nvPr>
            <p:ph type="title"/>
          </p:nvPr>
        </p:nvSpPr>
        <p:spPr/>
        <p:txBody>
          <a:bodyPr>
            <a:normAutofit fontScale="90000"/>
          </a:bodyPr>
          <a:lstStyle/>
          <a:p>
            <a:pPr eaLnBrk="1" hangingPunct="1">
              <a:defRPr/>
            </a:pPr>
            <a:r>
              <a:rPr lang="en-US" altLang="en-US" sz="4000" dirty="0"/>
              <a:t>Differences Between </a:t>
            </a:r>
            <a:br>
              <a:rPr lang="en-US" altLang="en-US" sz="4000" dirty="0"/>
            </a:br>
            <a:r>
              <a:rPr lang="en-US" altLang="en-US" sz="4000" dirty="0"/>
              <a:t>Debt and Equity</a:t>
            </a:r>
          </a:p>
        </p:txBody>
      </p:sp>
      <p:sp>
        <p:nvSpPr>
          <p:cNvPr id="2" name="Footer Placeholder 1">
            <a:extLst>
              <a:ext uri="{FF2B5EF4-FFF2-40B4-BE49-F238E27FC236}">
                <a16:creationId xmlns:a16="http://schemas.microsoft.com/office/drawing/2014/main" xmlns="" id="{57289A02-339E-4448-9EFA-1561F2760264}"/>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a:extLst>
              <a:ext uri="{FF2B5EF4-FFF2-40B4-BE49-F238E27FC236}">
                <a16:creationId xmlns:a16="http://schemas.microsoft.com/office/drawing/2014/main" xmlns="" id="{DE2EEB53-2B0C-4B22-AE36-6399B4E42B50}"/>
              </a:ext>
            </a:extLst>
          </p:cNvPr>
          <p:cNvSpPr>
            <a:spLocks noGrp="1" noChangeArrowheads="1"/>
          </p:cNvSpPr>
          <p:nvPr>
            <p:ph idx="1"/>
          </p:nvPr>
        </p:nvSpPr>
        <p:spPr/>
        <p:txBody>
          <a:bodyPr/>
          <a:lstStyle/>
          <a:p>
            <a:pPr eaLnBrk="1" hangingPunct="1"/>
            <a:r>
              <a:rPr lang="en-US" altLang="en-US" dirty="0"/>
              <a:t>Contract between the company and the bondholders that includes:</a:t>
            </a:r>
          </a:p>
          <a:p>
            <a:pPr lvl="1" eaLnBrk="1" hangingPunct="1">
              <a:buFont typeface="Wingdings" panose="05000000000000000000" pitchFamily="2" charset="2"/>
              <a:buChar char="§"/>
            </a:pPr>
            <a:r>
              <a:rPr lang="en-US" altLang="en-US" dirty="0"/>
              <a:t>The basic terms of the bonds</a:t>
            </a:r>
          </a:p>
          <a:p>
            <a:pPr lvl="1" eaLnBrk="1" hangingPunct="1">
              <a:buFont typeface="Wingdings" panose="05000000000000000000" pitchFamily="2" charset="2"/>
              <a:buChar char="§"/>
            </a:pPr>
            <a:r>
              <a:rPr lang="en-US" altLang="en-US" dirty="0"/>
              <a:t>The total amount of bonds issued</a:t>
            </a:r>
          </a:p>
          <a:p>
            <a:pPr lvl="1" eaLnBrk="1" hangingPunct="1">
              <a:buFont typeface="Wingdings" panose="05000000000000000000" pitchFamily="2" charset="2"/>
              <a:buChar char="§"/>
            </a:pPr>
            <a:r>
              <a:rPr lang="en-US" altLang="en-US" dirty="0"/>
              <a:t>A description of property used as security, if applicable</a:t>
            </a:r>
          </a:p>
          <a:p>
            <a:pPr lvl="1" eaLnBrk="1" hangingPunct="1">
              <a:buFont typeface="Wingdings" panose="05000000000000000000" pitchFamily="2" charset="2"/>
              <a:buChar char="§"/>
            </a:pPr>
            <a:r>
              <a:rPr lang="en-US" altLang="en-US" dirty="0"/>
              <a:t>Sinking fund provisions</a:t>
            </a:r>
          </a:p>
          <a:p>
            <a:pPr lvl="1" eaLnBrk="1" hangingPunct="1">
              <a:buFont typeface="Wingdings" panose="05000000000000000000" pitchFamily="2" charset="2"/>
              <a:buChar char="§"/>
            </a:pPr>
            <a:r>
              <a:rPr lang="en-US" altLang="en-US" dirty="0"/>
              <a:t>Call provisions</a:t>
            </a:r>
          </a:p>
          <a:p>
            <a:pPr lvl="1" eaLnBrk="1" hangingPunct="1">
              <a:buFont typeface="Wingdings" panose="05000000000000000000" pitchFamily="2" charset="2"/>
              <a:buChar char="§"/>
            </a:pPr>
            <a:r>
              <a:rPr lang="en-US" altLang="en-US" dirty="0"/>
              <a:t>Details of protective covenants</a:t>
            </a:r>
          </a:p>
        </p:txBody>
      </p:sp>
      <p:sp>
        <p:nvSpPr>
          <p:cNvPr id="40962" name="Rectangle 2">
            <a:extLst>
              <a:ext uri="{FF2B5EF4-FFF2-40B4-BE49-F238E27FC236}">
                <a16:creationId xmlns:a16="http://schemas.microsoft.com/office/drawing/2014/main" xmlns="" id="{288820EF-CC7D-49A7-A852-CD54896A61A0}"/>
              </a:ext>
            </a:extLst>
          </p:cNvPr>
          <p:cNvSpPr>
            <a:spLocks noGrp="1" noChangeArrowheads="1"/>
          </p:cNvSpPr>
          <p:nvPr>
            <p:ph type="title"/>
          </p:nvPr>
        </p:nvSpPr>
        <p:spPr/>
        <p:txBody>
          <a:bodyPr/>
          <a:lstStyle/>
          <a:p>
            <a:pPr eaLnBrk="1" hangingPunct="1">
              <a:defRPr/>
            </a:pPr>
            <a:r>
              <a:rPr lang="en-US" altLang="en-US" sz="3600" dirty="0"/>
              <a:t>The Bond Indenture</a:t>
            </a:r>
          </a:p>
        </p:txBody>
      </p:sp>
      <p:sp>
        <p:nvSpPr>
          <p:cNvPr id="2" name="Footer Placeholder 1">
            <a:extLst>
              <a:ext uri="{FF2B5EF4-FFF2-40B4-BE49-F238E27FC236}">
                <a16:creationId xmlns:a16="http://schemas.microsoft.com/office/drawing/2014/main" xmlns="" id="{432B7360-B302-403E-9BD6-A8B3C41EB78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xmlns="" id="{4C57656B-AF89-4E84-BC35-B09ABC3E64EF}"/>
              </a:ext>
            </a:extLst>
          </p:cNvPr>
          <p:cNvSpPr>
            <a:spLocks noGrp="1" noChangeArrowheads="1"/>
          </p:cNvSpPr>
          <p:nvPr>
            <p:ph idx="1"/>
          </p:nvPr>
        </p:nvSpPr>
        <p:spPr/>
        <p:txBody>
          <a:bodyPr/>
          <a:lstStyle/>
          <a:p>
            <a:pPr eaLnBrk="1" hangingPunct="1">
              <a:defRPr/>
            </a:pPr>
            <a:r>
              <a:rPr lang="en-US" sz="2800" dirty="0"/>
              <a:t>Registered vs. Bearer Forms</a:t>
            </a:r>
          </a:p>
          <a:p>
            <a:pPr eaLnBrk="1" hangingPunct="1">
              <a:defRPr/>
            </a:pPr>
            <a:endParaRPr lang="en-US" sz="1200" dirty="0"/>
          </a:p>
          <a:p>
            <a:pPr eaLnBrk="1" hangingPunct="1">
              <a:defRPr/>
            </a:pPr>
            <a:r>
              <a:rPr lang="en-US" sz="2800" dirty="0"/>
              <a:t>Security</a:t>
            </a:r>
          </a:p>
          <a:p>
            <a:pPr lvl="1" eaLnBrk="1" hangingPunct="1">
              <a:buFont typeface="Wingdings" pitchFamily="2" charset="2"/>
              <a:buChar char="§"/>
              <a:defRPr/>
            </a:pPr>
            <a:r>
              <a:rPr lang="en-US" sz="2400" dirty="0"/>
              <a:t>Collateral – secured by financial securities</a:t>
            </a:r>
          </a:p>
          <a:p>
            <a:pPr lvl="1" eaLnBrk="1" hangingPunct="1">
              <a:buFont typeface="Wingdings" pitchFamily="2" charset="2"/>
              <a:buChar char="§"/>
              <a:defRPr/>
            </a:pPr>
            <a:r>
              <a:rPr lang="en-US" sz="2400" dirty="0"/>
              <a:t>Mortgage – secured by real property, normally land or buildings</a:t>
            </a:r>
          </a:p>
          <a:p>
            <a:pPr lvl="1" eaLnBrk="1" hangingPunct="1">
              <a:buFont typeface="Wingdings" pitchFamily="2" charset="2"/>
              <a:buChar char="§"/>
              <a:defRPr/>
            </a:pPr>
            <a:r>
              <a:rPr lang="en-US" sz="2400" dirty="0"/>
              <a:t>Debentures – unsecured</a:t>
            </a:r>
          </a:p>
          <a:p>
            <a:pPr lvl="1" eaLnBrk="1" hangingPunct="1">
              <a:buFont typeface="Wingdings" pitchFamily="2" charset="2"/>
              <a:buChar char="§"/>
              <a:defRPr/>
            </a:pPr>
            <a:r>
              <a:rPr lang="en-US" sz="2400" dirty="0"/>
              <a:t>Notes – unsecured debt with original maturity less than 10 years</a:t>
            </a:r>
          </a:p>
          <a:p>
            <a:pPr lvl="1" eaLnBrk="1" hangingPunct="1">
              <a:buFont typeface="Wingdings" pitchFamily="2" charset="2"/>
              <a:buChar char="§"/>
              <a:defRPr/>
            </a:pPr>
            <a:endParaRPr lang="en-US" sz="1200" dirty="0"/>
          </a:p>
          <a:p>
            <a:pPr eaLnBrk="1" hangingPunct="1">
              <a:defRPr/>
            </a:pPr>
            <a:r>
              <a:rPr lang="en-US" sz="2800" dirty="0"/>
              <a:t>Seniority</a:t>
            </a:r>
          </a:p>
        </p:txBody>
      </p:sp>
      <p:sp>
        <p:nvSpPr>
          <p:cNvPr id="43010" name="Rectangle 2">
            <a:extLst>
              <a:ext uri="{FF2B5EF4-FFF2-40B4-BE49-F238E27FC236}">
                <a16:creationId xmlns:a16="http://schemas.microsoft.com/office/drawing/2014/main" xmlns="" id="{811C286B-95EF-41B8-A68E-0059C11B5C5B}"/>
              </a:ext>
            </a:extLst>
          </p:cNvPr>
          <p:cNvSpPr>
            <a:spLocks noGrp="1" noChangeArrowheads="1"/>
          </p:cNvSpPr>
          <p:nvPr>
            <p:ph type="title"/>
          </p:nvPr>
        </p:nvSpPr>
        <p:spPr/>
        <p:txBody>
          <a:bodyPr/>
          <a:lstStyle/>
          <a:p>
            <a:pPr eaLnBrk="1" hangingPunct="1">
              <a:defRPr/>
            </a:pPr>
            <a:r>
              <a:rPr lang="en-US" altLang="en-US" sz="3600" dirty="0"/>
              <a:t>Bond Classifications</a:t>
            </a:r>
          </a:p>
        </p:txBody>
      </p:sp>
      <p:sp>
        <p:nvSpPr>
          <p:cNvPr id="2" name="Footer Placeholder 1">
            <a:extLst>
              <a:ext uri="{FF2B5EF4-FFF2-40B4-BE49-F238E27FC236}">
                <a16:creationId xmlns:a16="http://schemas.microsoft.com/office/drawing/2014/main" xmlns="" id="{2AB89F4B-AA4C-490E-993B-0C7FEA094EC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xmlns="" id="{722D19F4-C909-46CE-B4DA-35FCC96413EC}"/>
              </a:ext>
            </a:extLst>
          </p:cNvPr>
          <p:cNvSpPr>
            <a:spLocks noGrp="1" noChangeArrowheads="1"/>
          </p:cNvSpPr>
          <p:nvPr>
            <p:ph idx="1"/>
          </p:nvPr>
        </p:nvSpPr>
        <p:spPr/>
        <p:txBody>
          <a:bodyPr/>
          <a:lstStyle/>
          <a:p>
            <a:pPr eaLnBrk="1" hangingPunct="1"/>
            <a:r>
              <a:rPr lang="en-US" altLang="en-US" dirty="0"/>
              <a:t>The coupon rate depends on the risk characteristics of the bond when issued.</a:t>
            </a:r>
          </a:p>
          <a:p>
            <a:pPr eaLnBrk="1" hangingPunct="1"/>
            <a:endParaRPr lang="en-US" altLang="en-US" dirty="0"/>
          </a:p>
          <a:p>
            <a:pPr eaLnBrk="1" hangingPunct="1"/>
            <a:r>
              <a:rPr lang="en-US" altLang="en-US" dirty="0"/>
              <a:t>Which bonds will have the higher coupon, all else equal?</a:t>
            </a:r>
          </a:p>
          <a:p>
            <a:pPr lvl="1" eaLnBrk="1" hangingPunct="1">
              <a:buFont typeface="Wingdings" panose="05000000000000000000" pitchFamily="2" charset="2"/>
              <a:buChar char="§"/>
            </a:pPr>
            <a:r>
              <a:rPr lang="en-US" altLang="en-US" dirty="0"/>
              <a:t>Secured debt versus a debenture</a:t>
            </a:r>
          </a:p>
          <a:p>
            <a:pPr lvl="1" eaLnBrk="1" hangingPunct="1">
              <a:buFont typeface="Wingdings" panose="05000000000000000000" pitchFamily="2" charset="2"/>
              <a:buChar char="§"/>
            </a:pPr>
            <a:r>
              <a:rPr lang="en-US" altLang="en-US" dirty="0"/>
              <a:t>Subordinated debenture versus senior debt</a:t>
            </a:r>
          </a:p>
          <a:p>
            <a:pPr lvl="1" eaLnBrk="1" hangingPunct="1">
              <a:buFont typeface="Wingdings" panose="05000000000000000000" pitchFamily="2" charset="2"/>
              <a:buChar char="§"/>
            </a:pPr>
            <a:r>
              <a:rPr lang="en-US" altLang="en-US" dirty="0"/>
              <a:t>A bond with a sinking fund versus one without</a:t>
            </a:r>
          </a:p>
          <a:p>
            <a:pPr lvl="1" eaLnBrk="1" hangingPunct="1">
              <a:buFont typeface="Wingdings" panose="05000000000000000000" pitchFamily="2" charset="2"/>
              <a:buChar char="§"/>
            </a:pPr>
            <a:r>
              <a:rPr lang="en-US" altLang="en-US" dirty="0"/>
              <a:t>A callable bond versus a non-callable bond</a:t>
            </a:r>
          </a:p>
        </p:txBody>
      </p:sp>
      <p:sp>
        <p:nvSpPr>
          <p:cNvPr id="45058" name="Rectangle 2">
            <a:extLst>
              <a:ext uri="{FF2B5EF4-FFF2-40B4-BE49-F238E27FC236}">
                <a16:creationId xmlns:a16="http://schemas.microsoft.com/office/drawing/2014/main" xmlns="" id="{3CAEE7CB-2B80-445B-95CA-12BE4854D4F3}"/>
              </a:ext>
            </a:extLst>
          </p:cNvPr>
          <p:cNvSpPr>
            <a:spLocks noGrp="1" noChangeArrowheads="1"/>
          </p:cNvSpPr>
          <p:nvPr>
            <p:ph type="title"/>
          </p:nvPr>
        </p:nvSpPr>
        <p:spPr/>
        <p:txBody>
          <a:bodyPr>
            <a:noAutofit/>
          </a:bodyPr>
          <a:lstStyle/>
          <a:p>
            <a:pPr eaLnBrk="1" hangingPunct="1">
              <a:defRPr/>
            </a:pPr>
            <a:r>
              <a:rPr lang="en-US" altLang="en-US" sz="3600" dirty="0"/>
              <a:t>Bond Characteristics and Required Returns</a:t>
            </a:r>
          </a:p>
        </p:txBody>
      </p:sp>
      <p:sp>
        <p:nvSpPr>
          <p:cNvPr id="2" name="Footer Placeholder 1">
            <a:extLst>
              <a:ext uri="{FF2B5EF4-FFF2-40B4-BE49-F238E27FC236}">
                <a16:creationId xmlns:a16="http://schemas.microsoft.com/office/drawing/2014/main" xmlns="" id="{278A8E32-9D14-4E0E-8455-07194835884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a:extLst>
              <a:ext uri="{FF2B5EF4-FFF2-40B4-BE49-F238E27FC236}">
                <a16:creationId xmlns:a16="http://schemas.microsoft.com/office/drawing/2014/main" xmlns="" id="{A7A7F077-B5F3-4C15-8274-9C1EA5E39127}"/>
              </a:ext>
            </a:extLst>
          </p:cNvPr>
          <p:cNvSpPr>
            <a:spLocks noGrp="1" noChangeArrowheads="1"/>
          </p:cNvSpPr>
          <p:nvPr>
            <p:ph idx="1"/>
          </p:nvPr>
        </p:nvSpPr>
        <p:spPr/>
        <p:txBody>
          <a:bodyPr/>
          <a:lstStyle/>
          <a:p>
            <a:pPr eaLnBrk="1" hangingPunct="1"/>
            <a:r>
              <a:rPr lang="en-US" altLang="en-US" dirty="0"/>
              <a:t>High Grade</a:t>
            </a:r>
          </a:p>
          <a:p>
            <a:pPr lvl="1" eaLnBrk="1" hangingPunct="1">
              <a:buFont typeface="Wingdings" panose="05000000000000000000" pitchFamily="2" charset="2"/>
              <a:buChar char="§"/>
            </a:pPr>
            <a:r>
              <a:rPr lang="en-US" altLang="en-US" sz="2200" dirty="0"/>
              <a:t>Moody’s Aaa and S&amp;P AAA – capacity to pay is extremely strong</a:t>
            </a:r>
          </a:p>
          <a:p>
            <a:pPr lvl="1" eaLnBrk="1" hangingPunct="1">
              <a:buFont typeface="Wingdings" panose="05000000000000000000" pitchFamily="2" charset="2"/>
              <a:buChar char="§"/>
            </a:pPr>
            <a:r>
              <a:rPr lang="en-US" altLang="en-US" sz="2200" dirty="0"/>
              <a:t>Moody’s Aa and S&amp;P AA – capacity to pay is very strong</a:t>
            </a:r>
          </a:p>
          <a:p>
            <a:pPr lvl="1" eaLnBrk="1" hangingPunct="1">
              <a:buFont typeface="Wingdings" panose="05000000000000000000" pitchFamily="2" charset="2"/>
              <a:buChar char="§"/>
            </a:pPr>
            <a:endParaRPr lang="en-US" altLang="en-US" sz="2200" dirty="0"/>
          </a:p>
          <a:p>
            <a:pPr eaLnBrk="1" hangingPunct="1"/>
            <a:r>
              <a:rPr lang="en-US" altLang="en-US" dirty="0"/>
              <a:t>Medium Grade</a:t>
            </a:r>
          </a:p>
          <a:p>
            <a:pPr lvl="1" eaLnBrk="1" hangingPunct="1">
              <a:buFont typeface="Wingdings" panose="05000000000000000000" pitchFamily="2" charset="2"/>
              <a:buChar char="§"/>
            </a:pPr>
            <a:r>
              <a:rPr lang="en-US" altLang="en-US" sz="2200" dirty="0"/>
              <a:t>Moody’s A and S&amp;P A – capacity to pay is strong, but more susceptible to changes in circumstances</a:t>
            </a:r>
          </a:p>
          <a:p>
            <a:pPr lvl="1" eaLnBrk="1" hangingPunct="1">
              <a:buFont typeface="Wingdings" panose="05000000000000000000" pitchFamily="2" charset="2"/>
              <a:buChar char="§"/>
            </a:pPr>
            <a:r>
              <a:rPr lang="en-US" altLang="en-US" sz="2200" dirty="0"/>
              <a:t>Moody’s Baa and S&amp;P BBB – capacity to pay is adequate, adverse conditions will have more impact on the firm’s ability to pay</a:t>
            </a:r>
          </a:p>
        </p:txBody>
      </p:sp>
      <p:sp>
        <p:nvSpPr>
          <p:cNvPr id="47106" name="Rectangle 2">
            <a:extLst>
              <a:ext uri="{FF2B5EF4-FFF2-40B4-BE49-F238E27FC236}">
                <a16:creationId xmlns:a16="http://schemas.microsoft.com/office/drawing/2014/main" xmlns="" id="{265EA076-0485-4592-9C00-895D2C25D7DC}"/>
              </a:ext>
            </a:extLst>
          </p:cNvPr>
          <p:cNvSpPr>
            <a:spLocks noGrp="1" noChangeArrowheads="1"/>
          </p:cNvSpPr>
          <p:nvPr>
            <p:ph type="title"/>
          </p:nvPr>
        </p:nvSpPr>
        <p:spPr/>
        <p:txBody>
          <a:bodyPr>
            <a:normAutofit fontScale="90000"/>
          </a:bodyPr>
          <a:lstStyle/>
          <a:p>
            <a:pPr eaLnBrk="1" hangingPunct="1">
              <a:defRPr/>
            </a:pPr>
            <a:r>
              <a:rPr lang="en-US" altLang="en-US" sz="4000" dirty="0"/>
              <a:t>Bond Ratings – </a:t>
            </a:r>
            <a:br>
              <a:rPr lang="en-US" altLang="en-US" sz="4000" dirty="0"/>
            </a:br>
            <a:r>
              <a:rPr lang="en-US" altLang="en-US" sz="4000" dirty="0"/>
              <a:t>Investment Quality</a:t>
            </a:r>
          </a:p>
        </p:txBody>
      </p:sp>
      <p:sp>
        <p:nvSpPr>
          <p:cNvPr id="2" name="Footer Placeholder 1">
            <a:extLst>
              <a:ext uri="{FF2B5EF4-FFF2-40B4-BE49-F238E27FC236}">
                <a16:creationId xmlns:a16="http://schemas.microsoft.com/office/drawing/2014/main" xmlns="" id="{9760A73E-170B-4D1C-A219-61C1553B2F1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a:extLst>
              <a:ext uri="{FF2B5EF4-FFF2-40B4-BE49-F238E27FC236}">
                <a16:creationId xmlns:a16="http://schemas.microsoft.com/office/drawing/2014/main" xmlns="" id="{EEB2F725-AF71-43E5-B001-129E96B16326}"/>
              </a:ext>
            </a:extLst>
          </p:cNvPr>
          <p:cNvSpPr>
            <a:spLocks noGrp="1" noChangeArrowheads="1"/>
          </p:cNvSpPr>
          <p:nvPr>
            <p:ph idx="1"/>
          </p:nvPr>
        </p:nvSpPr>
        <p:spPr/>
        <p:txBody>
          <a:bodyPr/>
          <a:lstStyle/>
          <a:p>
            <a:pPr eaLnBrk="1" hangingPunct="1">
              <a:lnSpc>
                <a:spcPct val="90000"/>
              </a:lnSpc>
            </a:pPr>
            <a:r>
              <a:rPr lang="en-US" altLang="en-US" dirty="0"/>
              <a:t>Low Grade</a:t>
            </a:r>
          </a:p>
          <a:p>
            <a:pPr lvl="1" eaLnBrk="1" hangingPunct="1">
              <a:lnSpc>
                <a:spcPct val="90000"/>
              </a:lnSpc>
              <a:buFont typeface="Wingdings" panose="05000000000000000000" pitchFamily="2" charset="2"/>
              <a:buChar char="§"/>
            </a:pPr>
            <a:r>
              <a:rPr lang="en-US" altLang="en-US" sz="2200" dirty="0"/>
              <a:t>Moody’s Ba and B</a:t>
            </a:r>
          </a:p>
          <a:p>
            <a:pPr lvl="1" eaLnBrk="1" hangingPunct="1">
              <a:lnSpc>
                <a:spcPct val="90000"/>
              </a:lnSpc>
              <a:buFont typeface="Wingdings" panose="05000000000000000000" pitchFamily="2" charset="2"/>
              <a:buChar char="§"/>
            </a:pPr>
            <a:r>
              <a:rPr lang="en-US" altLang="en-US" sz="2200" dirty="0"/>
              <a:t>S&amp;P BB and B</a:t>
            </a:r>
          </a:p>
          <a:p>
            <a:pPr lvl="1" eaLnBrk="1" hangingPunct="1">
              <a:lnSpc>
                <a:spcPct val="90000"/>
              </a:lnSpc>
              <a:buFont typeface="Wingdings" panose="05000000000000000000" pitchFamily="2" charset="2"/>
              <a:buChar char="§"/>
            </a:pPr>
            <a:r>
              <a:rPr lang="en-US" altLang="en-US" sz="2200" dirty="0"/>
              <a:t>Considered possible that the capacity to pay will degenerate. </a:t>
            </a:r>
          </a:p>
          <a:p>
            <a:pPr lvl="1" eaLnBrk="1" hangingPunct="1">
              <a:lnSpc>
                <a:spcPct val="90000"/>
              </a:lnSpc>
              <a:buFont typeface="Wingdings" panose="05000000000000000000" pitchFamily="2" charset="2"/>
              <a:buChar char="§"/>
            </a:pPr>
            <a:endParaRPr lang="en-US" altLang="en-US" sz="2200" dirty="0"/>
          </a:p>
          <a:p>
            <a:pPr eaLnBrk="1" hangingPunct="1">
              <a:lnSpc>
                <a:spcPct val="90000"/>
              </a:lnSpc>
            </a:pPr>
            <a:r>
              <a:rPr lang="en-US" altLang="en-US" dirty="0"/>
              <a:t>Very Low Grade</a:t>
            </a:r>
          </a:p>
          <a:p>
            <a:pPr lvl="1" eaLnBrk="1" hangingPunct="1">
              <a:lnSpc>
                <a:spcPct val="90000"/>
              </a:lnSpc>
              <a:buFont typeface="Wingdings" panose="05000000000000000000" pitchFamily="2" charset="2"/>
              <a:buChar char="§"/>
            </a:pPr>
            <a:r>
              <a:rPr lang="en-US" altLang="en-US" sz="2200" dirty="0"/>
              <a:t>Moody’s C (and below) and S&amp;P C (and below)</a:t>
            </a:r>
          </a:p>
          <a:p>
            <a:pPr lvl="2" eaLnBrk="1" hangingPunct="1">
              <a:lnSpc>
                <a:spcPct val="90000"/>
              </a:lnSpc>
            </a:pPr>
            <a:r>
              <a:rPr lang="en-US" altLang="en-US" sz="2200" dirty="0"/>
              <a:t> income bonds with no interest being paid, or</a:t>
            </a:r>
          </a:p>
          <a:p>
            <a:pPr lvl="2" eaLnBrk="1" hangingPunct="1">
              <a:lnSpc>
                <a:spcPct val="90000"/>
              </a:lnSpc>
            </a:pPr>
            <a:r>
              <a:rPr lang="en-US" altLang="en-US" sz="2200" dirty="0"/>
              <a:t> in default with principal and interest in arrears</a:t>
            </a:r>
          </a:p>
        </p:txBody>
      </p:sp>
      <p:sp>
        <p:nvSpPr>
          <p:cNvPr id="49154" name="Rectangle 2">
            <a:extLst>
              <a:ext uri="{FF2B5EF4-FFF2-40B4-BE49-F238E27FC236}">
                <a16:creationId xmlns:a16="http://schemas.microsoft.com/office/drawing/2014/main" xmlns="" id="{64730916-C5EA-4CFC-9E8E-416F5CB8C159}"/>
              </a:ext>
            </a:extLst>
          </p:cNvPr>
          <p:cNvSpPr>
            <a:spLocks noGrp="1" noChangeArrowheads="1"/>
          </p:cNvSpPr>
          <p:nvPr>
            <p:ph type="title"/>
          </p:nvPr>
        </p:nvSpPr>
        <p:spPr/>
        <p:txBody>
          <a:bodyPr>
            <a:normAutofit fontScale="90000"/>
          </a:bodyPr>
          <a:lstStyle/>
          <a:p>
            <a:pPr eaLnBrk="1" hangingPunct="1">
              <a:defRPr/>
            </a:pPr>
            <a:r>
              <a:rPr lang="en-US" altLang="en-US" sz="4000" dirty="0"/>
              <a:t>Bond Ratings – </a:t>
            </a:r>
            <a:br>
              <a:rPr lang="en-US" altLang="en-US" sz="4000" dirty="0"/>
            </a:br>
            <a:r>
              <a:rPr lang="en-US" altLang="en-US" sz="4000" dirty="0"/>
              <a:t>Speculative Grade</a:t>
            </a:r>
          </a:p>
        </p:txBody>
      </p:sp>
      <p:sp>
        <p:nvSpPr>
          <p:cNvPr id="2" name="Footer Placeholder 1">
            <a:extLst>
              <a:ext uri="{FF2B5EF4-FFF2-40B4-BE49-F238E27FC236}">
                <a16:creationId xmlns:a16="http://schemas.microsoft.com/office/drawing/2014/main" xmlns="" id="{09CCC869-B62C-48D5-8E0D-1C6A8159932C}"/>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a:extLst>
              <a:ext uri="{FF2B5EF4-FFF2-40B4-BE49-F238E27FC236}">
                <a16:creationId xmlns:a16="http://schemas.microsoft.com/office/drawing/2014/main" xmlns="" id="{7AC5ED19-F06C-4CE6-829A-2B13D92B3F39}"/>
              </a:ext>
            </a:extLst>
          </p:cNvPr>
          <p:cNvSpPr>
            <a:spLocks noGrp="1" noChangeArrowheads="1"/>
          </p:cNvSpPr>
          <p:nvPr>
            <p:ph idx="1"/>
          </p:nvPr>
        </p:nvSpPr>
        <p:spPr/>
        <p:txBody>
          <a:bodyPr/>
          <a:lstStyle/>
          <a:p>
            <a:pPr eaLnBrk="1" hangingPunct="1">
              <a:lnSpc>
                <a:spcPct val="90000"/>
              </a:lnSpc>
            </a:pPr>
            <a:r>
              <a:rPr lang="en-US" altLang="en-US" dirty="0"/>
              <a:t>Treasury Securities</a:t>
            </a:r>
          </a:p>
          <a:p>
            <a:pPr lvl="1" eaLnBrk="1" hangingPunct="1">
              <a:lnSpc>
                <a:spcPct val="90000"/>
              </a:lnSpc>
              <a:buFont typeface="Wingdings" panose="05000000000000000000" pitchFamily="2" charset="2"/>
              <a:buChar char="§"/>
            </a:pPr>
            <a:r>
              <a:rPr lang="en-US" altLang="en-US" dirty="0"/>
              <a:t>Federal government debt</a:t>
            </a:r>
          </a:p>
          <a:p>
            <a:pPr lvl="1" eaLnBrk="1" hangingPunct="1">
              <a:lnSpc>
                <a:spcPct val="90000"/>
              </a:lnSpc>
              <a:buFont typeface="Wingdings" panose="05000000000000000000" pitchFamily="2" charset="2"/>
              <a:buChar char="§"/>
            </a:pPr>
            <a:r>
              <a:rPr lang="en-US" altLang="en-US" dirty="0"/>
              <a:t>T-bills – pure discount bonds with original maturity of one year or less</a:t>
            </a:r>
          </a:p>
          <a:p>
            <a:pPr lvl="1" eaLnBrk="1" hangingPunct="1">
              <a:lnSpc>
                <a:spcPct val="90000"/>
              </a:lnSpc>
              <a:buFont typeface="Wingdings" panose="05000000000000000000" pitchFamily="2" charset="2"/>
              <a:buChar char="§"/>
            </a:pPr>
            <a:r>
              <a:rPr lang="en-US" altLang="en-US" dirty="0"/>
              <a:t>T-notes – coupon debt with original maturity between one and ten years</a:t>
            </a:r>
          </a:p>
          <a:p>
            <a:pPr lvl="1" eaLnBrk="1" hangingPunct="1">
              <a:lnSpc>
                <a:spcPct val="90000"/>
              </a:lnSpc>
              <a:buFont typeface="Wingdings" panose="05000000000000000000" pitchFamily="2" charset="2"/>
              <a:buChar char="§"/>
            </a:pPr>
            <a:r>
              <a:rPr lang="en-US" altLang="en-US" dirty="0"/>
              <a:t>T-bonds – coupon debt with original maturity greater</a:t>
            </a:r>
            <a:r>
              <a:rPr lang="en-US" altLang="en-US" sz="2200" dirty="0"/>
              <a:t> </a:t>
            </a:r>
            <a:r>
              <a:rPr lang="en-US" altLang="en-US" dirty="0"/>
              <a:t>than ten years</a:t>
            </a:r>
          </a:p>
          <a:p>
            <a:pPr lvl="1" eaLnBrk="1" hangingPunct="1">
              <a:lnSpc>
                <a:spcPct val="90000"/>
              </a:lnSpc>
              <a:buFont typeface="Wingdings" panose="05000000000000000000" pitchFamily="2" charset="2"/>
              <a:buChar char="§"/>
            </a:pPr>
            <a:endParaRPr lang="en-US" altLang="en-US" sz="1800" dirty="0"/>
          </a:p>
          <a:p>
            <a:pPr eaLnBrk="1" hangingPunct="1">
              <a:lnSpc>
                <a:spcPct val="90000"/>
              </a:lnSpc>
            </a:pPr>
            <a:r>
              <a:rPr lang="en-US" altLang="en-US" dirty="0"/>
              <a:t>Municipal Securities</a:t>
            </a:r>
          </a:p>
          <a:p>
            <a:pPr lvl="1" eaLnBrk="1" hangingPunct="1">
              <a:lnSpc>
                <a:spcPct val="90000"/>
              </a:lnSpc>
              <a:buFont typeface="Wingdings" panose="05000000000000000000" pitchFamily="2" charset="2"/>
              <a:buChar char="§"/>
            </a:pPr>
            <a:r>
              <a:rPr lang="en-US" altLang="en-US" dirty="0"/>
              <a:t>Debt of state and local governments</a:t>
            </a:r>
          </a:p>
          <a:p>
            <a:pPr lvl="1" eaLnBrk="1" hangingPunct="1">
              <a:lnSpc>
                <a:spcPct val="90000"/>
              </a:lnSpc>
              <a:buFont typeface="Wingdings" panose="05000000000000000000" pitchFamily="2" charset="2"/>
              <a:buChar char="§"/>
            </a:pPr>
            <a:r>
              <a:rPr lang="en-US" altLang="en-US" dirty="0"/>
              <a:t>Varying degrees of default risk, rated similar to corporate debt</a:t>
            </a:r>
          </a:p>
          <a:p>
            <a:pPr lvl="1" eaLnBrk="1" hangingPunct="1">
              <a:lnSpc>
                <a:spcPct val="90000"/>
              </a:lnSpc>
              <a:buFont typeface="Wingdings" panose="05000000000000000000" pitchFamily="2" charset="2"/>
              <a:buChar char="§"/>
            </a:pPr>
            <a:r>
              <a:rPr lang="en-US" altLang="en-US" dirty="0"/>
              <a:t>Interest received is tax-exempt at the federal level.</a:t>
            </a:r>
          </a:p>
        </p:txBody>
      </p:sp>
      <p:sp>
        <p:nvSpPr>
          <p:cNvPr id="51202" name="Rectangle 2">
            <a:extLst>
              <a:ext uri="{FF2B5EF4-FFF2-40B4-BE49-F238E27FC236}">
                <a16:creationId xmlns:a16="http://schemas.microsoft.com/office/drawing/2014/main" xmlns="" id="{9690D827-F665-4314-9357-D3F72A890A12}"/>
              </a:ext>
            </a:extLst>
          </p:cNvPr>
          <p:cNvSpPr>
            <a:spLocks noGrp="1" noChangeArrowheads="1"/>
          </p:cNvSpPr>
          <p:nvPr>
            <p:ph type="title"/>
          </p:nvPr>
        </p:nvSpPr>
        <p:spPr/>
        <p:txBody>
          <a:bodyPr/>
          <a:lstStyle/>
          <a:p>
            <a:pPr eaLnBrk="1" hangingPunct="1">
              <a:defRPr/>
            </a:pPr>
            <a:r>
              <a:rPr lang="en-US" altLang="en-US" sz="3600" dirty="0"/>
              <a:t>Government Bonds</a:t>
            </a:r>
          </a:p>
        </p:txBody>
      </p:sp>
      <p:sp>
        <p:nvSpPr>
          <p:cNvPr id="2" name="Footer Placeholder 1">
            <a:extLst>
              <a:ext uri="{FF2B5EF4-FFF2-40B4-BE49-F238E27FC236}">
                <a16:creationId xmlns:a16="http://schemas.microsoft.com/office/drawing/2014/main" xmlns="" id="{5A2DE223-A1F3-4E9E-875A-70A4847C28AB}"/>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a:extLst>
              <a:ext uri="{FF2B5EF4-FFF2-40B4-BE49-F238E27FC236}">
                <a16:creationId xmlns:a16="http://schemas.microsoft.com/office/drawing/2014/main" xmlns="" id="{81F2B6AD-8529-4DA7-915C-C5164AD5AFC5}"/>
              </a:ext>
            </a:extLst>
          </p:cNvPr>
          <p:cNvSpPr>
            <a:spLocks noGrp="1" noChangeArrowheads="1"/>
          </p:cNvSpPr>
          <p:nvPr>
            <p:ph idx="1"/>
          </p:nvPr>
        </p:nvSpPr>
        <p:spPr/>
        <p:txBody>
          <a:bodyPr/>
          <a:lstStyle/>
          <a:p>
            <a:pPr eaLnBrk="1" hangingPunct="1">
              <a:lnSpc>
                <a:spcPct val="90000"/>
              </a:lnSpc>
            </a:pPr>
            <a:r>
              <a:rPr lang="en-US" altLang="en-US" sz="2800" dirty="0"/>
              <a:t>A taxable bond has a yield of 8%, and a municipal bond has a yield of 6%.</a:t>
            </a:r>
          </a:p>
          <a:p>
            <a:pPr eaLnBrk="1" hangingPunct="1">
              <a:lnSpc>
                <a:spcPct val="90000"/>
              </a:lnSpc>
            </a:pPr>
            <a:endParaRPr lang="en-US" altLang="en-US" sz="1800" dirty="0"/>
          </a:p>
          <a:p>
            <a:pPr lvl="1" eaLnBrk="1" hangingPunct="1">
              <a:lnSpc>
                <a:spcPct val="90000"/>
              </a:lnSpc>
              <a:buFont typeface="Wingdings" panose="05000000000000000000" pitchFamily="2" charset="2"/>
              <a:buChar char="§"/>
            </a:pPr>
            <a:r>
              <a:rPr lang="en-US" altLang="en-US" sz="2400" dirty="0"/>
              <a:t>If you are in a </a:t>
            </a:r>
            <a:r>
              <a:rPr lang="en-US" altLang="en-US" sz="2400" dirty="0" smtClean="0"/>
              <a:t>30</a:t>
            </a:r>
            <a:r>
              <a:rPr lang="en-US" altLang="en-US" sz="2400" dirty="0"/>
              <a:t>% tax bracket, which bond do you prefer?</a:t>
            </a:r>
          </a:p>
          <a:p>
            <a:pPr lvl="2" eaLnBrk="1" hangingPunct="1">
              <a:lnSpc>
                <a:spcPct val="90000"/>
              </a:lnSpc>
            </a:pPr>
            <a:r>
              <a:rPr lang="en-US" altLang="en-US" sz="2000" dirty="0"/>
              <a:t>8%(1 - </a:t>
            </a:r>
            <a:r>
              <a:rPr lang="en-US" altLang="en-US" sz="2000" dirty="0" smtClean="0"/>
              <a:t>.3) </a:t>
            </a:r>
            <a:r>
              <a:rPr lang="en-US" altLang="en-US" sz="2000" dirty="0"/>
              <a:t>= </a:t>
            </a:r>
            <a:r>
              <a:rPr lang="en-US" altLang="en-US" sz="2000" dirty="0" smtClean="0"/>
              <a:t>5.6%</a:t>
            </a:r>
            <a:endParaRPr lang="en-US" altLang="en-US" sz="2000" dirty="0"/>
          </a:p>
          <a:p>
            <a:pPr lvl="2" eaLnBrk="1" hangingPunct="1">
              <a:lnSpc>
                <a:spcPct val="90000"/>
              </a:lnSpc>
            </a:pPr>
            <a:r>
              <a:rPr lang="en-US" altLang="en-US" sz="2000" dirty="0"/>
              <a:t>The after-tax return on the corporate bond is </a:t>
            </a:r>
            <a:r>
              <a:rPr lang="en-US" altLang="en-US" sz="2000" dirty="0" smtClean="0"/>
              <a:t>5.6%, </a:t>
            </a:r>
            <a:r>
              <a:rPr lang="en-US" altLang="en-US" sz="2000" dirty="0"/>
              <a:t>compared to a 6% return on the municipal</a:t>
            </a:r>
          </a:p>
          <a:p>
            <a:pPr lvl="2" eaLnBrk="1" hangingPunct="1">
              <a:lnSpc>
                <a:spcPct val="90000"/>
              </a:lnSpc>
            </a:pPr>
            <a:endParaRPr lang="en-US" altLang="en-US" dirty="0"/>
          </a:p>
          <a:p>
            <a:pPr lvl="1" eaLnBrk="1" hangingPunct="1">
              <a:lnSpc>
                <a:spcPct val="90000"/>
              </a:lnSpc>
              <a:buFont typeface="Wingdings" panose="05000000000000000000" pitchFamily="2" charset="2"/>
              <a:buChar char="§"/>
            </a:pPr>
            <a:r>
              <a:rPr lang="en-US" altLang="en-US" sz="2400" dirty="0"/>
              <a:t>At what tax rate would you be indifferent between the two bonds?</a:t>
            </a:r>
          </a:p>
          <a:p>
            <a:pPr lvl="2" eaLnBrk="1" hangingPunct="1">
              <a:lnSpc>
                <a:spcPct val="90000"/>
              </a:lnSpc>
            </a:pPr>
            <a:r>
              <a:rPr lang="en-US" altLang="en-US" sz="2000" dirty="0"/>
              <a:t>8%(1 – T) = 6%</a:t>
            </a:r>
          </a:p>
          <a:p>
            <a:pPr lvl="2" eaLnBrk="1" hangingPunct="1">
              <a:lnSpc>
                <a:spcPct val="90000"/>
              </a:lnSpc>
            </a:pPr>
            <a:r>
              <a:rPr lang="en-US" altLang="en-US" sz="2000" dirty="0"/>
              <a:t>T = 25%</a:t>
            </a:r>
          </a:p>
        </p:txBody>
      </p:sp>
      <p:sp>
        <p:nvSpPr>
          <p:cNvPr id="52226" name="Rectangle 2">
            <a:extLst>
              <a:ext uri="{FF2B5EF4-FFF2-40B4-BE49-F238E27FC236}">
                <a16:creationId xmlns:a16="http://schemas.microsoft.com/office/drawing/2014/main" xmlns="" id="{B8B6AF83-A003-4654-9D61-F2C989494804}"/>
              </a:ext>
            </a:extLst>
          </p:cNvPr>
          <p:cNvSpPr>
            <a:spLocks noGrp="1" noChangeArrowheads="1"/>
          </p:cNvSpPr>
          <p:nvPr>
            <p:ph type="title"/>
          </p:nvPr>
        </p:nvSpPr>
        <p:spPr/>
        <p:txBody>
          <a:bodyPr/>
          <a:lstStyle/>
          <a:p>
            <a:pPr eaLnBrk="1" hangingPunct="1">
              <a:defRPr/>
            </a:pPr>
            <a:r>
              <a:rPr lang="en-US" altLang="en-US" sz="3600" dirty="0"/>
              <a:t>Example 7.4</a:t>
            </a:r>
          </a:p>
        </p:txBody>
      </p:sp>
      <p:sp>
        <p:nvSpPr>
          <p:cNvPr id="2" name="Footer Placeholder 1">
            <a:extLst>
              <a:ext uri="{FF2B5EF4-FFF2-40B4-BE49-F238E27FC236}">
                <a16:creationId xmlns:a16="http://schemas.microsoft.com/office/drawing/2014/main" xmlns="" id="{B65BAA74-6323-4EDF-B310-2551AEC65395}"/>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xmlns="" id="{5269E0DC-1A44-43EF-981C-FF0F95A4AD2D}"/>
              </a:ext>
            </a:extLst>
          </p:cNvPr>
          <p:cNvSpPr>
            <a:spLocks noGrp="1" noChangeArrowheads="1"/>
          </p:cNvSpPr>
          <p:nvPr>
            <p:ph idx="1"/>
          </p:nvPr>
        </p:nvSpPr>
        <p:spPr/>
        <p:txBody>
          <a:bodyPr/>
          <a:lstStyle/>
          <a:p>
            <a:pPr eaLnBrk="1" hangingPunct="1"/>
            <a:r>
              <a:rPr lang="en-US" altLang="en-US" dirty="0"/>
              <a:t>Bonds and Bond Valuation</a:t>
            </a:r>
          </a:p>
          <a:p>
            <a:pPr eaLnBrk="1" hangingPunct="1"/>
            <a:endParaRPr lang="en-US" altLang="en-US" sz="800" dirty="0"/>
          </a:p>
          <a:p>
            <a:pPr eaLnBrk="1" hangingPunct="1"/>
            <a:r>
              <a:rPr lang="en-US" altLang="en-US" dirty="0"/>
              <a:t>More about Bond Features</a:t>
            </a:r>
          </a:p>
          <a:p>
            <a:pPr eaLnBrk="1" hangingPunct="1"/>
            <a:endParaRPr lang="en-US" altLang="en-US" sz="800" dirty="0"/>
          </a:p>
          <a:p>
            <a:pPr eaLnBrk="1" hangingPunct="1"/>
            <a:r>
              <a:rPr lang="en-US" altLang="en-US" dirty="0"/>
              <a:t>Bond Ratings</a:t>
            </a:r>
          </a:p>
          <a:p>
            <a:pPr eaLnBrk="1" hangingPunct="1"/>
            <a:endParaRPr lang="en-US" altLang="en-US" sz="800" dirty="0"/>
          </a:p>
          <a:p>
            <a:pPr eaLnBrk="1" hangingPunct="1"/>
            <a:r>
              <a:rPr lang="en-US" altLang="en-US" dirty="0"/>
              <a:t>Some Different Types of Bonds</a:t>
            </a:r>
          </a:p>
          <a:p>
            <a:pPr eaLnBrk="1" hangingPunct="1"/>
            <a:endParaRPr lang="en-US" altLang="en-US" sz="800" dirty="0"/>
          </a:p>
          <a:p>
            <a:pPr eaLnBrk="1" hangingPunct="1"/>
            <a:r>
              <a:rPr lang="en-US" altLang="en-US" dirty="0"/>
              <a:t>Bond Markets</a:t>
            </a:r>
          </a:p>
          <a:p>
            <a:pPr eaLnBrk="1" hangingPunct="1"/>
            <a:endParaRPr lang="en-US" altLang="en-US" sz="800" dirty="0"/>
          </a:p>
          <a:p>
            <a:pPr eaLnBrk="1" hangingPunct="1"/>
            <a:r>
              <a:rPr lang="en-US" altLang="en-US" dirty="0"/>
              <a:t>Inflation and Interest Rates</a:t>
            </a:r>
          </a:p>
          <a:p>
            <a:pPr eaLnBrk="1" hangingPunct="1"/>
            <a:endParaRPr lang="en-US" altLang="en-US" sz="800" dirty="0"/>
          </a:p>
          <a:p>
            <a:pPr eaLnBrk="1" hangingPunct="1"/>
            <a:r>
              <a:rPr lang="en-US" altLang="en-US" dirty="0"/>
              <a:t>Determinants of Bond Yields</a:t>
            </a:r>
          </a:p>
        </p:txBody>
      </p:sp>
      <p:sp>
        <p:nvSpPr>
          <p:cNvPr id="7170" name="Rectangle 2">
            <a:extLst>
              <a:ext uri="{FF2B5EF4-FFF2-40B4-BE49-F238E27FC236}">
                <a16:creationId xmlns:a16="http://schemas.microsoft.com/office/drawing/2014/main" xmlns="" id="{CBF6170E-A62C-4D4D-A32B-27AA5B4E1ACD}"/>
              </a:ext>
            </a:extLst>
          </p:cNvPr>
          <p:cNvSpPr>
            <a:spLocks noGrp="1" noChangeArrowheads="1"/>
          </p:cNvSpPr>
          <p:nvPr>
            <p:ph type="title"/>
          </p:nvPr>
        </p:nvSpPr>
        <p:spPr/>
        <p:txBody>
          <a:bodyPr/>
          <a:lstStyle/>
          <a:p>
            <a:pPr eaLnBrk="1" hangingPunct="1">
              <a:defRPr/>
            </a:pPr>
            <a:r>
              <a:rPr lang="en-US" altLang="en-US" sz="3600" dirty="0"/>
              <a:t>Chapter Outline</a:t>
            </a:r>
          </a:p>
        </p:txBody>
      </p:sp>
      <p:sp>
        <p:nvSpPr>
          <p:cNvPr id="2" name="Footer Placeholder 1">
            <a:extLst>
              <a:ext uri="{FF2B5EF4-FFF2-40B4-BE49-F238E27FC236}">
                <a16:creationId xmlns:a16="http://schemas.microsoft.com/office/drawing/2014/main" xmlns="" id="{6E43C421-EAB4-44E6-8277-EE3DC68DDFA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a:extLst>
              <a:ext uri="{FF2B5EF4-FFF2-40B4-BE49-F238E27FC236}">
                <a16:creationId xmlns:a16="http://schemas.microsoft.com/office/drawing/2014/main" xmlns="" id="{D09BE4FD-0C04-414D-88F7-F068769271A1}"/>
              </a:ext>
            </a:extLst>
          </p:cNvPr>
          <p:cNvSpPr>
            <a:spLocks noGrp="1" noChangeArrowheads="1"/>
          </p:cNvSpPr>
          <p:nvPr>
            <p:ph idx="1"/>
          </p:nvPr>
        </p:nvSpPr>
        <p:spPr>
          <a:xfrm>
            <a:off x="609598" y="1676400"/>
            <a:ext cx="8143876" cy="4449763"/>
          </a:xfrm>
        </p:spPr>
        <p:txBody>
          <a:bodyPr/>
          <a:lstStyle/>
          <a:p>
            <a:pPr eaLnBrk="1" hangingPunct="1"/>
            <a:r>
              <a:rPr lang="en-US" altLang="en-US" dirty="0"/>
              <a:t>Make no periodic interest payments </a:t>
            </a:r>
          </a:p>
          <a:p>
            <a:pPr marL="685800" lvl="2" indent="0" eaLnBrk="1" hangingPunct="1">
              <a:spcBef>
                <a:spcPts val="0"/>
              </a:spcBef>
              <a:buNone/>
            </a:pPr>
            <a:r>
              <a:rPr lang="en-US" altLang="en-US" sz="2400" dirty="0"/>
              <a:t>(coupon rate = 0%)</a:t>
            </a:r>
          </a:p>
          <a:p>
            <a:pPr eaLnBrk="1" hangingPunct="1"/>
            <a:endParaRPr lang="en-US" altLang="en-US" sz="1000" dirty="0"/>
          </a:p>
          <a:p>
            <a:pPr eaLnBrk="1" hangingPunct="1"/>
            <a:r>
              <a:rPr lang="en-US" altLang="en-US" dirty="0"/>
              <a:t>The entire yield-to-maturity comes from the difference between the purchase price and the par value.</a:t>
            </a:r>
          </a:p>
          <a:p>
            <a:pPr eaLnBrk="1" hangingPunct="1"/>
            <a:endParaRPr lang="en-US" altLang="en-US" sz="1000" dirty="0"/>
          </a:p>
          <a:p>
            <a:pPr eaLnBrk="1" hangingPunct="1"/>
            <a:r>
              <a:rPr lang="en-US" altLang="en-US" dirty="0"/>
              <a:t>Cannot sell for more than par value</a:t>
            </a:r>
          </a:p>
          <a:p>
            <a:pPr eaLnBrk="1" hangingPunct="1"/>
            <a:endParaRPr lang="en-US" altLang="en-US" sz="1000" dirty="0"/>
          </a:p>
          <a:p>
            <a:pPr eaLnBrk="1" hangingPunct="1"/>
            <a:r>
              <a:rPr lang="en-US" altLang="en-US" dirty="0"/>
              <a:t>Sometimes called zeroes, deep discount bonds, or original issue discount bonds (OIDs)</a:t>
            </a:r>
          </a:p>
          <a:p>
            <a:pPr eaLnBrk="1" hangingPunct="1"/>
            <a:endParaRPr lang="en-US" altLang="en-US" sz="1000" dirty="0"/>
          </a:p>
          <a:p>
            <a:pPr eaLnBrk="1" hangingPunct="1"/>
            <a:r>
              <a:rPr lang="en-US" altLang="en-US" dirty="0"/>
              <a:t>Treasury Bills and principal-only Treasury strips are good examples of zeroes.</a:t>
            </a:r>
          </a:p>
        </p:txBody>
      </p:sp>
      <p:sp>
        <p:nvSpPr>
          <p:cNvPr id="54274" name="Rectangle 2">
            <a:extLst>
              <a:ext uri="{FF2B5EF4-FFF2-40B4-BE49-F238E27FC236}">
                <a16:creationId xmlns:a16="http://schemas.microsoft.com/office/drawing/2014/main" xmlns="" id="{331E0971-9098-4E35-A079-4A64A66B132C}"/>
              </a:ext>
            </a:extLst>
          </p:cNvPr>
          <p:cNvSpPr>
            <a:spLocks noGrp="1" noChangeArrowheads="1"/>
          </p:cNvSpPr>
          <p:nvPr>
            <p:ph type="title"/>
          </p:nvPr>
        </p:nvSpPr>
        <p:spPr/>
        <p:txBody>
          <a:bodyPr/>
          <a:lstStyle/>
          <a:p>
            <a:pPr eaLnBrk="1" hangingPunct="1">
              <a:defRPr/>
            </a:pPr>
            <a:r>
              <a:rPr lang="en-US" altLang="en-US" sz="3600" dirty="0"/>
              <a:t>Zero Coupon Bonds</a:t>
            </a:r>
          </a:p>
        </p:txBody>
      </p:sp>
      <p:sp>
        <p:nvSpPr>
          <p:cNvPr id="2" name="Footer Placeholder 1">
            <a:extLst>
              <a:ext uri="{FF2B5EF4-FFF2-40B4-BE49-F238E27FC236}">
                <a16:creationId xmlns:a16="http://schemas.microsoft.com/office/drawing/2014/main" xmlns="" id="{6A5CEC6E-FC4A-4546-AD63-C1F1B6A9869E}"/>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a:extLst>
              <a:ext uri="{FF2B5EF4-FFF2-40B4-BE49-F238E27FC236}">
                <a16:creationId xmlns:a16="http://schemas.microsoft.com/office/drawing/2014/main" xmlns="" id="{BFEBBDE4-F87D-4FE6-AD36-33ED19D11A4C}"/>
              </a:ext>
            </a:extLst>
          </p:cNvPr>
          <p:cNvSpPr>
            <a:spLocks noGrp="1" noChangeArrowheads="1"/>
          </p:cNvSpPr>
          <p:nvPr>
            <p:ph idx="1"/>
          </p:nvPr>
        </p:nvSpPr>
        <p:spPr/>
        <p:txBody>
          <a:bodyPr/>
          <a:lstStyle/>
          <a:p>
            <a:pPr eaLnBrk="1" hangingPunct="1"/>
            <a:r>
              <a:rPr lang="en-US" altLang="en-US" dirty="0"/>
              <a:t>Coupon rate floats depending on some index value</a:t>
            </a:r>
          </a:p>
          <a:p>
            <a:pPr eaLnBrk="1" hangingPunct="1"/>
            <a:endParaRPr lang="en-US" altLang="en-US" sz="1200" dirty="0"/>
          </a:p>
          <a:p>
            <a:pPr eaLnBrk="1" hangingPunct="1"/>
            <a:r>
              <a:rPr lang="en-US" altLang="en-US" dirty="0"/>
              <a:t>Examples – adjustable rate mortgages and inflation-linked Treasuries</a:t>
            </a:r>
          </a:p>
          <a:p>
            <a:pPr eaLnBrk="1" hangingPunct="1"/>
            <a:endParaRPr lang="en-US" altLang="en-US" sz="1200" dirty="0"/>
          </a:p>
          <a:p>
            <a:pPr eaLnBrk="1" hangingPunct="1"/>
            <a:r>
              <a:rPr lang="en-US" altLang="en-US" dirty="0"/>
              <a:t>There is less price risk with floating rate bonds.</a:t>
            </a:r>
          </a:p>
          <a:p>
            <a:pPr lvl="1" eaLnBrk="1" hangingPunct="1">
              <a:buFont typeface="Wingdings" panose="05000000000000000000" pitchFamily="2" charset="2"/>
              <a:buChar char="§"/>
            </a:pPr>
            <a:r>
              <a:rPr lang="en-US" altLang="en-US" sz="2200" dirty="0"/>
              <a:t>The coupon floats, so it is less likely to differ substantially from the yield-to-maturity.</a:t>
            </a:r>
          </a:p>
          <a:p>
            <a:pPr lvl="1" eaLnBrk="1" hangingPunct="1">
              <a:buFont typeface="Wingdings" panose="05000000000000000000" pitchFamily="2" charset="2"/>
              <a:buChar char="§"/>
            </a:pPr>
            <a:endParaRPr lang="en-US" altLang="en-US" sz="1200" dirty="0"/>
          </a:p>
          <a:p>
            <a:pPr eaLnBrk="1" hangingPunct="1"/>
            <a:r>
              <a:rPr lang="en-US" altLang="en-US" dirty="0"/>
              <a:t>Coupons may have a “collar” – the rate cannot go above a specified “ceiling” or below a specified “floor”.</a:t>
            </a:r>
          </a:p>
        </p:txBody>
      </p:sp>
      <p:sp>
        <p:nvSpPr>
          <p:cNvPr id="56322" name="Rectangle 2">
            <a:extLst>
              <a:ext uri="{FF2B5EF4-FFF2-40B4-BE49-F238E27FC236}">
                <a16:creationId xmlns:a16="http://schemas.microsoft.com/office/drawing/2014/main" xmlns="" id="{8176818B-F385-49B4-A406-44EAFA660196}"/>
              </a:ext>
            </a:extLst>
          </p:cNvPr>
          <p:cNvSpPr>
            <a:spLocks noGrp="1" noChangeArrowheads="1"/>
          </p:cNvSpPr>
          <p:nvPr>
            <p:ph type="title"/>
          </p:nvPr>
        </p:nvSpPr>
        <p:spPr/>
        <p:txBody>
          <a:bodyPr/>
          <a:lstStyle/>
          <a:p>
            <a:pPr eaLnBrk="1" hangingPunct="1">
              <a:defRPr/>
            </a:pPr>
            <a:r>
              <a:rPr lang="en-US" altLang="en-US" sz="3600" dirty="0"/>
              <a:t>Floating-Rate Bonds</a:t>
            </a:r>
          </a:p>
        </p:txBody>
      </p:sp>
      <p:sp>
        <p:nvSpPr>
          <p:cNvPr id="2" name="Footer Placeholder 1">
            <a:extLst>
              <a:ext uri="{FF2B5EF4-FFF2-40B4-BE49-F238E27FC236}">
                <a16:creationId xmlns:a16="http://schemas.microsoft.com/office/drawing/2014/main" xmlns="" id="{742CC3CE-D787-478B-9027-156C0D8FF18B}"/>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a:extLst>
              <a:ext uri="{FF2B5EF4-FFF2-40B4-BE49-F238E27FC236}">
                <a16:creationId xmlns:a16="http://schemas.microsoft.com/office/drawing/2014/main" xmlns="" id="{F561A794-D58F-4E18-8810-0468E8B633CA}"/>
              </a:ext>
            </a:extLst>
          </p:cNvPr>
          <p:cNvSpPr>
            <a:spLocks noGrp="1" noChangeArrowheads="1"/>
          </p:cNvSpPr>
          <p:nvPr>
            <p:ph idx="1"/>
          </p:nvPr>
        </p:nvSpPr>
        <p:spPr/>
        <p:txBody>
          <a:bodyPr/>
          <a:lstStyle/>
          <a:p>
            <a:pPr eaLnBrk="1" hangingPunct="1"/>
            <a:r>
              <a:rPr lang="en-US" altLang="en-US" dirty="0" smtClean="0"/>
              <a:t>Catastrophe </a:t>
            </a:r>
            <a:r>
              <a:rPr lang="en-US" altLang="en-US" dirty="0"/>
              <a:t>bonds</a:t>
            </a:r>
          </a:p>
          <a:p>
            <a:pPr eaLnBrk="1" hangingPunct="1"/>
            <a:endParaRPr lang="en-US" altLang="en-US" sz="1100" dirty="0"/>
          </a:p>
          <a:p>
            <a:pPr eaLnBrk="1" hangingPunct="1"/>
            <a:r>
              <a:rPr lang="en-US" altLang="en-US" dirty="0"/>
              <a:t>Income bonds</a:t>
            </a:r>
          </a:p>
          <a:p>
            <a:pPr eaLnBrk="1" hangingPunct="1"/>
            <a:endParaRPr lang="en-US" altLang="en-US" sz="1100" dirty="0"/>
          </a:p>
          <a:p>
            <a:pPr eaLnBrk="1" hangingPunct="1"/>
            <a:r>
              <a:rPr lang="en-US" altLang="en-US" dirty="0"/>
              <a:t>Convertible bonds</a:t>
            </a:r>
          </a:p>
          <a:p>
            <a:pPr eaLnBrk="1" hangingPunct="1"/>
            <a:endParaRPr lang="en-US" altLang="en-US" sz="1100" dirty="0"/>
          </a:p>
          <a:p>
            <a:pPr eaLnBrk="1" hangingPunct="1"/>
            <a:r>
              <a:rPr lang="en-US" altLang="en-US" dirty="0"/>
              <a:t>Put bonds</a:t>
            </a:r>
          </a:p>
          <a:p>
            <a:pPr eaLnBrk="1" hangingPunct="1"/>
            <a:endParaRPr lang="en-US" altLang="en-US" sz="1100" dirty="0"/>
          </a:p>
          <a:p>
            <a:pPr eaLnBrk="1" hangingPunct="1"/>
            <a:r>
              <a:rPr lang="en-US" altLang="en-US" dirty="0"/>
              <a:t>There are many other types of provisions that can be added to a bond and many bonds have several provisions – it is important to recognize how these provisions affect required returns</a:t>
            </a:r>
          </a:p>
        </p:txBody>
      </p:sp>
      <p:sp>
        <p:nvSpPr>
          <p:cNvPr id="58370" name="Rectangle 2">
            <a:extLst>
              <a:ext uri="{FF2B5EF4-FFF2-40B4-BE49-F238E27FC236}">
                <a16:creationId xmlns:a16="http://schemas.microsoft.com/office/drawing/2014/main" xmlns="" id="{27A22ECA-4F20-45FD-A3B5-1BF6DFC21B60}"/>
              </a:ext>
            </a:extLst>
          </p:cNvPr>
          <p:cNvSpPr>
            <a:spLocks noGrp="1" noChangeArrowheads="1"/>
          </p:cNvSpPr>
          <p:nvPr>
            <p:ph type="title"/>
          </p:nvPr>
        </p:nvSpPr>
        <p:spPr/>
        <p:txBody>
          <a:bodyPr/>
          <a:lstStyle/>
          <a:p>
            <a:pPr eaLnBrk="1" hangingPunct="1">
              <a:defRPr/>
            </a:pPr>
            <a:r>
              <a:rPr lang="en-US" altLang="en-US" sz="3600" dirty="0"/>
              <a:t>Other Bond Types</a:t>
            </a:r>
          </a:p>
        </p:txBody>
      </p:sp>
      <p:sp>
        <p:nvSpPr>
          <p:cNvPr id="2" name="Footer Placeholder 1">
            <a:extLst>
              <a:ext uri="{FF2B5EF4-FFF2-40B4-BE49-F238E27FC236}">
                <a16:creationId xmlns:a16="http://schemas.microsoft.com/office/drawing/2014/main" xmlns="" id="{893ECC31-6A83-4392-88A1-896AC00E7CE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Content Placeholder 2">
            <a:extLst>
              <a:ext uri="{FF2B5EF4-FFF2-40B4-BE49-F238E27FC236}">
                <a16:creationId xmlns:a16="http://schemas.microsoft.com/office/drawing/2014/main" xmlns="" id="{373AEF9D-FA04-495D-80C1-FEA9EF3F6203}"/>
              </a:ext>
            </a:extLst>
          </p:cNvPr>
          <p:cNvSpPr>
            <a:spLocks noGrp="1"/>
          </p:cNvSpPr>
          <p:nvPr>
            <p:ph idx="1"/>
          </p:nvPr>
        </p:nvSpPr>
        <p:spPr/>
        <p:txBody>
          <a:bodyPr/>
          <a:lstStyle/>
          <a:p>
            <a:pPr eaLnBrk="1" hangingPunct="1"/>
            <a:r>
              <a:rPr lang="en-US" altLang="en-US" dirty="0"/>
              <a:t>Sukuk are bonds that have been created to meet a demand for assets that comply with Shariah, or Islamic law.</a:t>
            </a:r>
          </a:p>
          <a:p>
            <a:pPr eaLnBrk="1" hangingPunct="1"/>
            <a:endParaRPr lang="en-US" altLang="en-US" sz="1800" dirty="0"/>
          </a:p>
          <a:p>
            <a:pPr eaLnBrk="1" hangingPunct="1"/>
            <a:r>
              <a:rPr lang="en-US" altLang="en-US" dirty="0"/>
              <a:t>Shariah does not permit the charging or paying of interest.</a:t>
            </a:r>
          </a:p>
          <a:p>
            <a:pPr eaLnBrk="1" hangingPunct="1"/>
            <a:endParaRPr lang="en-US" altLang="en-US" sz="1800" dirty="0"/>
          </a:p>
          <a:p>
            <a:pPr eaLnBrk="1" hangingPunct="1"/>
            <a:r>
              <a:rPr lang="en-US" altLang="en-US" dirty="0"/>
              <a:t>Sukuk are typically bought and held to maturity, and they are extremely illiquid.</a:t>
            </a:r>
          </a:p>
        </p:txBody>
      </p:sp>
      <p:sp>
        <p:nvSpPr>
          <p:cNvPr id="60418" name="Title 1">
            <a:extLst>
              <a:ext uri="{FF2B5EF4-FFF2-40B4-BE49-F238E27FC236}">
                <a16:creationId xmlns:a16="http://schemas.microsoft.com/office/drawing/2014/main" xmlns="" id="{92A2EB58-D1BA-4F66-B584-7D7080059610}"/>
              </a:ext>
            </a:extLst>
          </p:cNvPr>
          <p:cNvSpPr>
            <a:spLocks noGrp="1"/>
          </p:cNvSpPr>
          <p:nvPr>
            <p:ph type="title"/>
          </p:nvPr>
        </p:nvSpPr>
        <p:spPr/>
        <p:txBody>
          <a:bodyPr/>
          <a:lstStyle/>
          <a:p>
            <a:pPr eaLnBrk="1" hangingPunct="1">
              <a:defRPr/>
            </a:pPr>
            <a:r>
              <a:rPr lang="en-US" altLang="en-US" sz="3600" dirty="0"/>
              <a:t>Sukuk</a:t>
            </a:r>
          </a:p>
        </p:txBody>
      </p:sp>
      <p:sp>
        <p:nvSpPr>
          <p:cNvPr id="2" name="Footer Placeholder 1">
            <a:extLst>
              <a:ext uri="{FF2B5EF4-FFF2-40B4-BE49-F238E27FC236}">
                <a16:creationId xmlns:a16="http://schemas.microsoft.com/office/drawing/2014/main" xmlns="" id="{43403E4E-368A-4559-A517-7B63A2FEFA1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a:extLst>
              <a:ext uri="{FF2B5EF4-FFF2-40B4-BE49-F238E27FC236}">
                <a16:creationId xmlns:a16="http://schemas.microsoft.com/office/drawing/2014/main" xmlns="" id="{39FA2A84-B485-4665-8CC0-F75016E97D99}"/>
              </a:ext>
            </a:extLst>
          </p:cNvPr>
          <p:cNvSpPr>
            <a:spLocks noGrp="1" noChangeArrowheads="1"/>
          </p:cNvSpPr>
          <p:nvPr>
            <p:ph idx="1"/>
          </p:nvPr>
        </p:nvSpPr>
        <p:spPr/>
        <p:txBody>
          <a:bodyPr/>
          <a:lstStyle/>
          <a:p>
            <a:pPr eaLnBrk="1" hangingPunct="1"/>
            <a:r>
              <a:rPr lang="en-US" altLang="en-US" sz="2800" dirty="0"/>
              <a:t>Primarily over-the-counter transactions with dealers connected electronically</a:t>
            </a:r>
          </a:p>
          <a:p>
            <a:pPr eaLnBrk="1" hangingPunct="1"/>
            <a:endParaRPr lang="en-US" altLang="en-US" sz="1200" dirty="0"/>
          </a:p>
          <a:p>
            <a:pPr eaLnBrk="1" hangingPunct="1"/>
            <a:r>
              <a:rPr lang="en-US" altLang="en-US" sz="2800" dirty="0"/>
              <a:t>Extremely large number of bond issues, but generally low daily volume in single issues</a:t>
            </a:r>
          </a:p>
          <a:p>
            <a:pPr eaLnBrk="1" hangingPunct="1"/>
            <a:endParaRPr lang="en-US" altLang="en-US" sz="1200" dirty="0"/>
          </a:p>
          <a:p>
            <a:pPr eaLnBrk="1" hangingPunct="1"/>
            <a:r>
              <a:rPr lang="en-US" altLang="en-US" sz="2800" dirty="0"/>
              <a:t>Makes getting up-to-date prices difficult, particularly on small company or municipal issues</a:t>
            </a:r>
          </a:p>
          <a:p>
            <a:pPr eaLnBrk="1" hangingPunct="1"/>
            <a:endParaRPr lang="en-US" altLang="en-US" sz="1200" dirty="0"/>
          </a:p>
          <a:p>
            <a:pPr eaLnBrk="1" hangingPunct="1"/>
            <a:r>
              <a:rPr lang="en-US" altLang="en-US" sz="2800" dirty="0"/>
              <a:t>Treasury securities are an exception.</a:t>
            </a:r>
          </a:p>
        </p:txBody>
      </p:sp>
      <p:sp>
        <p:nvSpPr>
          <p:cNvPr id="61442" name="Rectangle 2">
            <a:extLst>
              <a:ext uri="{FF2B5EF4-FFF2-40B4-BE49-F238E27FC236}">
                <a16:creationId xmlns:a16="http://schemas.microsoft.com/office/drawing/2014/main" xmlns="" id="{8B80FA51-E2A2-478A-896C-B527CFF1761B}"/>
              </a:ext>
            </a:extLst>
          </p:cNvPr>
          <p:cNvSpPr>
            <a:spLocks noGrp="1" noChangeArrowheads="1"/>
          </p:cNvSpPr>
          <p:nvPr>
            <p:ph type="title"/>
          </p:nvPr>
        </p:nvSpPr>
        <p:spPr/>
        <p:txBody>
          <a:bodyPr/>
          <a:lstStyle/>
          <a:p>
            <a:pPr eaLnBrk="1" hangingPunct="1">
              <a:defRPr/>
            </a:pPr>
            <a:r>
              <a:rPr lang="en-US" altLang="en-US" sz="3600" dirty="0"/>
              <a:t>Bond Markets</a:t>
            </a:r>
          </a:p>
        </p:txBody>
      </p:sp>
      <p:sp>
        <p:nvSpPr>
          <p:cNvPr id="2" name="Footer Placeholder 1">
            <a:extLst>
              <a:ext uri="{FF2B5EF4-FFF2-40B4-BE49-F238E27FC236}">
                <a16:creationId xmlns:a16="http://schemas.microsoft.com/office/drawing/2014/main" xmlns="" id="{908C6C7F-FE47-465F-8EBF-CAEB8C4CA67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a:extLst>
              <a:ext uri="{FF2B5EF4-FFF2-40B4-BE49-F238E27FC236}">
                <a16:creationId xmlns:a16="http://schemas.microsoft.com/office/drawing/2014/main" xmlns="" id="{760DA893-5A3F-43E9-9AB7-FFA247255F55}"/>
              </a:ext>
            </a:extLst>
          </p:cNvPr>
          <p:cNvSpPr>
            <a:spLocks noGrp="1" noChangeArrowheads="1"/>
          </p:cNvSpPr>
          <p:nvPr>
            <p:ph idx="1"/>
          </p:nvPr>
        </p:nvSpPr>
        <p:spPr/>
        <p:txBody>
          <a:bodyPr/>
          <a:lstStyle/>
          <a:p>
            <a:pPr eaLnBrk="1" hangingPunct="1"/>
            <a:r>
              <a:rPr lang="en-US" altLang="en-US" sz="2800" dirty="0"/>
              <a:t>Bond quotes are available online.</a:t>
            </a:r>
          </a:p>
          <a:p>
            <a:pPr eaLnBrk="1" hangingPunct="1"/>
            <a:endParaRPr lang="en-US" altLang="en-US" sz="1800" dirty="0"/>
          </a:p>
          <a:p>
            <a:pPr eaLnBrk="1" hangingPunct="1"/>
            <a:r>
              <a:rPr lang="en-US" altLang="en-US" sz="2800" dirty="0"/>
              <a:t>One good site is </a:t>
            </a:r>
            <a:r>
              <a:rPr lang="en-US" altLang="en-US" sz="2800" dirty="0">
                <a:hlinkClick r:id="rId3"/>
              </a:rPr>
              <a:t>FINRA’s Market Data Center</a:t>
            </a:r>
            <a:r>
              <a:rPr lang="en-US" altLang="en-US" sz="2800" dirty="0"/>
              <a:t>.</a:t>
            </a:r>
          </a:p>
          <a:p>
            <a:pPr eaLnBrk="1" hangingPunct="1"/>
            <a:endParaRPr lang="en-US" altLang="en-US" sz="1800" dirty="0"/>
          </a:p>
          <a:p>
            <a:pPr eaLnBrk="1" hangingPunct="1"/>
            <a:r>
              <a:rPr lang="en-US" altLang="en-US" sz="2800" dirty="0"/>
              <a:t>Go to the site, </a:t>
            </a:r>
            <a:r>
              <a:rPr lang="en-US" altLang="en-US" dirty="0"/>
              <a:t>choose a company, enter it in the Issuer Name bar, choose Corporate, and see what you can find!</a:t>
            </a:r>
          </a:p>
        </p:txBody>
      </p:sp>
      <p:sp>
        <p:nvSpPr>
          <p:cNvPr id="63490" name="Rectangle 2">
            <a:extLst>
              <a:ext uri="{FF2B5EF4-FFF2-40B4-BE49-F238E27FC236}">
                <a16:creationId xmlns:a16="http://schemas.microsoft.com/office/drawing/2014/main" xmlns="" id="{84A723F4-72A0-412C-B4FD-BBC640460F73}"/>
              </a:ext>
            </a:extLst>
          </p:cNvPr>
          <p:cNvSpPr>
            <a:spLocks noGrp="1" noChangeArrowheads="1"/>
          </p:cNvSpPr>
          <p:nvPr>
            <p:ph type="title"/>
          </p:nvPr>
        </p:nvSpPr>
        <p:spPr/>
        <p:txBody>
          <a:bodyPr/>
          <a:lstStyle/>
          <a:p>
            <a:pPr eaLnBrk="1" hangingPunct="1">
              <a:defRPr/>
            </a:pPr>
            <a:r>
              <a:rPr lang="en-US" altLang="en-US" sz="3600" dirty="0"/>
              <a:t>Work the Web Example</a:t>
            </a:r>
          </a:p>
        </p:txBody>
      </p:sp>
      <p:sp>
        <p:nvSpPr>
          <p:cNvPr id="2" name="Footer Placeholder 1">
            <a:extLst>
              <a:ext uri="{FF2B5EF4-FFF2-40B4-BE49-F238E27FC236}">
                <a16:creationId xmlns:a16="http://schemas.microsoft.com/office/drawing/2014/main" xmlns="" id="{54FB5B06-C152-46C0-983D-E713F319486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a:extLst>
              <a:ext uri="{FF2B5EF4-FFF2-40B4-BE49-F238E27FC236}">
                <a16:creationId xmlns:a16="http://schemas.microsoft.com/office/drawing/2014/main" xmlns="" id="{F3254EDF-493E-4A86-A5B7-F4F49488E471}"/>
              </a:ext>
            </a:extLst>
          </p:cNvPr>
          <p:cNvSpPr>
            <a:spLocks noGrp="1" noChangeArrowheads="1"/>
          </p:cNvSpPr>
          <p:nvPr>
            <p:ph idx="1"/>
          </p:nvPr>
        </p:nvSpPr>
        <p:spPr/>
        <p:txBody>
          <a:bodyPr/>
          <a:lstStyle/>
          <a:p>
            <a:pPr eaLnBrk="1" hangingPunct="1">
              <a:lnSpc>
                <a:spcPct val="90000"/>
              </a:lnSpc>
              <a:defRPr/>
            </a:pPr>
            <a:r>
              <a:rPr lang="en-US" altLang="en-US" sz="2600" dirty="0"/>
              <a:t>Highlighted quote in Figure 7.4</a:t>
            </a:r>
          </a:p>
          <a:p>
            <a:pPr marL="0" indent="0" eaLnBrk="1" hangingPunct="1">
              <a:lnSpc>
                <a:spcPct val="90000"/>
              </a:lnSpc>
              <a:buFontTx/>
              <a:buNone/>
              <a:defRPr/>
            </a:pPr>
            <a:r>
              <a:rPr lang="en-US" altLang="en-US" sz="1800" dirty="0"/>
              <a:t>Maturity      Coupon         Bid              Asked          Chg      Asked Yield</a:t>
            </a:r>
          </a:p>
          <a:p>
            <a:pPr marL="0" indent="0" eaLnBrk="1" hangingPunct="1">
              <a:lnSpc>
                <a:spcPct val="90000"/>
              </a:lnSpc>
              <a:buFontTx/>
              <a:buNone/>
              <a:defRPr/>
            </a:pPr>
            <a:r>
              <a:rPr lang="en-US" altLang="en-US" sz="1800" dirty="0"/>
              <a:t>2/15/2036      4.500      128.0781      128.1406         0.7031         2.618</a:t>
            </a:r>
          </a:p>
          <a:p>
            <a:pPr lvl="1" eaLnBrk="1" hangingPunct="1">
              <a:lnSpc>
                <a:spcPct val="90000"/>
              </a:lnSpc>
              <a:buFont typeface="Wingdings" panose="05000000000000000000" pitchFamily="2" charset="2"/>
              <a:buChar char="§"/>
              <a:defRPr/>
            </a:pPr>
            <a:endParaRPr lang="en-US" altLang="en-US" sz="1100" dirty="0"/>
          </a:p>
          <a:p>
            <a:pPr lvl="1" eaLnBrk="1" hangingPunct="1">
              <a:lnSpc>
                <a:spcPct val="90000"/>
              </a:lnSpc>
              <a:buFont typeface="Wingdings" panose="05000000000000000000" pitchFamily="2" charset="2"/>
              <a:buChar char="§"/>
              <a:defRPr/>
            </a:pPr>
            <a:r>
              <a:rPr lang="en-US" altLang="en-US" dirty="0"/>
              <a:t>What is the coupon rate on the bond?</a:t>
            </a:r>
          </a:p>
          <a:p>
            <a:pPr lvl="1" eaLnBrk="1" hangingPunct="1">
              <a:lnSpc>
                <a:spcPct val="90000"/>
              </a:lnSpc>
              <a:buFont typeface="Wingdings" panose="05000000000000000000" pitchFamily="2" charset="2"/>
              <a:buChar char="§"/>
              <a:defRPr/>
            </a:pPr>
            <a:endParaRPr lang="en-US" altLang="en-US" sz="1100" dirty="0"/>
          </a:p>
          <a:p>
            <a:pPr lvl="1" eaLnBrk="1" hangingPunct="1">
              <a:lnSpc>
                <a:spcPct val="90000"/>
              </a:lnSpc>
              <a:buFont typeface="Wingdings" panose="05000000000000000000" pitchFamily="2" charset="2"/>
              <a:buChar char="§"/>
              <a:defRPr/>
            </a:pPr>
            <a:r>
              <a:rPr lang="en-US" altLang="en-US" dirty="0"/>
              <a:t>When does the bond mature?</a:t>
            </a:r>
          </a:p>
          <a:p>
            <a:pPr lvl="1" eaLnBrk="1" hangingPunct="1">
              <a:lnSpc>
                <a:spcPct val="90000"/>
              </a:lnSpc>
              <a:buFont typeface="Wingdings" panose="05000000000000000000" pitchFamily="2" charset="2"/>
              <a:buChar char="§"/>
              <a:defRPr/>
            </a:pPr>
            <a:endParaRPr lang="en-US" altLang="en-US" sz="1100" dirty="0"/>
          </a:p>
          <a:p>
            <a:pPr lvl="1" eaLnBrk="1" hangingPunct="1">
              <a:lnSpc>
                <a:spcPct val="90000"/>
              </a:lnSpc>
              <a:buFont typeface="Wingdings" panose="05000000000000000000" pitchFamily="2" charset="2"/>
              <a:buChar char="§"/>
              <a:defRPr/>
            </a:pPr>
            <a:r>
              <a:rPr lang="en-US" altLang="en-US" dirty="0"/>
              <a:t>What is the bid price? What does this mean?</a:t>
            </a:r>
          </a:p>
          <a:p>
            <a:pPr lvl="1" eaLnBrk="1" hangingPunct="1">
              <a:lnSpc>
                <a:spcPct val="90000"/>
              </a:lnSpc>
              <a:buFont typeface="Wingdings" panose="05000000000000000000" pitchFamily="2" charset="2"/>
              <a:buChar char="§"/>
              <a:defRPr/>
            </a:pPr>
            <a:endParaRPr lang="en-US" altLang="en-US" sz="1100" dirty="0"/>
          </a:p>
          <a:p>
            <a:pPr lvl="1" eaLnBrk="1" hangingPunct="1">
              <a:lnSpc>
                <a:spcPct val="90000"/>
              </a:lnSpc>
              <a:buFont typeface="Wingdings" panose="05000000000000000000" pitchFamily="2" charset="2"/>
              <a:buChar char="§"/>
              <a:defRPr/>
            </a:pPr>
            <a:r>
              <a:rPr lang="en-US" altLang="en-US" dirty="0"/>
              <a:t>What is the ask price? What does this mean?</a:t>
            </a:r>
          </a:p>
          <a:p>
            <a:pPr lvl="1" eaLnBrk="1" hangingPunct="1">
              <a:lnSpc>
                <a:spcPct val="90000"/>
              </a:lnSpc>
              <a:buFont typeface="Wingdings" panose="05000000000000000000" pitchFamily="2" charset="2"/>
              <a:buChar char="§"/>
              <a:defRPr/>
            </a:pPr>
            <a:endParaRPr lang="en-US" altLang="en-US" sz="1100" dirty="0"/>
          </a:p>
          <a:p>
            <a:pPr lvl="1" eaLnBrk="1" hangingPunct="1">
              <a:lnSpc>
                <a:spcPct val="90000"/>
              </a:lnSpc>
              <a:buFont typeface="Wingdings" panose="05000000000000000000" pitchFamily="2" charset="2"/>
              <a:buChar char="§"/>
              <a:defRPr/>
            </a:pPr>
            <a:r>
              <a:rPr lang="en-US" altLang="en-US" dirty="0"/>
              <a:t>How much did the price change from the previous day?</a:t>
            </a:r>
          </a:p>
          <a:p>
            <a:pPr lvl="1" eaLnBrk="1" hangingPunct="1">
              <a:lnSpc>
                <a:spcPct val="90000"/>
              </a:lnSpc>
              <a:buFont typeface="Wingdings" panose="05000000000000000000" pitchFamily="2" charset="2"/>
              <a:buChar char="§"/>
              <a:defRPr/>
            </a:pPr>
            <a:endParaRPr lang="en-US" altLang="en-US" sz="1200" dirty="0"/>
          </a:p>
          <a:p>
            <a:pPr lvl="1" eaLnBrk="1" hangingPunct="1">
              <a:lnSpc>
                <a:spcPct val="90000"/>
              </a:lnSpc>
              <a:buFont typeface="Wingdings" panose="05000000000000000000" pitchFamily="2" charset="2"/>
              <a:buChar char="§"/>
              <a:defRPr/>
            </a:pPr>
            <a:r>
              <a:rPr lang="en-US" altLang="en-US" dirty="0"/>
              <a:t>What is the yield based on the ask price?</a:t>
            </a:r>
          </a:p>
        </p:txBody>
      </p:sp>
      <p:sp>
        <p:nvSpPr>
          <p:cNvPr id="64514" name="Rectangle 2">
            <a:extLst>
              <a:ext uri="{FF2B5EF4-FFF2-40B4-BE49-F238E27FC236}">
                <a16:creationId xmlns:a16="http://schemas.microsoft.com/office/drawing/2014/main" xmlns="" id="{6EE56C97-7B38-4442-AC67-A04AED8CCFED}"/>
              </a:ext>
            </a:extLst>
          </p:cNvPr>
          <p:cNvSpPr>
            <a:spLocks noGrp="1" noChangeArrowheads="1"/>
          </p:cNvSpPr>
          <p:nvPr>
            <p:ph type="title"/>
          </p:nvPr>
        </p:nvSpPr>
        <p:spPr/>
        <p:txBody>
          <a:bodyPr/>
          <a:lstStyle/>
          <a:p>
            <a:pPr eaLnBrk="1" hangingPunct="1">
              <a:defRPr/>
            </a:pPr>
            <a:r>
              <a:rPr lang="en-US" altLang="en-US" sz="3600" dirty="0"/>
              <a:t>Treasury Quotations</a:t>
            </a:r>
          </a:p>
        </p:txBody>
      </p:sp>
      <p:sp>
        <p:nvSpPr>
          <p:cNvPr id="2" name="Footer Placeholder 1">
            <a:extLst>
              <a:ext uri="{FF2B5EF4-FFF2-40B4-BE49-F238E27FC236}">
                <a16:creationId xmlns:a16="http://schemas.microsoft.com/office/drawing/2014/main" xmlns="" id="{0628F785-9408-414B-A065-72A301FD714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a:extLst>
              <a:ext uri="{FF2B5EF4-FFF2-40B4-BE49-F238E27FC236}">
                <a16:creationId xmlns:a16="http://schemas.microsoft.com/office/drawing/2014/main" xmlns="" id="{DFB085AA-DCA1-49F7-8735-B310DF2E228E}"/>
              </a:ext>
            </a:extLst>
          </p:cNvPr>
          <p:cNvSpPr>
            <a:spLocks noGrp="1" noChangeArrowheads="1"/>
          </p:cNvSpPr>
          <p:nvPr>
            <p:ph idx="1"/>
          </p:nvPr>
        </p:nvSpPr>
        <p:spPr/>
        <p:txBody>
          <a:bodyPr/>
          <a:lstStyle/>
          <a:p>
            <a:pPr eaLnBrk="1" hangingPunct="1">
              <a:lnSpc>
                <a:spcPct val="90000"/>
              </a:lnSpc>
            </a:pPr>
            <a:r>
              <a:rPr lang="en-US" altLang="en-US" sz="2000" dirty="0"/>
              <a:t>Clean price: quoted price</a:t>
            </a:r>
          </a:p>
          <a:p>
            <a:pPr eaLnBrk="1" hangingPunct="1">
              <a:lnSpc>
                <a:spcPct val="90000"/>
              </a:lnSpc>
            </a:pPr>
            <a:endParaRPr lang="en-US" altLang="en-US" sz="1600" dirty="0"/>
          </a:p>
          <a:p>
            <a:pPr eaLnBrk="1" hangingPunct="1">
              <a:lnSpc>
                <a:spcPct val="90000"/>
              </a:lnSpc>
            </a:pPr>
            <a:r>
              <a:rPr lang="en-US" altLang="en-US" sz="2000" dirty="0"/>
              <a:t>Dirty price: price actually paid = quoted price </a:t>
            </a:r>
            <a:r>
              <a:rPr lang="en-US" altLang="en-US" sz="2000" i="1" dirty="0"/>
              <a:t>plus</a:t>
            </a:r>
            <a:r>
              <a:rPr lang="en-US" altLang="en-US" sz="2000" dirty="0"/>
              <a:t> accrued interest</a:t>
            </a:r>
          </a:p>
          <a:p>
            <a:pPr eaLnBrk="1" hangingPunct="1">
              <a:lnSpc>
                <a:spcPct val="90000"/>
              </a:lnSpc>
            </a:pPr>
            <a:endParaRPr lang="en-US" altLang="en-US" sz="1600" dirty="0"/>
          </a:p>
          <a:p>
            <a:pPr eaLnBrk="1" hangingPunct="1">
              <a:lnSpc>
                <a:spcPct val="90000"/>
              </a:lnSpc>
            </a:pPr>
            <a:r>
              <a:rPr lang="en-US" altLang="en-US" sz="2000" dirty="0"/>
              <a:t>Example: Consider a T-bond with a 4% semiannual yield and a clean price of $1,282.50:</a:t>
            </a:r>
          </a:p>
          <a:p>
            <a:pPr lvl="1" eaLnBrk="1" hangingPunct="1">
              <a:lnSpc>
                <a:spcPct val="90000"/>
              </a:lnSpc>
              <a:buFont typeface="Wingdings" panose="05000000000000000000" pitchFamily="2" charset="2"/>
              <a:buChar char="§"/>
            </a:pPr>
            <a:r>
              <a:rPr lang="en-US" altLang="en-US" sz="1800" dirty="0"/>
              <a:t>Number of days since last coupon = 61</a:t>
            </a:r>
          </a:p>
          <a:p>
            <a:pPr lvl="1" eaLnBrk="1" hangingPunct="1">
              <a:lnSpc>
                <a:spcPct val="90000"/>
              </a:lnSpc>
              <a:buFont typeface="Wingdings" panose="05000000000000000000" pitchFamily="2" charset="2"/>
              <a:buChar char="§"/>
            </a:pPr>
            <a:r>
              <a:rPr lang="en-US" altLang="en-US" sz="1800" dirty="0"/>
              <a:t>Number of days in the coupon period = 184</a:t>
            </a:r>
          </a:p>
          <a:p>
            <a:pPr lvl="1" eaLnBrk="1" hangingPunct="1">
              <a:lnSpc>
                <a:spcPct val="90000"/>
              </a:lnSpc>
              <a:buFont typeface="Wingdings" panose="05000000000000000000" pitchFamily="2" charset="2"/>
              <a:buChar char="§"/>
            </a:pPr>
            <a:r>
              <a:rPr lang="en-US" altLang="en-US" sz="1800" dirty="0"/>
              <a:t>Accrued interest = (61/184)(.04*1000) = $13.26</a:t>
            </a:r>
          </a:p>
          <a:p>
            <a:pPr lvl="1" eaLnBrk="1" hangingPunct="1">
              <a:lnSpc>
                <a:spcPct val="90000"/>
              </a:lnSpc>
              <a:buFont typeface="Wingdings" panose="05000000000000000000" pitchFamily="2" charset="2"/>
              <a:buChar char="§"/>
            </a:pPr>
            <a:r>
              <a:rPr lang="en-US" altLang="en-US" sz="1800" dirty="0"/>
              <a:t>Dirty price = $1,282.50 + $13.26 = $1,295.76</a:t>
            </a:r>
          </a:p>
          <a:p>
            <a:pPr lvl="1" eaLnBrk="1" hangingPunct="1">
              <a:lnSpc>
                <a:spcPct val="90000"/>
              </a:lnSpc>
              <a:buFont typeface="Wingdings" panose="05000000000000000000" pitchFamily="2" charset="2"/>
              <a:buChar char="§"/>
            </a:pPr>
            <a:endParaRPr lang="en-US" altLang="en-US" sz="1800" dirty="0"/>
          </a:p>
          <a:p>
            <a:pPr eaLnBrk="1" hangingPunct="1">
              <a:lnSpc>
                <a:spcPct val="90000"/>
              </a:lnSpc>
            </a:pPr>
            <a:r>
              <a:rPr lang="en-US" altLang="en-US" sz="2000" dirty="0"/>
              <a:t>So, you would actually pay $ 1,295.76 for the bond.</a:t>
            </a:r>
          </a:p>
        </p:txBody>
      </p:sp>
      <p:sp>
        <p:nvSpPr>
          <p:cNvPr id="66562" name="Rectangle 2">
            <a:extLst>
              <a:ext uri="{FF2B5EF4-FFF2-40B4-BE49-F238E27FC236}">
                <a16:creationId xmlns:a16="http://schemas.microsoft.com/office/drawing/2014/main" xmlns="" id="{ED12CC63-F8D6-4F22-AAD0-663E71F3264E}"/>
              </a:ext>
            </a:extLst>
          </p:cNvPr>
          <p:cNvSpPr>
            <a:spLocks noGrp="1" noChangeArrowheads="1"/>
          </p:cNvSpPr>
          <p:nvPr>
            <p:ph type="title"/>
          </p:nvPr>
        </p:nvSpPr>
        <p:spPr/>
        <p:txBody>
          <a:bodyPr/>
          <a:lstStyle/>
          <a:p>
            <a:pPr eaLnBrk="1" hangingPunct="1">
              <a:defRPr/>
            </a:pPr>
            <a:r>
              <a:rPr lang="en-US" altLang="en-US" sz="3600" dirty="0"/>
              <a:t>Clean vs. Dirty Prices</a:t>
            </a:r>
          </a:p>
        </p:txBody>
      </p:sp>
      <p:sp>
        <p:nvSpPr>
          <p:cNvPr id="2" name="Footer Placeholder 1">
            <a:extLst>
              <a:ext uri="{FF2B5EF4-FFF2-40B4-BE49-F238E27FC236}">
                <a16:creationId xmlns:a16="http://schemas.microsoft.com/office/drawing/2014/main" xmlns="" id="{E736E02D-3443-4446-91A2-4867CEE6F5C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a:extLst>
              <a:ext uri="{FF2B5EF4-FFF2-40B4-BE49-F238E27FC236}">
                <a16:creationId xmlns:a16="http://schemas.microsoft.com/office/drawing/2014/main" xmlns="" id="{FA49BAB8-E363-40F9-AED1-82059BEE759E}"/>
              </a:ext>
            </a:extLst>
          </p:cNvPr>
          <p:cNvSpPr>
            <a:spLocks noGrp="1" noChangeArrowheads="1"/>
          </p:cNvSpPr>
          <p:nvPr>
            <p:ph idx="1"/>
          </p:nvPr>
        </p:nvSpPr>
        <p:spPr/>
        <p:txBody>
          <a:bodyPr/>
          <a:lstStyle/>
          <a:p>
            <a:pPr eaLnBrk="1" hangingPunct="1"/>
            <a:r>
              <a:rPr lang="en-US" altLang="en-US" sz="2800" dirty="0"/>
              <a:t>Real rate of interest – change in purchasing power</a:t>
            </a:r>
          </a:p>
          <a:p>
            <a:pPr eaLnBrk="1" hangingPunct="1"/>
            <a:endParaRPr lang="en-US" altLang="en-US" sz="1800" dirty="0"/>
          </a:p>
          <a:p>
            <a:pPr eaLnBrk="1" hangingPunct="1"/>
            <a:r>
              <a:rPr lang="en-US" altLang="en-US" sz="2800" dirty="0"/>
              <a:t>Nominal rate of interest – quoted rate of interest, change in actual number of dollars</a:t>
            </a:r>
          </a:p>
          <a:p>
            <a:pPr eaLnBrk="1" hangingPunct="1"/>
            <a:endParaRPr lang="en-US" altLang="en-US" sz="1800" dirty="0"/>
          </a:p>
          <a:p>
            <a:pPr eaLnBrk="1" hangingPunct="1"/>
            <a:r>
              <a:rPr lang="en-US" altLang="en-US" sz="2800" dirty="0"/>
              <a:t>The </a:t>
            </a:r>
            <a:r>
              <a:rPr lang="en-US" altLang="en-US" sz="2800" i="1" dirty="0"/>
              <a:t>ex ante</a:t>
            </a:r>
            <a:r>
              <a:rPr lang="en-US" altLang="en-US" sz="2800" dirty="0"/>
              <a:t> nominal rate of interest includes our desired real rate of return plus an adjustment for expected inflation.</a:t>
            </a:r>
          </a:p>
        </p:txBody>
      </p:sp>
      <p:sp>
        <p:nvSpPr>
          <p:cNvPr id="68610" name="Rectangle 2">
            <a:extLst>
              <a:ext uri="{FF2B5EF4-FFF2-40B4-BE49-F238E27FC236}">
                <a16:creationId xmlns:a16="http://schemas.microsoft.com/office/drawing/2014/main" xmlns="" id="{152EE4B3-D21F-4AAF-9413-76A2107EF44B}"/>
              </a:ext>
            </a:extLst>
          </p:cNvPr>
          <p:cNvSpPr>
            <a:spLocks noGrp="1" noChangeArrowheads="1"/>
          </p:cNvSpPr>
          <p:nvPr>
            <p:ph type="title"/>
          </p:nvPr>
        </p:nvSpPr>
        <p:spPr/>
        <p:txBody>
          <a:bodyPr/>
          <a:lstStyle/>
          <a:p>
            <a:pPr eaLnBrk="1" hangingPunct="1">
              <a:defRPr/>
            </a:pPr>
            <a:r>
              <a:rPr lang="en-US" altLang="en-US" sz="3600" dirty="0"/>
              <a:t>Inflation and Interest Rates</a:t>
            </a:r>
          </a:p>
        </p:txBody>
      </p:sp>
      <p:sp>
        <p:nvSpPr>
          <p:cNvPr id="2" name="Footer Placeholder 1">
            <a:extLst>
              <a:ext uri="{FF2B5EF4-FFF2-40B4-BE49-F238E27FC236}">
                <a16:creationId xmlns:a16="http://schemas.microsoft.com/office/drawing/2014/main" xmlns="" id="{C0329870-CEA8-4953-8A25-39420C9428C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a:extLst>
              <a:ext uri="{FF2B5EF4-FFF2-40B4-BE49-F238E27FC236}">
                <a16:creationId xmlns:a16="http://schemas.microsoft.com/office/drawing/2014/main" xmlns="" id="{9802F72E-0804-437C-86DF-211898FCD0F8}"/>
              </a:ext>
            </a:extLst>
          </p:cNvPr>
          <p:cNvSpPr>
            <a:spLocks noGrp="1" noChangeArrowheads="1"/>
          </p:cNvSpPr>
          <p:nvPr>
            <p:ph idx="1"/>
          </p:nvPr>
        </p:nvSpPr>
        <p:spPr/>
        <p:txBody>
          <a:bodyPr/>
          <a:lstStyle/>
          <a:p>
            <a:pPr eaLnBrk="1" hangingPunct="1"/>
            <a:r>
              <a:rPr lang="en-US" altLang="en-US" sz="2800" dirty="0"/>
              <a:t>The Fisher Effect defines the relationship between real rates, nominal rates, and inflation.</a:t>
            </a:r>
          </a:p>
          <a:p>
            <a:pPr eaLnBrk="1" hangingPunct="1"/>
            <a:endParaRPr lang="en-US" altLang="en-US" sz="1800" dirty="0"/>
          </a:p>
          <a:p>
            <a:pPr eaLnBrk="1" hangingPunct="1"/>
            <a:r>
              <a:rPr lang="en-US" altLang="en-US" sz="2800" dirty="0"/>
              <a:t>(1 + R) = (1 + r)(1 + h), where</a:t>
            </a:r>
          </a:p>
          <a:p>
            <a:pPr lvl="1" eaLnBrk="1" hangingPunct="1">
              <a:buFont typeface="Wingdings" panose="05000000000000000000" pitchFamily="2" charset="2"/>
              <a:buChar char="§"/>
            </a:pPr>
            <a:r>
              <a:rPr lang="en-US" altLang="en-US" sz="2400" dirty="0"/>
              <a:t>R = nominal rate</a:t>
            </a:r>
          </a:p>
          <a:p>
            <a:pPr lvl="1" eaLnBrk="1" hangingPunct="1">
              <a:buFont typeface="Wingdings" panose="05000000000000000000" pitchFamily="2" charset="2"/>
              <a:buChar char="§"/>
            </a:pPr>
            <a:r>
              <a:rPr lang="en-US" altLang="en-US" sz="2400" dirty="0"/>
              <a:t>r = real rate</a:t>
            </a:r>
          </a:p>
          <a:p>
            <a:pPr lvl="1" eaLnBrk="1" hangingPunct="1">
              <a:buFont typeface="Wingdings" panose="05000000000000000000" pitchFamily="2" charset="2"/>
              <a:buChar char="§"/>
            </a:pPr>
            <a:r>
              <a:rPr lang="en-US" altLang="en-US" sz="2400" dirty="0"/>
              <a:t>h = expected inflation rate</a:t>
            </a:r>
          </a:p>
          <a:p>
            <a:pPr lvl="1" eaLnBrk="1" hangingPunct="1">
              <a:buFont typeface="Wingdings" panose="05000000000000000000" pitchFamily="2" charset="2"/>
              <a:buChar char="§"/>
            </a:pPr>
            <a:endParaRPr lang="en-US" altLang="en-US" sz="1800" dirty="0"/>
          </a:p>
          <a:p>
            <a:pPr eaLnBrk="1" hangingPunct="1"/>
            <a:r>
              <a:rPr lang="en-US" altLang="en-US" sz="2800" dirty="0"/>
              <a:t>Approximation</a:t>
            </a:r>
          </a:p>
          <a:p>
            <a:pPr lvl="1" eaLnBrk="1" hangingPunct="1">
              <a:buFont typeface="Wingdings" panose="05000000000000000000" pitchFamily="2" charset="2"/>
              <a:buChar char="§"/>
            </a:pPr>
            <a:r>
              <a:rPr lang="en-US" altLang="en-US" sz="2400" dirty="0"/>
              <a:t>R = r + h</a:t>
            </a:r>
          </a:p>
        </p:txBody>
      </p:sp>
      <p:sp>
        <p:nvSpPr>
          <p:cNvPr id="70658" name="Rectangle 2">
            <a:extLst>
              <a:ext uri="{FF2B5EF4-FFF2-40B4-BE49-F238E27FC236}">
                <a16:creationId xmlns:a16="http://schemas.microsoft.com/office/drawing/2014/main" xmlns="" id="{6ED9BC9C-48B2-4B96-B158-D405F3DE986D}"/>
              </a:ext>
            </a:extLst>
          </p:cNvPr>
          <p:cNvSpPr>
            <a:spLocks noGrp="1" noChangeArrowheads="1"/>
          </p:cNvSpPr>
          <p:nvPr>
            <p:ph type="title"/>
          </p:nvPr>
        </p:nvSpPr>
        <p:spPr/>
        <p:txBody>
          <a:bodyPr/>
          <a:lstStyle/>
          <a:p>
            <a:pPr eaLnBrk="1" hangingPunct="1">
              <a:defRPr/>
            </a:pPr>
            <a:r>
              <a:rPr lang="en-US" altLang="en-US" sz="3600" dirty="0"/>
              <a:t>The Fisher Effect</a:t>
            </a:r>
          </a:p>
        </p:txBody>
      </p:sp>
      <p:sp>
        <p:nvSpPr>
          <p:cNvPr id="2" name="Footer Placeholder 1">
            <a:extLst>
              <a:ext uri="{FF2B5EF4-FFF2-40B4-BE49-F238E27FC236}">
                <a16:creationId xmlns:a16="http://schemas.microsoft.com/office/drawing/2014/main" xmlns="" id="{9DD2B2B4-2200-46FF-9A89-17A977EF8E6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xmlns="" id="{28DE356B-781C-480E-A078-A0AA4DB5CA8C}"/>
              </a:ext>
            </a:extLst>
          </p:cNvPr>
          <p:cNvSpPr>
            <a:spLocks noGrp="1" noChangeArrowheads="1"/>
          </p:cNvSpPr>
          <p:nvPr>
            <p:ph idx="1"/>
          </p:nvPr>
        </p:nvSpPr>
        <p:spPr/>
        <p:txBody>
          <a:bodyPr/>
          <a:lstStyle/>
          <a:p>
            <a:pPr eaLnBrk="1" hangingPunct="1"/>
            <a:r>
              <a:rPr lang="en-US" altLang="en-US" dirty="0"/>
              <a:t>Par value (face value) = principal amount, repaid at maturity</a:t>
            </a:r>
          </a:p>
          <a:p>
            <a:pPr eaLnBrk="1" hangingPunct="1"/>
            <a:endParaRPr lang="en-US" altLang="en-US" sz="1200" dirty="0"/>
          </a:p>
          <a:p>
            <a:pPr eaLnBrk="1" hangingPunct="1"/>
            <a:r>
              <a:rPr lang="en-US" altLang="en-US" dirty="0"/>
              <a:t>Coupon = stated interest payment </a:t>
            </a:r>
          </a:p>
          <a:p>
            <a:pPr eaLnBrk="1" hangingPunct="1"/>
            <a:endParaRPr lang="en-US" altLang="en-US" sz="1200" dirty="0"/>
          </a:p>
          <a:p>
            <a:pPr eaLnBrk="1" hangingPunct="1"/>
            <a:r>
              <a:rPr lang="en-US" altLang="en-US" dirty="0"/>
              <a:t>Coupon rate = annual coupon divided by face value</a:t>
            </a:r>
          </a:p>
          <a:p>
            <a:pPr eaLnBrk="1" hangingPunct="1"/>
            <a:endParaRPr lang="en-US" altLang="en-US" sz="1200" dirty="0"/>
          </a:p>
          <a:p>
            <a:pPr eaLnBrk="1" hangingPunct="1"/>
            <a:r>
              <a:rPr lang="en-US" altLang="en-US" dirty="0"/>
              <a:t>Maturity date</a:t>
            </a:r>
          </a:p>
          <a:p>
            <a:pPr eaLnBrk="1" hangingPunct="1"/>
            <a:endParaRPr lang="en-US" altLang="en-US" sz="1200" dirty="0"/>
          </a:p>
          <a:p>
            <a:pPr eaLnBrk="1" hangingPunct="1"/>
            <a:r>
              <a:rPr lang="en-US" altLang="en-US" dirty="0"/>
              <a:t>Yield or Yield to maturity = rate of return required in the market for the bond</a:t>
            </a:r>
          </a:p>
        </p:txBody>
      </p:sp>
      <p:sp>
        <p:nvSpPr>
          <p:cNvPr id="8194" name="Rectangle 2">
            <a:extLst>
              <a:ext uri="{FF2B5EF4-FFF2-40B4-BE49-F238E27FC236}">
                <a16:creationId xmlns:a16="http://schemas.microsoft.com/office/drawing/2014/main" xmlns="" id="{B08686F9-7CFD-4082-8ACB-477521DF8974}"/>
              </a:ext>
            </a:extLst>
          </p:cNvPr>
          <p:cNvSpPr>
            <a:spLocks noGrp="1" noChangeArrowheads="1"/>
          </p:cNvSpPr>
          <p:nvPr>
            <p:ph type="title"/>
          </p:nvPr>
        </p:nvSpPr>
        <p:spPr/>
        <p:txBody>
          <a:bodyPr/>
          <a:lstStyle/>
          <a:p>
            <a:pPr eaLnBrk="1" hangingPunct="1">
              <a:defRPr/>
            </a:pPr>
            <a:r>
              <a:rPr lang="en-US" altLang="en-US" sz="3600" dirty="0"/>
              <a:t>Bond Definitions</a:t>
            </a:r>
          </a:p>
        </p:txBody>
      </p:sp>
      <p:sp>
        <p:nvSpPr>
          <p:cNvPr id="2" name="Footer Placeholder 1">
            <a:extLst>
              <a:ext uri="{FF2B5EF4-FFF2-40B4-BE49-F238E27FC236}">
                <a16:creationId xmlns:a16="http://schemas.microsoft.com/office/drawing/2014/main" xmlns="" id="{991E300F-2D7A-4A60-8D6C-6A77FE301D3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a:extLst>
              <a:ext uri="{FF2B5EF4-FFF2-40B4-BE49-F238E27FC236}">
                <a16:creationId xmlns:a16="http://schemas.microsoft.com/office/drawing/2014/main" xmlns="" id="{9562A0B4-6513-44AF-BE30-518491218046}"/>
              </a:ext>
            </a:extLst>
          </p:cNvPr>
          <p:cNvSpPr>
            <a:spLocks noGrp="1" noChangeArrowheads="1"/>
          </p:cNvSpPr>
          <p:nvPr>
            <p:ph idx="1"/>
          </p:nvPr>
        </p:nvSpPr>
        <p:spPr/>
        <p:txBody>
          <a:bodyPr/>
          <a:lstStyle/>
          <a:p>
            <a:pPr eaLnBrk="1" hangingPunct="1"/>
            <a:r>
              <a:rPr lang="en-US" altLang="en-US" dirty="0"/>
              <a:t>If we require a 10% real return and we expect inflation to be 8%, what is the nominal rate?</a:t>
            </a:r>
          </a:p>
          <a:p>
            <a:pPr eaLnBrk="1" hangingPunct="1"/>
            <a:endParaRPr lang="en-US" altLang="en-US" sz="1600" dirty="0"/>
          </a:p>
          <a:p>
            <a:pPr eaLnBrk="1" hangingPunct="1"/>
            <a:r>
              <a:rPr lang="en-US" altLang="en-US" dirty="0"/>
              <a:t>R = (1.1)(1.08) – 1 = .188 = 18.8%</a:t>
            </a:r>
          </a:p>
          <a:p>
            <a:pPr eaLnBrk="1" hangingPunct="1"/>
            <a:endParaRPr lang="en-US" altLang="en-US" sz="1600" dirty="0"/>
          </a:p>
          <a:p>
            <a:pPr eaLnBrk="1" hangingPunct="1"/>
            <a:r>
              <a:rPr lang="en-US" altLang="en-US" dirty="0"/>
              <a:t>Approximation: R = 10% + 8% = 18%</a:t>
            </a:r>
          </a:p>
          <a:p>
            <a:pPr eaLnBrk="1" hangingPunct="1"/>
            <a:endParaRPr lang="en-US" altLang="en-US" sz="1600" dirty="0"/>
          </a:p>
          <a:p>
            <a:pPr eaLnBrk="1" hangingPunct="1"/>
            <a:r>
              <a:rPr lang="en-US" altLang="en-US" dirty="0"/>
              <a:t>Because the real return and expected inflation are relatively high, there is significant difference between the actual Fisher Effect and the approximation.</a:t>
            </a:r>
          </a:p>
        </p:txBody>
      </p:sp>
      <p:sp>
        <p:nvSpPr>
          <p:cNvPr id="72706" name="Rectangle 2">
            <a:extLst>
              <a:ext uri="{FF2B5EF4-FFF2-40B4-BE49-F238E27FC236}">
                <a16:creationId xmlns:a16="http://schemas.microsoft.com/office/drawing/2014/main" xmlns="" id="{BE4EE379-8AA8-40F6-B4B5-75F1DAB6FFA6}"/>
              </a:ext>
            </a:extLst>
          </p:cNvPr>
          <p:cNvSpPr>
            <a:spLocks noGrp="1" noChangeArrowheads="1"/>
          </p:cNvSpPr>
          <p:nvPr>
            <p:ph type="title"/>
          </p:nvPr>
        </p:nvSpPr>
        <p:spPr/>
        <p:txBody>
          <a:bodyPr/>
          <a:lstStyle/>
          <a:p>
            <a:pPr eaLnBrk="1" hangingPunct="1">
              <a:defRPr/>
            </a:pPr>
            <a:r>
              <a:rPr lang="en-US" altLang="en-US" sz="3600" dirty="0"/>
              <a:t>Example 7.5</a:t>
            </a:r>
          </a:p>
        </p:txBody>
      </p:sp>
      <p:sp>
        <p:nvSpPr>
          <p:cNvPr id="2" name="Footer Placeholder 1">
            <a:extLst>
              <a:ext uri="{FF2B5EF4-FFF2-40B4-BE49-F238E27FC236}">
                <a16:creationId xmlns:a16="http://schemas.microsoft.com/office/drawing/2014/main" xmlns="" id="{F973A794-675A-4E2A-9637-31A87D923DB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a:extLst>
              <a:ext uri="{FF2B5EF4-FFF2-40B4-BE49-F238E27FC236}">
                <a16:creationId xmlns:a16="http://schemas.microsoft.com/office/drawing/2014/main" xmlns="" id="{32F20EDB-53F2-49E1-8D39-C81B5C6BB1EF}"/>
              </a:ext>
            </a:extLst>
          </p:cNvPr>
          <p:cNvSpPr>
            <a:spLocks noGrp="1" noChangeArrowheads="1"/>
          </p:cNvSpPr>
          <p:nvPr>
            <p:ph idx="1"/>
          </p:nvPr>
        </p:nvSpPr>
        <p:spPr/>
        <p:txBody>
          <a:bodyPr/>
          <a:lstStyle/>
          <a:p>
            <a:pPr eaLnBrk="1" hangingPunct="1">
              <a:lnSpc>
                <a:spcPct val="90000"/>
              </a:lnSpc>
            </a:pPr>
            <a:r>
              <a:rPr lang="en-US" altLang="en-US" dirty="0"/>
              <a:t>Term structure is the relationship between time to maturity and yields, all else equal.</a:t>
            </a:r>
          </a:p>
          <a:p>
            <a:pPr eaLnBrk="1" hangingPunct="1">
              <a:lnSpc>
                <a:spcPct val="90000"/>
              </a:lnSpc>
            </a:pPr>
            <a:endParaRPr lang="en-US" altLang="en-US" dirty="0"/>
          </a:p>
          <a:p>
            <a:pPr eaLnBrk="1" hangingPunct="1">
              <a:lnSpc>
                <a:spcPct val="90000"/>
              </a:lnSpc>
            </a:pPr>
            <a:r>
              <a:rPr lang="en-US" altLang="en-US" dirty="0"/>
              <a:t>It is important to recognize that we pull out the effect of default risk, different coupons, etc.</a:t>
            </a:r>
          </a:p>
          <a:p>
            <a:pPr eaLnBrk="1" hangingPunct="1">
              <a:lnSpc>
                <a:spcPct val="90000"/>
              </a:lnSpc>
            </a:pPr>
            <a:endParaRPr lang="en-US" altLang="en-US" dirty="0"/>
          </a:p>
          <a:p>
            <a:pPr eaLnBrk="1" hangingPunct="1">
              <a:lnSpc>
                <a:spcPct val="90000"/>
              </a:lnSpc>
            </a:pPr>
            <a:r>
              <a:rPr lang="en-US" altLang="en-US" dirty="0"/>
              <a:t>Yield curve – graphical representation of the term structure</a:t>
            </a:r>
          </a:p>
          <a:p>
            <a:pPr eaLnBrk="1" hangingPunct="1">
              <a:lnSpc>
                <a:spcPct val="90000"/>
              </a:lnSpc>
            </a:pPr>
            <a:endParaRPr lang="en-US" altLang="en-US" sz="800" dirty="0"/>
          </a:p>
          <a:p>
            <a:pPr lvl="1" eaLnBrk="1" hangingPunct="1">
              <a:lnSpc>
                <a:spcPct val="90000"/>
              </a:lnSpc>
              <a:buFont typeface="Wingdings" panose="05000000000000000000" pitchFamily="2" charset="2"/>
              <a:buChar char="§"/>
            </a:pPr>
            <a:r>
              <a:rPr lang="en-US" altLang="en-US" dirty="0"/>
              <a:t>Normal – upward-sloping; long-term yields are higher than short-term yields</a:t>
            </a:r>
          </a:p>
          <a:p>
            <a:pPr lvl="1" eaLnBrk="1" hangingPunct="1">
              <a:lnSpc>
                <a:spcPct val="90000"/>
              </a:lnSpc>
              <a:buFont typeface="Wingdings" panose="05000000000000000000" pitchFamily="2" charset="2"/>
              <a:buChar char="§"/>
            </a:pPr>
            <a:endParaRPr lang="en-US" altLang="en-US" sz="800" dirty="0"/>
          </a:p>
          <a:p>
            <a:pPr lvl="1" eaLnBrk="1" hangingPunct="1">
              <a:lnSpc>
                <a:spcPct val="90000"/>
              </a:lnSpc>
              <a:buFont typeface="Wingdings" panose="05000000000000000000" pitchFamily="2" charset="2"/>
              <a:buChar char="§"/>
            </a:pPr>
            <a:r>
              <a:rPr lang="en-US" altLang="en-US" dirty="0"/>
              <a:t>Inverted – downward-sloping; long-term yields are lower than short-term yields</a:t>
            </a:r>
          </a:p>
        </p:txBody>
      </p:sp>
      <p:sp>
        <p:nvSpPr>
          <p:cNvPr id="74754" name="Rectangle 2">
            <a:extLst>
              <a:ext uri="{FF2B5EF4-FFF2-40B4-BE49-F238E27FC236}">
                <a16:creationId xmlns:a16="http://schemas.microsoft.com/office/drawing/2014/main" xmlns="" id="{2601D5F3-5DEE-4CAF-84D5-BDE92BE0215D}"/>
              </a:ext>
            </a:extLst>
          </p:cNvPr>
          <p:cNvSpPr>
            <a:spLocks noGrp="1" noChangeArrowheads="1"/>
          </p:cNvSpPr>
          <p:nvPr>
            <p:ph type="title"/>
          </p:nvPr>
        </p:nvSpPr>
        <p:spPr/>
        <p:txBody>
          <a:bodyPr>
            <a:noAutofit/>
          </a:bodyPr>
          <a:lstStyle/>
          <a:p>
            <a:pPr eaLnBrk="1" hangingPunct="1">
              <a:defRPr/>
            </a:pPr>
            <a:r>
              <a:rPr lang="en-US" altLang="en-US" sz="3600" dirty="0"/>
              <a:t>Term Structure of Interest Rates</a:t>
            </a:r>
          </a:p>
        </p:txBody>
      </p:sp>
      <p:sp>
        <p:nvSpPr>
          <p:cNvPr id="2" name="Footer Placeholder 1">
            <a:extLst>
              <a:ext uri="{FF2B5EF4-FFF2-40B4-BE49-F238E27FC236}">
                <a16:creationId xmlns:a16="http://schemas.microsoft.com/office/drawing/2014/main" xmlns="" id="{6F469DB7-4891-414A-9EA0-7E207A198F85}"/>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xmlns="" id="{4F3F9707-19B6-4D6C-899C-CFC206A93CF2}"/>
              </a:ext>
            </a:extLst>
          </p:cNvPr>
          <p:cNvSpPr>
            <a:spLocks noGrp="1" noChangeArrowheads="1"/>
          </p:cNvSpPr>
          <p:nvPr>
            <p:ph type="title"/>
          </p:nvPr>
        </p:nvSpPr>
        <p:spPr/>
        <p:txBody>
          <a:bodyPr>
            <a:noAutofit/>
          </a:bodyPr>
          <a:lstStyle/>
          <a:p>
            <a:pPr eaLnBrk="1" hangingPunct="1">
              <a:defRPr/>
            </a:pPr>
            <a:r>
              <a:rPr lang="en-US" altLang="en-US" sz="3600" dirty="0"/>
              <a:t>Figure 7.6 – Upward-Sloping Yield Curve</a:t>
            </a:r>
          </a:p>
        </p:txBody>
      </p:sp>
      <p:sp>
        <p:nvSpPr>
          <p:cNvPr id="2" name="Footer Placeholder 1">
            <a:extLst>
              <a:ext uri="{FF2B5EF4-FFF2-40B4-BE49-F238E27FC236}">
                <a16:creationId xmlns:a16="http://schemas.microsoft.com/office/drawing/2014/main" xmlns="" id="{6C113554-2FD8-42D8-A87E-436D273155AE}"/>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pic>
        <p:nvPicPr>
          <p:cNvPr id="4" name="Picture 3" descr="Screen Clipping">
            <a:extLst>
              <a:ext uri="{FF2B5EF4-FFF2-40B4-BE49-F238E27FC236}">
                <a16:creationId xmlns:a16="http://schemas.microsoft.com/office/drawing/2014/main" xmlns="" id="{08881061-60DC-4CB1-A96E-4B54B088DA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890" y="2025127"/>
            <a:ext cx="6230219" cy="3972479"/>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xmlns="" id="{52E27B0B-EC26-44D8-8312-162144DDAA4D}"/>
              </a:ext>
            </a:extLst>
          </p:cNvPr>
          <p:cNvSpPr>
            <a:spLocks noGrp="1" noChangeArrowheads="1"/>
          </p:cNvSpPr>
          <p:nvPr>
            <p:ph type="title"/>
          </p:nvPr>
        </p:nvSpPr>
        <p:spPr/>
        <p:txBody>
          <a:bodyPr>
            <a:noAutofit/>
          </a:bodyPr>
          <a:lstStyle/>
          <a:p>
            <a:pPr eaLnBrk="1" hangingPunct="1">
              <a:defRPr/>
            </a:pPr>
            <a:r>
              <a:rPr lang="en-US" altLang="en-US" sz="3600" dirty="0"/>
              <a:t>Figure 7.6 – Downward-Sloping Yield Curve</a:t>
            </a:r>
          </a:p>
        </p:txBody>
      </p:sp>
      <p:sp>
        <p:nvSpPr>
          <p:cNvPr id="2" name="Footer Placeholder 1">
            <a:extLst>
              <a:ext uri="{FF2B5EF4-FFF2-40B4-BE49-F238E27FC236}">
                <a16:creationId xmlns:a16="http://schemas.microsoft.com/office/drawing/2014/main" xmlns="" id="{E425C12A-47C3-4144-963F-B332FBC5717C}"/>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pic>
        <p:nvPicPr>
          <p:cNvPr id="6" name="Picture 5" descr="Screen Clipping">
            <a:extLst>
              <a:ext uri="{FF2B5EF4-FFF2-40B4-BE49-F238E27FC236}">
                <a16:creationId xmlns:a16="http://schemas.microsoft.com/office/drawing/2014/main" xmlns="" id="{807DA714-F547-469C-99A6-85A6F9B026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364" y="2120390"/>
            <a:ext cx="6249272" cy="3781953"/>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xmlns="" id="{EF89EDE8-F0F2-4EE8-9841-660A144E03E4}"/>
              </a:ext>
            </a:extLst>
          </p:cNvPr>
          <p:cNvSpPr>
            <a:spLocks noGrp="1" noChangeArrowheads="1"/>
          </p:cNvSpPr>
          <p:nvPr>
            <p:ph type="title"/>
          </p:nvPr>
        </p:nvSpPr>
        <p:spPr/>
        <p:txBody>
          <a:bodyPr/>
          <a:lstStyle/>
          <a:p>
            <a:pPr eaLnBrk="1" hangingPunct="1">
              <a:defRPr/>
            </a:pPr>
            <a:r>
              <a:rPr lang="en-US" altLang="en-US" sz="3600" dirty="0"/>
              <a:t>Figure 7.7</a:t>
            </a:r>
          </a:p>
        </p:txBody>
      </p:sp>
      <p:sp>
        <p:nvSpPr>
          <p:cNvPr id="99334" name="TextBox 1">
            <a:extLst>
              <a:ext uri="{FF2B5EF4-FFF2-40B4-BE49-F238E27FC236}">
                <a16:creationId xmlns:a16="http://schemas.microsoft.com/office/drawing/2014/main" xmlns="" id="{FE8D8F02-F27C-47DE-A09A-AE5042C5959D}"/>
              </a:ext>
            </a:extLst>
          </p:cNvPr>
          <p:cNvSpPr txBox="1">
            <a:spLocks noChangeArrowheads="1"/>
          </p:cNvSpPr>
          <p:nvPr/>
        </p:nvSpPr>
        <p:spPr bwMode="auto">
          <a:xfrm>
            <a:off x="609599" y="6088935"/>
            <a:ext cx="24788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mn-lt"/>
                <a:hlinkClick r:id="rId3"/>
              </a:rPr>
              <a:t>Current yield curve</a:t>
            </a:r>
            <a:endParaRPr lang="en-US" altLang="en-US" dirty="0">
              <a:latin typeface="+mn-lt"/>
            </a:endParaRPr>
          </a:p>
        </p:txBody>
      </p:sp>
      <p:sp>
        <p:nvSpPr>
          <p:cNvPr id="2" name="Footer Placeholder 1">
            <a:extLst>
              <a:ext uri="{FF2B5EF4-FFF2-40B4-BE49-F238E27FC236}">
                <a16:creationId xmlns:a16="http://schemas.microsoft.com/office/drawing/2014/main" xmlns="" id="{E431CBC8-F225-47C6-9007-09C64FBC5E6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pic>
        <p:nvPicPr>
          <p:cNvPr id="4" name="Picture 3" descr="Screen Clipping">
            <a:extLst>
              <a:ext uri="{FF2B5EF4-FFF2-40B4-BE49-F238E27FC236}">
                <a16:creationId xmlns:a16="http://schemas.microsoft.com/office/drawing/2014/main" xmlns="" id="{0E59E9E1-F35E-4047-85F4-760F48FD5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599" y="1530176"/>
            <a:ext cx="8276214" cy="4504311"/>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a:extLst>
              <a:ext uri="{FF2B5EF4-FFF2-40B4-BE49-F238E27FC236}">
                <a16:creationId xmlns:a16="http://schemas.microsoft.com/office/drawing/2014/main" xmlns="" id="{4EC12FD2-CF6A-4B70-9802-09439628E6B4}"/>
              </a:ext>
            </a:extLst>
          </p:cNvPr>
          <p:cNvSpPr>
            <a:spLocks noGrp="1" noChangeArrowheads="1"/>
          </p:cNvSpPr>
          <p:nvPr>
            <p:ph idx="1"/>
          </p:nvPr>
        </p:nvSpPr>
        <p:spPr/>
        <p:txBody>
          <a:bodyPr/>
          <a:lstStyle/>
          <a:p>
            <a:pPr eaLnBrk="1" hangingPunct="1">
              <a:lnSpc>
                <a:spcPct val="90000"/>
              </a:lnSpc>
            </a:pPr>
            <a:r>
              <a:rPr lang="en-US" altLang="en-US" sz="2800" dirty="0"/>
              <a:t>Real rate of interest</a:t>
            </a:r>
          </a:p>
          <a:p>
            <a:pPr eaLnBrk="1" hangingPunct="1">
              <a:lnSpc>
                <a:spcPct val="90000"/>
              </a:lnSpc>
            </a:pPr>
            <a:endParaRPr lang="en-US" altLang="en-US" sz="1800" dirty="0"/>
          </a:p>
          <a:p>
            <a:pPr eaLnBrk="1" hangingPunct="1">
              <a:lnSpc>
                <a:spcPct val="90000"/>
              </a:lnSpc>
            </a:pPr>
            <a:r>
              <a:rPr lang="en-US" altLang="en-US" sz="2800" dirty="0"/>
              <a:t>Expected future inflation premium</a:t>
            </a:r>
          </a:p>
          <a:p>
            <a:pPr eaLnBrk="1" hangingPunct="1">
              <a:lnSpc>
                <a:spcPct val="90000"/>
              </a:lnSpc>
            </a:pPr>
            <a:endParaRPr lang="en-US" altLang="en-US" sz="1800" dirty="0"/>
          </a:p>
          <a:p>
            <a:pPr eaLnBrk="1" hangingPunct="1">
              <a:lnSpc>
                <a:spcPct val="90000"/>
              </a:lnSpc>
            </a:pPr>
            <a:r>
              <a:rPr lang="en-US" altLang="en-US" sz="2800" dirty="0"/>
              <a:t>Interest rate risk premium</a:t>
            </a:r>
          </a:p>
          <a:p>
            <a:pPr eaLnBrk="1" hangingPunct="1">
              <a:lnSpc>
                <a:spcPct val="90000"/>
              </a:lnSpc>
            </a:pPr>
            <a:endParaRPr lang="en-US" altLang="en-US" sz="1800" dirty="0"/>
          </a:p>
          <a:p>
            <a:pPr eaLnBrk="1" hangingPunct="1">
              <a:lnSpc>
                <a:spcPct val="90000"/>
              </a:lnSpc>
            </a:pPr>
            <a:r>
              <a:rPr lang="en-US" altLang="en-US" sz="2800" dirty="0"/>
              <a:t>Default risk premium </a:t>
            </a:r>
          </a:p>
          <a:p>
            <a:pPr eaLnBrk="1" hangingPunct="1">
              <a:lnSpc>
                <a:spcPct val="90000"/>
              </a:lnSpc>
            </a:pPr>
            <a:endParaRPr lang="en-US" altLang="en-US" sz="1800" dirty="0"/>
          </a:p>
          <a:p>
            <a:pPr eaLnBrk="1" hangingPunct="1">
              <a:lnSpc>
                <a:spcPct val="90000"/>
              </a:lnSpc>
            </a:pPr>
            <a:r>
              <a:rPr lang="en-US" altLang="en-US" sz="2800" dirty="0"/>
              <a:t>Taxability premium </a:t>
            </a:r>
          </a:p>
          <a:p>
            <a:pPr eaLnBrk="1" hangingPunct="1">
              <a:lnSpc>
                <a:spcPct val="90000"/>
              </a:lnSpc>
            </a:pPr>
            <a:endParaRPr lang="en-US" altLang="en-US" sz="1800" dirty="0"/>
          </a:p>
          <a:p>
            <a:pPr eaLnBrk="1" hangingPunct="1">
              <a:lnSpc>
                <a:spcPct val="90000"/>
              </a:lnSpc>
            </a:pPr>
            <a:r>
              <a:rPr lang="en-US" altLang="en-US" sz="2800" dirty="0"/>
              <a:t>Liquidity premium</a:t>
            </a:r>
          </a:p>
        </p:txBody>
      </p:sp>
      <p:sp>
        <p:nvSpPr>
          <p:cNvPr id="79874" name="Rectangle 2">
            <a:extLst>
              <a:ext uri="{FF2B5EF4-FFF2-40B4-BE49-F238E27FC236}">
                <a16:creationId xmlns:a16="http://schemas.microsoft.com/office/drawing/2014/main" xmlns="" id="{8E398436-E6EA-45BC-BEEA-A249F824BD59}"/>
              </a:ext>
            </a:extLst>
          </p:cNvPr>
          <p:cNvSpPr>
            <a:spLocks noGrp="1" noChangeArrowheads="1"/>
          </p:cNvSpPr>
          <p:nvPr>
            <p:ph type="title"/>
          </p:nvPr>
        </p:nvSpPr>
        <p:spPr/>
        <p:txBody>
          <a:bodyPr>
            <a:noAutofit/>
          </a:bodyPr>
          <a:lstStyle/>
          <a:p>
            <a:pPr eaLnBrk="1" hangingPunct="1">
              <a:defRPr/>
            </a:pPr>
            <a:r>
              <a:rPr lang="en-US" altLang="en-US" sz="3600" dirty="0"/>
              <a:t>Factors Affecting </a:t>
            </a:r>
            <a:br>
              <a:rPr lang="en-US" altLang="en-US" sz="3600" dirty="0"/>
            </a:br>
            <a:r>
              <a:rPr lang="en-US" altLang="en-US" sz="3600" dirty="0"/>
              <a:t>Bond Yields</a:t>
            </a:r>
          </a:p>
        </p:txBody>
      </p:sp>
      <p:sp>
        <p:nvSpPr>
          <p:cNvPr id="2" name="Footer Placeholder 1">
            <a:extLst>
              <a:ext uri="{FF2B5EF4-FFF2-40B4-BE49-F238E27FC236}">
                <a16:creationId xmlns:a16="http://schemas.microsoft.com/office/drawing/2014/main" xmlns="" id="{EB1FA190-D84F-4AF9-94A0-AC7F7CB7BBB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a:extLst>
              <a:ext uri="{FF2B5EF4-FFF2-40B4-BE49-F238E27FC236}">
                <a16:creationId xmlns:a16="http://schemas.microsoft.com/office/drawing/2014/main" xmlns="" id="{22A84742-BCF2-4A76-87A5-95C51385F7A6}"/>
              </a:ext>
            </a:extLst>
          </p:cNvPr>
          <p:cNvSpPr>
            <a:spLocks noGrp="1" noChangeArrowheads="1"/>
          </p:cNvSpPr>
          <p:nvPr>
            <p:ph idx="1"/>
          </p:nvPr>
        </p:nvSpPr>
        <p:spPr/>
        <p:txBody>
          <a:bodyPr>
            <a:normAutofit fontScale="92500"/>
          </a:bodyPr>
          <a:lstStyle/>
          <a:p>
            <a:pPr eaLnBrk="1" hangingPunct="1"/>
            <a:r>
              <a:rPr lang="en-US" altLang="en-US" dirty="0"/>
              <a:t>How do you find the value of a bond, and why do bond prices change?</a:t>
            </a:r>
          </a:p>
          <a:p>
            <a:pPr eaLnBrk="1" hangingPunct="1"/>
            <a:endParaRPr lang="en-US" altLang="en-US" sz="800" dirty="0"/>
          </a:p>
          <a:p>
            <a:pPr eaLnBrk="1" hangingPunct="1"/>
            <a:r>
              <a:rPr lang="en-US" altLang="en-US" dirty="0"/>
              <a:t>What is a bond indenture, and what are some of the important features?</a:t>
            </a:r>
          </a:p>
          <a:p>
            <a:pPr eaLnBrk="1" hangingPunct="1"/>
            <a:endParaRPr lang="en-US" altLang="en-US" sz="800" dirty="0"/>
          </a:p>
          <a:p>
            <a:pPr eaLnBrk="1" hangingPunct="1"/>
            <a:r>
              <a:rPr lang="en-US" altLang="en-US" dirty="0"/>
              <a:t>What are bond ratings, and why are they important?</a:t>
            </a:r>
          </a:p>
          <a:p>
            <a:pPr eaLnBrk="1" hangingPunct="1"/>
            <a:endParaRPr lang="en-US" altLang="en-US" sz="800" dirty="0"/>
          </a:p>
          <a:p>
            <a:pPr eaLnBrk="1" hangingPunct="1"/>
            <a:r>
              <a:rPr lang="en-US" altLang="en-US" dirty="0"/>
              <a:t>How does inflation affect interest rates?</a:t>
            </a:r>
          </a:p>
          <a:p>
            <a:pPr eaLnBrk="1" hangingPunct="1"/>
            <a:endParaRPr lang="en-US" altLang="en-US" sz="800" dirty="0"/>
          </a:p>
          <a:p>
            <a:pPr eaLnBrk="1" hangingPunct="1"/>
            <a:r>
              <a:rPr lang="en-US" altLang="en-US" dirty="0"/>
              <a:t>What is the term structure of interest rates?</a:t>
            </a:r>
          </a:p>
          <a:p>
            <a:pPr eaLnBrk="1" hangingPunct="1"/>
            <a:endParaRPr lang="en-US" altLang="en-US" sz="800" dirty="0"/>
          </a:p>
          <a:p>
            <a:pPr eaLnBrk="1" hangingPunct="1"/>
            <a:r>
              <a:rPr lang="en-US" altLang="en-US" dirty="0"/>
              <a:t>What factors determine the required return on bonds? </a:t>
            </a:r>
          </a:p>
        </p:txBody>
      </p:sp>
      <p:sp>
        <p:nvSpPr>
          <p:cNvPr id="80898" name="Rectangle 2">
            <a:extLst>
              <a:ext uri="{FF2B5EF4-FFF2-40B4-BE49-F238E27FC236}">
                <a16:creationId xmlns:a16="http://schemas.microsoft.com/office/drawing/2014/main" xmlns="" id="{428F30DE-2A3C-40EF-9AB4-6BA807F6B77B}"/>
              </a:ext>
            </a:extLst>
          </p:cNvPr>
          <p:cNvSpPr>
            <a:spLocks noGrp="1" noChangeArrowheads="1"/>
          </p:cNvSpPr>
          <p:nvPr>
            <p:ph type="title"/>
          </p:nvPr>
        </p:nvSpPr>
        <p:spPr/>
        <p:txBody>
          <a:bodyPr/>
          <a:lstStyle/>
          <a:p>
            <a:pPr eaLnBrk="1" hangingPunct="1">
              <a:defRPr/>
            </a:pPr>
            <a:r>
              <a:rPr lang="en-US" altLang="en-US" sz="3600" dirty="0"/>
              <a:t>Quick Quiz</a:t>
            </a:r>
          </a:p>
        </p:txBody>
      </p:sp>
      <p:sp>
        <p:nvSpPr>
          <p:cNvPr id="2" name="Footer Placeholder 1">
            <a:extLst>
              <a:ext uri="{FF2B5EF4-FFF2-40B4-BE49-F238E27FC236}">
                <a16:creationId xmlns:a16="http://schemas.microsoft.com/office/drawing/2014/main" xmlns="" id="{5B02F505-31CC-48AC-ADC9-6B70424416A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a:extLst>
              <a:ext uri="{FF2B5EF4-FFF2-40B4-BE49-F238E27FC236}">
                <a16:creationId xmlns:a16="http://schemas.microsoft.com/office/drawing/2014/main" xmlns="" id="{519B9246-952B-4A4C-AEE3-F41995B042F9}"/>
              </a:ext>
            </a:extLst>
          </p:cNvPr>
          <p:cNvSpPr>
            <a:spLocks noGrp="1" noChangeArrowheads="1"/>
          </p:cNvSpPr>
          <p:nvPr>
            <p:ph idx="1"/>
          </p:nvPr>
        </p:nvSpPr>
        <p:spPr/>
        <p:txBody>
          <a:bodyPr/>
          <a:lstStyle/>
          <a:p>
            <a:pPr eaLnBrk="1" hangingPunct="1"/>
            <a:r>
              <a:rPr lang="en-US" altLang="en-US" dirty="0"/>
              <a:t>In 1996, allegations were made against Moody’s that it was issuing ratings on bonds it had not been hired to rate, in order to pressure issuers to pay for their service. </a:t>
            </a:r>
          </a:p>
          <a:p>
            <a:pPr eaLnBrk="1" hangingPunct="1"/>
            <a:endParaRPr lang="en-US" altLang="en-US" dirty="0"/>
          </a:p>
          <a:p>
            <a:pPr eaLnBrk="1" hangingPunct="1"/>
            <a:r>
              <a:rPr lang="en-US" altLang="en-US" dirty="0"/>
              <a:t>The government conducted an inquiry, but charges of antitrust violations were dropped. Even though no legal action was taken, does an ethical issue exist?</a:t>
            </a:r>
          </a:p>
        </p:txBody>
      </p:sp>
      <p:sp>
        <p:nvSpPr>
          <p:cNvPr id="81922" name="Rectangle 2">
            <a:extLst>
              <a:ext uri="{FF2B5EF4-FFF2-40B4-BE49-F238E27FC236}">
                <a16:creationId xmlns:a16="http://schemas.microsoft.com/office/drawing/2014/main" xmlns="" id="{06C3F361-471F-41DA-9D1B-59B7510C9886}"/>
              </a:ext>
            </a:extLst>
          </p:cNvPr>
          <p:cNvSpPr>
            <a:spLocks noGrp="1" noChangeArrowheads="1"/>
          </p:cNvSpPr>
          <p:nvPr>
            <p:ph type="title"/>
          </p:nvPr>
        </p:nvSpPr>
        <p:spPr/>
        <p:txBody>
          <a:bodyPr/>
          <a:lstStyle/>
          <a:p>
            <a:pPr eaLnBrk="1" hangingPunct="1">
              <a:defRPr/>
            </a:pPr>
            <a:r>
              <a:rPr lang="en-US" altLang="en-US" sz="3600" dirty="0"/>
              <a:t>Ethics Issues</a:t>
            </a:r>
          </a:p>
        </p:txBody>
      </p:sp>
      <p:sp>
        <p:nvSpPr>
          <p:cNvPr id="2" name="Footer Placeholder 1">
            <a:extLst>
              <a:ext uri="{FF2B5EF4-FFF2-40B4-BE49-F238E27FC236}">
                <a16:creationId xmlns:a16="http://schemas.microsoft.com/office/drawing/2014/main" xmlns="" id="{C38E969C-A479-4D7A-9498-633BE628211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a:extLst>
              <a:ext uri="{FF2B5EF4-FFF2-40B4-BE49-F238E27FC236}">
                <a16:creationId xmlns:a16="http://schemas.microsoft.com/office/drawing/2014/main" xmlns="" id="{9D5AA3A4-BC80-49F5-9F1C-F65E97422B0F}"/>
              </a:ext>
            </a:extLst>
          </p:cNvPr>
          <p:cNvSpPr>
            <a:spLocks noGrp="1" noChangeArrowheads="1"/>
          </p:cNvSpPr>
          <p:nvPr>
            <p:ph idx="1"/>
          </p:nvPr>
        </p:nvSpPr>
        <p:spPr/>
        <p:txBody>
          <a:bodyPr/>
          <a:lstStyle/>
          <a:p>
            <a:pPr eaLnBrk="1" hangingPunct="1"/>
            <a:r>
              <a:rPr lang="en-US" altLang="en-US" sz="2800" dirty="0"/>
              <a:t>What is the price of a $1,000 par value bond with a 6% coupon rate paid semiannually, if the bond is priced to yield 5% and it has 9 years to maturity?</a:t>
            </a:r>
          </a:p>
          <a:p>
            <a:pPr eaLnBrk="1" hangingPunct="1"/>
            <a:endParaRPr lang="en-US" altLang="en-US" sz="1800" dirty="0"/>
          </a:p>
          <a:p>
            <a:pPr eaLnBrk="1" hangingPunct="1"/>
            <a:r>
              <a:rPr lang="en-US" altLang="en-US" sz="2800" dirty="0"/>
              <a:t>What would be the price of the bond if the yield rose to 7%.</a:t>
            </a:r>
          </a:p>
          <a:p>
            <a:pPr eaLnBrk="1" hangingPunct="1"/>
            <a:endParaRPr lang="en-US" altLang="en-US" sz="1800" dirty="0"/>
          </a:p>
          <a:p>
            <a:pPr eaLnBrk="1" hangingPunct="1"/>
            <a:r>
              <a:rPr lang="en-US" altLang="en-US" sz="2800" dirty="0"/>
              <a:t>What is the current yield on the bond if the YTM is 7%?</a:t>
            </a:r>
          </a:p>
        </p:txBody>
      </p:sp>
      <p:sp>
        <p:nvSpPr>
          <p:cNvPr id="82946" name="Rectangle 2">
            <a:extLst>
              <a:ext uri="{FF2B5EF4-FFF2-40B4-BE49-F238E27FC236}">
                <a16:creationId xmlns:a16="http://schemas.microsoft.com/office/drawing/2014/main" xmlns="" id="{59C10A1E-5633-4CDB-BC9F-0E952A62DB0F}"/>
              </a:ext>
            </a:extLst>
          </p:cNvPr>
          <p:cNvSpPr>
            <a:spLocks noGrp="1" noChangeArrowheads="1"/>
          </p:cNvSpPr>
          <p:nvPr>
            <p:ph type="title"/>
          </p:nvPr>
        </p:nvSpPr>
        <p:spPr/>
        <p:txBody>
          <a:bodyPr/>
          <a:lstStyle/>
          <a:p>
            <a:pPr eaLnBrk="1" hangingPunct="1">
              <a:defRPr/>
            </a:pPr>
            <a:r>
              <a:rPr lang="en-US" altLang="en-US" sz="3600" dirty="0"/>
              <a:t>Comprehensive Problem</a:t>
            </a:r>
          </a:p>
        </p:txBody>
      </p:sp>
      <p:sp>
        <p:nvSpPr>
          <p:cNvPr id="2" name="Footer Placeholder 1">
            <a:extLst>
              <a:ext uri="{FF2B5EF4-FFF2-40B4-BE49-F238E27FC236}">
                <a16:creationId xmlns:a16="http://schemas.microsoft.com/office/drawing/2014/main" xmlns="" id="{66C209C6-5C54-4093-A9EB-77620133033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452A38-2D75-4406-9932-7188A707FE1C}"/>
              </a:ext>
            </a:extLst>
          </p:cNvPr>
          <p:cNvSpPr>
            <a:spLocks noGrp="1"/>
          </p:cNvSpPr>
          <p:nvPr>
            <p:ph type="title"/>
          </p:nvPr>
        </p:nvSpPr>
        <p:spPr/>
        <p:txBody>
          <a:bodyPr/>
          <a:lstStyle/>
          <a:p>
            <a:r>
              <a:rPr lang="en-US" altLang="en-US" dirty="0"/>
              <a:t>End of Chapter</a:t>
            </a:r>
            <a:endParaRPr lang="en-US" dirty="0"/>
          </a:p>
        </p:txBody>
      </p:sp>
      <p:sp>
        <p:nvSpPr>
          <p:cNvPr id="84994" name="Rectangle 3">
            <a:extLst>
              <a:ext uri="{FF2B5EF4-FFF2-40B4-BE49-F238E27FC236}">
                <a16:creationId xmlns:a16="http://schemas.microsoft.com/office/drawing/2014/main" xmlns="" id="{219D5DA9-DD15-49EF-A754-0318AAA43F63}"/>
              </a:ext>
            </a:extLst>
          </p:cNvPr>
          <p:cNvSpPr>
            <a:spLocks noGrp="1" noChangeArrowheads="1"/>
          </p:cNvSpPr>
          <p:nvPr>
            <p:ph type="body" idx="1"/>
          </p:nvPr>
        </p:nvSpPr>
        <p:spPr/>
        <p:txBody>
          <a:bodyPr/>
          <a:lstStyle/>
          <a:p>
            <a:r>
              <a:rPr lang="en-US" dirty="0"/>
              <a:t>Chapter 7</a:t>
            </a:r>
            <a:endParaRPr lang="en-US" altLang="en-US" dirty="0"/>
          </a:p>
        </p:txBody>
      </p:sp>
      <p:sp>
        <p:nvSpPr>
          <p:cNvPr id="5" name="Footer Placeholder 4">
            <a:extLst>
              <a:ext uri="{FF2B5EF4-FFF2-40B4-BE49-F238E27FC236}">
                <a16:creationId xmlns:a16="http://schemas.microsoft.com/office/drawing/2014/main" xmlns="" id="{40AF6637-F037-4E58-B4A9-3276F49023F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9441FAF7-6B1B-4876-AB29-A8C801654423}"/>
              </a:ext>
            </a:extLst>
          </p:cNvPr>
          <p:cNvSpPr>
            <a:spLocks noGrp="1" noChangeArrowheads="1"/>
          </p:cNvSpPr>
          <p:nvPr>
            <p:ph idx="1"/>
          </p:nvPr>
        </p:nvSpPr>
        <p:spPr/>
        <p:txBody>
          <a:bodyPr/>
          <a:lstStyle/>
          <a:p>
            <a:pPr eaLnBrk="1" hangingPunct="1">
              <a:defRPr/>
            </a:pPr>
            <a:r>
              <a:rPr lang="en-US" altLang="en-US" sz="2700" dirty="0"/>
              <a:t>Bond Value = PV of coupons + PV of par</a:t>
            </a:r>
          </a:p>
          <a:p>
            <a:pPr eaLnBrk="1" hangingPunct="1">
              <a:defRPr/>
            </a:pPr>
            <a:r>
              <a:rPr lang="en-US" altLang="en-US" sz="2700" dirty="0"/>
              <a:t>Bond Value = PV of annuity + PV of lump sum</a:t>
            </a:r>
          </a:p>
          <a:p>
            <a:pPr marL="0" indent="0" eaLnBrk="1" hangingPunct="1">
              <a:buFontTx/>
              <a:buNone/>
              <a:defRPr/>
            </a:pPr>
            <a:endParaRPr lang="en-US" altLang="en-US" sz="1800" dirty="0"/>
          </a:p>
          <a:p>
            <a:pPr eaLnBrk="1" hangingPunct="1">
              <a:defRPr/>
            </a:pPr>
            <a:r>
              <a:rPr lang="en-US" altLang="en-US" sz="2700" dirty="0"/>
              <a:t>As interest rates increase, present values decrease.</a:t>
            </a:r>
          </a:p>
          <a:p>
            <a:pPr eaLnBrk="1" hangingPunct="1">
              <a:defRPr/>
            </a:pPr>
            <a:endParaRPr lang="en-US" altLang="en-US" sz="1800" dirty="0"/>
          </a:p>
          <a:p>
            <a:pPr eaLnBrk="1" hangingPunct="1">
              <a:defRPr/>
            </a:pPr>
            <a:r>
              <a:rPr lang="en-US" altLang="en-US" sz="2700" dirty="0"/>
              <a:t>So, as interest rates increase, bond prices decrease and vice versa.</a:t>
            </a:r>
          </a:p>
        </p:txBody>
      </p:sp>
      <p:sp>
        <p:nvSpPr>
          <p:cNvPr id="10242" name="Rectangle 2">
            <a:extLst>
              <a:ext uri="{FF2B5EF4-FFF2-40B4-BE49-F238E27FC236}">
                <a16:creationId xmlns:a16="http://schemas.microsoft.com/office/drawing/2014/main" xmlns="" id="{38B54ABB-EF47-44C0-A3D8-3D00C66C1512}"/>
              </a:ext>
            </a:extLst>
          </p:cNvPr>
          <p:cNvSpPr>
            <a:spLocks noGrp="1" noChangeArrowheads="1"/>
          </p:cNvSpPr>
          <p:nvPr>
            <p:ph type="title"/>
          </p:nvPr>
        </p:nvSpPr>
        <p:spPr/>
        <p:txBody>
          <a:bodyPr>
            <a:noAutofit/>
          </a:bodyPr>
          <a:lstStyle/>
          <a:p>
            <a:pPr eaLnBrk="1" hangingPunct="1">
              <a:defRPr/>
            </a:pPr>
            <a:r>
              <a:rPr lang="en-US" altLang="en-US" sz="3600" dirty="0"/>
              <a:t>Present Value of Cash Flows </a:t>
            </a:r>
            <a:br>
              <a:rPr lang="en-US" altLang="en-US" sz="3600" dirty="0"/>
            </a:br>
            <a:r>
              <a:rPr lang="en-US" altLang="en-US" sz="3600" dirty="0"/>
              <a:t>as Rates Change</a:t>
            </a:r>
          </a:p>
        </p:txBody>
      </p:sp>
      <p:sp>
        <p:nvSpPr>
          <p:cNvPr id="2" name="Footer Placeholder 1">
            <a:extLst>
              <a:ext uri="{FF2B5EF4-FFF2-40B4-BE49-F238E27FC236}">
                <a16:creationId xmlns:a16="http://schemas.microsoft.com/office/drawing/2014/main" xmlns="" id="{56ABE3C6-E028-4169-A727-AD16C8CA34A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xmlns="" id="{A786E800-3625-4B81-A97E-B4EB81300835}"/>
              </a:ext>
            </a:extLst>
          </p:cNvPr>
          <p:cNvSpPr>
            <a:spLocks noGrp="1" noChangeArrowheads="1"/>
          </p:cNvSpPr>
          <p:nvPr>
            <p:ph idx="1"/>
          </p:nvPr>
        </p:nvSpPr>
        <p:spPr/>
        <p:txBody>
          <a:bodyPr/>
          <a:lstStyle/>
          <a:p>
            <a:pPr eaLnBrk="1" hangingPunct="1">
              <a:lnSpc>
                <a:spcPct val="90000"/>
              </a:lnSpc>
            </a:pPr>
            <a:r>
              <a:rPr lang="en-US" altLang="en-US" dirty="0"/>
              <a:t>Consider a bond with a coupon rate of 10% and annual coupons. The par value is $1,000, and the bond has 5 years to maturity. The yield to maturity is 11%. What is the value of the bond?</a:t>
            </a:r>
          </a:p>
          <a:p>
            <a:pPr eaLnBrk="1" hangingPunct="1">
              <a:lnSpc>
                <a:spcPct val="90000"/>
              </a:lnSpc>
            </a:pPr>
            <a:endParaRPr lang="en-US" altLang="en-US" sz="1200" dirty="0"/>
          </a:p>
          <a:p>
            <a:pPr lvl="1" eaLnBrk="1" hangingPunct="1">
              <a:lnSpc>
                <a:spcPct val="90000"/>
              </a:lnSpc>
              <a:buFont typeface="Wingdings" panose="05000000000000000000" pitchFamily="2" charset="2"/>
              <a:buChar char="§"/>
            </a:pPr>
            <a:r>
              <a:rPr lang="en-US" altLang="en-US" sz="2600" dirty="0"/>
              <a:t>Using the formula:</a:t>
            </a:r>
          </a:p>
          <a:p>
            <a:pPr lvl="2" eaLnBrk="1" hangingPunct="1">
              <a:lnSpc>
                <a:spcPct val="90000"/>
              </a:lnSpc>
            </a:pPr>
            <a:r>
              <a:rPr lang="en-US" altLang="en-US" sz="2300" dirty="0"/>
              <a:t>B = PV of annuity + PV of lump sum</a:t>
            </a:r>
          </a:p>
          <a:p>
            <a:pPr lvl="2" eaLnBrk="1" hangingPunct="1">
              <a:lnSpc>
                <a:spcPct val="90000"/>
              </a:lnSpc>
            </a:pPr>
            <a:r>
              <a:rPr lang="en-US" altLang="en-US" sz="2300" dirty="0"/>
              <a:t>B = 100[1 – 1/(1.11)</a:t>
            </a:r>
            <a:r>
              <a:rPr lang="en-US" altLang="en-US" sz="2300" baseline="30000" dirty="0"/>
              <a:t>5</a:t>
            </a:r>
            <a:r>
              <a:rPr lang="en-US" altLang="en-US" sz="2300" dirty="0"/>
              <a:t>] / .11 + 1,000 / (1.11)</a:t>
            </a:r>
            <a:r>
              <a:rPr lang="en-US" altLang="en-US" sz="2300" baseline="30000" dirty="0"/>
              <a:t>5</a:t>
            </a:r>
            <a:endParaRPr lang="en-US" altLang="en-US" sz="2300" dirty="0"/>
          </a:p>
          <a:p>
            <a:pPr lvl="2" eaLnBrk="1" hangingPunct="1">
              <a:lnSpc>
                <a:spcPct val="90000"/>
              </a:lnSpc>
            </a:pPr>
            <a:r>
              <a:rPr lang="en-US" altLang="en-US" sz="2300" dirty="0"/>
              <a:t>B = 369.59 + 593.45 = 963.04</a:t>
            </a:r>
          </a:p>
          <a:p>
            <a:pPr lvl="2" eaLnBrk="1" hangingPunct="1">
              <a:lnSpc>
                <a:spcPct val="90000"/>
              </a:lnSpc>
            </a:pPr>
            <a:endParaRPr lang="en-US" altLang="en-US" sz="1200" dirty="0"/>
          </a:p>
          <a:p>
            <a:pPr lvl="1" eaLnBrk="1" hangingPunct="1">
              <a:lnSpc>
                <a:spcPct val="90000"/>
              </a:lnSpc>
              <a:buFont typeface="Wingdings" panose="05000000000000000000" pitchFamily="2" charset="2"/>
              <a:buChar char="§"/>
            </a:pPr>
            <a:r>
              <a:rPr lang="en-US" altLang="en-US" sz="2600" dirty="0"/>
              <a:t>Using the calculator:</a:t>
            </a:r>
          </a:p>
          <a:p>
            <a:pPr lvl="2" eaLnBrk="1" hangingPunct="1">
              <a:lnSpc>
                <a:spcPct val="90000"/>
              </a:lnSpc>
            </a:pPr>
            <a:r>
              <a:rPr lang="en-US" altLang="en-US" sz="2300" dirty="0"/>
              <a:t>N = 5; I/Y = 11; PMT = 100; FV = 1,000</a:t>
            </a:r>
          </a:p>
          <a:p>
            <a:pPr lvl="2" eaLnBrk="1" hangingPunct="1">
              <a:lnSpc>
                <a:spcPct val="90000"/>
              </a:lnSpc>
            </a:pPr>
            <a:r>
              <a:rPr lang="en-US" altLang="en-US" sz="2300" dirty="0"/>
              <a:t>CPT PV = -963.04</a:t>
            </a:r>
          </a:p>
        </p:txBody>
      </p:sp>
      <p:sp>
        <p:nvSpPr>
          <p:cNvPr id="11266" name="Rectangle 2">
            <a:extLst>
              <a:ext uri="{FF2B5EF4-FFF2-40B4-BE49-F238E27FC236}">
                <a16:creationId xmlns:a16="http://schemas.microsoft.com/office/drawing/2014/main" xmlns="" id="{86142EA0-8AEB-4C59-A2E1-AD39B6B1AB32}"/>
              </a:ext>
            </a:extLst>
          </p:cNvPr>
          <p:cNvSpPr>
            <a:spLocks noGrp="1" noChangeArrowheads="1"/>
          </p:cNvSpPr>
          <p:nvPr>
            <p:ph type="title"/>
          </p:nvPr>
        </p:nvSpPr>
        <p:spPr/>
        <p:txBody>
          <a:bodyPr>
            <a:noAutofit/>
          </a:bodyPr>
          <a:lstStyle/>
          <a:p>
            <a:pPr eaLnBrk="1" hangingPunct="1">
              <a:defRPr/>
            </a:pPr>
            <a:r>
              <a:rPr lang="en-US" altLang="en-US" sz="3600" dirty="0"/>
              <a:t>Valuing a Discount Bond with Annual Coupons</a:t>
            </a:r>
          </a:p>
        </p:txBody>
      </p:sp>
      <p:sp>
        <p:nvSpPr>
          <p:cNvPr id="2" name="Footer Placeholder 1">
            <a:extLst>
              <a:ext uri="{FF2B5EF4-FFF2-40B4-BE49-F238E27FC236}">
                <a16:creationId xmlns:a16="http://schemas.microsoft.com/office/drawing/2014/main" xmlns="" id="{F30509D3-0AFE-4414-BEE0-09EC8C1D057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xmlns="" id="{DD56C8D4-FAA7-4435-B8B2-B2D0A9BB0E16}"/>
              </a:ext>
            </a:extLst>
          </p:cNvPr>
          <p:cNvSpPr>
            <a:spLocks noGrp="1" noChangeArrowheads="1"/>
          </p:cNvSpPr>
          <p:nvPr>
            <p:ph idx="1"/>
          </p:nvPr>
        </p:nvSpPr>
        <p:spPr/>
        <p:txBody>
          <a:bodyPr/>
          <a:lstStyle/>
          <a:p>
            <a:pPr eaLnBrk="1" hangingPunct="1"/>
            <a:r>
              <a:rPr lang="en-US" altLang="en-US" dirty="0"/>
              <a:t>Suppose you are reviewing a bond that has a 10% annual coupon and a face value of $1000. There are 20 years to maturity, and the yield to maturity is 8%. What is the price of this bond?</a:t>
            </a:r>
          </a:p>
          <a:p>
            <a:pPr eaLnBrk="1" hangingPunct="1"/>
            <a:endParaRPr lang="en-US" altLang="en-US" sz="1200" dirty="0"/>
          </a:p>
          <a:p>
            <a:pPr lvl="1" eaLnBrk="1" hangingPunct="1">
              <a:buFont typeface="Wingdings" panose="05000000000000000000" pitchFamily="2" charset="2"/>
              <a:buChar char="§"/>
            </a:pPr>
            <a:r>
              <a:rPr lang="en-US" altLang="en-US" sz="2200" dirty="0"/>
              <a:t>Using the formula:</a:t>
            </a:r>
          </a:p>
          <a:p>
            <a:pPr lvl="2" eaLnBrk="1" hangingPunct="1"/>
            <a:r>
              <a:rPr lang="en-US" altLang="en-US" sz="2000" dirty="0"/>
              <a:t>B = PV of annuity + PV of lump sum</a:t>
            </a:r>
          </a:p>
          <a:p>
            <a:pPr lvl="2" eaLnBrk="1" hangingPunct="1"/>
            <a:r>
              <a:rPr lang="en-US" altLang="en-US" sz="2000" dirty="0"/>
              <a:t>B = 100[1 – 1/(1.08)</a:t>
            </a:r>
            <a:r>
              <a:rPr lang="en-US" altLang="en-US" sz="2000" baseline="30000" dirty="0"/>
              <a:t>20</a:t>
            </a:r>
            <a:r>
              <a:rPr lang="en-US" altLang="en-US" sz="2000" dirty="0"/>
              <a:t>] / .08 + 1000 / (1.08)</a:t>
            </a:r>
            <a:r>
              <a:rPr lang="en-US" altLang="en-US" sz="2000" baseline="30000" dirty="0"/>
              <a:t>20</a:t>
            </a:r>
            <a:endParaRPr lang="en-US" altLang="en-US" sz="2000" dirty="0"/>
          </a:p>
          <a:p>
            <a:pPr lvl="2" eaLnBrk="1" hangingPunct="1"/>
            <a:r>
              <a:rPr lang="en-US" altLang="en-US" sz="2000" dirty="0"/>
              <a:t>B = 981.81 + 214.55 = 1196.36</a:t>
            </a:r>
          </a:p>
          <a:p>
            <a:pPr lvl="2" eaLnBrk="1" hangingPunct="1"/>
            <a:endParaRPr lang="en-US" altLang="en-US" sz="1200" dirty="0"/>
          </a:p>
          <a:p>
            <a:pPr lvl="1" eaLnBrk="1" hangingPunct="1">
              <a:buFont typeface="Wingdings" panose="05000000000000000000" pitchFamily="2" charset="2"/>
              <a:buChar char="§"/>
            </a:pPr>
            <a:r>
              <a:rPr lang="en-US" altLang="en-US" sz="2200" dirty="0"/>
              <a:t>Using the calculator:</a:t>
            </a:r>
          </a:p>
          <a:p>
            <a:pPr lvl="2" eaLnBrk="1" hangingPunct="1"/>
            <a:r>
              <a:rPr lang="en-US" altLang="en-US" sz="2000" dirty="0"/>
              <a:t>N = 20; I/Y = 8; PMT = 100; FV = 1000</a:t>
            </a:r>
          </a:p>
          <a:p>
            <a:pPr lvl="2" eaLnBrk="1" hangingPunct="1"/>
            <a:r>
              <a:rPr lang="en-US" altLang="en-US" sz="2000" dirty="0"/>
              <a:t>CPT PV = -1,196.36</a:t>
            </a:r>
          </a:p>
        </p:txBody>
      </p:sp>
      <p:sp>
        <p:nvSpPr>
          <p:cNvPr id="13314" name="Rectangle 2">
            <a:extLst>
              <a:ext uri="{FF2B5EF4-FFF2-40B4-BE49-F238E27FC236}">
                <a16:creationId xmlns:a16="http://schemas.microsoft.com/office/drawing/2014/main" xmlns="" id="{9E01FA74-6194-4A9C-96C2-4799E4D724A9}"/>
              </a:ext>
            </a:extLst>
          </p:cNvPr>
          <p:cNvSpPr>
            <a:spLocks noGrp="1" noChangeArrowheads="1"/>
          </p:cNvSpPr>
          <p:nvPr>
            <p:ph type="title"/>
          </p:nvPr>
        </p:nvSpPr>
        <p:spPr/>
        <p:txBody>
          <a:bodyPr>
            <a:noAutofit/>
          </a:bodyPr>
          <a:lstStyle/>
          <a:p>
            <a:pPr eaLnBrk="1" hangingPunct="1">
              <a:defRPr/>
            </a:pPr>
            <a:r>
              <a:rPr lang="en-US" altLang="en-US" sz="3600" dirty="0"/>
              <a:t>Valuing a Premium Bond with Annual Coupons</a:t>
            </a:r>
          </a:p>
        </p:txBody>
      </p:sp>
      <p:sp>
        <p:nvSpPr>
          <p:cNvPr id="2" name="Footer Placeholder 1">
            <a:extLst>
              <a:ext uri="{FF2B5EF4-FFF2-40B4-BE49-F238E27FC236}">
                <a16:creationId xmlns:a16="http://schemas.microsoft.com/office/drawing/2014/main" xmlns="" id="{8925EA57-979F-4149-B5B6-B0BF212B9492}"/>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a:extLst>
              <a:ext uri="{FF2B5EF4-FFF2-40B4-BE49-F238E27FC236}">
                <a16:creationId xmlns:a16="http://schemas.microsoft.com/office/drawing/2014/main" xmlns="" id="{AED53B47-1A0D-4124-B558-32016788CDA9}"/>
              </a:ext>
            </a:extLst>
          </p:cNvPr>
          <p:cNvSpPr>
            <a:spLocks noChangeArrowheads="1"/>
          </p:cNvSpPr>
          <p:nvPr/>
        </p:nvSpPr>
        <p:spPr bwMode="auto">
          <a:xfrm>
            <a:off x="1371600" y="1844675"/>
            <a:ext cx="6400800" cy="3810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p:spPr>
        <p:txBody>
          <a:bodyPr wrap="none" anchor="ctr">
            <a:flatTx/>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endParaRPr lang="en-US" altLang="en-US" sz="1800" dirty="0">
              <a:solidFill>
                <a:schemeClr val="tx1"/>
              </a:solidFill>
              <a:latin typeface="Arial" panose="020B0604020202020204" pitchFamily="34" charset="0"/>
            </a:endParaRPr>
          </a:p>
        </p:txBody>
      </p:sp>
      <p:sp>
        <p:nvSpPr>
          <p:cNvPr id="25603" name="Rectangle 6">
            <a:extLst>
              <a:ext uri="{FF2B5EF4-FFF2-40B4-BE49-F238E27FC236}">
                <a16:creationId xmlns:a16="http://schemas.microsoft.com/office/drawing/2014/main" xmlns="" id="{EF09A1B3-B016-49BC-A0D0-D0BBC32BD769}"/>
              </a:ext>
            </a:extLst>
          </p:cNvPr>
          <p:cNvSpPr>
            <a:spLocks noChangeArrowheads="1"/>
          </p:cNvSpPr>
          <p:nvPr/>
        </p:nvSpPr>
        <p:spPr bwMode="auto">
          <a:xfrm>
            <a:off x="914400" y="1519238"/>
            <a:ext cx="7086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endParaRPr lang="en-US" altLang="en-US" sz="1800" dirty="0">
              <a:solidFill>
                <a:schemeClr val="tx1"/>
              </a:solidFill>
              <a:latin typeface="Arial" panose="020B0604020202020204" pitchFamily="34" charset="0"/>
            </a:endParaRPr>
          </a:p>
        </p:txBody>
      </p:sp>
      <p:graphicFrame>
        <p:nvGraphicFramePr>
          <p:cNvPr id="2" name="Object 3">
            <a:extLst>
              <a:ext uri="{FF2B5EF4-FFF2-40B4-BE49-F238E27FC236}">
                <a16:creationId xmlns:a16="http://schemas.microsoft.com/office/drawing/2014/main" xmlns="" id="{51D56776-2F5A-4D8B-BE87-DA5EB736E838}"/>
              </a:ext>
            </a:extLst>
          </p:cNvPr>
          <p:cNvGraphicFramePr>
            <a:graphicFrameLocks noGrp="1" noChangeAspect="1"/>
          </p:cNvGraphicFramePr>
          <p:nvPr>
            <p:ph type="chart" idx="1"/>
            <p:extLst>
              <p:ext uri="{D42A27DB-BD31-4B8C-83A1-F6EECF244321}">
                <p14:modId xmlns:p14="http://schemas.microsoft.com/office/powerpoint/2010/main" val="2322795699"/>
              </p:ext>
            </p:extLst>
          </p:nvPr>
        </p:nvGraphicFramePr>
        <p:xfrm>
          <a:off x="1371600" y="1844674"/>
          <a:ext cx="6477000" cy="3998914"/>
        </p:xfrm>
        <a:graphic>
          <a:graphicData uri="http://schemas.openxmlformats.org/drawingml/2006/chart">
            <c:chart xmlns:c="http://schemas.openxmlformats.org/drawingml/2006/chart" xmlns:r="http://schemas.openxmlformats.org/officeDocument/2006/relationships" r:id="rId3"/>
          </a:graphicData>
        </a:graphic>
      </p:graphicFrame>
      <p:sp>
        <p:nvSpPr>
          <p:cNvPr id="14340" name="Rectangle 2">
            <a:extLst>
              <a:ext uri="{FF2B5EF4-FFF2-40B4-BE49-F238E27FC236}">
                <a16:creationId xmlns:a16="http://schemas.microsoft.com/office/drawing/2014/main" xmlns="" id="{891EAD85-60CB-4F56-A025-8A44765B6716}"/>
              </a:ext>
            </a:extLst>
          </p:cNvPr>
          <p:cNvSpPr>
            <a:spLocks noGrp="1" noChangeArrowheads="1"/>
          </p:cNvSpPr>
          <p:nvPr>
            <p:ph type="title"/>
          </p:nvPr>
        </p:nvSpPr>
        <p:spPr/>
        <p:txBody>
          <a:bodyPr>
            <a:noAutofit/>
          </a:bodyPr>
          <a:lstStyle/>
          <a:p>
            <a:pPr eaLnBrk="1" hangingPunct="1">
              <a:defRPr/>
            </a:pPr>
            <a:r>
              <a:rPr lang="en-US" altLang="en-US" sz="3200" dirty="0"/>
              <a:t>Graphical Relationship Between Price and Yield-to-maturity (YTM)</a:t>
            </a:r>
          </a:p>
        </p:txBody>
      </p:sp>
      <p:sp>
        <p:nvSpPr>
          <p:cNvPr id="25606" name="Text Box 5">
            <a:extLst>
              <a:ext uri="{FF2B5EF4-FFF2-40B4-BE49-F238E27FC236}">
                <a16:creationId xmlns:a16="http://schemas.microsoft.com/office/drawing/2014/main" xmlns="" id="{BDBA57CD-132E-4E5E-A5D4-E934486DD978}"/>
              </a:ext>
            </a:extLst>
          </p:cNvPr>
          <p:cNvSpPr txBox="1">
            <a:spLocks noChangeArrowheads="1"/>
          </p:cNvSpPr>
          <p:nvPr/>
        </p:nvSpPr>
        <p:spPr bwMode="auto">
          <a:xfrm>
            <a:off x="3886200" y="5638800"/>
            <a:ext cx="2743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eaLnBrk="1" hangingPunct="1">
              <a:spcBef>
                <a:spcPct val="50000"/>
              </a:spcBef>
              <a:buClrTx/>
              <a:buFontTx/>
              <a:buNone/>
            </a:pPr>
            <a:r>
              <a:rPr lang="en-US" altLang="en-US" sz="1800" dirty="0">
                <a:solidFill>
                  <a:schemeClr val="bg1"/>
                </a:solidFill>
                <a:latin typeface="Arial" panose="020B0604020202020204" pitchFamily="34" charset="0"/>
              </a:rPr>
              <a:t>Yield-to-maturity (YTM)</a:t>
            </a:r>
          </a:p>
        </p:txBody>
      </p:sp>
      <p:sp>
        <p:nvSpPr>
          <p:cNvPr id="25608" name="TextBox 2">
            <a:extLst>
              <a:ext uri="{FF2B5EF4-FFF2-40B4-BE49-F238E27FC236}">
                <a16:creationId xmlns:a16="http://schemas.microsoft.com/office/drawing/2014/main" xmlns="" id="{E8CCC642-B31D-433B-BDFA-3CAFB4E2184E}"/>
              </a:ext>
            </a:extLst>
          </p:cNvPr>
          <p:cNvSpPr txBox="1">
            <a:spLocks noChangeArrowheads="1"/>
          </p:cNvSpPr>
          <p:nvPr/>
        </p:nvSpPr>
        <p:spPr bwMode="auto">
          <a:xfrm>
            <a:off x="884238" y="5843588"/>
            <a:ext cx="60340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800" dirty="0">
                <a:latin typeface="Arial" panose="020B0604020202020204" pitchFamily="34" charset="0"/>
              </a:rPr>
              <a:t>Bond characteristics: </a:t>
            </a:r>
          </a:p>
          <a:p>
            <a:pPr>
              <a:spcBef>
                <a:spcPct val="0"/>
              </a:spcBef>
              <a:buClrTx/>
              <a:buFontTx/>
              <a:buNone/>
            </a:pPr>
            <a:r>
              <a:rPr lang="en-US" altLang="en-US" sz="1800" dirty="0">
                <a:latin typeface="Arial" panose="020B0604020202020204" pitchFamily="34" charset="0"/>
              </a:rPr>
              <a:t>10 year maturity, 8% coupon rate, $1,000 par value</a:t>
            </a:r>
          </a:p>
        </p:txBody>
      </p:sp>
      <p:sp>
        <p:nvSpPr>
          <p:cNvPr id="25609" name="TextBox 3">
            <a:extLst>
              <a:ext uri="{FF2B5EF4-FFF2-40B4-BE49-F238E27FC236}">
                <a16:creationId xmlns:a16="http://schemas.microsoft.com/office/drawing/2014/main" xmlns="" id="{E0FBE61A-4B56-43EC-980F-18D92327BD8F}"/>
              </a:ext>
            </a:extLst>
          </p:cNvPr>
          <p:cNvSpPr txBox="1">
            <a:spLocks noChangeArrowheads="1"/>
          </p:cNvSpPr>
          <p:nvPr/>
        </p:nvSpPr>
        <p:spPr bwMode="auto">
          <a:xfrm>
            <a:off x="3198813" y="5613400"/>
            <a:ext cx="449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4A66AC"/>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008080"/>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5AA2AE"/>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5AA2AE"/>
              </a:buClr>
              <a:buFont typeface="Arial" panose="020B0604020202020204" pitchFamily="34" charset="0"/>
              <a:buChar char="•"/>
              <a:defRPr sz="1600">
                <a:solidFill>
                  <a:schemeClr val="tx2"/>
                </a:solidFill>
                <a:latin typeface="Century Gothic" panose="020B0502020202020204" pitchFamily="34" charset="0"/>
              </a:defRPr>
            </a:lvl9pPr>
          </a:lstStyle>
          <a:p>
            <a:pPr>
              <a:spcBef>
                <a:spcPct val="0"/>
              </a:spcBef>
              <a:buClrTx/>
              <a:buFontTx/>
              <a:buNone/>
            </a:pPr>
            <a:r>
              <a:rPr lang="en-US" altLang="en-US" sz="1800" dirty="0">
                <a:solidFill>
                  <a:schemeClr val="tx1"/>
                </a:solidFill>
                <a:latin typeface="Arial" panose="020B0604020202020204" pitchFamily="34" charset="0"/>
              </a:rPr>
              <a:t>Yield-to-Maturity (YTM)</a:t>
            </a:r>
          </a:p>
        </p:txBody>
      </p:sp>
      <p:sp>
        <p:nvSpPr>
          <p:cNvPr id="5" name="TextBox 4">
            <a:extLst>
              <a:ext uri="{FF2B5EF4-FFF2-40B4-BE49-F238E27FC236}">
                <a16:creationId xmlns:a16="http://schemas.microsoft.com/office/drawing/2014/main" xmlns="" id="{878D99EF-8803-4146-9907-54980C28C6A6}"/>
              </a:ext>
            </a:extLst>
          </p:cNvPr>
          <p:cNvSpPr txBox="1"/>
          <p:nvPr/>
        </p:nvSpPr>
        <p:spPr>
          <a:xfrm>
            <a:off x="859971" y="2236956"/>
            <a:ext cx="461665" cy="2308324"/>
          </a:xfrm>
          <a:prstGeom prst="rect">
            <a:avLst/>
          </a:prstGeom>
          <a:noFill/>
        </p:spPr>
        <p:txBody>
          <a:bodyPr vert="vert270">
            <a:spAutoFit/>
          </a:bodyPr>
          <a:lstStyle/>
          <a:p>
            <a:pPr>
              <a:defRPr/>
            </a:pPr>
            <a:r>
              <a:rPr lang="en-US" dirty="0"/>
              <a:t>Bond Price, in dollars</a:t>
            </a:r>
          </a:p>
        </p:txBody>
      </p:sp>
      <p:sp>
        <p:nvSpPr>
          <p:cNvPr id="3" name="Footer Placeholder 2">
            <a:extLst>
              <a:ext uri="{FF2B5EF4-FFF2-40B4-BE49-F238E27FC236}">
                <a16:creationId xmlns:a16="http://schemas.microsoft.com/office/drawing/2014/main" xmlns="" id="{9B41F0B9-B516-4426-A07D-258359A7626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xmlns="" id="{7736CE7F-70A3-4D06-81F8-5B40002491E5}"/>
              </a:ext>
            </a:extLst>
          </p:cNvPr>
          <p:cNvSpPr>
            <a:spLocks noGrp="1" noChangeArrowheads="1"/>
          </p:cNvSpPr>
          <p:nvPr>
            <p:ph idx="1"/>
          </p:nvPr>
        </p:nvSpPr>
        <p:spPr/>
        <p:txBody>
          <a:bodyPr/>
          <a:lstStyle/>
          <a:p>
            <a:pPr eaLnBrk="1" hangingPunct="1"/>
            <a:r>
              <a:rPr lang="en-US" altLang="en-US" dirty="0"/>
              <a:t>If YTM = coupon rate, then par value = bond price</a:t>
            </a:r>
          </a:p>
          <a:p>
            <a:pPr eaLnBrk="1" hangingPunct="1"/>
            <a:endParaRPr lang="en-US" altLang="en-US" dirty="0"/>
          </a:p>
          <a:p>
            <a:pPr eaLnBrk="1" hangingPunct="1"/>
            <a:r>
              <a:rPr lang="en-US" altLang="en-US" dirty="0"/>
              <a:t>If YTM &gt; coupon rate, then par value &gt; bond price</a:t>
            </a:r>
          </a:p>
          <a:p>
            <a:pPr lvl="1" eaLnBrk="1" hangingPunct="1">
              <a:buFont typeface="Wingdings" panose="05000000000000000000" pitchFamily="2" charset="2"/>
              <a:buChar char="§"/>
            </a:pPr>
            <a:r>
              <a:rPr lang="en-US" altLang="en-US" dirty="0"/>
              <a:t>Why? The discount provides yield above coupon rate.</a:t>
            </a:r>
          </a:p>
          <a:p>
            <a:pPr lvl="1" eaLnBrk="1" hangingPunct="1">
              <a:buFont typeface="Wingdings" panose="05000000000000000000" pitchFamily="2" charset="2"/>
              <a:buChar char="§"/>
            </a:pPr>
            <a:r>
              <a:rPr lang="en-US" altLang="en-US" dirty="0"/>
              <a:t>Price below par value, called a discount bond</a:t>
            </a:r>
          </a:p>
          <a:p>
            <a:pPr lvl="1" eaLnBrk="1" hangingPunct="1">
              <a:buFont typeface="Wingdings" panose="05000000000000000000" pitchFamily="2" charset="2"/>
              <a:buChar char="§"/>
            </a:pPr>
            <a:endParaRPr lang="en-US" altLang="en-US" dirty="0"/>
          </a:p>
          <a:p>
            <a:pPr eaLnBrk="1" hangingPunct="1"/>
            <a:r>
              <a:rPr lang="en-US" altLang="en-US" dirty="0"/>
              <a:t>If YTM &lt; coupon rate, then par value &lt; bond price</a:t>
            </a:r>
          </a:p>
          <a:p>
            <a:pPr lvl="1" eaLnBrk="1" hangingPunct="1">
              <a:buFont typeface="Wingdings" panose="05000000000000000000" pitchFamily="2" charset="2"/>
              <a:buChar char="§"/>
            </a:pPr>
            <a:r>
              <a:rPr lang="en-US" altLang="en-US" dirty="0"/>
              <a:t>Why? Higher coupon rate causes value above par.</a:t>
            </a:r>
          </a:p>
          <a:p>
            <a:pPr lvl="1" eaLnBrk="1" hangingPunct="1">
              <a:buFont typeface="Wingdings" panose="05000000000000000000" pitchFamily="2" charset="2"/>
              <a:buChar char="§"/>
            </a:pPr>
            <a:r>
              <a:rPr lang="en-US" altLang="en-US" dirty="0"/>
              <a:t>Price above par value, called a premium bond</a:t>
            </a:r>
          </a:p>
        </p:txBody>
      </p:sp>
      <p:sp>
        <p:nvSpPr>
          <p:cNvPr id="16386" name="Rectangle 2">
            <a:extLst>
              <a:ext uri="{FF2B5EF4-FFF2-40B4-BE49-F238E27FC236}">
                <a16:creationId xmlns:a16="http://schemas.microsoft.com/office/drawing/2014/main" xmlns="" id="{DFD85A40-9B14-4270-8925-48E261F0DB88}"/>
              </a:ext>
            </a:extLst>
          </p:cNvPr>
          <p:cNvSpPr>
            <a:spLocks noGrp="1" noChangeArrowheads="1"/>
          </p:cNvSpPr>
          <p:nvPr>
            <p:ph type="title"/>
          </p:nvPr>
        </p:nvSpPr>
        <p:spPr/>
        <p:txBody>
          <a:bodyPr>
            <a:noAutofit/>
          </a:bodyPr>
          <a:lstStyle/>
          <a:p>
            <a:pPr eaLnBrk="1" hangingPunct="1">
              <a:defRPr/>
            </a:pPr>
            <a:r>
              <a:rPr lang="en-US" altLang="en-US" sz="3600" dirty="0"/>
              <a:t>Bond Prices: Relationship Between Coupon and Yield</a:t>
            </a:r>
          </a:p>
        </p:txBody>
      </p:sp>
      <p:sp>
        <p:nvSpPr>
          <p:cNvPr id="2" name="Footer Placeholder 1">
            <a:extLst>
              <a:ext uri="{FF2B5EF4-FFF2-40B4-BE49-F238E27FC236}">
                <a16:creationId xmlns:a16="http://schemas.microsoft.com/office/drawing/2014/main" xmlns="" id="{77DF57AD-E899-477D-937A-F969CD32C4D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WJ_FCF11e_PPT_Templat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1546</TotalTime>
  <Words>5543</Words>
  <Application>Microsoft Office PowerPoint</Application>
  <PresentationFormat>On-screen Show (4:3)</PresentationFormat>
  <Paragraphs>642</Paragraphs>
  <Slides>49</Slides>
  <Notes>47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52" baseType="lpstr">
      <vt:lpstr>RWJ_FCF11e_PPT_Template</vt:lpstr>
      <vt:lpstr>Equation</vt:lpstr>
      <vt:lpstr>Worksheet</vt:lpstr>
      <vt:lpstr>CHAPTER 7</vt:lpstr>
      <vt:lpstr>Key Concepts and Skills</vt:lpstr>
      <vt:lpstr>Chapter Outline</vt:lpstr>
      <vt:lpstr>Bond Definitions</vt:lpstr>
      <vt:lpstr>Present Value of Cash Flows  as Rates Change</vt:lpstr>
      <vt:lpstr>Valuing a Discount Bond with Annual Coupons</vt:lpstr>
      <vt:lpstr>Valuing a Premium Bond with Annual Coupons</vt:lpstr>
      <vt:lpstr>Graphical Relationship Between Price and Yield-to-maturity (YTM)</vt:lpstr>
      <vt:lpstr>Bond Prices: Relationship Between Coupon and Yield</vt:lpstr>
      <vt:lpstr>The Bond Pricing Equation</vt:lpstr>
      <vt:lpstr>Example 7.1</vt:lpstr>
      <vt:lpstr>Example 7.1 (ctd.)</vt:lpstr>
      <vt:lpstr>Interest Rate Risk</vt:lpstr>
      <vt:lpstr>Figure 7.2</vt:lpstr>
      <vt:lpstr>Computing Yield to Maturity</vt:lpstr>
      <vt:lpstr>YTM with Annual Coupons</vt:lpstr>
      <vt:lpstr>YTM with Semiannual Coupons</vt:lpstr>
      <vt:lpstr>Table 7.1</vt:lpstr>
      <vt:lpstr>Current Yield vs. Yield to Maturity</vt:lpstr>
      <vt:lpstr>Bond Pricing Theorems</vt:lpstr>
      <vt:lpstr>Bond Prices with a Spreadsheet</vt:lpstr>
      <vt:lpstr>Differences Between  Debt and Equity</vt:lpstr>
      <vt:lpstr>The Bond Indenture</vt:lpstr>
      <vt:lpstr>Bond Classifications</vt:lpstr>
      <vt:lpstr>Bond Characteristics and Required Returns</vt:lpstr>
      <vt:lpstr>Bond Ratings –  Investment Quality</vt:lpstr>
      <vt:lpstr>Bond Ratings –  Speculative Grade</vt:lpstr>
      <vt:lpstr>Government Bonds</vt:lpstr>
      <vt:lpstr>Example 7.4</vt:lpstr>
      <vt:lpstr>Zero Coupon Bonds</vt:lpstr>
      <vt:lpstr>Floating-Rate Bonds</vt:lpstr>
      <vt:lpstr>Other Bond Types</vt:lpstr>
      <vt:lpstr>Sukuk</vt:lpstr>
      <vt:lpstr>Bond Markets</vt:lpstr>
      <vt:lpstr>Work the Web Example</vt:lpstr>
      <vt:lpstr>Treasury Quotations</vt:lpstr>
      <vt:lpstr>Clean vs. Dirty Prices</vt:lpstr>
      <vt:lpstr>Inflation and Interest Rates</vt:lpstr>
      <vt:lpstr>The Fisher Effect</vt:lpstr>
      <vt:lpstr>Example 7.5</vt:lpstr>
      <vt:lpstr>Term Structure of Interest Rates</vt:lpstr>
      <vt:lpstr>Figure 7.6 – Upward-Sloping Yield Curve</vt:lpstr>
      <vt:lpstr>Figure 7.6 – Downward-Sloping Yield Curve</vt:lpstr>
      <vt:lpstr>Figure 7.7</vt:lpstr>
      <vt:lpstr>Factors Affecting  Bond Yields</vt:lpstr>
      <vt:lpstr>Quick Quiz</vt:lpstr>
      <vt:lpstr>Ethics Issues</vt:lpstr>
      <vt:lpstr>Comprehensive Problem</vt:lpstr>
      <vt:lpstr>End of Chapter</vt:lpstr>
    </vt:vector>
  </TitlesOfParts>
  <Company>University of Tampa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Interest Rates and Bond Valuation</dc:title>
  <dc:creator>Kent P. Ragan</dc:creator>
  <cp:lastModifiedBy>Janicek, Michele</cp:lastModifiedBy>
  <cp:revision>108</cp:revision>
  <dcterms:created xsi:type="dcterms:W3CDTF">2000-09-04T00:15:41Z</dcterms:created>
  <dcterms:modified xsi:type="dcterms:W3CDTF">2018-02-08T20:00:23Z</dcterms:modified>
</cp:coreProperties>
</file>