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9" r:id="rId3"/>
    <p:sldId id="286" r:id="rId4"/>
    <p:sldId id="305" r:id="rId5"/>
    <p:sldId id="304" r:id="rId6"/>
    <p:sldId id="306" r:id="rId7"/>
    <p:sldId id="292" r:id="rId8"/>
    <p:sldId id="294" r:id="rId9"/>
    <p:sldId id="295" r:id="rId10"/>
    <p:sldId id="300" r:id="rId11"/>
    <p:sldId id="296" r:id="rId12"/>
    <p:sldId id="297" r:id="rId13"/>
    <p:sldId id="299" r:id="rId14"/>
    <p:sldId id="298" r:id="rId15"/>
    <p:sldId id="288" r:id="rId16"/>
    <p:sldId id="307" r:id="rId17"/>
    <p:sldId id="301" r:id="rId18"/>
    <p:sldId id="302" r:id="rId19"/>
    <p:sldId id="290" r:id="rId20"/>
    <p:sldId id="308" r:id="rId21"/>
    <p:sldId id="309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ADB7D-A81E-45B7-82E7-5B29B676750D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355D-488F-435A-83D0-A77DEF218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9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4E7FB-9307-445B-98A0-673ECA7AD372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5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26BAC-BA29-42B2-B907-F6C751F83A20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6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7826D-C44E-4F52-9993-1FF61433C8B4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9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E8F49-1821-4180-BEBD-4EB37D0397E7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3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828800"/>
            <a:ext cx="7696200" cy="39624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94700" y="63246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99D8A1C1-B778-4785-A637-0B55C2ED9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828800"/>
            <a:ext cx="37719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37719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3500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59E025C5-3F90-4F40-8BE2-064B488FF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3934-9DD5-46E0-9381-54750D6E4AF0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flationdata.com/Inflation/Inflation_Rate/HistoricalInflation.asp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b="1" dirty="0" smtClean="0"/>
              <a:t>Federal Reserve and </a:t>
            </a:r>
            <a:br>
              <a:rPr lang="en-US" sz="5000" b="1" dirty="0" smtClean="0"/>
            </a:br>
            <a:r>
              <a:rPr lang="en-US" sz="5000" b="1" dirty="0" smtClean="0"/>
              <a:t>Monetary Policy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Conduct Monetary Policy? </a:t>
            </a:r>
            <a:br>
              <a:rPr lang="en-US" sz="3600" dirty="0" smtClean="0"/>
            </a:br>
            <a:r>
              <a:rPr lang="en-US" sz="3600" dirty="0" smtClean="0"/>
              <a:t>- Opening Market Operation (</a:t>
            </a:r>
            <a:r>
              <a:rPr lang="en-US" sz="3600" dirty="0" err="1" smtClean="0"/>
              <a:t>i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Fed can </a:t>
            </a:r>
            <a:r>
              <a:rPr lang="en-US" sz="2800" u="sng" dirty="0" smtClean="0"/>
              <a:t>buy </a:t>
            </a:r>
            <a:r>
              <a:rPr lang="en-US" sz="2800" dirty="0" smtClean="0"/>
              <a:t>Treasury securities to </a:t>
            </a:r>
            <a:r>
              <a:rPr lang="en-US" sz="2800" u="sng" dirty="0" smtClean="0"/>
              <a:t>lower </a:t>
            </a:r>
            <a:r>
              <a:rPr lang="en-US" sz="2800" dirty="0" smtClean="0"/>
              <a:t>interest rate to </a:t>
            </a:r>
            <a:r>
              <a:rPr lang="en-US" sz="2800" u="sng" dirty="0" smtClean="0"/>
              <a:t>boost</a:t>
            </a:r>
            <a:r>
              <a:rPr lang="en-US" sz="2800" dirty="0" smtClean="0"/>
              <a:t> economy</a:t>
            </a:r>
          </a:p>
          <a:p>
            <a:r>
              <a:rPr lang="en-US" sz="2800" dirty="0" smtClean="0"/>
              <a:t>This is easing (expansionary) monetary policy</a:t>
            </a:r>
          </a:p>
          <a:p>
            <a:pPr lvl="1"/>
            <a:r>
              <a:rPr lang="en-US" sz="2400" dirty="0" smtClean="0"/>
              <a:t>When Fed </a:t>
            </a:r>
            <a:r>
              <a:rPr lang="en-US" sz="2400" u="sng" dirty="0" smtClean="0"/>
              <a:t>buys</a:t>
            </a:r>
            <a:r>
              <a:rPr lang="en-US" sz="2400" dirty="0" smtClean="0"/>
              <a:t> Treasury securities, more money will flow </a:t>
            </a:r>
            <a:r>
              <a:rPr lang="en-US" sz="2400" u="sng" dirty="0" smtClean="0"/>
              <a:t>to banks </a:t>
            </a:r>
            <a:r>
              <a:rPr lang="en-US" sz="2400" dirty="0" smtClean="0"/>
              <a:t>from Fed </a:t>
            </a:r>
          </a:p>
          <a:p>
            <a:pPr lvl="1"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banks can loan out </a:t>
            </a:r>
            <a:r>
              <a:rPr lang="en-US" sz="2400" u="sng" dirty="0" smtClean="0">
                <a:sym typeface="Wingdings" pitchFamily="2" charset="2"/>
              </a:rPr>
              <a:t>more</a:t>
            </a:r>
            <a:r>
              <a:rPr lang="en-US" sz="2400" dirty="0" smtClean="0">
                <a:sym typeface="Wingdings" pitchFamily="2" charset="2"/>
              </a:rPr>
              <a:t> money </a:t>
            </a:r>
          </a:p>
          <a:p>
            <a:pPr lvl="1"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Money supply i</a:t>
            </a:r>
            <a:r>
              <a:rPr lang="en-US" sz="2400" u="sng" dirty="0" smtClean="0">
                <a:sym typeface="Wingdings" pitchFamily="2" charset="2"/>
              </a:rPr>
              <a:t>ncreases</a:t>
            </a:r>
          </a:p>
          <a:p>
            <a:pPr lvl="1"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interest rate will </a:t>
            </a:r>
            <a:r>
              <a:rPr lang="en-US" sz="2400" u="sng" dirty="0" smtClean="0">
                <a:sym typeface="Wingdings" pitchFamily="2" charset="2"/>
              </a:rPr>
              <a:t>drop</a:t>
            </a:r>
          </a:p>
          <a:p>
            <a:pPr lvl="1"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economy </a:t>
            </a:r>
            <a:r>
              <a:rPr lang="en-US" sz="2400" u="sng" dirty="0" smtClean="0">
                <a:sym typeface="Wingdings" pitchFamily="2" charset="2"/>
              </a:rPr>
              <a:t>booms</a:t>
            </a:r>
            <a:r>
              <a:rPr lang="en-US" sz="2400" u="sng" dirty="0" smtClean="0"/>
              <a:t> </a:t>
            </a:r>
            <a:r>
              <a:rPr lang="en-US" sz="2400" dirty="0" smtClean="0"/>
              <a:t>(like QE)</a:t>
            </a:r>
            <a:endParaRPr lang="en-US" sz="2400" u="sng" dirty="0" smtClean="0">
              <a:sym typeface="Wingdings" pitchFamily="2" charset="2"/>
            </a:endParaRPr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02458"/>
            <a:ext cx="3200400" cy="260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Conduct Monetary Policy? </a:t>
            </a:r>
            <a:br>
              <a:rPr lang="en-US" sz="3600" dirty="0" smtClean="0"/>
            </a:br>
            <a:r>
              <a:rPr lang="en-US" sz="3600" dirty="0" smtClean="0"/>
              <a:t>- Opening Market Operation (ii)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Fed can </a:t>
            </a:r>
            <a:r>
              <a:rPr lang="en-US" sz="2800" u="sng" dirty="0" smtClean="0"/>
              <a:t>sell</a:t>
            </a:r>
            <a:r>
              <a:rPr lang="en-US" sz="2800" dirty="0" smtClean="0"/>
              <a:t> Treasury securities to </a:t>
            </a:r>
            <a:r>
              <a:rPr lang="en-US" sz="2800" u="sng" dirty="0" smtClean="0"/>
              <a:t>raise</a:t>
            </a:r>
            <a:r>
              <a:rPr lang="en-US" sz="2800" dirty="0" smtClean="0"/>
              <a:t> interest rate to </a:t>
            </a:r>
            <a:r>
              <a:rPr lang="en-US" sz="2800" u="sng" dirty="0" smtClean="0"/>
              <a:t>dampen</a:t>
            </a:r>
            <a:r>
              <a:rPr lang="en-US" sz="2800" dirty="0" smtClean="0"/>
              <a:t> economy</a:t>
            </a:r>
          </a:p>
          <a:p>
            <a:r>
              <a:rPr lang="en-US" sz="2800" dirty="0" smtClean="0"/>
              <a:t>This is contraction monetary policy</a:t>
            </a:r>
          </a:p>
          <a:p>
            <a:pPr lvl="1"/>
            <a:r>
              <a:rPr lang="en-US" sz="2400" dirty="0" smtClean="0"/>
              <a:t>When Fed sells Treasury securities, more money will flow to Fed from banks </a:t>
            </a:r>
            <a:r>
              <a:rPr lang="en-US" sz="2400" dirty="0" smtClean="0">
                <a:sym typeface="Wingdings" pitchFamily="2" charset="2"/>
              </a:rPr>
              <a:t> banks can loan out less money money supply is reduced 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interest  rate will increase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 economy dampens</a:t>
            </a:r>
            <a:r>
              <a:rPr lang="en-US" sz="2400" dirty="0" smtClean="0"/>
              <a:t>  </a:t>
            </a:r>
            <a:endParaRPr lang="en-US" sz="2400" u="sng" dirty="0" smtClean="0">
              <a:sym typeface="Wingdings" pitchFamily="2" charset="2"/>
            </a:endParaRPr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962400"/>
            <a:ext cx="3276600" cy="262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Conduct Monetary Policy? </a:t>
            </a:r>
            <a:br>
              <a:rPr lang="en-US" sz="3600" dirty="0" smtClean="0"/>
            </a:br>
            <a:r>
              <a:rPr lang="en-US" sz="3600" dirty="0" smtClean="0"/>
              <a:t>- Discount rate (</a:t>
            </a:r>
            <a:r>
              <a:rPr lang="en-US" sz="3600" dirty="0" err="1" smtClean="0"/>
              <a:t>i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discount rate</a:t>
            </a:r>
          </a:p>
          <a:p>
            <a:pPr lvl="1"/>
            <a:r>
              <a:rPr lang="en-US" sz="2400" dirty="0" smtClean="0"/>
              <a:t>The rate that Fed lends out to its chartered banks</a:t>
            </a:r>
          </a:p>
          <a:p>
            <a:pPr lvl="2"/>
            <a:r>
              <a:rPr lang="en-US" sz="2000" dirty="0" smtClean="0"/>
              <a:t>When banks cannot meet its reserve requirement, they can borrow from Fed.</a:t>
            </a:r>
          </a:p>
          <a:p>
            <a:pPr lvl="2"/>
            <a:r>
              <a:rPr lang="en-US" sz="2000" dirty="0" smtClean="0"/>
              <a:t>Fed is lender of last resort</a:t>
            </a:r>
          </a:p>
          <a:p>
            <a:pPr lvl="1"/>
            <a:r>
              <a:rPr lang="en-US" sz="2400" dirty="0" smtClean="0"/>
              <a:t>Used to be troubled banks borrowing from Fed @ discount rate, but now all institutions can borrow from Fed @ primary discount rate, usually 100 bps beyond Fed fund rate. </a:t>
            </a:r>
          </a:p>
          <a:p>
            <a:pPr lvl="1"/>
            <a:endParaRPr lang="en-US" sz="2400" dirty="0" smtClean="0"/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Conduct Monetary Policy? </a:t>
            </a:r>
            <a:br>
              <a:rPr lang="en-US" sz="3600" dirty="0" smtClean="0"/>
            </a:br>
            <a:r>
              <a:rPr lang="en-US" sz="3600" dirty="0" smtClean="0"/>
              <a:t>- Discount rate (ii)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Rarely used</a:t>
            </a:r>
          </a:p>
          <a:p>
            <a:r>
              <a:rPr lang="en-US" sz="2800" dirty="0" smtClean="0"/>
              <a:t>Again, when lowering discount rate </a:t>
            </a:r>
            <a:r>
              <a:rPr lang="en-US" sz="2800" dirty="0" smtClean="0">
                <a:sym typeface="Wingdings" pitchFamily="2" charset="2"/>
              </a:rPr>
              <a:t> more borrowing from banks  more loans will be generated  so money supply increases  interest rate will drop  economy booms</a:t>
            </a:r>
            <a:endParaRPr lang="en-US" sz="2800" dirty="0" smtClean="0"/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962400"/>
            <a:ext cx="3200400" cy="260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Conduct Monetary Policy? </a:t>
            </a:r>
            <a:br>
              <a:rPr lang="en-US" sz="3600" dirty="0" smtClean="0"/>
            </a:br>
            <a:r>
              <a:rPr lang="en-US" sz="3600" dirty="0" smtClean="0"/>
              <a:t>- Discount Rate (iii)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Rarely used</a:t>
            </a:r>
          </a:p>
          <a:p>
            <a:r>
              <a:rPr lang="en-US" sz="2800" dirty="0" smtClean="0"/>
              <a:t>Again, when raising discount rate </a:t>
            </a:r>
            <a:r>
              <a:rPr lang="en-US" sz="2800" dirty="0" smtClean="0">
                <a:sym typeface="Wingdings" pitchFamily="2" charset="2"/>
              </a:rPr>
              <a:t> less borrowing from banks  fewer loans will be generated  so money supply decreases  interest rate will increase   economy slows down</a:t>
            </a:r>
            <a:endParaRPr lang="en-US" sz="2800" dirty="0" smtClean="0"/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505200"/>
            <a:ext cx="365760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Fed Fund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Fed fund rate is the targeting rate of fed, not Treasury bill rates.  </a:t>
            </a:r>
          </a:p>
          <a:p>
            <a:r>
              <a:rPr lang="en-US" dirty="0" smtClean="0"/>
              <a:t>Fed fund rate is the overnight borrowing rate among banks. It is 0.16% at present and was 4% at 1/1/2008.</a:t>
            </a:r>
          </a:p>
          <a:p>
            <a:pPr lvl="1"/>
            <a:r>
              <a:rPr lang="en-US" dirty="0" smtClean="0"/>
              <a:t>Overnight loan among banks</a:t>
            </a:r>
          </a:p>
          <a:p>
            <a:pPr lvl="1"/>
            <a:r>
              <a:rPr lang="en-US" dirty="0" smtClean="0"/>
              <a:t>Unsecured without collateral</a:t>
            </a:r>
          </a:p>
          <a:p>
            <a:r>
              <a:rPr lang="en-US" dirty="0" smtClean="0"/>
              <a:t>FOMC meets every 6 weeks and announce fed fund rate after the meeting.</a:t>
            </a:r>
          </a:p>
          <a:p>
            <a:r>
              <a:rPr lang="en-US" dirty="0" smtClean="0"/>
              <a:t>Fed buys and sells Treasury securities to control Treasury bill’s rate and thus indirectly controls Fed fund rate.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The Target Federal Funds Rate:</a:t>
            </a:r>
            <a:br>
              <a:rPr lang="en-US" sz="4000" smtClean="0"/>
            </a:br>
            <a:r>
              <a:rPr lang="en-US" sz="4000" smtClean="0"/>
              <a:t>and the Market for Bank Reserves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Use Open Market Operations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Fed buys or sells securities to add or drain reserves as required.</a:t>
            </a:r>
          </a:p>
          <a:p>
            <a:pPr marL="342900" lvl="6" indent="-34290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800" dirty="0" smtClean="0"/>
              <a:t>Day-to-day control of the supply of federal funds is the job of the Open Market Trading Desk at the New York Federal Reserve Bank.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Estimate the demand for reserves each morning, and then supply the amount they expect to meet the demand at the target interest rate.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893B4-0EDC-45AC-9D4F-6D7AA3643C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Quantitative Easing (QE)?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 is monetary policy under emergency</a:t>
            </a:r>
          </a:p>
          <a:p>
            <a:r>
              <a:rPr lang="en-US" dirty="0" smtClean="0"/>
              <a:t>Mainly, QE is simply Fed buying anything in the market to get money into the system</a:t>
            </a:r>
          </a:p>
          <a:p>
            <a:pPr lvl="1"/>
            <a:r>
              <a:rPr lang="en-US" dirty="0" smtClean="0"/>
              <a:t>Because interest rate is close to zero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Policy vs.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Monetary policy is conducted by Fed independently</a:t>
            </a:r>
          </a:p>
          <a:p>
            <a:pPr lvl="1"/>
            <a:r>
              <a:rPr lang="en-US" dirty="0" smtClean="0"/>
              <a:t>Congress appoint the Fed chairman and the 12 governors </a:t>
            </a:r>
          </a:p>
          <a:p>
            <a:r>
              <a:rPr lang="en-US" dirty="0" smtClean="0"/>
              <a:t>Fiscal policy is conducted by government</a:t>
            </a:r>
          </a:p>
          <a:p>
            <a:pPr lvl="1"/>
            <a:r>
              <a:rPr lang="en-US" dirty="0" smtClean="0"/>
              <a:t>Tax</a:t>
            </a:r>
          </a:p>
          <a:p>
            <a:pPr lvl="1"/>
            <a:r>
              <a:rPr lang="en-US" dirty="0" smtClean="0"/>
              <a:t>Government spending</a:t>
            </a:r>
          </a:p>
          <a:p>
            <a:pPr lvl="1"/>
            <a:r>
              <a:rPr lang="en-US" dirty="0" smtClean="0"/>
              <a:t>Issuing debt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Recession in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1929 – 1933 great depression</a:t>
            </a:r>
          </a:p>
          <a:p>
            <a:r>
              <a:rPr lang="en-US" dirty="0" smtClean="0"/>
              <a:t>1980-1982, due to global inflation. Fed raised interest rate to kill inflation </a:t>
            </a:r>
          </a:p>
          <a:p>
            <a:r>
              <a:rPr lang="en-US" dirty="0" smtClean="0"/>
              <a:t>1991-1992, due to gulf war. Fed did lower interest rate but it was way too late</a:t>
            </a:r>
          </a:p>
          <a:p>
            <a:r>
              <a:rPr lang="en-US" dirty="0" smtClean="0"/>
              <a:t>2001, due to the end of dot com bubble.</a:t>
            </a:r>
          </a:p>
          <a:p>
            <a:r>
              <a:rPr lang="en-US" dirty="0" smtClean="0"/>
              <a:t>2008, due to home price falling, financial institutions taking too much of risk, and lack of regulation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Fed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Fed looks at inflation and unemployment and inflation is the key.</a:t>
            </a:r>
          </a:p>
          <a:p>
            <a:pPr lvl="1"/>
            <a:r>
              <a:rPr lang="en-US" dirty="0" smtClean="0"/>
              <a:t>High inflation can destroy the trust in currency</a:t>
            </a:r>
          </a:p>
          <a:p>
            <a:pPr lvl="1"/>
            <a:r>
              <a:rPr lang="en-US" dirty="0" smtClean="0"/>
              <a:t>Since 2008 Fed is in difficult situation</a:t>
            </a:r>
          </a:p>
          <a:p>
            <a:pPr lvl="2"/>
            <a:r>
              <a:rPr lang="en-US" dirty="0" smtClean="0"/>
              <a:t>Inflation is high (about 3.16% in 2011) – suggest of raising interest rate</a:t>
            </a:r>
          </a:p>
          <a:p>
            <a:pPr lvl="2">
              <a:buNone/>
            </a:pPr>
            <a:r>
              <a:rPr lang="en-US" sz="1800" dirty="0" smtClean="0">
                <a:hlinkClick r:id="rId2"/>
              </a:rPr>
              <a:t>http://inflationdata.com/Inflation/Inflation_Rate/HistoricalInflation.aspx</a:t>
            </a:r>
            <a:endParaRPr lang="en-US" sz="1800" dirty="0" smtClean="0"/>
          </a:p>
          <a:p>
            <a:pPr lvl="2"/>
            <a:r>
              <a:rPr lang="en-US" dirty="0" smtClean="0"/>
              <a:t>Collapse of economy – suggest of lowering interest rate</a:t>
            </a:r>
          </a:p>
          <a:p>
            <a:pPr lvl="2"/>
            <a:r>
              <a:rPr lang="en-US" dirty="0" smtClean="0"/>
              <a:t>This is the stagnant inflation, like Japan since 1990.</a:t>
            </a:r>
          </a:p>
          <a:p>
            <a:pPr lvl="2"/>
            <a:r>
              <a:rPr lang="en-US" dirty="0" smtClean="0"/>
              <a:t>Interest rate is close to zero, nightmare to Fed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Geography of the Fed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049"/>
          <a:stretch>
            <a:fillRect/>
          </a:stretch>
        </p:blipFill>
        <p:spPr>
          <a:xfrm>
            <a:off x="609600" y="1219200"/>
            <a:ext cx="7848600" cy="530225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2D096-98CB-4988-979D-BAC51AC9B21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Member Banks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5105400"/>
          </a:xfrm>
        </p:spPr>
        <p:txBody>
          <a:bodyPr/>
          <a:lstStyle/>
          <a:p>
            <a:pPr marL="349250" indent="-349250" eaLnBrk="1" hangingPunct="1">
              <a:buFontTx/>
              <a:buChar char="•"/>
            </a:pPr>
            <a:r>
              <a:rPr lang="en-US" smtClean="0"/>
              <a:t>National banks are required to be members.</a:t>
            </a:r>
          </a:p>
          <a:p>
            <a:pPr marL="349250" indent="-349250" eaLnBrk="1" hangingPunct="1"/>
            <a:endParaRPr lang="en-US" sz="800" smtClean="0"/>
          </a:p>
          <a:p>
            <a:pPr marL="349250" indent="-349250" eaLnBrk="1" hangingPunct="1">
              <a:buFontTx/>
              <a:buChar char="•"/>
            </a:pPr>
            <a:r>
              <a:rPr lang="en-US" smtClean="0"/>
              <a:t>State commercials banks may elect to join.</a:t>
            </a:r>
          </a:p>
          <a:p>
            <a:pPr marL="349250" indent="-349250" eaLnBrk="1" hangingPunct="1"/>
            <a:endParaRPr lang="en-US" sz="800" smtClean="0"/>
          </a:p>
          <a:p>
            <a:pPr marL="349250" indent="-349250" eaLnBrk="1" hangingPunct="1">
              <a:buFontTx/>
              <a:buChar char="•"/>
            </a:pPr>
            <a:r>
              <a:rPr lang="en-US" smtClean="0"/>
              <a:t>All depository institutions are required to maintain reserves.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3924A-012E-4992-B886-9B066FDB6F2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4676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Formal Organization of the Fed</a:t>
            </a:r>
          </a:p>
        </p:txBody>
      </p:sp>
      <p:pic>
        <p:nvPicPr>
          <p:cNvPr id="153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754"/>
          <a:stretch>
            <a:fillRect/>
          </a:stretch>
        </p:blipFill>
        <p:spPr>
          <a:xfrm>
            <a:off x="685800" y="1066800"/>
            <a:ext cx="7848600" cy="5381625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EEA09-29A7-4779-88A7-002C4B674E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What is Monetary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en-US" dirty="0" smtClean="0"/>
              <a:t>It is how Fed manipulates supply of money to affect interest rate to stabilize the economy</a:t>
            </a:r>
          </a:p>
          <a:p>
            <a:r>
              <a:rPr lang="en-US" dirty="0" smtClean="0"/>
              <a:t>Money is liquid assets </a:t>
            </a:r>
          </a:p>
          <a:p>
            <a:pPr lvl="1"/>
            <a:r>
              <a:rPr lang="en-US" dirty="0" smtClean="0"/>
              <a:t>Transferable</a:t>
            </a:r>
          </a:p>
          <a:p>
            <a:r>
              <a:rPr lang="en-US" dirty="0" smtClean="0"/>
              <a:t>Three approaches. </a:t>
            </a:r>
          </a:p>
          <a:p>
            <a:pPr lvl="1"/>
            <a:r>
              <a:rPr lang="en-US" dirty="0" smtClean="0"/>
              <a:t>Change requirement ratio </a:t>
            </a:r>
          </a:p>
          <a:p>
            <a:pPr lvl="1">
              <a:buNone/>
            </a:pPr>
            <a:r>
              <a:rPr lang="en-US" dirty="0" smtClean="0"/>
              <a:t>	(rarely used)</a:t>
            </a:r>
          </a:p>
          <a:p>
            <a:pPr lvl="1"/>
            <a:r>
              <a:rPr lang="en-US" dirty="0" smtClean="0"/>
              <a:t>Change discount rate </a:t>
            </a:r>
          </a:p>
          <a:p>
            <a:pPr lvl="1">
              <a:buNone/>
            </a:pPr>
            <a:r>
              <a:rPr lang="en-US" dirty="0" smtClean="0"/>
              <a:t>	(rarely used)</a:t>
            </a:r>
          </a:p>
          <a:p>
            <a:pPr lvl="1"/>
            <a:r>
              <a:rPr lang="en-US" dirty="0" smtClean="0"/>
              <a:t>Open market operation to </a:t>
            </a:r>
          </a:p>
          <a:p>
            <a:pPr lvl="1">
              <a:buNone/>
            </a:pPr>
            <a:r>
              <a:rPr lang="en-US" dirty="0" smtClean="0"/>
              <a:t>	buy and sell Treasury securities (mostly applied)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367104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smtClean="0"/>
              <a:t>The Fed’s Monetary Policy Toolbox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1819275"/>
            <a:ext cx="8226425" cy="404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6744E-43BF-47BE-97B4-4E9FB8760D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Reserve Requirements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Not really a policy tool any more.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Reserve requirement turns out not to be very useful tool of monetary policy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 small changes in the reserve requirement have large  impacts on the level of deposits.</a:t>
            </a:r>
          </a:p>
          <a:p>
            <a:pPr lvl="1" eaLnBrk="1" hangingPunct="1">
              <a:lnSpc>
                <a:spcPct val="90000"/>
              </a:lnSpc>
            </a:pPr>
            <a:endParaRPr lang="en-US" sz="1000" smtClean="0"/>
          </a:p>
          <a:p>
            <a:pPr lvl="1" eaLnBrk="1" hangingPunct="1">
              <a:lnSpc>
                <a:spcPct val="90000"/>
              </a:lnSpc>
            </a:pPr>
            <a:endParaRPr lang="en-US" sz="1000" smtClean="0"/>
          </a:p>
          <a:p>
            <a:pPr lvl="1" eaLnBrk="1" hangingPunct="1"/>
            <a:r>
              <a:rPr lang="en-US" smtClean="0"/>
              <a:t>Today, the reserve requirement exists primarily to stabilize the demand for reserves and help the Fed to maintain the market federal funds rate close to target.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EBBCE-492B-4E30-8A4A-0BB91920A6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What if the Fed Targeted </a:t>
            </a:r>
            <a:br>
              <a:rPr lang="en-US" sz="4000" smtClean="0"/>
            </a:br>
            <a:r>
              <a:rPr lang="en-US" sz="4000" smtClean="0"/>
              <a:t>the Quantity of Reserves?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19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 shift in reserve demand would move the market federal funds rate</a:t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Reserve targets make interest rates volatile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 federal funds rate is the link from the financial sector to the real economy</a:t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Targeting reserves could destabilize the real economy</a:t>
            </a:r>
          </a:p>
        </p:txBody>
      </p:sp>
      <p:pic>
        <p:nvPicPr>
          <p:cNvPr id="37892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6300" y="2284413"/>
            <a:ext cx="3771900" cy="3051175"/>
          </a:xfr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F7A1AB-B484-47AD-A34C-C39E87A96B5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Conduct Monetary Policy? </a:t>
            </a:r>
            <a:br>
              <a:rPr lang="en-US" sz="3600" dirty="0" smtClean="0"/>
            </a:br>
            <a:r>
              <a:rPr lang="en-US" sz="3600" dirty="0" smtClean="0"/>
              <a:t>Change reserve ratio (</a:t>
            </a:r>
            <a:r>
              <a:rPr lang="en-US" sz="3600" dirty="0" err="1" smtClean="0"/>
              <a:t>i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Change reserve requirement</a:t>
            </a:r>
          </a:p>
          <a:p>
            <a:pPr lvl="1"/>
            <a:r>
              <a:rPr lang="en-US" dirty="0" smtClean="0"/>
              <a:t>It is 10% for all transaction account (checking, etc), not including time deposit (saving)</a:t>
            </a:r>
          </a:p>
          <a:p>
            <a:pPr lvl="1"/>
            <a:r>
              <a:rPr lang="en-US" dirty="0" smtClean="0"/>
              <a:t>Those deposits from banks kept in Fed becomes illiquid nontransferable assets</a:t>
            </a:r>
          </a:p>
          <a:p>
            <a:pPr lvl="1"/>
            <a:r>
              <a:rPr lang="en-US" dirty="0" smtClean="0"/>
              <a:t>What about to raise it to 20%?</a:t>
            </a:r>
          </a:p>
          <a:p>
            <a:pPr lvl="2"/>
            <a:r>
              <a:rPr lang="en-US" dirty="0" smtClean="0"/>
              <a:t>Banks need to keep more reserve with Fed</a:t>
            </a:r>
          </a:p>
          <a:p>
            <a:pPr lvl="2"/>
            <a:r>
              <a:rPr lang="en-US" dirty="0" smtClean="0"/>
              <a:t>Then has to reduce loans</a:t>
            </a:r>
          </a:p>
          <a:p>
            <a:pPr lvl="3"/>
            <a:r>
              <a:rPr lang="en-US" dirty="0" smtClean="0"/>
              <a:t>Then money supply will be</a:t>
            </a:r>
            <a:r>
              <a:rPr lang="en-US" u="sng" dirty="0" smtClean="0"/>
              <a:t> reduced </a:t>
            </a:r>
          </a:p>
          <a:p>
            <a:pPr lvl="3"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resulting in </a:t>
            </a:r>
            <a:r>
              <a:rPr lang="en-US" u="sng" dirty="0" smtClean="0">
                <a:sym typeface="Wingdings" pitchFamily="2" charset="2"/>
              </a:rPr>
              <a:t>higher </a:t>
            </a:r>
            <a:r>
              <a:rPr lang="en-US" dirty="0" smtClean="0">
                <a:sym typeface="Wingdings" pitchFamily="2" charset="2"/>
              </a:rPr>
              <a:t>interest rate </a:t>
            </a:r>
          </a:p>
          <a:p>
            <a:pPr lvl="3"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 More costly to borrowers</a:t>
            </a:r>
          </a:p>
          <a:p>
            <a:pPr lvl="3"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 economy </a:t>
            </a:r>
            <a:r>
              <a:rPr lang="en-US" u="sng" dirty="0" smtClean="0">
                <a:sym typeface="Wingdings" pitchFamily="2" charset="2"/>
              </a:rPr>
              <a:t>slows down</a:t>
            </a:r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19600"/>
            <a:ext cx="290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Conduct Monetary Policy? </a:t>
            </a:r>
            <a:br>
              <a:rPr lang="en-US" dirty="0" smtClean="0"/>
            </a:br>
            <a:r>
              <a:rPr lang="en-US" dirty="0" smtClean="0"/>
              <a:t>Change reserve ratio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Change reserve requirement</a:t>
            </a:r>
          </a:p>
          <a:p>
            <a:pPr lvl="1"/>
            <a:r>
              <a:rPr lang="en-US" dirty="0" smtClean="0"/>
              <a:t>What about to lower it to 8%?</a:t>
            </a:r>
          </a:p>
          <a:p>
            <a:pPr lvl="2"/>
            <a:r>
              <a:rPr lang="en-US" dirty="0" smtClean="0"/>
              <a:t>Banks need to keep fewer reserve with Fed</a:t>
            </a:r>
          </a:p>
          <a:p>
            <a:pPr lvl="2"/>
            <a:r>
              <a:rPr lang="en-US" dirty="0" smtClean="0"/>
              <a:t>Then has to increase loans</a:t>
            </a:r>
          </a:p>
          <a:p>
            <a:pPr lvl="3"/>
            <a:r>
              <a:rPr lang="en-US" dirty="0" smtClean="0"/>
              <a:t>Then money supply will be</a:t>
            </a:r>
            <a:r>
              <a:rPr lang="en-US" u="sng" dirty="0" smtClean="0"/>
              <a:t> increased </a:t>
            </a:r>
            <a:r>
              <a:rPr lang="en-US" dirty="0" smtClean="0">
                <a:sym typeface="Wingdings" pitchFamily="2" charset="2"/>
              </a:rPr>
              <a:t> resulting in</a:t>
            </a:r>
            <a:r>
              <a:rPr lang="en-US" u="sng" dirty="0" smtClean="0">
                <a:sym typeface="Wingdings" pitchFamily="2" charset="2"/>
              </a:rPr>
              <a:t> lower </a:t>
            </a:r>
            <a:r>
              <a:rPr lang="en-US" dirty="0" smtClean="0">
                <a:sym typeface="Wingdings" pitchFamily="2" charset="2"/>
              </a:rPr>
              <a:t>interest rate  less costly for business and individuals to borrow from banks </a:t>
            </a:r>
          </a:p>
          <a:p>
            <a:pPr lvl="3">
              <a:buNone/>
            </a:pPr>
            <a:r>
              <a:rPr lang="en-US" dirty="0" smtClean="0">
                <a:sym typeface="Wingdings" pitchFamily="2" charset="2"/>
              </a:rPr>
              <a:t>	 economy </a:t>
            </a:r>
            <a:r>
              <a:rPr lang="en-US" u="sng" dirty="0" smtClean="0">
                <a:sym typeface="Wingdings" pitchFamily="2" charset="2"/>
              </a:rPr>
              <a:t>booms</a:t>
            </a:r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62400"/>
            <a:ext cx="3581400" cy="291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Conduct Monetary Policy? </a:t>
            </a:r>
            <a:br>
              <a:rPr lang="en-US" sz="3600" dirty="0" smtClean="0"/>
            </a:br>
            <a:r>
              <a:rPr lang="en-US" sz="3600" dirty="0" smtClean="0"/>
              <a:t>- Opening Market Operation (</a:t>
            </a:r>
            <a:r>
              <a:rPr lang="en-US" sz="3600" dirty="0" err="1" smtClean="0"/>
              <a:t>i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Fed can </a:t>
            </a:r>
            <a:r>
              <a:rPr lang="en-US" sz="2800" u="sng" dirty="0" smtClean="0"/>
              <a:t>buy </a:t>
            </a:r>
            <a:r>
              <a:rPr lang="en-US" sz="2800" dirty="0" smtClean="0"/>
              <a:t>Treasury securities to </a:t>
            </a:r>
            <a:r>
              <a:rPr lang="en-US" sz="2800" u="sng" dirty="0" smtClean="0"/>
              <a:t>lower </a:t>
            </a:r>
            <a:r>
              <a:rPr lang="en-US" sz="2800" dirty="0" smtClean="0"/>
              <a:t>interest rate to </a:t>
            </a:r>
            <a:r>
              <a:rPr lang="en-US" sz="2800" u="sng" dirty="0" smtClean="0"/>
              <a:t>boost</a:t>
            </a:r>
            <a:r>
              <a:rPr lang="en-US" sz="2800" dirty="0" smtClean="0"/>
              <a:t> economy</a:t>
            </a:r>
          </a:p>
          <a:p>
            <a:r>
              <a:rPr lang="en-US" sz="2800" dirty="0" smtClean="0"/>
              <a:t>Image you paid $1,000 for a one year Treasury Bill @ 10% of interest. And Fed wants to buy it back from you the next day. Fed has to pay more than $1,000 to get it back, say $1,020, otherwise, you will not sell it. </a:t>
            </a:r>
          </a:p>
          <a:p>
            <a:pPr>
              <a:buNone/>
            </a:pPr>
            <a:r>
              <a:rPr lang="en-US" sz="2800" dirty="0" smtClean="0"/>
              <a:t>	So the interest rate for this TB will be less than 10%</a:t>
            </a:r>
          </a:p>
          <a:p>
            <a:pPr>
              <a:buNone/>
            </a:pPr>
            <a:r>
              <a:rPr lang="en-US" sz="2800" dirty="0" smtClean="0"/>
              <a:t>(cost =1020 and final reward=1000+1000*10%=1100). </a:t>
            </a:r>
          </a:p>
          <a:p>
            <a:r>
              <a:rPr lang="en-US" sz="2800" dirty="0" smtClean="0"/>
              <a:t> See, when Fed buys back Treasury, price of Treasury securities goes up and therefore yields goes down and interest rate goes down.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2">
              <a:buNone/>
            </a:pPr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</TotalTime>
  <Words>1027</Words>
  <Application>Microsoft Office PowerPoint</Application>
  <PresentationFormat>On-screen Show (4:3)</PresentationFormat>
  <Paragraphs>174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Federal Reserve and  Monetary Policy</vt:lpstr>
      <vt:lpstr>Role of Fed</vt:lpstr>
      <vt:lpstr>What is Monetary Policy?</vt:lpstr>
      <vt:lpstr>The Fed’s Monetary Policy Toolbox</vt:lpstr>
      <vt:lpstr>Reserve Requirements</vt:lpstr>
      <vt:lpstr>What if the Fed Targeted  the Quantity of Reserves?</vt:lpstr>
      <vt:lpstr>How to Conduct Monetary Policy?  Change reserve ratio (i)</vt:lpstr>
      <vt:lpstr>How to Conduct Monetary Policy?  Change reserve ratio (ii)</vt:lpstr>
      <vt:lpstr>How to Conduct Monetary Policy?  - Opening Market Operation (i)</vt:lpstr>
      <vt:lpstr>How to Conduct Monetary Policy?  - Opening Market Operation (i)</vt:lpstr>
      <vt:lpstr>How to Conduct Monetary Policy?  - Opening Market Operation (ii)</vt:lpstr>
      <vt:lpstr>How to Conduct Monetary Policy?  - Discount rate (i)</vt:lpstr>
      <vt:lpstr>How to Conduct Monetary Policy?  - Discount rate (ii)</vt:lpstr>
      <vt:lpstr>How to Conduct Monetary Policy?  - Discount Rate (iii)</vt:lpstr>
      <vt:lpstr>What is Fed Fund Rate?</vt:lpstr>
      <vt:lpstr>The Target Federal Funds Rate: and the Market for Bank Reserves</vt:lpstr>
      <vt:lpstr>What is Quantitative Easing (QE)?</vt:lpstr>
      <vt:lpstr>Fiscal Policy vs. Monetary Policy</vt:lpstr>
      <vt:lpstr>Summary of Recession in History</vt:lpstr>
      <vt:lpstr>Geography of the Fed</vt:lpstr>
      <vt:lpstr>Member Banks</vt:lpstr>
      <vt:lpstr>Formal Organization of the Fed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 Behavior Finance</dc:title>
  <dc:creator>Owner</dc:creator>
  <cp:lastModifiedBy>Maggie</cp:lastModifiedBy>
  <cp:revision>35</cp:revision>
  <dcterms:created xsi:type="dcterms:W3CDTF">2009-10-02T18:15:33Z</dcterms:created>
  <dcterms:modified xsi:type="dcterms:W3CDTF">2016-07-05T16:35:54Z</dcterms:modified>
</cp:coreProperties>
</file>