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65" r:id="rId1"/>
  </p:sldMasterIdLst>
  <p:notesMasterIdLst>
    <p:notesMasterId r:id="rId47"/>
  </p:notesMasterIdLst>
  <p:handoutMasterIdLst>
    <p:handoutMasterId r:id="rId48"/>
  </p:handoutMasterIdLst>
  <p:sldIdLst>
    <p:sldId id="357" r:id="rId2"/>
    <p:sldId id="256" r:id="rId3"/>
    <p:sldId id="415" r:id="rId4"/>
    <p:sldId id="314" r:id="rId5"/>
    <p:sldId id="423" r:id="rId6"/>
    <p:sldId id="300" r:id="rId7"/>
    <p:sldId id="301" r:id="rId8"/>
    <p:sldId id="302" r:id="rId9"/>
    <p:sldId id="338" r:id="rId10"/>
    <p:sldId id="303" r:id="rId11"/>
    <p:sldId id="339" r:id="rId12"/>
    <p:sldId id="424" r:id="rId13"/>
    <p:sldId id="307" r:id="rId14"/>
    <p:sldId id="340" r:id="rId15"/>
    <p:sldId id="342" r:id="rId16"/>
    <p:sldId id="411" r:id="rId17"/>
    <p:sldId id="413" r:id="rId18"/>
    <p:sldId id="425" r:id="rId19"/>
    <p:sldId id="389" r:id="rId20"/>
    <p:sldId id="304" r:id="rId21"/>
    <p:sldId id="416" r:id="rId22"/>
    <p:sldId id="305" r:id="rId23"/>
    <p:sldId id="426" r:id="rId24"/>
    <p:sldId id="391" r:id="rId25"/>
    <p:sldId id="414" r:id="rId26"/>
    <p:sldId id="392" r:id="rId27"/>
    <p:sldId id="390" r:id="rId28"/>
    <p:sldId id="315" r:id="rId29"/>
    <p:sldId id="354" r:id="rId30"/>
    <p:sldId id="320" r:id="rId31"/>
    <p:sldId id="427" r:id="rId32"/>
    <p:sldId id="321" r:id="rId33"/>
    <p:sldId id="359" r:id="rId34"/>
    <p:sldId id="417" r:id="rId35"/>
    <p:sldId id="322" r:id="rId36"/>
    <p:sldId id="323" r:id="rId37"/>
    <p:sldId id="399" r:id="rId38"/>
    <p:sldId id="324" r:id="rId39"/>
    <p:sldId id="325" r:id="rId40"/>
    <p:sldId id="428" r:id="rId41"/>
    <p:sldId id="418" r:id="rId42"/>
    <p:sldId id="419" r:id="rId43"/>
    <p:sldId id="420" r:id="rId44"/>
    <p:sldId id="421" r:id="rId45"/>
    <p:sldId id="422" r:id="rId46"/>
  </p:sldIdLst>
  <p:sldSz cx="9144000" cy="6858000" type="screen4x3"/>
  <p:notesSz cx="7302500" cy="95885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00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CF4EA"/>
    <a:srgbClr val="00B7A5"/>
    <a:srgbClr val="FAFD00"/>
    <a:srgbClr val="D49FFF"/>
    <a:srgbClr val="83FD65"/>
    <a:srgbClr val="C0FEF9"/>
    <a:srgbClr val="60C9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71" autoAdjust="0"/>
    <p:restoredTop sz="94674" autoAdjust="0"/>
  </p:normalViewPr>
  <p:slideViewPr>
    <p:cSldViewPr>
      <p:cViewPr varScale="1">
        <p:scale>
          <a:sx n="69" d="100"/>
          <a:sy n="69" d="100"/>
        </p:scale>
        <p:origin x="-684" y="-102"/>
      </p:cViewPr>
      <p:guideLst>
        <p:guide orient="horz" pos="120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184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5337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1463" cy="4314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8852" tIns="50265" rIns="98852" bIns="502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5488"/>
            <a:ext cx="4775200" cy="3581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xmlns="" val="842065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672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503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01763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7007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14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3014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3014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014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03015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3015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015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3015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015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015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30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0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3016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0E7B652-B8D1-4C19-88D5-35CC411BD77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C5561-B1CC-4FA6-AFF8-410E3E2BA8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84BA2-906E-4AF7-BD86-07604ADF85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29DC42-26CF-4FDD-96A3-C98BA3D1E38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8C77E-6624-43E3-8A4D-B9DEAF5DD62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7B4E5-B73A-4CC7-B2B5-0D3B47E6243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83934-973D-45F0-A7F9-2D1F7B5FCC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EFE33-CB7E-4859-A37F-8529585250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9ADCF-055C-41C0-A7BD-BD39F1DFA58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13DAC-31A8-46BD-85E3-702C0B0D78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A2271-C010-436C-A001-F99263BBA3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82AF-F4E3-4AF2-804F-F7E3DE69E99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10291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10291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10291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10291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10291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10291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1029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1D13C41-FACF-4E2A-9FBB-79ADD99B2AA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  <p:sldLayoutId id="214748417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F409D89-6FF1-4733-AB3B-B5946DC371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4378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437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/>
          <a:lstStyle/>
          <a:p>
            <a:r>
              <a:rPr lang="en-US" sz="3600" dirty="0" smtClean="0"/>
              <a:t>An Overview </a:t>
            </a:r>
            <a:r>
              <a:rPr lang="en-US" sz="3600" dirty="0"/>
              <a:t>of Financial Management and the Financial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94-31B5-44E9-A0F5-F7B0537AE47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Advantages and Disadvantages of a Corporation</a:t>
            </a:r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Unlimited life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Easy transfer of ownership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Limited liability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Ease of raising capital</a:t>
            </a:r>
          </a:p>
          <a:p>
            <a:pPr>
              <a:lnSpc>
                <a:spcPct val="90000"/>
              </a:lnSpc>
            </a:pPr>
            <a:r>
              <a:rPr lang="en-US" dirty="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Double taxation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Cost of set-up and report filing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1A28-9568-489B-8601-A56D5004B9B3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1-3d Growing a Corporation:</a:t>
            </a:r>
            <a:r>
              <a:rPr lang="en-US" sz="2800" dirty="0"/>
              <a:t> </a:t>
            </a:r>
            <a:r>
              <a:rPr lang="en-US" sz="2800" dirty="0" smtClean="0"/>
              <a:t>Going Public</a:t>
            </a:r>
            <a:br>
              <a:rPr lang="en-US" sz="2800" dirty="0" smtClean="0"/>
            </a:br>
            <a:r>
              <a:rPr lang="en-US" sz="2000" dirty="0" smtClean="0"/>
              <a:t>From a </a:t>
            </a:r>
            <a:r>
              <a:rPr lang="en-US" sz="2000" i="1" dirty="0" smtClean="0">
                <a:solidFill>
                  <a:srgbClr val="FF0000"/>
                </a:solidFill>
              </a:rPr>
              <a:t>Privately-held Corporation</a:t>
            </a:r>
            <a:r>
              <a:rPr lang="en-US" sz="2000" dirty="0" smtClean="0"/>
              <a:t> to a </a:t>
            </a:r>
            <a:r>
              <a:rPr lang="en-US" sz="2000" i="1" dirty="0">
                <a:solidFill>
                  <a:srgbClr val="FF0000"/>
                </a:solidFill>
              </a:rPr>
              <a:t>Public Corporation</a:t>
            </a:r>
            <a:r>
              <a:rPr lang="en-US" sz="2000" dirty="0"/>
              <a:t> and Growing Afterwards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 Public Offering (</a:t>
            </a:r>
            <a:r>
              <a:rPr lang="en-US" dirty="0">
                <a:solidFill>
                  <a:srgbClr val="FF0000"/>
                </a:solidFill>
              </a:rPr>
              <a:t>IPO</a:t>
            </a:r>
            <a:r>
              <a:rPr lang="en-US" dirty="0"/>
              <a:t>) of </a:t>
            </a:r>
            <a:r>
              <a:rPr lang="en-US" dirty="0" smtClean="0"/>
              <a:t>Stock: Becoming a Public Company</a:t>
            </a:r>
            <a:endParaRPr lang="en-US" dirty="0"/>
          </a:p>
          <a:p>
            <a:pPr lvl="1"/>
            <a:r>
              <a:rPr lang="en-US" dirty="0"/>
              <a:t>Raises cash</a:t>
            </a:r>
          </a:p>
          <a:p>
            <a:pPr lvl="1"/>
            <a:r>
              <a:rPr lang="en-US" dirty="0"/>
              <a:t>Allows founders and pre-IPO investors to “harvest” some of their wealth</a:t>
            </a:r>
          </a:p>
          <a:p>
            <a:r>
              <a:rPr lang="en-US" dirty="0"/>
              <a:t>Subsequent issues of debt and </a:t>
            </a:r>
            <a:r>
              <a:rPr lang="en-US" dirty="0" smtClean="0"/>
              <a:t>equity (</a:t>
            </a:r>
            <a:r>
              <a:rPr lang="en-US" dirty="0" smtClean="0">
                <a:solidFill>
                  <a:srgbClr val="FF0000"/>
                </a:solidFill>
              </a:rPr>
              <a:t>SEO</a:t>
            </a:r>
            <a:r>
              <a:rPr lang="en-US" dirty="0" smtClean="0"/>
              <a:t>: seasoned equity offering) in public capital markets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1A28-9568-489B-8601-A56D5004B9B3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1-3e Managing a Corporation’s Value</a:t>
            </a:r>
            <a:endParaRPr lang="en-US" sz="2000" dirty="0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determines a corporation’s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sz="2000" dirty="0" smtClean="0"/>
              <a:t>A company’s value depends on its ability to generate expected future </a:t>
            </a:r>
            <a:r>
              <a:rPr lang="en-US" sz="2000" b="1" i="1" dirty="0" smtClean="0">
                <a:solidFill>
                  <a:srgbClr val="FF0000"/>
                </a:solidFill>
              </a:rPr>
              <a:t>Free Cash Flows (FCF)</a:t>
            </a:r>
            <a:r>
              <a:rPr lang="en-US" sz="2000" dirty="0" smtClean="0"/>
              <a:t>: cash flows available (free) for distribution to all of the company’s </a:t>
            </a:r>
            <a:r>
              <a:rPr lang="en-US" sz="2000" b="1" i="1" dirty="0" smtClean="0">
                <a:solidFill>
                  <a:srgbClr val="0000FF"/>
                </a:solidFill>
              </a:rPr>
              <a:t>investors, including creditors and stockholders </a:t>
            </a:r>
            <a:r>
              <a:rPr lang="en-US" sz="2000" dirty="0" smtClean="0"/>
              <a:t>after the company has made all investments necessary to sustain ongoing operations.</a:t>
            </a:r>
            <a:endParaRPr lang="en-US" sz="2000" b="1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800" dirty="0" smtClean="0"/>
              <a:t>FCF </a:t>
            </a:r>
            <a:r>
              <a:rPr lang="en-US" sz="2800" dirty="0"/>
              <a:t>= sales revenues - operating costs - operating taxes - required investments in new operating capital</a:t>
            </a:r>
          </a:p>
        </p:txBody>
      </p:sp>
    </p:spTree>
    <p:extLst>
      <p:ext uri="{BB962C8B-B14F-4D97-AF65-F5344CB8AC3E}">
        <p14:creationId xmlns:p14="http://schemas.microsoft.com/office/powerpoint/2010/main" xmlns="" val="178685834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DBA-9B88-41B7-8067-366E6806C408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Three Properties of FCF:</a:t>
            </a:r>
            <a:endParaRPr lang="en-US" sz="4000" dirty="0"/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Size</a:t>
            </a:r>
            <a:r>
              <a:rPr lang="en-US" dirty="0" smtClean="0"/>
              <a:t> </a:t>
            </a:r>
            <a:r>
              <a:rPr lang="en-US" dirty="0"/>
              <a:t>of expected cash </a:t>
            </a:r>
            <a:r>
              <a:rPr lang="en-US" dirty="0" smtClean="0"/>
              <a:t>flows: bigger is better.</a:t>
            </a:r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Timing</a:t>
            </a:r>
            <a:r>
              <a:rPr lang="en-US" dirty="0"/>
              <a:t> of the cash flow </a:t>
            </a:r>
            <a:r>
              <a:rPr lang="en-US" dirty="0" smtClean="0"/>
              <a:t>stream: sooner is more valuable than later.</a:t>
            </a:r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Risk</a:t>
            </a:r>
            <a:r>
              <a:rPr lang="en-US" dirty="0"/>
              <a:t> of the cash </a:t>
            </a:r>
            <a:r>
              <a:rPr lang="en-US" dirty="0" smtClean="0"/>
              <a:t>flows: safer cash flows are worth more than uncertain cash flows.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984B-C9F3-4923-A069-C3CE518120E2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FCF is not </a:t>
            </a:r>
            <a:r>
              <a:rPr lang="en-US" i="1" dirty="0" smtClean="0"/>
              <a:t>Free</a:t>
            </a:r>
            <a:r>
              <a:rPr lang="en-US" dirty="0" smtClean="0"/>
              <a:t> because: </a:t>
            </a:r>
            <a:endParaRPr lang="en-US" dirty="0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A company must spend money to make money:</a:t>
            </a:r>
          </a:p>
          <a:p>
            <a:pPr lvl="1"/>
            <a:r>
              <a:rPr lang="en-US" sz="1600" dirty="0" smtClean="0"/>
              <a:t>For start-ups, it comes </a:t>
            </a:r>
            <a:r>
              <a:rPr lang="en-US" sz="1600" dirty="0" smtClean="0">
                <a:solidFill>
                  <a:srgbClr val="FF0000"/>
                </a:solidFill>
              </a:rPr>
              <a:t>directly</a:t>
            </a:r>
            <a:r>
              <a:rPr lang="en-US" sz="1600" dirty="0" smtClean="0"/>
              <a:t> from investors: creditors and stockholders;</a:t>
            </a:r>
          </a:p>
          <a:p>
            <a:pPr lvl="1"/>
            <a:r>
              <a:rPr lang="en-US" sz="1600" dirty="0" smtClean="0"/>
              <a:t>For mature companies, some of it comes </a:t>
            </a:r>
            <a:r>
              <a:rPr lang="en-US" sz="1600" dirty="0" smtClean="0">
                <a:solidFill>
                  <a:srgbClr val="FF0000"/>
                </a:solidFill>
              </a:rPr>
              <a:t>directly</a:t>
            </a:r>
            <a:r>
              <a:rPr lang="en-US" sz="1600" dirty="0" smtClean="0"/>
              <a:t> from </a:t>
            </a:r>
            <a:r>
              <a:rPr lang="en-US" sz="1600" dirty="0" smtClean="0">
                <a:solidFill>
                  <a:srgbClr val="FF0000"/>
                </a:solidFill>
              </a:rPr>
              <a:t>new investors</a:t>
            </a:r>
            <a:r>
              <a:rPr lang="en-US" sz="1600" dirty="0" smtClean="0"/>
              <a:t>, and some comes </a:t>
            </a:r>
            <a:r>
              <a:rPr lang="en-US" sz="1600" dirty="0" smtClean="0">
                <a:solidFill>
                  <a:srgbClr val="FF0000"/>
                </a:solidFill>
              </a:rPr>
              <a:t>indirectly</a:t>
            </a:r>
            <a:r>
              <a:rPr lang="en-US" sz="1600" dirty="0" smtClean="0"/>
              <a:t> from </a:t>
            </a:r>
            <a:r>
              <a:rPr lang="en-US" sz="1600" dirty="0" smtClean="0">
                <a:solidFill>
                  <a:srgbClr val="FF0000"/>
                </a:solidFill>
              </a:rPr>
              <a:t>current shareholders</a:t>
            </a:r>
            <a:r>
              <a:rPr lang="en-US" sz="1600" dirty="0" smtClean="0"/>
              <a:t> when profit is retained and reinvested rather than paid out as dividends.</a:t>
            </a:r>
          </a:p>
          <a:p>
            <a:r>
              <a:rPr lang="en-US" sz="1800" dirty="0" smtClean="0"/>
              <a:t>Investor’s Required Rate of Return versus Company’s Cost of Capital:</a:t>
            </a:r>
          </a:p>
          <a:p>
            <a:pPr lvl="1"/>
            <a:r>
              <a:rPr lang="en-US" sz="1600" dirty="0" smtClean="0"/>
              <a:t>These cash providers (investors) expect a </a:t>
            </a:r>
            <a:r>
              <a:rPr lang="en-US" sz="1600" dirty="0" smtClean="0">
                <a:solidFill>
                  <a:srgbClr val="FF0000"/>
                </a:solidFill>
              </a:rPr>
              <a:t>rate of return</a:t>
            </a:r>
            <a:r>
              <a:rPr lang="en-US" sz="1600" dirty="0" smtClean="0"/>
              <a:t> to compensate them for the timing and risk inherent in their claims on future cash flows. For creditors: interest rate on loans or bond yield; for stockholders: required return on equity consists of dividend yield and capital gains yield.</a:t>
            </a:r>
          </a:p>
          <a:p>
            <a:pPr lvl="1"/>
            <a:r>
              <a:rPr lang="en-US" sz="1600" dirty="0" smtClean="0"/>
              <a:t>This required rate of </a:t>
            </a:r>
            <a:r>
              <a:rPr lang="en-US" sz="1600" b="1" i="1" dirty="0" smtClean="0">
                <a:solidFill>
                  <a:srgbClr val="0000FF"/>
                </a:solidFill>
              </a:rPr>
              <a:t>return</a:t>
            </a:r>
            <a:r>
              <a:rPr lang="en-US" sz="1600" dirty="0" smtClean="0"/>
              <a:t> from an investor’s perspective is a </a:t>
            </a:r>
            <a:r>
              <a:rPr lang="en-US" sz="1600" b="1" i="1" dirty="0" smtClean="0">
                <a:solidFill>
                  <a:srgbClr val="0000FF"/>
                </a:solidFill>
              </a:rPr>
              <a:t>cost</a:t>
            </a:r>
            <a:r>
              <a:rPr lang="en-US" sz="1600" dirty="0" smtClean="0"/>
              <a:t> (of using investor money) from a company’s point of view: hence </a:t>
            </a:r>
            <a:r>
              <a:rPr lang="en-US" sz="1600" b="1" i="1" dirty="0" smtClean="0">
                <a:solidFill>
                  <a:srgbClr val="0000FF"/>
                </a:solidFill>
              </a:rPr>
              <a:t>cost of capital</a:t>
            </a:r>
            <a:r>
              <a:rPr lang="en-US" sz="1600" dirty="0"/>
              <a:t> </a:t>
            </a:r>
            <a:r>
              <a:rPr lang="en-US" sz="1600" dirty="0" smtClean="0"/>
              <a:t>(expressed in percentage term).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4E64-594E-44AB-9C56-040F93FB90CF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weighted average cost of capital (WACC)?  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 company may use </a:t>
            </a:r>
            <a:r>
              <a:rPr lang="en-US" sz="2000" dirty="0" smtClean="0">
                <a:solidFill>
                  <a:srgbClr val="FF0000"/>
                </a:solidFill>
              </a:rPr>
              <a:t>both</a:t>
            </a:r>
            <a:r>
              <a:rPr lang="en-US" sz="2000" dirty="0" smtClean="0"/>
              <a:t> debt and equity, and the cost of debt and cost of equity are </a:t>
            </a:r>
            <a:r>
              <a:rPr lang="en-US" sz="2000" dirty="0" smtClean="0">
                <a:solidFill>
                  <a:srgbClr val="FF0000"/>
                </a:solidFill>
              </a:rPr>
              <a:t>different</a:t>
            </a:r>
            <a:r>
              <a:rPr lang="en-US" sz="2000" dirty="0" smtClean="0"/>
              <a:t> because stockholders require a higher rate of return to compensate for the higher risk (they are residual claimant): so the company’s overall cost of capital should be calculated as a weighted average of cost of debt and cost of equity: </a:t>
            </a:r>
            <a:r>
              <a:rPr lang="en-US" sz="2000" b="1" i="1" dirty="0" smtClean="0">
                <a:solidFill>
                  <a:srgbClr val="FF0000"/>
                </a:solidFill>
              </a:rPr>
              <a:t>WACC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WACC is affected by:</a:t>
            </a:r>
          </a:p>
          <a:p>
            <a:pPr lvl="1"/>
            <a:r>
              <a:rPr lang="en-US" sz="2000" dirty="0" smtClean="0"/>
              <a:t>General </a:t>
            </a:r>
            <a:r>
              <a:rPr lang="en-US" sz="2000" dirty="0"/>
              <a:t>l</a:t>
            </a:r>
            <a:r>
              <a:rPr lang="en-US" sz="2000" dirty="0" smtClean="0"/>
              <a:t>evel of </a:t>
            </a:r>
            <a:r>
              <a:rPr lang="en-US" sz="2000" dirty="0"/>
              <a:t>i</a:t>
            </a:r>
            <a:r>
              <a:rPr lang="en-US" sz="2000" dirty="0" smtClean="0"/>
              <a:t>nterest rates in the economy</a:t>
            </a:r>
            <a:endParaRPr lang="en-US" sz="2000" dirty="0"/>
          </a:p>
          <a:p>
            <a:pPr lvl="1"/>
            <a:r>
              <a:rPr lang="en-US" sz="2000" dirty="0" smtClean="0"/>
              <a:t>Investors</a:t>
            </a:r>
            <a:r>
              <a:rPr lang="en-US" sz="2000" dirty="0"/>
              <a:t>’ overall attitude toward </a:t>
            </a:r>
            <a:r>
              <a:rPr lang="en-US" sz="2000" dirty="0" smtClean="0"/>
              <a:t>risk</a:t>
            </a:r>
          </a:p>
          <a:p>
            <a:pPr lvl="1"/>
            <a:r>
              <a:rPr lang="en-US" sz="2000" dirty="0"/>
              <a:t>Risk of the firm’s </a:t>
            </a:r>
            <a:r>
              <a:rPr lang="en-US" sz="2000" dirty="0" smtClean="0"/>
              <a:t>operations (business risk)</a:t>
            </a:r>
          </a:p>
          <a:p>
            <a:pPr lvl="1"/>
            <a:r>
              <a:rPr lang="en-US" sz="2000" dirty="0" smtClean="0"/>
              <a:t>Firm’s capital structure: debt/equity mix (financial risk)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3615-B50D-45EF-9D9B-131FB47E257E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What determines a firm’s fundamental, or intrinsic, value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>The Relationship between value, FCF, and cost of capital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340600" cy="19621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Intrinsic value is the sum of all </a:t>
            </a:r>
            <a:r>
              <a:rPr lang="en-US" dirty="0" smtClean="0"/>
              <a:t>the expected future free </a:t>
            </a:r>
            <a:r>
              <a:rPr lang="en-US" dirty="0"/>
              <a:t>cash flows when converted </a:t>
            </a:r>
            <a:r>
              <a:rPr lang="en-US" dirty="0" smtClean="0"/>
              <a:t>(discounted at the cost of capital) into </a:t>
            </a:r>
            <a:r>
              <a:rPr lang="en-US" dirty="0"/>
              <a:t>today’s dollars: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grpSp>
        <p:nvGrpSpPr>
          <p:cNvPr id="1017860" name="Group 4"/>
          <p:cNvGrpSpPr>
            <a:grpSpLocks/>
          </p:cNvGrpSpPr>
          <p:nvPr/>
        </p:nvGrpSpPr>
        <p:grpSpPr bwMode="auto">
          <a:xfrm>
            <a:off x="609600" y="4270375"/>
            <a:ext cx="8329613" cy="984250"/>
            <a:chOff x="465" y="2690"/>
            <a:chExt cx="5247" cy="620"/>
          </a:xfrm>
        </p:grpSpPr>
        <p:sp>
          <p:nvSpPr>
            <p:cNvPr id="1017861" name="Text Box 5"/>
            <p:cNvSpPr txBox="1">
              <a:spLocks noChangeArrowheads="1"/>
            </p:cNvSpPr>
            <p:nvPr/>
          </p:nvSpPr>
          <p:spPr bwMode="auto">
            <a:xfrm>
              <a:off x="465" y="2832"/>
              <a:ext cx="3939" cy="28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Value =                    +                     + … +</a:t>
              </a:r>
            </a:p>
          </p:txBody>
        </p:sp>
        <p:sp>
          <p:nvSpPr>
            <p:cNvPr id="1017862" name="Text Box 6"/>
            <p:cNvSpPr txBox="1">
              <a:spLocks noChangeArrowheads="1"/>
            </p:cNvSpPr>
            <p:nvPr/>
          </p:nvSpPr>
          <p:spPr bwMode="auto">
            <a:xfrm>
              <a:off x="1488" y="2690"/>
              <a:ext cx="672" cy="28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FCF</a:t>
              </a:r>
              <a:r>
                <a:rPr lang="en-US" sz="2400" baseline="-25000" dirty="0"/>
                <a:t>1</a:t>
              </a:r>
            </a:p>
          </p:txBody>
        </p:sp>
        <p:sp>
          <p:nvSpPr>
            <p:cNvPr id="1017863" name="Text Box 7"/>
            <p:cNvSpPr txBox="1">
              <a:spLocks noChangeArrowheads="1"/>
            </p:cNvSpPr>
            <p:nvPr/>
          </p:nvSpPr>
          <p:spPr bwMode="auto">
            <a:xfrm>
              <a:off x="2880" y="2690"/>
              <a:ext cx="672" cy="28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FCF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017864" name="Text Box 8"/>
            <p:cNvSpPr txBox="1">
              <a:spLocks noChangeArrowheads="1"/>
            </p:cNvSpPr>
            <p:nvPr/>
          </p:nvSpPr>
          <p:spPr bwMode="auto">
            <a:xfrm>
              <a:off x="4656" y="2690"/>
              <a:ext cx="672" cy="28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FCF</a:t>
              </a:r>
              <a:r>
                <a:rPr lang="en-US" sz="2400" baseline="-25000" dirty="0"/>
                <a:t>∞</a:t>
              </a:r>
            </a:p>
          </p:txBody>
        </p:sp>
        <p:sp>
          <p:nvSpPr>
            <p:cNvPr id="1017865" name="Text Box 9"/>
            <p:cNvSpPr txBox="1">
              <a:spLocks noChangeArrowheads="1"/>
            </p:cNvSpPr>
            <p:nvPr/>
          </p:nvSpPr>
          <p:spPr bwMode="auto">
            <a:xfrm>
              <a:off x="1200" y="3024"/>
              <a:ext cx="1296" cy="28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(1 + WACC)</a:t>
              </a:r>
              <a:r>
                <a:rPr lang="en-US" sz="2400" baseline="30000" dirty="0"/>
                <a:t>1</a:t>
              </a:r>
            </a:p>
          </p:txBody>
        </p:sp>
        <p:sp>
          <p:nvSpPr>
            <p:cNvPr id="1017866" name="Text Box 10"/>
            <p:cNvSpPr txBox="1">
              <a:spLocks noChangeArrowheads="1"/>
            </p:cNvSpPr>
            <p:nvPr/>
          </p:nvSpPr>
          <p:spPr bwMode="auto">
            <a:xfrm>
              <a:off x="4368" y="3024"/>
              <a:ext cx="1344" cy="28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(1 + WACC)</a:t>
              </a:r>
              <a:r>
                <a:rPr lang="en-US" sz="2400" baseline="30000" dirty="0"/>
                <a:t>∞</a:t>
              </a:r>
            </a:p>
          </p:txBody>
        </p:sp>
        <p:sp>
          <p:nvSpPr>
            <p:cNvPr id="1017867" name="Text Box 11"/>
            <p:cNvSpPr txBox="1">
              <a:spLocks noChangeArrowheads="1"/>
            </p:cNvSpPr>
            <p:nvPr/>
          </p:nvSpPr>
          <p:spPr bwMode="auto">
            <a:xfrm>
              <a:off x="2544" y="3024"/>
              <a:ext cx="1248" cy="28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(1 + WACC)</a:t>
              </a:r>
              <a:r>
                <a:rPr lang="en-US" sz="2400" baseline="30000" dirty="0"/>
                <a:t>2</a:t>
              </a:r>
            </a:p>
          </p:txBody>
        </p:sp>
        <p:sp>
          <p:nvSpPr>
            <p:cNvPr id="1017868" name="Line 12"/>
            <p:cNvSpPr>
              <a:spLocks noChangeShapeType="1"/>
            </p:cNvSpPr>
            <p:nvPr/>
          </p:nvSpPr>
          <p:spPr bwMode="auto">
            <a:xfrm>
              <a:off x="1296" y="3024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endParaRPr lang="en-US" dirty="0"/>
            </a:p>
          </p:txBody>
        </p:sp>
        <p:sp>
          <p:nvSpPr>
            <p:cNvPr id="1017869" name="Line 13"/>
            <p:cNvSpPr>
              <a:spLocks noChangeShapeType="1"/>
            </p:cNvSpPr>
            <p:nvPr/>
          </p:nvSpPr>
          <p:spPr bwMode="auto">
            <a:xfrm>
              <a:off x="2640" y="3024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endParaRPr lang="en-US" dirty="0"/>
            </a:p>
          </p:txBody>
        </p:sp>
        <p:sp>
          <p:nvSpPr>
            <p:cNvPr id="1017870" name="Line 14"/>
            <p:cNvSpPr>
              <a:spLocks noChangeShapeType="1"/>
            </p:cNvSpPr>
            <p:nvPr/>
          </p:nvSpPr>
          <p:spPr bwMode="auto">
            <a:xfrm>
              <a:off x="4464" y="3024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endParaRPr lang="en-US" dirty="0"/>
            </a:p>
          </p:txBody>
        </p:sp>
      </p:grpSp>
      <p:sp>
        <p:nvSpPr>
          <p:cNvPr id="1017871" name="Text Box 15"/>
          <p:cNvSpPr txBox="1">
            <a:spLocks noChangeArrowheads="1"/>
          </p:cNvSpPr>
          <p:nvPr/>
        </p:nvSpPr>
        <p:spPr bwMode="auto">
          <a:xfrm>
            <a:off x="990600" y="5715000"/>
            <a:ext cx="65532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See “big picture” diagram on next slide.</a:t>
            </a:r>
          </a:p>
        </p:txBody>
      </p:sp>
      <p:sp>
        <p:nvSpPr>
          <p:cNvPr id="1017872" name="Text Box 16"/>
          <p:cNvSpPr txBox="1">
            <a:spLocks noChangeArrowheads="1"/>
          </p:cNvSpPr>
          <p:nvPr/>
        </p:nvSpPr>
        <p:spPr bwMode="auto">
          <a:xfrm>
            <a:off x="7924800" y="58674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(More </a:t>
            </a:r>
            <a:r>
              <a:rPr lang="en-US" b="1" dirty="0" smtClean="0">
                <a:latin typeface="Times New Roman" pitchFamily="18" charset="0"/>
              </a:rPr>
              <a:t>. . </a:t>
            </a:r>
            <a:r>
              <a:rPr lang="en-US" b="1" dirty="0">
                <a:latin typeface="Times New Roman" pitchFamily="18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647F-5553-4278-AC24-A38E124EDC9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024002" name="Rectangle 2"/>
          <p:cNvSpPr>
            <a:spLocks noChangeArrowheads="1"/>
          </p:cNvSpPr>
          <p:nvPr/>
        </p:nvSpPr>
        <p:spPr bwMode="auto">
          <a:xfrm>
            <a:off x="0" y="0"/>
            <a:ext cx="9144000" cy="411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003" name="AutoShape 3"/>
          <p:cNvSpPr>
            <a:spLocks noChangeArrowheads="1"/>
          </p:cNvSpPr>
          <p:nvPr/>
        </p:nvSpPr>
        <p:spPr bwMode="auto">
          <a:xfrm>
            <a:off x="990600" y="3124200"/>
            <a:ext cx="6934200" cy="914400"/>
          </a:xfrm>
          <a:prstGeom prst="roundRect">
            <a:avLst>
              <a:gd name="adj" fmla="val 16667"/>
            </a:avLst>
          </a:prstGeom>
          <a:solidFill>
            <a:srgbClr val="9DD3D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latin typeface="Arial" charset="0"/>
            </a:endParaRPr>
          </a:p>
        </p:txBody>
      </p:sp>
      <p:sp>
        <p:nvSpPr>
          <p:cNvPr id="1024004" name="Text Box 4"/>
          <p:cNvSpPr txBox="1">
            <a:spLocks noChangeArrowheads="1"/>
          </p:cNvSpPr>
          <p:nvPr/>
        </p:nvSpPr>
        <p:spPr bwMode="auto">
          <a:xfrm>
            <a:off x="990600" y="3349625"/>
            <a:ext cx="5305425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Value =                         +                         +     +</a:t>
            </a:r>
          </a:p>
        </p:txBody>
      </p:sp>
      <p:sp>
        <p:nvSpPr>
          <p:cNvPr id="1024005" name="Text Box 5"/>
          <p:cNvSpPr txBox="1">
            <a:spLocks noChangeArrowheads="1"/>
          </p:cNvSpPr>
          <p:nvPr/>
        </p:nvSpPr>
        <p:spPr bwMode="auto">
          <a:xfrm>
            <a:off x="2438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FCF</a:t>
            </a:r>
            <a:r>
              <a:rPr lang="en-US" b="1" baseline="-25000" dirty="0"/>
              <a:t>1</a:t>
            </a:r>
          </a:p>
        </p:txBody>
      </p:sp>
      <p:sp>
        <p:nvSpPr>
          <p:cNvPr id="1024006" name="Text Box 6"/>
          <p:cNvSpPr txBox="1">
            <a:spLocks noChangeArrowheads="1"/>
          </p:cNvSpPr>
          <p:nvPr/>
        </p:nvSpPr>
        <p:spPr bwMode="auto">
          <a:xfrm>
            <a:off x="4343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FCF</a:t>
            </a:r>
            <a:r>
              <a:rPr lang="en-US" b="1" baseline="-25000" dirty="0"/>
              <a:t>2</a:t>
            </a:r>
          </a:p>
        </p:txBody>
      </p:sp>
      <p:sp>
        <p:nvSpPr>
          <p:cNvPr id="1024007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FCF</a:t>
            </a:r>
            <a:r>
              <a:rPr lang="en-US" b="1" baseline="-25000" dirty="0"/>
              <a:t>∞</a:t>
            </a:r>
          </a:p>
        </p:txBody>
      </p:sp>
      <p:sp>
        <p:nvSpPr>
          <p:cNvPr id="1024008" name="Text Box 8"/>
          <p:cNvSpPr txBox="1">
            <a:spLocks noChangeArrowheads="1"/>
          </p:cNvSpPr>
          <p:nvPr/>
        </p:nvSpPr>
        <p:spPr bwMode="auto">
          <a:xfrm>
            <a:off x="1981200" y="3522663"/>
            <a:ext cx="20574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(1 + WACC)</a:t>
            </a:r>
            <a:r>
              <a:rPr lang="en-US" b="1" baseline="30000" dirty="0"/>
              <a:t>1</a:t>
            </a:r>
          </a:p>
        </p:txBody>
      </p:sp>
      <p:sp>
        <p:nvSpPr>
          <p:cNvPr id="1024009" name="Text Box 9"/>
          <p:cNvSpPr txBox="1">
            <a:spLocks noChangeArrowheads="1"/>
          </p:cNvSpPr>
          <p:nvPr/>
        </p:nvSpPr>
        <p:spPr bwMode="auto">
          <a:xfrm>
            <a:off x="6172200" y="3522663"/>
            <a:ext cx="17526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(1 + WACC)</a:t>
            </a:r>
            <a:r>
              <a:rPr lang="en-US" b="1" baseline="30000" dirty="0"/>
              <a:t>∞</a:t>
            </a:r>
          </a:p>
        </p:txBody>
      </p:sp>
      <p:sp>
        <p:nvSpPr>
          <p:cNvPr id="1024010" name="Text Box 10"/>
          <p:cNvSpPr txBox="1">
            <a:spLocks noChangeArrowheads="1"/>
          </p:cNvSpPr>
          <p:nvPr/>
        </p:nvSpPr>
        <p:spPr bwMode="auto">
          <a:xfrm>
            <a:off x="3810000" y="3522663"/>
            <a:ext cx="19812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(1 + WACC)</a:t>
            </a:r>
            <a:r>
              <a:rPr lang="en-US" b="1" baseline="30000" dirty="0"/>
              <a:t>2</a:t>
            </a:r>
          </a:p>
        </p:txBody>
      </p:sp>
      <p:sp>
        <p:nvSpPr>
          <p:cNvPr id="1024011" name="Line 11"/>
          <p:cNvSpPr>
            <a:spLocks noChangeShapeType="1"/>
          </p:cNvSpPr>
          <p:nvPr/>
        </p:nvSpPr>
        <p:spPr bwMode="auto">
          <a:xfrm>
            <a:off x="2133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1024012" name="Line 12"/>
          <p:cNvSpPr>
            <a:spLocks noChangeShapeType="1"/>
          </p:cNvSpPr>
          <p:nvPr/>
        </p:nvSpPr>
        <p:spPr bwMode="auto">
          <a:xfrm>
            <a:off x="39624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1024013" name="Line 13"/>
          <p:cNvSpPr>
            <a:spLocks noChangeShapeType="1"/>
          </p:cNvSpPr>
          <p:nvPr/>
        </p:nvSpPr>
        <p:spPr bwMode="auto">
          <a:xfrm>
            <a:off x="6324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1024014" name="AutoShape 14"/>
          <p:cNvSpPr>
            <a:spLocks noChangeArrowheads="1"/>
          </p:cNvSpPr>
          <p:nvPr/>
        </p:nvSpPr>
        <p:spPr bwMode="auto">
          <a:xfrm>
            <a:off x="3584575" y="2208213"/>
            <a:ext cx="1744663" cy="6619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Free cash flow</a:t>
            </a:r>
          </a:p>
          <a:p>
            <a:pPr algn="ctr"/>
            <a:r>
              <a:rPr lang="en-US" sz="1600" b="1" dirty="0"/>
              <a:t>(FCF)</a:t>
            </a:r>
          </a:p>
        </p:txBody>
      </p:sp>
      <p:cxnSp>
        <p:nvCxnSpPr>
          <p:cNvPr id="1024015" name="AutoShape 15"/>
          <p:cNvCxnSpPr>
            <a:cxnSpLocks noChangeShapeType="1"/>
            <a:stCxn id="1024020" idx="0"/>
            <a:endCxn id="1024021" idx="2"/>
          </p:cNvCxnSpPr>
          <p:nvPr/>
        </p:nvCxnSpPr>
        <p:spPr bwMode="auto">
          <a:xfrm flipV="1">
            <a:off x="4457700" y="5291138"/>
            <a:ext cx="0" cy="180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4016" name="AutoShape 16"/>
          <p:cNvSpPr>
            <a:spLocks noChangeArrowheads="1"/>
          </p:cNvSpPr>
          <p:nvPr/>
        </p:nvSpPr>
        <p:spPr bwMode="auto">
          <a:xfrm>
            <a:off x="627063" y="5408613"/>
            <a:ext cx="209550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Market interest rates</a:t>
            </a:r>
          </a:p>
        </p:txBody>
      </p:sp>
      <p:sp>
        <p:nvSpPr>
          <p:cNvPr id="1024017" name="AutoShape 17"/>
          <p:cNvSpPr>
            <a:spLocks noChangeArrowheads="1"/>
          </p:cNvSpPr>
          <p:nvPr/>
        </p:nvSpPr>
        <p:spPr bwMode="auto">
          <a:xfrm>
            <a:off x="5942013" y="5942013"/>
            <a:ext cx="1970087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Firm’s business risk</a:t>
            </a:r>
          </a:p>
        </p:txBody>
      </p:sp>
      <p:sp>
        <p:nvSpPr>
          <p:cNvPr id="1024018" name="AutoShape 18"/>
          <p:cNvSpPr>
            <a:spLocks noChangeArrowheads="1"/>
          </p:cNvSpPr>
          <p:nvPr/>
        </p:nvSpPr>
        <p:spPr bwMode="auto">
          <a:xfrm>
            <a:off x="684213" y="5942013"/>
            <a:ext cx="203835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Market risk aversion</a:t>
            </a:r>
          </a:p>
        </p:txBody>
      </p:sp>
      <p:sp>
        <p:nvSpPr>
          <p:cNvPr id="1024019" name="AutoShape 19"/>
          <p:cNvSpPr>
            <a:spLocks noChangeArrowheads="1"/>
          </p:cNvSpPr>
          <p:nvPr/>
        </p:nvSpPr>
        <p:spPr bwMode="auto">
          <a:xfrm>
            <a:off x="5942013" y="5408613"/>
            <a:ext cx="2239962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Firm’s debt/equity mix</a:t>
            </a:r>
          </a:p>
        </p:txBody>
      </p:sp>
      <p:sp>
        <p:nvSpPr>
          <p:cNvPr id="1024020" name="AutoShape 20"/>
          <p:cNvSpPr>
            <a:spLocks noChangeArrowheads="1"/>
          </p:cNvSpPr>
          <p:nvPr/>
        </p:nvSpPr>
        <p:spPr bwMode="auto">
          <a:xfrm>
            <a:off x="3695700" y="5486400"/>
            <a:ext cx="1522413" cy="798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Cost of debt</a:t>
            </a:r>
          </a:p>
          <a:p>
            <a:pPr>
              <a:spcBef>
                <a:spcPct val="50000"/>
              </a:spcBef>
            </a:pPr>
            <a:r>
              <a:rPr lang="en-US" sz="1600" dirty="0"/>
              <a:t>Cost of equity</a:t>
            </a:r>
          </a:p>
        </p:txBody>
      </p:sp>
      <p:sp>
        <p:nvSpPr>
          <p:cNvPr id="1024021" name="AutoShape 21"/>
          <p:cNvSpPr>
            <a:spLocks noChangeArrowheads="1"/>
          </p:cNvSpPr>
          <p:nvPr/>
        </p:nvSpPr>
        <p:spPr bwMode="auto">
          <a:xfrm>
            <a:off x="3378200" y="4343400"/>
            <a:ext cx="2157413" cy="933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Weighted average</a:t>
            </a:r>
          </a:p>
          <a:p>
            <a:pPr algn="ctr"/>
            <a:r>
              <a:rPr lang="en-US" sz="1600" b="1" dirty="0"/>
              <a:t>cost of capital</a:t>
            </a:r>
          </a:p>
          <a:p>
            <a:pPr algn="ctr"/>
            <a:r>
              <a:rPr lang="en-US" sz="1600" b="1" dirty="0"/>
              <a:t>(WACC)</a:t>
            </a:r>
          </a:p>
        </p:txBody>
      </p:sp>
      <p:cxnSp>
        <p:nvCxnSpPr>
          <p:cNvPr id="1024022" name="AutoShape 22"/>
          <p:cNvCxnSpPr>
            <a:cxnSpLocks noChangeShapeType="1"/>
            <a:stCxn id="1024019" idx="1"/>
            <a:endCxn id="1024020" idx="3"/>
          </p:cNvCxnSpPr>
          <p:nvPr/>
        </p:nvCxnSpPr>
        <p:spPr bwMode="auto">
          <a:xfrm flipH="1">
            <a:off x="5232400" y="5605463"/>
            <a:ext cx="695325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023" name="AutoShape 23"/>
          <p:cNvCxnSpPr>
            <a:cxnSpLocks noChangeShapeType="1"/>
            <a:stCxn id="1024017" idx="1"/>
            <a:endCxn id="1024020" idx="3"/>
          </p:cNvCxnSpPr>
          <p:nvPr/>
        </p:nvCxnSpPr>
        <p:spPr bwMode="auto">
          <a:xfrm flipH="1" flipV="1">
            <a:off x="5232400" y="5886450"/>
            <a:ext cx="695325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024" name="AutoShape 24"/>
          <p:cNvCxnSpPr>
            <a:cxnSpLocks noChangeShapeType="1"/>
            <a:stCxn id="1024016" idx="3"/>
            <a:endCxn id="1024020" idx="1"/>
          </p:cNvCxnSpPr>
          <p:nvPr/>
        </p:nvCxnSpPr>
        <p:spPr bwMode="auto">
          <a:xfrm>
            <a:off x="2736850" y="5605463"/>
            <a:ext cx="94456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025" name="AutoShape 25"/>
          <p:cNvCxnSpPr>
            <a:cxnSpLocks noChangeShapeType="1"/>
            <a:stCxn id="1024018" idx="3"/>
            <a:endCxn id="1024020" idx="1"/>
          </p:cNvCxnSpPr>
          <p:nvPr/>
        </p:nvCxnSpPr>
        <p:spPr bwMode="auto">
          <a:xfrm flipV="1">
            <a:off x="2736850" y="5886450"/>
            <a:ext cx="944563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026" name="AutoShape 26"/>
          <p:cNvCxnSpPr>
            <a:cxnSpLocks noChangeShapeType="1"/>
            <a:stCxn id="1024019" idx="0"/>
            <a:endCxn id="1024021" idx="3"/>
          </p:cNvCxnSpPr>
          <p:nvPr/>
        </p:nvCxnSpPr>
        <p:spPr bwMode="auto">
          <a:xfrm rot="5400000" flipH="1">
            <a:off x="6014244" y="4345781"/>
            <a:ext cx="584200" cy="151288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4027" name="AutoShape 27"/>
          <p:cNvSpPr>
            <a:spLocks noChangeArrowheads="1"/>
          </p:cNvSpPr>
          <p:nvPr/>
        </p:nvSpPr>
        <p:spPr bwMode="auto">
          <a:xfrm>
            <a:off x="531813" y="684213"/>
            <a:ext cx="1574800" cy="39211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Sales revenues</a:t>
            </a:r>
          </a:p>
        </p:txBody>
      </p:sp>
      <p:sp>
        <p:nvSpPr>
          <p:cNvPr id="1024028" name="AutoShape 28"/>
          <p:cNvSpPr>
            <a:spLocks noChangeArrowheads="1"/>
          </p:cNvSpPr>
          <p:nvPr/>
        </p:nvSpPr>
        <p:spPr bwMode="auto">
          <a:xfrm>
            <a:off x="1979613" y="1141413"/>
            <a:ext cx="2570162" cy="39211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Operating costs and taxes</a:t>
            </a:r>
          </a:p>
        </p:txBody>
      </p:sp>
      <p:sp>
        <p:nvSpPr>
          <p:cNvPr id="1024029" name="AutoShape 29"/>
          <p:cNvSpPr>
            <a:spLocks noChangeArrowheads="1"/>
          </p:cNvSpPr>
          <p:nvPr/>
        </p:nvSpPr>
        <p:spPr bwMode="auto">
          <a:xfrm>
            <a:off x="4067175" y="1606550"/>
            <a:ext cx="3951288" cy="3921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Required investments in operating capital</a:t>
            </a:r>
          </a:p>
        </p:txBody>
      </p:sp>
      <p:sp>
        <p:nvSpPr>
          <p:cNvPr id="1024030" name="Text Box 30"/>
          <p:cNvSpPr txBox="1">
            <a:spLocks noChangeArrowheads="1"/>
          </p:cNvSpPr>
          <p:nvPr/>
        </p:nvSpPr>
        <p:spPr bwMode="auto">
          <a:xfrm>
            <a:off x="1676400" y="1160463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cs typeface="Tahoma" pitchFamily="34" charset="0"/>
              </a:rPr>
              <a:t>−</a:t>
            </a:r>
          </a:p>
        </p:txBody>
      </p:sp>
      <p:sp>
        <p:nvSpPr>
          <p:cNvPr id="1024031" name="Text Box 31"/>
          <p:cNvSpPr txBox="1">
            <a:spLocks noChangeArrowheads="1"/>
          </p:cNvSpPr>
          <p:nvPr/>
        </p:nvSpPr>
        <p:spPr bwMode="auto">
          <a:xfrm>
            <a:off x="3763963" y="1608138"/>
            <a:ext cx="350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cs typeface="Tahoma" pitchFamily="34" charset="0"/>
              </a:rPr>
              <a:t>−</a:t>
            </a:r>
          </a:p>
        </p:txBody>
      </p:sp>
      <p:sp>
        <p:nvSpPr>
          <p:cNvPr id="1024032" name="Text Box 32"/>
          <p:cNvSpPr txBox="1">
            <a:spLocks noChangeArrowheads="1"/>
          </p:cNvSpPr>
          <p:nvPr/>
        </p:nvSpPr>
        <p:spPr bwMode="auto">
          <a:xfrm>
            <a:off x="5334000" y="2362200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cs typeface="Tahoma" pitchFamily="34" charset="0"/>
              </a:rPr>
              <a:t>=</a:t>
            </a:r>
          </a:p>
        </p:txBody>
      </p:sp>
      <p:cxnSp>
        <p:nvCxnSpPr>
          <p:cNvPr id="1024033" name="AutoShape 33"/>
          <p:cNvCxnSpPr>
            <a:cxnSpLocks noChangeShapeType="1"/>
            <a:stCxn id="1024021" idx="0"/>
            <a:endCxn id="1024003" idx="2"/>
          </p:cNvCxnSpPr>
          <p:nvPr/>
        </p:nvCxnSpPr>
        <p:spPr bwMode="auto">
          <a:xfrm flipV="1">
            <a:off x="4457700" y="4052888"/>
            <a:ext cx="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034" name="AutoShape 34"/>
          <p:cNvCxnSpPr>
            <a:cxnSpLocks noChangeShapeType="1"/>
            <a:stCxn id="1024014" idx="2"/>
            <a:endCxn id="1024003" idx="0"/>
          </p:cNvCxnSpPr>
          <p:nvPr/>
        </p:nvCxnSpPr>
        <p:spPr bwMode="auto">
          <a:xfrm rot="5400000">
            <a:off x="4344987" y="2997201"/>
            <a:ext cx="2254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4035" name="Text Box 35"/>
          <p:cNvSpPr txBox="1">
            <a:spLocks noChangeArrowheads="1"/>
          </p:cNvSpPr>
          <p:nvPr/>
        </p:nvSpPr>
        <p:spPr bwMode="auto">
          <a:xfrm>
            <a:off x="990600" y="228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Determinants of Intrinsic Value: The Big Picture</a:t>
            </a:r>
          </a:p>
        </p:txBody>
      </p:sp>
      <p:cxnSp>
        <p:nvCxnSpPr>
          <p:cNvPr id="1024036" name="AutoShape 36"/>
          <p:cNvCxnSpPr>
            <a:cxnSpLocks noChangeShapeType="1"/>
            <a:stCxn id="1024027" idx="2"/>
            <a:endCxn id="1024030" idx="1"/>
          </p:cNvCxnSpPr>
          <p:nvPr/>
        </p:nvCxnSpPr>
        <p:spPr bwMode="auto">
          <a:xfrm rot="16200000" flipH="1">
            <a:off x="1378744" y="1031082"/>
            <a:ext cx="238125" cy="3571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037" name="AutoShape 37"/>
          <p:cNvCxnSpPr>
            <a:cxnSpLocks noChangeShapeType="1"/>
            <a:stCxn id="1024028" idx="2"/>
            <a:endCxn id="1024031" idx="1"/>
          </p:cNvCxnSpPr>
          <p:nvPr/>
        </p:nvCxnSpPr>
        <p:spPr bwMode="auto">
          <a:xfrm rot="16200000" flipH="1">
            <a:off x="3400426" y="1412875"/>
            <a:ext cx="228600" cy="4984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038" name="AutoShape 38"/>
          <p:cNvCxnSpPr>
            <a:cxnSpLocks noChangeShapeType="1"/>
            <a:stCxn id="1024029" idx="2"/>
            <a:endCxn id="1024032" idx="3"/>
          </p:cNvCxnSpPr>
          <p:nvPr/>
        </p:nvCxnSpPr>
        <p:spPr bwMode="auto">
          <a:xfrm rot="5400000">
            <a:off x="5605463" y="2092325"/>
            <a:ext cx="517525" cy="3587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4039" name="Text Box 39"/>
          <p:cNvSpPr txBox="1">
            <a:spLocks noChangeArrowheads="1"/>
          </p:cNvSpPr>
          <p:nvPr/>
        </p:nvSpPr>
        <p:spPr bwMode="auto">
          <a:xfrm>
            <a:off x="5638800" y="3294063"/>
            <a:ext cx="4572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...</a:t>
            </a:r>
            <a:endParaRPr lang="en-US" b="1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Intrinsic </a:t>
            </a:r>
            <a:r>
              <a:rPr lang="en-US" sz="3600" dirty="0" smtClean="0">
                <a:solidFill>
                  <a:srgbClr val="FF0000"/>
                </a:solidFill>
              </a:rPr>
              <a:t>Value</a:t>
            </a:r>
            <a:r>
              <a:rPr lang="en-US" sz="3600" dirty="0" smtClean="0"/>
              <a:t> versus Market </a:t>
            </a:r>
            <a:r>
              <a:rPr lang="en-US" sz="3600" dirty="0" smtClean="0">
                <a:solidFill>
                  <a:srgbClr val="FF0000"/>
                </a:solidFill>
              </a:rPr>
              <a:t>Price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markets are efficient and investors are rational (investors’ expectations correctly incorporate all relevant information): market price </a:t>
            </a:r>
            <a:r>
              <a:rPr lang="en-US" sz="2400" b="1" i="1" dirty="0" smtClean="0">
                <a:solidFill>
                  <a:srgbClr val="FF0000"/>
                </a:solidFill>
              </a:rPr>
              <a:t>should be equal </a:t>
            </a:r>
            <a:r>
              <a:rPr lang="en-US" sz="2400" dirty="0" smtClean="0"/>
              <a:t>to intrinsic/fundamental value.</a:t>
            </a:r>
          </a:p>
          <a:p>
            <a:r>
              <a:rPr lang="en-US" sz="2400" dirty="0" smtClean="0"/>
              <a:t>A large body of evidence in psychology shows that people often behave irrationally but in predictable ways. Behavioral Finance suggests that market price may </a:t>
            </a:r>
            <a:r>
              <a:rPr lang="en-US" sz="2400" b="1" i="1" dirty="0" smtClean="0">
                <a:solidFill>
                  <a:srgbClr val="FF0000"/>
                </a:solidFill>
              </a:rPr>
              <a:t>deviate</a:t>
            </a:r>
            <a:r>
              <a:rPr lang="en-US" sz="2400" dirty="0" smtClean="0"/>
              <a:t> (overvalue or undervalue) from intrinsic value; but </a:t>
            </a:r>
            <a:r>
              <a:rPr lang="en-US" sz="2400" b="1" i="1" dirty="0" smtClean="0">
                <a:solidFill>
                  <a:srgbClr val="FF0000"/>
                </a:solidFill>
              </a:rPr>
              <a:t>eventually</a:t>
            </a:r>
            <a:r>
              <a:rPr lang="en-US" sz="2400" dirty="0" smtClean="0"/>
              <a:t> it would revert to the fundamental value.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0360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3E168-70C2-434F-8762-CD5DF59F76FA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963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1-4 Governing a Corporation</a:t>
            </a:r>
            <a:endParaRPr lang="en-US" sz="2800" dirty="0"/>
          </a:p>
        </p:txBody>
      </p:sp>
      <p:sp>
        <p:nvSpPr>
          <p:cNvPr id="963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Agency problem: managers may act in their own interests and not on behalf of owners (stockholders</a:t>
            </a:r>
            <a:r>
              <a:rPr lang="en-US" sz="2800" dirty="0" smtClean="0"/>
              <a:t>).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Corporate governance  is the set of rules that control a company’s behavior towards its directors, managers, employees, shareholders, creditors, customers, competitors, and community.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Corporate governance can help control agency problems.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E411-49D6-4155-B37A-B8E41F6B54A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in Chapter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Read sections 1-1, 1-2, 1-3, 1-4, 1-5, 1-6a, 1-8, 1-9, 1-10, 1-11d, 1-13.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Forms </a:t>
            </a:r>
            <a:r>
              <a:rPr lang="en-US" sz="2800" dirty="0"/>
              <a:t>of business organization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Objective of the </a:t>
            </a:r>
            <a:r>
              <a:rPr lang="en-US" sz="2800" dirty="0" smtClean="0"/>
              <a:t>firm: </a:t>
            </a:r>
            <a:r>
              <a:rPr lang="en-US" sz="2800" i="1" dirty="0" smtClean="0"/>
              <a:t>Firm value/Stockholder wealth/fundamental stock price maximization</a:t>
            </a:r>
            <a:endParaRPr lang="en-US" sz="2800" i="1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Financial instruments, institutions, and markets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Determinants of fundamental </a:t>
            </a:r>
            <a:r>
              <a:rPr lang="en-US" sz="2800" dirty="0" smtClean="0"/>
              <a:t>value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B8EF-A826-4E46-8F23-45CAB2BD9AD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012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1-4a The Primary Objective of a Corporation: Maximizing Stockholder Wealth</a:t>
            </a:r>
            <a:endParaRPr lang="en-US" sz="2800" dirty="0"/>
          </a:p>
        </p:txBody>
      </p:sp>
      <p:sp>
        <p:nvSpPr>
          <p:cNvPr id="9012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objective should be shareholder </a:t>
            </a:r>
            <a:r>
              <a:rPr lang="en-US" dirty="0" smtClean="0">
                <a:solidFill>
                  <a:srgbClr val="FF0000"/>
                </a:solidFill>
              </a:rPr>
              <a:t>wealth </a:t>
            </a:r>
            <a:r>
              <a:rPr lang="en-US" dirty="0" smtClean="0"/>
              <a:t>maximization</a:t>
            </a:r>
            <a:r>
              <a:rPr lang="en-US" dirty="0"/>
              <a:t>, which translates to </a:t>
            </a:r>
            <a:r>
              <a:rPr lang="en-US" dirty="0" smtClean="0"/>
              <a:t>maximizing the </a:t>
            </a:r>
            <a:r>
              <a:rPr lang="en-US" dirty="0" smtClean="0">
                <a:solidFill>
                  <a:srgbClr val="FF0000"/>
                </a:solidFill>
              </a:rPr>
              <a:t>current value</a:t>
            </a:r>
            <a:r>
              <a:rPr lang="en-US" dirty="0" smtClean="0"/>
              <a:t> per share of the existing stock.</a:t>
            </a:r>
            <a:endParaRPr lang="en-US" dirty="0"/>
          </a:p>
          <a:p>
            <a:pPr lvl="1"/>
            <a:r>
              <a:rPr lang="en-US" dirty="0"/>
              <a:t>Should firms behave ethically?  YES!</a:t>
            </a:r>
          </a:p>
          <a:p>
            <a:pPr lvl="1"/>
            <a:r>
              <a:rPr lang="en-US" dirty="0"/>
              <a:t>Do firms have any responsibilities to society at large? YES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33F0-CCFE-40DD-9BFA-A69859668130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9768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768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76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Important Caveat: </a:t>
            </a:r>
            <a:r>
              <a:rPr lang="en-US" sz="4000" dirty="0"/>
              <a:t>i</a:t>
            </a:r>
            <a:r>
              <a:rPr lang="en-US" sz="4000" dirty="0" smtClean="0"/>
              <a:t>t’s NOT profit maximization</a:t>
            </a:r>
            <a:endParaRPr lang="en-US" sz="4000" dirty="0"/>
          </a:p>
        </p:txBody>
      </p:sp>
      <p:sp>
        <p:nvSpPr>
          <p:cNvPr id="976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Stockholder wealth/intrinsic value/fundamental price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v</a:t>
            </a:r>
            <a:r>
              <a:rPr lang="en-US" sz="2400" dirty="0" smtClean="0"/>
              <a:t>ersus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(Accounting) profit/earnings/net income</a:t>
            </a:r>
            <a:r>
              <a:rPr lang="en-US" sz="2400" dirty="0" smtClean="0"/>
              <a:t>:</a:t>
            </a:r>
            <a:endParaRPr lang="en-US" sz="2400" dirty="0"/>
          </a:p>
          <a:p>
            <a:pPr marL="857250" lvl="1" indent="-457200"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/>
              <a:t>Wealth/Value is measured at present (sum of all the future discounted FCFs), while profits are a stream/flow (which year to maximize?).</a:t>
            </a:r>
          </a:p>
          <a:p>
            <a:pPr marL="857250" lvl="1" indent="-457200"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/>
              <a:t>The earnings stream does not coincide with the free cash flows: timing of cash flows matters due to time value of money (Chapter 4). (Earnings and FCFs are positively correlated in the long run.)</a:t>
            </a:r>
          </a:p>
          <a:p>
            <a:pPr marL="857250" lvl="1" indent="-457200"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/>
              <a:t>Profits don’t reflect risk, while the valuation formula incorporates risk in the denominator WACC: ceteris paribus, risky assets would be worth less.</a:t>
            </a:r>
            <a:endParaRPr lang="en-US" sz="2000" dirty="0"/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000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062154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03FA-AB73-4F94-942D-F76FEF03909F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114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1-4b Intrinsic Stock Value Maximization and Social Welfare</a:t>
            </a:r>
            <a:endParaRPr lang="en-US" sz="3600" dirty="0"/>
          </a:p>
        </p:txBody>
      </p:sp>
      <p:sp>
        <p:nvSpPr>
          <p:cNvPr id="9114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individuals have a stake in the stock market directly or indirectly.</a:t>
            </a:r>
          </a:p>
          <a:p>
            <a:r>
              <a:rPr lang="en-US" dirty="0" smtClean="0"/>
              <a:t>Consumers benefit in a reasonably competitive economy.</a:t>
            </a:r>
          </a:p>
          <a:p>
            <a:r>
              <a:rPr lang="en-US" dirty="0" smtClean="0"/>
              <a:t>Employees benefit in general.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1-4c Ethics and Intrinsic Stock Value Maximization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does a lack of commitment to ethical behavior affect stock prices?</a:t>
            </a:r>
          </a:p>
          <a:p>
            <a:pPr lvl="1"/>
            <a:r>
              <a:rPr lang="en-US" sz="2000" dirty="0" smtClean="0"/>
              <a:t>Latest Examples: Wells Fargo, </a:t>
            </a:r>
            <a:r>
              <a:rPr lang="en-US" sz="2000" dirty="0" err="1" smtClean="0"/>
              <a:t>Mylan</a:t>
            </a:r>
            <a:r>
              <a:rPr lang="en-US" sz="2000" dirty="0" smtClean="0"/>
              <a:t> (</a:t>
            </a:r>
            <a:r>
              <a:rPr lang="en-US" sz="2000" dirty="0" err="1" smtClean="0"/>
              <a:t>EpiPen</a:t>
            </a:r>
            <a:r>
              <a:rPr lang="en-US" sz="2000" dirty="0" smtClean="0"/>
              <a:t>)</a:t>
            </a:r>
          </a:p>
          <a:p>
            <a:r>
              <a:rPr lang="en-US" sz="2800" dirty="0" smtClean="0"/>
              <a:t>With respect to financial misdeeds, the Sarbanes-Oxley Act of 2002 and the Dodd-Frank Wall Street Reform and Consumer Protection Act of 2010 strengthened protection for whistleblowers who report financial wrongdoing.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2652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33F0-CCFE-40DD-9BFA-A69859668130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9768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768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76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1-5 An overview of Financial Markets</a:t>
            </a:r>
            <a:br>
              <a:rPr lang="en-US" sz="3600" dirty="0" smtClean="0"/>
            </a:br>
            <a:r>
              <a:rPr lang="en-US" sz="2800" dirty="0" smtClean="0"/>
              <a:t>1-5a The Net Providers and Users of Capital</a:t>
            </a:r>
            <a:endParaRPr lang="en-US" sz="2800" dirty="0"/>
          </a:p>
        </p:txBody>
      </p:sp>
      <p:sp>
        <p:nvSpPr>
          <p:cNvPr id="976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Who are the providers (savers) and users (borrowers) of capital?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Individuals: </a:t>
            </a:r>
            <a:r>
              <a:rPr lang="en-US" sz="2800" dirty="0"/>
              <a:t>Net savers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Non-financial corporations: Net users (borrowers)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Governments: U.S. governments are net borrowers, some foreign governments are net savers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Financial corporations: Slightly net borrowers, but almost breakeven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1-5b Getting Cash from Providers to Users:</a:t>
            </a:r>
            <a:br>
              <a:rPr lang="en-US" sz="2800" dirty="0" smtClean="0"/>
            </a:br>
            <a:r>
              <a:rPr lang="en-US" sz="2800" dirty="0" smtClean="0"/>
              <a:t>The Capital Allocation Process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lowchart: Process 5"/>
          <p:cNvSpPr/>
          <p:nvPr/>
        </p:nvSpPr>
        <p:spPr bwMode="auto">
          <a:xfrm>
            <a:off x="304800" y="2734144"/>
            <a:ext cx="1026037" cy="54245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</a:rPr>
              <a:t>Business</a:t>
            </a:r>
          </a:p>
        </p:txBody>
      </p:sp>
      <p:sp>
        <p:nvSpPr>
          <p:cNvPr id="8" name="Flowchart: Process 7"/>
          <p:cNvSpPr/>
          <p:nvPr/>
        </p:nvSpPr>
        <p:spPr bwMode="auto">
          <a:xfrm>
            <a:off x="304800" y="3879667"/>
            <a:ext cx="1026037" cy="920933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</a:rPr>
              <a:t>Business</a:t>
            </a:r>
          </a:p>
        </p:txBody>
      </p:sp>
      <p:sp>
        <p:nvSpPr>
          <p:cNvPr id="9" name="Flowchart: Process 8"/>
          <p:cNvSpPr/>
          <p:nvPr/>
        </p:nvSpPr>
        <p:spPr bwMode="auto">
          <a:xfrm>
            <a:off x="304800" y="5526504"/>
            <a:ext cx="1026037" cy="840691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</a:rPr>
              <a:t>Business</a:t>
            </a:r>
          </a:p>
        </p:txBody>
      </p:sp>
      <p:sp>
        <p:nvSpPr>
          <p:cNvPr id="10" name="Flowchart: Process 9"/>
          <p:cNvSpPr/>
          <p:nvPr/>
        </p:nvSpPr>
        <p:spPr bwMode="auto">
          <a:xfrm>
            <a:off x="7354180" y="2660467"/>
            <a:ext cx="914400" cy="70889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itchFamily="34" charset="0"/>
              </a:rPr>
              <a:t>Savers</a:t>
            </a:r>
          </a:p>
        </p:txBody>
      </p:sp>
      <p:sp>
        <p:nvSpPr>
          <p:cNvPr id="11" name="Flowchart: Process 10"/>
          <p:cNvSpPr/>
          <p:nvPr/>
        </p:nvSpPr>
        <p:spPr bwMode="auto">
          <a:xfrm>
            <a:off x="7354180" y="3879667"/>
            <a:ext cx="914400" cy="9209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itchFamily="34" charset="0"/>
              </a:rPr>
              <a:t>Savers</a:t>
            </a:r>
          </a:p>
        </p:txBody>
      </p:sp>
      <p:sp>
        <p:nvSpPr>
          <p:cNvPr id="12" name="Flowchart: Process 11"/>
          <p:cNvSpPr/>
          <p:nvPr/>
        </p:nvSpPr>
        <p:spPr bwMode="auto">
          <a:xfrm>
            <a:off x="7354180" y="5526505"/>
            <a:ext cx="914400" cy="84069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itchFamily="34" charset="0"/>
              </a:rPr>
              <a:t>Savers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3810000" y="3879667"/>
            <a:ext cx="1295400" cy="920933"/>
          </a:xfrm>
          <a:prstGeom prst="flowChartProcess">
            <a:avLst/>
          </a:prstGeom>
          <a:solidFill>
            <a:schemeClr val="bg2">
              <a:lumMod val="10000"/>
              <a:lumOff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Tahoma" pitchFamily="34" charset="0"/>
              </a:rPr>
              <a:t>Investment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Tahoma" pitchFamily="34" charset="0"/>
              </a:rPr>
              <a:t> Bank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90000"/>
                  <a:lumOff val="10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3762144" y="5520003"/>
            <a:ext cx="1419185" cy="847193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ahoma" pitchFamily="34" charset="0"/>
              </a:rPr>
              <a:t>Financial Intermediary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330837" y="2814356"/>
            <a:ext cx="602334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733800" y="2506579"/>
            <a:ext cx="2069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Business’s Securities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0" y="3811488"/>
            <a:ext cx="2069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Business’s Securities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422" y="2339624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1. Direct Transfer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6437" y="3503711"/>
            <a:ext cx="2856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2. Through Investment Bank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6437" y="5145505"/>
            <a:ext cx="3276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3. Through Financial Intermediary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 flipV="1">
            <a:off x="1330839" y="3209908"/>
            <a:ext cx="6023341" cy="80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089491" y="2910152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Dollars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330837" y="4114800"/>
            <a:ext cx="2479163" cy="4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133474" y="3811488"/>
            <a:ext cx="2069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Business’s Securities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54866" y="4333599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Dollars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03597" y="4333598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Dollars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90961" y="5948855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Dollars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62655" y="5948855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Dollars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flipH="1">
            <a:off x="1330838" y="4641376"/>
            <a:ext cx="24791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>
            <a:off x="1330839" y="6219809"/>
            <a:ext cx="243130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5105401" y="4641376"/>
            <a:ext cx="224877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>
            <a:off x="5181330" y="6214279"/>
            <a:ext cx="2172850" cy="5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5109776" y="4110335"/>
            <a:ext cx="2264291" cy="4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3810000" y="4110335"/>
            <a:ext cx="1323474" cy="4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2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>
            <a:off x="3810000" y="4646584"/>
            <a:ext cx="13234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1346881" y="5715000"/>
            <a:ext cx="2386919" cy="4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5181330" y="5710535"/>
            <a:ext cx="21927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1465789" y="5453282"/>
            <a:ext cx="2069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Business’s Securities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479533" y="5237839"/>
            <a:ext cx="152477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Intermediary’s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Securities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0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466-D721-4E91-A5C2-C02CE196653D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9779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779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77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of Capital from Savers to Borrowers</a:t>
            </a:r>
          </a:p>
        </p:txBody>
      </p:sp>
      <p:sp>
        <p:nvSpPr>
          <p:cNvPr id="9779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Direct </a:t>
            </a:r>
            <a:r>
              <a:rPr lang="en-US" sz="2400" dirty="0" smtClean="0"/>
              <a:t>transfer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Example: A privately held company sells stock directly to a new shareholder.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Through </a:t>
            </a:r>
            <a:r>
              <a:rPr lang="en-US" sz="2400" dirty="0"/>
              <a:t>an investment banking house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Example</a:t>
            </a:r>
            <a:r>
              <a:rPr lang="en-US" sz="2000" dirty="0"/>
              <a:t>: In an IPO, seasoned equity offering, or debt placement, company sells security to investment banking house, which then sells </a:t>
            </a:r>
            <a:r>
              <a:rPr lang="en-US" sz="2000" dirty="0" smtClean="0"/>
              <a:t>the same security </a:t>
            </a:r>
            <a:r>
              <a:rPr lang="en-US" sz="2000" dirty="0"/>
              <a:t>to investor.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Through a financial intermediary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Example: An individual deposits money in bank and gets certificate of deposit, bank makes commercial loan to a company (bank gets note from company).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22C6-1D8F-4ABF-8D42-419288810EC4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1-6 Claims on Future Cash Flows: Types of Financial Securities</a:t>
            </a:r>
            <a:br>
              <a:rPr lang="en-US" sz="2800" dirty="0" smtClean="0"/>
            </a:br>
            <a:r>
              <a:rPr lang="en-US" sz="2000" dirty="0" smtClean="0"/>
              <a:t>1-6a Debt, Equity, or Derivatives</a:t>
            </a:r>
            <a:endParaRPr lang="en-US" sz="2000" dirty="0"/>
          </a:p>
        </p:txBody>
      </p:sp>
      <p:graphicFrame>
        <p:nvGraphicFramePr>
          <p:cNvPr id="967739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8267676"/>
              </p:ext>
            </p:extLst>
          </p:nvPr>
        </p:nvGraphicFramePr>
        <p:xfrm>
          <a:off x="1182688" y="2017713"/>
          <a:ext cx="7046912" cy="4593844"/>
        </p:xfrm>
        <a:graphic>
          <a:graphicData uri="http://schemas.openxmlformats.org/drawingml/2006/table">
            <a:tbl>
              <a:tblPr/>
              <a:tblGrid>
                <a:gridCol w="1179512"/>
                <a:gridCol w="2209800"/>
                <a:gridCol w="1981200"/>
                <a:gridCol w="1676400"/>
              </a:tblGrid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488" marR="90488" marT="44450" marB="444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</a:t>
                      </a: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Equity</a:t>
                      </a: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Derivatives</a:t>
                      </a: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r>
                        <a:rPr lang="en-US" dirty="0" smtClean="0"/>
                        <a:t>Short-term</a:t>
                      </a:r>
                      <a:endParaRPr lang="en-US" dirty="0"/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T-Bills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Negotiable CDs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Commercial paper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Money market mutual funds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Forward contracts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r>
                        <a:rPr lang="en-US" dirty="0" smtClean="0"/>
                        <a:t>Long-term</a:t>
                      </a:r>
                      <a:endParaRPr lang="en-US" dirty="0"/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T-Bonds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Mortgages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Municipal bonds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Corporate bonds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stocks (Hybrid)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Common stocks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Swaps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Short-term</a:t>
                      </a:r>
                      <a:r>
                        <a:rPr lang="en-US" baseline="0" dirty="0" smtClean="0"/>
                        <a:t> debt instruments are called money-market instruments; while long-term debt instruments and equity are called capital market instruments.</a:t>
                      </a:r>
                      <a:endParaRPr lang="en-US" dirty="0"/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DD14-D048-4C24-A18E-042E48CFF342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01530" name="Rectangle 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Typical Rates of </a:t>
            </a:r>
            <a:r>
              <a:rPr lang="en-US" sz="2400" dirty="0" smtClean="0"/>
              <a:t>Return:</a:t>
            </a:r>
            <a:br>
              <a:rPr lang="en-US" sz="2400" dirty="0" smtClean="0"/>
            </a:br>
            <a:r>
              <a:rPr lang="en-US" sz="2400" dirty="0" smtClean="0"/>
              <a:t>Table 1-1 Summary of Major Financial Instruments</a:t>
            </a:r>
            <a:endParaRPr lang="en-US" sz="2400" dirty="0"/>
          </a:p>
        </p:txBody>
      </p:sp>
      <p:graphicFrame>
        <p:nvGraphicFramePr>
          <p:cNvPr id="101536" name="Group 16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4239475210"/>
              </p:ext>
            </p:extLst>
          </p:nvPr>
        </p:nvGraphicFramePr>
        <p:xfrm>
          <a:off x="1182688" y="2017713"/>
          <a:ext cx="7772400" cy="4400552"/>
        </p:xfrm>
        <a:graphic>
          <a:graphicData uri="http://schemas.openxmlformats.org/drawingml/2006/table">
            <a:tbl>
              <a:tblPr/>
              <a:tblGrid>
                <a:gridCol w="4316412"/>
                <a:gridCol w="3455988"/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Instrument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Annualized Rate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(on1/23/15)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U.S. T-bills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0.02%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Banker’s acceptances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0.23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Commercial paper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0.12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Negotiable CDs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0.21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Eurodollar deposits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0.37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Commercial loans: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Tied to prime rate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3.25 +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or LIBOR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0.35 +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7924800" y="58674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(More </a:t>
            </a:r>
            <a:r>
              <a:rPr lang="en-US" b="1" dirty="0" smtClean="0">
                <a:latin typeface="Times New Roman" pitchFamily="18" charset="0"/>
              </a:rPr>
              <a:t>. . </a:t>
            </a:r>
            <a:r>
              <a:rPr lang="en-US" b="1" dirty="0">
                <a:latin typeface="Times New Roman" pitchFamily="18" charset="0"/>
              </a:rPr>
              <a:t>.)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959C-E82A-4153-9CBB-55C2436AE60E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Rates (Continued)</a:t>
            </a:r>
          </a:p>
        </p:txBody>
      </p:sp>
      <p:graphicFrame>
        <p:nvGraphicFramePr>
          <p:cNvPr id="58777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393662104"/>
              </p:ext>
            </p:extLst>
          </p:nvPr>
        </p:nvGraphicFramePr>
        <p:xfrm>
          <a:off x="1182688" y="2017713"/>
          <a:ext cx="7772400" cy="3955098"/>
        </p:xfrm>
        <a:graphic>
          <a:graphicData uri="http://schemas.openxmlformats.org/drawingml/2006/table">
            <a:tbl>
              <a:tblPr/>
              <a:tblGrid>
                <a:gridCol w="5057775"/>
                <a:gridCol w="2714625"/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Instrument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Annualized Rate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(on 1/23/15)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U.S. T-notes and T-bonds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1.81%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Mortgages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3.63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Municipal bonds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3.36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Corporate bonds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4.41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Preferred stocks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6% to 9%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Common stocks</a:t>
                      </a: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9% to 15%</a:t>
                      </a: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chapter provides a basic idea of what financial management/managerial finance/corporate finance is all about, including an overview of the financial environment (financial markets, institutions, and securities/instruments)  in which corporations operate.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934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29FB-38C9-4C2A-A88C-196112108C1A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1-8 The Functions of Financial Institutions</a:t>
            </a:r>
            <a:endParaRPr lang="en-US" sz="3200" dirty="0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 smtClean="0"/>
              <a:t>According to the capital allocation process in 1-5b, financial institutions can be classified into two broad categories: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1800" dirty="0" smtClean="0"/>
              <a:t>Investment banks and brokerage services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1800" dirty="0" smtClean="0"/>
              <a:t>Financial intermediaries:</a:t>
            </a:r>
          </a:p>
          <a:p>
            <a:pPr marL="971550" lvl="1" indent="-571500">
              <a:lnSpc>
                <a:spcPct val="90000"/>
              </a:lnSpc>
              <a:buFont typeface="+mj-lt"/>
              <a:buAutoNum type="romanLcPeriod"/>
            </a:pPr>
            <a:r>
              <a:rPr lang="en-US" sz="1600" dirty="0" smtClean="0"/>
              <a:t>Deposit-taking institutions: commercial banks, S&amp;Ls, credit unions</a:t>
            </a:r>
          </a:p>
          <a:p>
            <a:pPr marL="971550" lvl="1" indent="-571500">
              <a:lnSpc>
                <a:spcPct val="90000"/>
              </a:lnSpc>
              <a:buFont typeface="+mj-lt"/>
              <a:buAutoNum type="romanLcPeriod"/>
            </a:pPr>
            <a:r>
              <a:rPr lang="en-US" sz="1600" dirty="0" smtClean="0"/>
              <a:t>Investment funds: mutual funds, ETFs, hedge funds, private equity funds</a:t>
            </a:r>
          </a:p>
          <a:p>
            <a:pPr marL="971550" lvl="1" indent="-571500">
              <a:lnSpc>
                <a:spcPct val="90000"/>
              </a:lnSpc>
              <a:buFont typeface="+mj-lt"/>
              <a:buAutoNum type="romanLcPeriod"/>
            </a:pPr>
            <a:r>
              <a:rPr lang="en-US" sz="1600" dirty="0" smtClean="0"/>
              <a:t>Life insurance companies and pension funds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/>
              <a:t>Financial regulation (?)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800" dirty="0" smtClean="0"/>
              <a:t>One result of deregulation was the creation of huge financial services corporations/bank holding companies: they offer a wide range of financial services including commercial banking, investment banking, asset management, and insurance etc.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1-9 Financial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Markets serve to connect providers of funds with users for the purpose of exchanging cash now for claims on future cash: </a:t>
            </a:r>
            <a:r>
              <a:rPr lang="en-US" dirty="0" smtClean="0">
                <a:solidFill>
                  <a:srgbClr val="FF0000"/>
                </a:solidFill>
              </a:rPr>
              <a:t>Primary Markets</a:t>
            </a:r>
          </a:p>
          <a:p>
            <a:r>
              <a:rPr lang="en-US" dirty="0" smtClean="0"/>
              <a:t>In addition, they provide a means for trading securities after they have been issued: </a:t>
            </a:r>
            <a:r>
              <a:rPr lang="en-US" dirty="0" smtClean="0">
                <a:solidFill>
                  <a:srgbClr val="FF0000"/>
                </a:solidFill>
              </a:rPr>
              <a:t>Secondary Markets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0372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FBC9-D6CD-4B90-889F-133891F16B57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1-9a Types of Financial Markets</a:t>
            </a:r>
            <a:endParaRPr lang="en-US" sz="3600" dirty="0"/>
          </a:p>
        </p:txBody>
      </p:sp>
      <p:sp>
        <p:nvSpPr>
          <p:cNvPr id="1075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Physical asset markets </a:t>
            </a:r>
            <a:r>
              <a:rPr lang="en-US" sz="2800" dirty="0"/>
              <a:t>vs. financial </a:t>
            </a:r>
            <a:r>
              <a:rPr lang="en-US" sz="2800" dirty="0" smtClean="0"/>
              <a:t>asset markets</a:t>
            </a:r>
            <a:endParaRPr lang="en-US" sz="2800" dirty="0"/>
          </a:p>
          <a:p>
            <a:r>
              <a:rPr lang="en-US" sz="2800" dirty="0"/>
              <a:t>Spot </a:t>
            </a:r>
            <a:r>
              <a:rPr lang="en-US" sz="2800" dirty="0" smtClean="0"/>
              <a:t>markets versus futures </a:t>
            </a:r>
            <a:r>
              <a:rPr lang="en-US" sz="2800" dirty="0"/>
              <a:t>markets</a:t>
            </a:r>
          </a:p>
          <a:p>
            <a:r>
              <a:rPr lang="en-US" sz="2800" dirty="0"/>
              <a:t>Money </a:t>
            </a:r>
            <a:r>
              <a:rPr lang="en-US" sz="2800" dirty="0" smtClean="0"/>
              <a:t>markets versus </a:t>
            </a:r>
            <a:r>
              <a:rPr lang="en-US" sz="2800" dirty="0"/>
              <a:t>capital markets</a:t>
            </a:r>
          </a:p>
          <a:p>
            <a:r>
              <a:rPr lang="en-US" sz="2800" dirty="0" smtClean="0"/>
              <a:t>Mortgage markets versus consumer credit markets</a:t>
            </a:r>
          </a:p>
          <a:p>
            <a:r>
              <a:rPr lang="en-US" sz="2800" dirty="0" smtClean="0"/>
              <a:t>Private markets versus public markets</a:t>
            </a:r>
          </a:p>
          <a:p>
            <a:r>
              <a:rPr lang="en-US" sz="2800" dirty="0" smtClean="0"/>
              <a:t>World, National, Regional, and Local Markets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31B-38FA-4700-BAE2-B75C51E17414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875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vs. </a:t>
            </a:r>
            <a:r>
              <a:rPr lang="en-US" dirty="0" smtClean="0"/>
              <a:t>Secondary Markets</a:t>
            </a:r>
            <a:endParaRPr lang="en-US" dirty="0"/>
          </a:p>
        </p:txBody>
      </p:sp>
      <p:sp>
        <p:nvSpPr>
          <p:cNvPr id="8755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Markets:</a:t>
            </a:r>
            <a:endParaRPr lang="en-US" dirty="0"/>
          </a:p>
          <a:p>
            <a:pPr lvl="1"/>
            <a:r>
              <a:rPr lang="en-US" sz="2400" dirty="0"/>
              <a:t>New issue (IPO or </a:t>
            </a:r>
            <a:r>
              <a:rPr lang="en-US" sz="2400" dirty="0" smtClean="0"/>
              <a:t>SEO or Bond Issuance)</a:t>
            </a:r>
            <a:endParaRPr lang="en-US" sz="2400" dirty="0"/>
          </a:p>
          <a:p>
            <a:pPr lvl="1"/>
            <a:r>
              <a:rPr lang="en-US" sz="2400" dirty="0"/>
              <a:t>Key factor: </a:t>
            </a:r>
            <a:r>
              <a:rPr lang="en-US" sz="2400" dirty="0" smtClean="0"/>
              <a:t>issuer (corporation) </a:t>
            </a:r>
            <a:r>
              <a:rPr lang="en-US" sz="2400" dirty="0"/>
              <a:t>receives the proceeds from the sale.</a:t>
            </a:r>
          </a:p>
          <a:p>
            <a:r>
              <a:rPr lang="en-US" dirty="0" smtClean="0"/>
              <a:t>Secondary Markets:</a:t>
            </a:r>
            <a:endParaRPr lang="en-US" dirty="0"/>
          </a:p>
          <a:p>
            <a:pPr lvl="1"/>
            <a:r>
              <a:rPr lang="en-US" sz="2400" dirty="0"/>
              <a:t>Existing </a:t>
            </a:r>
            <a:r>
              <a:rPr lang="en-US" sz="2400" dirty="0" smtClean="0"/>
              <a:t>securities are traded among investors.</a:t>
            </a:r>
            <a:endParaRPr lang="en-US" sz="2400" dirty="0"/>
          </a:p>
          <a:p>
            <a:pPr lvl="1"/>
            <a:r>
              <a:rPr lang="en-US" sz="2400" dirty="0"/>
              <a:t>Issuing firm doesn’t receive proceeds and is not directly involved.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1-9b Why are Secondary Markets Important?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Market Transactions: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raise capital for the corporation;</a:t>
            </a:r>
          </a:p>
          <a:p>
            <a:r>
              <a:rPr lang="en-US" dirty="0" smtClean="0"/>
              <a:t>Secondary Market Transactions: establish value/price and provide liquidity to investors and entrepreneurs.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3142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3923-E0CA-4DE2-9979-158412881EFD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08546" name="Rectangle 205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8547" name="Rectangle 205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8551" name="Rectangle 20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1-9c Trading Procedures in the Secondary Markets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108552" name="Rectangle 205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By “location”</a:t>
            </a:r>
          </a:p>
          <a:p>
            <a:pPr lvl="1"/>
            <a:r>
              <a:rPr lang="en-US" sz="2400" dirty="0"/>
              <a:t>Physical location exchanges</a:t>
            </a:r>
          </a:p>
          <a:p>
            <a:pPr lvl="1"/>
            <a:r>
              <a:rPr lang="en-US" sz="2400" dirty="0" smtClean="0"/>
              <a:t>Electronic </a:t>
            </a:r>
            <a:r>
              <a:rPr lang="en-US" sz="2400" dirty="0"/>
              <a:t>networks</a:t>
            </a:r>
          </a:p>
          <a:p>
            <a:r>
              <a:rPr lang="en-US" sz="2800" dirty="0"/>
              <a:t>By the way that orders from buyers and sellers are matched</a:t>
            </a:r>
          </a:p>
          <a:p>
            <a:pPr lvl="1"/>
            <a:r>
              <a:rPr lang="en-US" sz="2400" dirty="0"/>
              <a:t>Open outcry </a:t>
            </a:r>
            <a:r>
              <a:rPr lang="en-US" sz="2400" dirty="0" smtClean="0"/>
              <a:t>auctions</a:t>
            </a:r>
            <a:endParaRPr lang="en-US" sz="2400" dirty="0"/>
          </a:p>
          <a:p>
            <a:pPr lvl="1"/>
            <a:r>
              <a:rPr lang="en-US" sz="2400" dirty="0" smtClean="0"/>
              <a:t>Dealer markets</a:t>
            </a:r>
            <a:endParaRPr lang="en-US" sz="2400" dirty="0"/>
          </a:p>
          <a:p>
            <a:pPr lvl="1"/>
            <a:r>
              <a:rPr lang="en-US" sz="2400" dirty="0" smtClean="0"/>
              <a:t>Automated Trading Platforms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2029-A84D-4BB3-965E-9766CBBE2A22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957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r>
              <a:rPr lang="en-US" dirty="0"/>
              <a:t>Location vs. </a:t>
            </a:r>
            <a:r>
              <a:rPr lang="en-US" dirty="0" smtClean="0"/>
              <a:t>Computer/Telephone Network</a:t>
            </a:r>
            <a:endParaRPr lang="en-US" dirty="0"/>
          </a:p>
        </p:txBody>
      </p:sp>
      <p:sp>
        <p:nvSpPr>
          <p:cNvPr id="10957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Physical location </a:t>
            </a:r>
            <a:r>
              <a:rPr lang="en-US" dirty="0" smtClean="0"/>
              <a:t>exchanges: e.g</a:t>
            </a:r>
            <a:r>
              <a:rPr lang="en-US" dirty="0"/>
              <a:t>., </a:t>
            </a:r>
            <a:r>
              <a:rPr lang="en-US" dirty="0" smtClean="0"/>
              <a:t>NYSE, London Metal Exchange</a:t>
            </a:r>
            <a:endParaRPr lang="en-US" dirty="0"/>
          </a:p>
          <a:p>
            <a:r>
              <a:rPr lang="en-US" dirty="0" smtClean="0"/>
              <a:t>Computer/telephone (Electronic) Network: </a:t>
            </a:r>
            <a:r>
              <a:rPr lang="en-US" dirty="0"/>
              <a:t>e.g., Nasdaq, </a:t>
            </a:r>
            <a:r>
              <a:rPr lang="en-US" dirty="0" smtClean="0"/>
              <a:t>Treasury </a:t>
            </a:r>
            <a:r>
              <a:rPr lang="en-US" dirty="0"/>
              <a:t>bond markets, foreign exchange markets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7DA-8893-48D5-BE85-09778F7EB23E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99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Matching Orders: Auctions, Dealers, and Automated Trading Platforms</a:t>
            </a:r>
            <a:endParaRPr lang="en-US" sz="3600" dirty="0"/>
          </a:p>
        </p:txBody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How </a:t>
            </a:r>
            <a:r>
              <a:rPr lang="en-US" sz="2400" dirty="0"/>
              <a:t>orders are matched are behind scenes: retail investors usually don’t perceive any differences in trading NYSE- or NASDAQ-listed stocks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Types of Orders: instructions </a:t>
            </a:r>
            <a:r>
              <a:rPr lang="en-US" sz="2400" dirty="0"/>
              <a:t>on how a transaction is to be completed</a:t>
            </a:r>
          </a:p>
          <a:p>
            <a:pPr lvl="1"/>
            <a:r>
              <a:rPr lang="en-US" sz="2000" dirty="0"/>
              <a:t>Market Order– Transact as quickly as possible at current price</a:t>
            </a:r>
          </a:p>
          <a:p>
            <a:pPr lvl="1"/>
            <a:r>
              <a:rPr lang="en-US" sz="2000" dirty="0"/>
              <a:t>Limit Order– Transact only if specific situation occurs.  For example, buy if price drops to $50 or below during the next two hours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FEAA-2488-49ED-9490-484278BF68A2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060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Auction Markets</a:t>
            </a:r>
          </a:p>
        </p:txBody>
      </p:sp>
      <p:sp>
        <p:nvSpPr>
          <p:cNvPr id="11060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Participants have a seat on the exchange, meet face-to-face, and place orders for themselves or for their clients; e.g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r>
              <a:rPr lang="en-US" sz="2800" dirty="0" smtClean="0"/>
              <a:t>NYSE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D6A0-1961-4C28-B3BB-8DC458362C75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16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Dealer Markets</a:t>
            </a:r>
          </a:p>
        </p:txBody>
      </p:sp>
      <p:sp>
        <p:nvSpPr>
          <p:cNvPr id="11162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“Dealers” keep an inventory of the stock (or other financial asset) and place bid and ask “advertisements,” which are prices at which they are willing to buy and sell.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Often many dealers for each stock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Computerized quotation system keeps track of bid and ask prices, but does not automatically match buyers and sellers.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Examples: </a:t>
            </a:r>
            <a:r>
              <a:rPr lang="en-US" sz="2800" dirty="0" smtClean="0"/>
              <a:t>NASDAQ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6E0D-8046-46F2-91C7-C51A384FE5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1-1 The Five-Minute MBA</a:t>
            </a:r>
            <a:br>
              <a:rPr lang="en-US" sz="3600" dirty="0" smtClean="0"/>
            </a:br>
            <a:r>
              <a:rPr lang="en-US" sz="2000" dirty="0" smtClean="0"/>
              <a:t>Why </a:t>
            </a:r>
            <a:r>
              <a:rPr lang="en-US" sz="2000" dirty="0"/>
              <a:t>is </a:t>
            </a:r>
            <a:r>
              <a:rPr lang="en-US" sz="2000" dirty="0" smtClean="0"/>
              <a:t>Financial Management </a:t>
            </a:r>
            <a:r>
              <a:rPr lang="en-US" sz="2000" dirty="0"/>
              <a:t>important to all managers?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Some common characteristics of successful companies:</a:t>
            </a:r>
          </a:p>
          <a:p>
            <a:pPr lvl="1"/>
            <a:r>
              <a:rPr lang="en-US" sz="2000" dirty="0" smtClean="0"/>
              <a:t>Skilled people</a:t>
            </a:r>
          </a:p>
          <a:p>
            <a:pPr lvl="1"/>
            <a:r>
              <a:rPr lang="en-US" sz="2000" dirty="0" smtClean="0"/>
              <a:t>Strong relationships</a:t>
            </a:r>
          </a:p>
          <a:p>
            <a:pPr lvl="1"/>
            <a:r>
              <a:rPr lang="en-US" sz="2000" dirty="0" smtClean="0"/>
              <a:t>Enough funding</a:t>
            </a:r>
          </a:p>
          <a:p>
            <a:r>
              <a:rPr lang="en-US" sz="2800" dirty="0" smtClean="0"/>
              <a:t>Financial Management/Corporate Finance </a:t>
            </a:r>
            <a:r>
              <a:rPr lang="en-US" sz="2800" dirty="0"/>
              <a:t>provides the skills managers </a:t>
            </a:r>
            <a:r>
              <a:rPr lang="en-US" sz="2800" dirty="0" smtClean="0"/>
              <a:t>need to:</a:t>
            </a:r>
            <a:endParaRPr lang="en-US" sz="2800" dirty="0"/>
          </a:p>
          <a:p>
            <a:pPr lvl="1"/>
            <a:r>
              <a:rPr lang="en-US" sz="2000" b="1" i="1" dirty="0" smtClean="0">
                <a:solidFill>
                  <a:srgbClr val="FF0000"/>
                </a:solidFill>
              </a:rPr>
              <a:t>Evaluate</a:t>
            </a:r>
            <a:r>
              <a:rPr lang="en-US" sz="2000" dirty="0" smtClean="0"/>
              <a:t> any proposal or idea;</a:t>
            </a:r>
          </a:p>
          <a:p>
            <a:pPr lvl="1"/>
            <a:r>
              <a:rPr lang="en-US" sz="2000" dirty="0" smtClean="0"/>
              <a:t>Understand how to </a:t>
            </a:r>
            <a:r>
              <a:rPr lang="en-US" sz="2000" b="1" i="1" dirty="0" smtClean="0">
                <a:solidFill>
                  <a:srgbClr val="FF0000"/>
                </a:solidFill>
              </a:rPr>
              <a:t>fund</a:t>
            </a:r>
            <a:r>
              <a:rPr lang="en-US" sz="2000" dirty="0" smtClean="0"/>
              <a:t> value-adding ideas.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Trading 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dirty="0"/>
              <a:t>Computerized system matches orders from buyers and sellers and automatically executes transaction.</a:t>
            </a: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dirty="0"/>
              <a:t>Automated trading systems are rapidly replacing face-to-face trading in the secondary stock markets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9187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1-10 Overview of the U.S. Stock Markets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Although listings are still concentrated at the NYSE and NASDAQ, a company’s shares can and do trade at many different venues.</a:t>
            </a:r>
          </a:p>
          <a:p>
            <a:r>
              <a:rPr lang="en-US" sz="2000" dirty="0" smtClean="0"/>
              <a:t>In addition, very little stock trading is conducted face-to-face, but is instead executed with automated trading platforms.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800" dirty="0" smtClean="0"/>
              <a:t>Table 1-2 Stock Exchange Listings and Total Market Value (2015)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4419600"/>
            <a:ext cx="7162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2252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1-11d Stock Market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676400"/>
            <a:ext cx="7772400" cy="44561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Figure 1-5 S&amp;P 500 Stock Index Performance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2209800"/>
            <a:ext cx="7162800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4419599"/>
            <a:ext cx="7162800" cy="220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27188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1-13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firm’s primary goal is to maximize the company’s </a:t>
            </a:r>
            <a:r>
              <a:rPr lang="en-US" dirty="0" smtClean="0">
                <a:solidFill>
                  <a:srgbClr val="FF0000"/>
                </a:solidFill>
              </a:rPr>
              <a:t>intrinsic value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800" i="1" dirty="0" smtClean="0"/>
              <a:t>Intrinsic value is the </a:t>
            </a:r>
            <a:r>
              <a:rPr lang="en-US" sz="2800" i="1" dirty="0" smtClean="0">
                <a:solidFill>
                  <a:srgbClr val="FF0000"/>
                </a:solidFill>
              </a:rPr>
              <a:t>present value</a:t>
            </a:r>
            <a:r>
              <a:rPr lang="en-US" sz="2800" i="1" dirty="0" smtClean="0"/>
              <a:t> of the firm’s expected </a:t>
            </a:r>
            <a:r>
              <a:rPr lang="en-US" sz="2800" i="1" dirty="0" smtClean="0">
                <a:solidFill>
                  <a:srgbClr val="FF0000"/>
                </a:solidFill>
              </a:rPr>
              <a:t>free cash flows</a:t>
            </a:r>
            <a:r>
              <a:rPr lang="en-US" sz="2800" i="1" dirty="0" smtClean="0"/>
              <a:t>, discounted at the </a:t>
            </a:r>
            <a:r>
              <a:rPr lang="en-US" sz="2800" i="1" dirty="0" smtClean="0">
                <a:solidFill>
                  <a:srgbClr val="FF0000"/>
                </a:solidFill>
              </a:rPr>
              <a:t>weighted average cost of capital</a:t>
            </a:r>
            <a:r>
              <a:rPr lang="en-US" sz="2800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Thus there are two approaches for increasing intrinsic value: improve FCF or reduce WACC.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63295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647F-5553-4278-AC24-A38E124EDC9D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1024002" name="Rectangle 2"/>
          <p:cNvSpPr>
            <a:spLocks noChangeArrowheads="1"/>
          </p:cNvSpPr>
          <p:nvPr/>
        </p:nvSpPr>
        <p:spPr bwMode="auto">
          <a:xfrm>
            <a:off x="0" y="0"/>
            <a:ext cx="9144000" cy="411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003" name="AutoShape 3"/>
          <p:cNvSpPr>
            <a:spLocks noChangeArrowheads="1"/>
          </p:cNvSpPr>
          <p:nvPr/>
        </p:nvSpPr>
        <p:spPr bwMode="auto">
          <a:xfrm>
            <a:off x="990600" y="3124200"/>
            <a:ext cx="6934200" cy="914400"/>
          </a:xfrm>
          <a:prstGeom prst="roundRect">
            <a:avLst>
              <a:gd name="adj" fmla="val 16667"/>
            </a:avLst>
          </a:prstGeom>
          <a:solidFill>
            <a:srgbClr val="9DD3D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latin typeface="Arial" charset="0"/>
            </a:endParaRPr>
          </a:p>
        </p:txBody>
      </p:sp>
      <p:sp>
        <p:nvSpPr>
          <p:cNvPr id="1024004" name="Text Box 4"/>
          <p:cNvSpPr txBox="1">
            <a:spLocks noChangeArrowheads="1"/>
          </p:cNvSpPr>
          <p:nvPr/>
        </p:nvSpPr>
        <p:spPr bwMode="auto">
          <a:xfrm>
            <a:off x="990600" y="3349625"/>
            <a:ext cx="5305425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Value =                         +                         +     +</a:t>
            </a:r>
          </a:p>
        </p:txBody>
      </p:sp>
      <p:sp>
        <p:nvSpPr>
          <p:cNvPr id="1024005" name="Text Box 5"/>
          <p:cNvSpPr txBox="1">
            <a:spLocks noChangeArrowheads="1"/>
          </p:cNvSpPr>
          <p:nvPr/>
        </p:nvSpPr>
        <p:spPr bwMode="auto">
          <a:xfrm>
            <a:off x="2438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FCF</a:t>
            </a:r>
            <a:r>
              <a:rPr lang="en-US" b="1" baseline="-25000" dirty="0"/>
              <a:t>1</a:t>
            </a:r>
          </a:p>
        </p:txBody>
      </p:sp>
      <p:sp>
        <p:nvSpPr>
          <p:cNvPr id="1024006" name="Text Box 6"/>
          <p:cNvSpPr txBox="1">
            <a:spLocks noChangeArrowheads="1"/>
          </p:cNvSpPr>
          <p:nvPr/>
        </p:nvSpPr>
        <p:spPr bwMode="auto">
          <a:xfrm>
            <a:off x="4343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FCF</a:t>
            </a:r>
            <a:r>
              <a:rPr lang="en-US" b="1" baseline="-25000" dirty="0"/>
              <a:t>2</a:t>
            </a:r>
          </a:p>
        </p:txBody>
      </p:sp>
      <p:sp>
        <p:nvSpPr>
          <p:cNvPr id="1024007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FCF</a:t>
            </a:r>
            <a:r>
              <a:rPr lang="en-US" b="1" baseline="-25000" dirty="0"/>
              <a:t>∞</a:t>
            </a:r>
          </a:p>
        </p:txBody>
      </p:sp>
      <p:sp>
        <p:nvSpPr>
          <p:cNvPr id="1024008" name="Text Box 8"/>
          <p:cNvSpPr txBox="1">
            <a:spLocks noChangeArrowheads="1"/>
          </p:cNvSpPr>
          <p:nvPr/>
        </p:nvSpPr>
        <p:spPr bwMode="auto">
          <a:xfrm>
            <a:off x="1981200" y="3522663"/>
            <a:ext cx="20574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(1 + WACC)</a:t>
            </a:r>
            <a:r>
              <a:rPr lang="en-US" b="1" baseline="30000" dirty="0"/>
              <a:t>1</a:t>
            </a:r>
          </a:p>
        </p:txBody>
      </p:sp>
      <p:sp>
        <p:nvSpPr>
          <p:cNvPr id="1024009" name="Text Box 9"/>
          <p:cNvSpPr txBox="1">
            <a:spLocks noChangeArrowheads="1"/>
          </p:cNvSpPr>
          <p:nvPr/>
        </p:nvSpPr>
        <p:spPr bwMode="auto">
          <a:xfrm>
            <a:off x="6172200" y="3522663"/>
            <a:ext cx="17526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(1 + WACC)</a:t>
            </a:r>
            <a:r>
              <a:rPr lang="en-US" b="1" baseline="30000" dirty="0"/>
              <a:t>∞</a:t>
            </a:r>
          </a:p>
        </p:txBody>
      </p:sp>
      <p:sp>
        <p:nvSpPr>
          <p:cNvPr id="1024010" name="Text Box 10"/>
          <p:cNvSpPr txBox="1">
            <a:spLocks noChangeArrowheads="1"/>
          </p:cNvSpPr>
          <p:nvPr/>
        </p:nvSpPr>
        <p:spPr bwMode="auto">
          <a:xfrm>
            <a:off x="3810000" y="3522663"/>
            <a:ext cx="19812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(1 + WACC)</a:t>
            </a:r>
            <a:r>
              <a:rPr lang="en-US" b="1" baseline="30000" dirty="0"/>
              <a:t>2</a:t>
            </a:r>
          </a:p>
        </p:txBody>
      </p:sp>
      <p:sp>
        <p:nvSpPr>
          <p:cNvPr id="1024011" name="Line 11"/>
          <p:cNvSpPr>
            <a:spLocks noChangeShapeType="1"/>
          </p:cNvSpPr>
          <p:nvPr/>
        </p:nvSpPr>
        <p:spPr bwMode="auto">
          <a:xfrm>
            <a:off x="2133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1024012" name="Line 12"/>
          <p:cNvSpPr>
            <a:spLocks noChangeShapeType="1"/>
          </p:cNvSpPr>
          <p:nvPr/>
        </p:nvSpPr>
        <p:spPr bwMode="auto">
          <a:xfrm>
            <a:off x="39624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1024013" name="Line 13"/>
          <p:cNvSpPr>
            <a:spLocks noChangeShapeType="1"/>
          </p:cNvSpPr>
          <p:nvPr/>
        </p:nvSpPr>
        <p:spPr bwMode="auto">
          <a:xfrm>
            <a:off x="6324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1024014" name="AutoShape 14"/>
          <p:cNvSpPr>
            <a:spLocks noChangeArrowheads="1"/>
          </p:cNvSpPr>
          <p:nvPr/>
        </p:nvSpPr>
        <p:spPr bwMode="auto">
          <a:xfrm>
            <a:off x="3584575" y="2208213"/>
            <a:ext cx="1744663" cy="6619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Free cash flow</a:t>
            </a:r>
          </a:p>
          <a:p>
            <a:pPr algn="ctr"/>
            <a:r>
              <a:rPr lang="en-US" sz="1600" b="1" dirty="0"/>
              <a:t>(FCF)</a:t>
            </a:r>
          </a:p>
        </p:txBody>
      </p:sp>
      <p:cxnSp>
        <p:nvCxnSpPr>
          <p:cNvPr id="1024015" name="AutoShape 15"/>
          <p:cNvCxnSpPr>
            <a:cxnSpLocks noChangeShapeType="1"/>
            <a:stCxn id="1024020" idx="0"/>
            <a:endCxn id="1024021" idx="2"/>
          </p:cNvCxnSpPr>
          <p:nvPr/>
        </p:nvCxnSpPr>
        <p:spPr bwMode="auto">
          <a:xfrm flipV="1">
            <a:off x="4457700" y="5291138"/>
            <a:ext cx="0" cy="180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4016" name="AutoShape 16"/>
          <p:cNvSpPr>
            <a:spLocks noChangeArrowheads="1"/>
          </p:cNvSpPr>
          <p:nvPr/>
        </p:nvSpPr>
        <p:spPr bwMode="auto">
          <a:xfrm>
            <a:off x="627063" y="5408613"/>
            <a:ext cx="209550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Market interest rates</a:t>
            </a:r>
          </a:p>
        </p:txBody>
      </p:sp>
      <p:sp>
        <p:nvSpPr>
          <p:cNvPr id="1024017" name="AutoShape 17"/>
          <p:cNvSpPr>
            <a:spLocks noChangeArrowheads="1"/>
          </p:cNvSpPr>
          <p:nvPr/>
        </p:nvSpPr>
        <p:spPr bwMode="auto">
          <a:xfrm>
            <a:off x="5942013" y="5942013"/>
            <a:ext cx="1970087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Firm’s business risk</a:t>
            </a:r>
          </a:p>
        </p:txBody>
      </p:sp>
      <p:sp>
        <p:nvSpPr>
          <p:cNvPr id="1024018" name="AutoShape 18"/>
          <p:cNvSpPr>
            <a:spLocks noChangeArrowheads="1"/>
          </p:cNvSpPr>
          <p:nvPr/>
        </p:nvSpPr>
        <p:spPr bwMode="auto">
          <a:xfrm>
            <a:off x="684213" y="5942013"/>
            <a:ext cx="203835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Market risk aversion</a:t>
            </a:r>
          </a:p>
        </p:txBody>
      </p:sp>
      <p:sp>
        <p:nvSpPr>
          <p:cNvPr id="1024019" name="AutoShape 19"/>
          <p:cNvSpPr>
            <a:spLocks noChangeArrowheads="1"/>
          </p:cNvSpPr>
          <p:nvPr/>
        </p:nvSpPr>
        <p:spPr bwMode="auto">
          <a:xfrm>
            <a:off x="5942013" y="5408613"/>
            <a:ext cx="2239962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Firm’s debt/equity mix</a:t>
            </a:r>
          </a:p>
        </p:txBody>
      </p:sp>
      <p:sp>
        <p:nvSpPr>
          <p:cNvPr id="1024020" name="AutoShape 20"/>
          <p:cNvSpPr>
            <a:spLocks noChangeArrowheads="1"/>
          </p:cNvSpPr>
          <p:nvPr/>
        </p:nvSpPr>
        <p:spPr bwMode="auto">
          <a:xfrm>
            <a:off x="3695700" y="5486400"/>
            <a:ext cx="1522413" cy="798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Cost of debt</a:t>
            </a:r>
          </a:p>
          <a:p>
            <a:pPr>
              <a:spcBef>
                <a:spcPct val="50000"/>
              </a:spcBef>
            </a:pPr>
            <a:r>
              <a:rPr lang="en-US" sz="1600" dirty="0"/>
              <a:t>Cost of equity</a:t>
            </a:r>
          </a:p>
        </p:txBody>
      </p:sp>
      <p:sp>
        <p:nvSpPr>
          <p:cNvPr id="1024021" name="AutoShape 21"/>
          <p:cNvSpPr>
            <a:spLocks noChangeArrowheads="1"/>
          </p:cNvSpPr>
          <p:nvPr/>
        </p:nvSpPr>
        <p:spPr bwMode="auto">
          <a:xfrm>
            <a:off x="3378200" y="4343400"/>
            <a:ext cx="2157413" cy="933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Weighted average</a:t>
            </a:r>
          </a:p>
          <a:p>
            <a:pPr algn="ctr"/>
            <a:r>
              <a:rPr lang="en-US" sz="1600" b="1" dirty="0"/>
              <a:t>cost of capital</a:t>
            </a:r>
          </a:p>
          <a:p>
            <a:pPr algn="ctr"/>
            <a:r>
              <a:rPr lang="en-US" sz="1600" b="1" dirty="0"/>
              <a:t>(WACC)</a:t>
            </a:r>
          </a:p>
        </p:txBody>
      </p:sp>
      <p:cxnSp>
        <p:nvCxnSpPr>
          <p:cNvPr id="1024022" name="AutoShape 22"/>
          <p:cNvCxnSpPr>
            <a:cxnSpLocks noChangeShapeType="1"/>
            <a:stCxn id="1024019" idx="1"/>
            <a:endCxn id="1024020" idx="3"/>
          </p:cNvCxnSpPr>
          <p:nvPr/>
        </p:nvCxnSpPr>
        <p:spPr bwMode="auto">
          <a:xfrm flipH="1">
            <a:off x="5232400" y="5605463"/>
            <a:ext cx="695325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023" name="AutoShape 23"/>
          <p:cNvCxnSpPr>
            <a:cxnSpLocks noChangeShapeType="1"/>
            <a:stCxn id="1024017" idx="1"/>
            <a:endCxn id="1024020" idx="3"/>
          </p:cNvCxnSpPr>
          <p:nvPr/>
        </p:nvCxnSpPr>
        <p:spPr bwMode="auto">
          <a:xfrm flipH="1" flipV="1">
            <a:off x="5232400" y="5886450"/>
            <a:ext cx="695325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024" name="AutoShape 24"/>
          <p:cNvCxnSpPr>
            <a:cxnSpLocks noChangeShapeType="1"/>
            <a:stCxn id="1024016" idx="3"/>
            <a:endCxn id="1024020" idx="1"/>
          </p:cNvCxnSpPr>
          <p:nvPr/>
        </p:nvCxnSpPr>
        <p:spPr bwMode="auto">
          <a:xfrm>
            <a:off x="2736850" y="5605463"/>
            <a:ext cx="94456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025" name="AutoShape 25"/>
          <p:cNvCxnSpPr>
            <a:cxnSpLocks noChangeShapeType="1"/>
            <a:stCxn id="1024018" idx="3"/>
            <a:endCxn id="1024020" idx="1"/>
          </p:cNvCxnSpPr>
          <p:nvPr/>
        </p:nvCxnSpPr>
        <p:spPr bwMode="auto">
          <a:xfrm flipV="1">
            <a:off x="2736850" y="5886450"/>
            <a:ext cx="944563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026" name="AutoShape 26"/>
          <p:cNvCxnSpPr>
            <a:cxnSpLocks noChangeShapeType="1"/>
            <a:stCxn id="1024019" idx="0"/>
            <a:endCxn id="1024021" idx="3"/>
          </p:cNvCxnSpPr>
          <p:nvPr/>
        </p:nvCxnSpPr>
        <p:spPr bwMode="auto">
          <a:xfrm rot="5400000" flipH="1">
            <a:off x="6014244" y="4345781"/>
            <a:ext cx="584200" cy="151288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4027" name="AutoShape 27"/>
          <p:cNvSpPr>
            <a:spLocks noChangeArrowheads="1"/>
          </p:cNvSpPr>
          <p:nvPr/>
        </p:nvSpPr>
        <p:spPr bwMode="auto">
          <a:xfrm>
            <a:off x="531813" y="684213"/>
            <a:ext cx="1574800" cy="39211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Sales revenues</a:t>
            </a:r>
          </a:p>
        </p:txBody>
      </p:sp>
      <p:sp>
        <p:nvSpPr>
          <p:cNvPr id="1024028" name="AutoShape 28"/>
          <p:cNvSpPr>
            <a:spLocks noChangeArrowheads="1"/>
          </p:cNvSpPr>
          <p:nvPr/>
        </p:nvSpPr>
        <p:spPr bwMode="auto">
          <a:xfrm>
            <a:off x="1979613" y="1141413"/>
            <a:ext cx="2570162" cy="39211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Operating costs and taxes</a:t>
            </a:r>
          </a:p>
        </p:txBody>
      </p:sp>
      <p:sp>
        <p:nvSpPr>
          <p:cNvPr id="1024029" name="AutoShape 29"/>
          <p:cNvSpPr>
            <a:spLocks noChangeArrowheads="1"/>
          </p:cNvSpPr>
          <p:nvPr/>
        </p:nvSpPr>
        <p:spPr bwMode="auto">
          <a:xfrm>
            <a:off x="4067175" y="1606550"/>
            <a:ext cx="3951288" cy="3921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Required investments in operating capital</a:t>
            </a:r>
          </a:p>
        </p:txBody>
      </p:sp>
      <p:sp>
        <p:nvSpPr>
          <p:cNvPr id="1024030" name="Text Box 30"/>
          <p:cNvSpPr txBox="1">
            <a:spLocks noChangeArrowheads="1"/>
          </p:cNvSpPr>
          <p:nvPr/>
        </p:nvSpPr>
        <p:spPr bwMode="auto">
          <a:xfrm>
            <a:off x="1676400" y="1160463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cs typeface="Tahoma" pitchFamily="34" charset="0"/>
              </a:rPr>
              <a:t>−</a:t>
            </a:r>
          </a:p>
        </p:txBody>
      </p:sp>
      <p:sp>
        <p:nvSpPr>
          <p:cNvPr id="1024031" name="Text Box 31"/>
          <p:cNvSpPr txBox="1">
            <a:spLocks noChangeArrowheads="1"/>
          </p:cNvSpPr>
          <p:nvPr/>
        </p:nvSpPr>
        <p:spPr bwMode="auto">
          <a:xfrm>
            <a:off x="3763963" y="1608138"/>
            <a:ext cx="350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cs typeface="Tahoma" pitchFamily="34" charset="0"/>
              </a:rPr>
              <a:t>−</a:t>
            </a:r>
          </a:p>
        </p:txBody>
      </p:sp>
      <p:sp>
        <p:nvSpPr>
          <p:cNvPr id="1024032" name="Text Box 32"/>
          <p:cNvSpPr txBox="1">
            <a:spLocks noChangeArrowheads="1"/>
          </p:cNvSpPr>
          <p:nvPr/>
        </p:nvSpPr>
        <p:spPr bwMode="auto">
          <a:xfrm>
            <a:off x="5334000" y="2362200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cs typeface="Tahoma" pitchFamily="34" charset="0"/>
              </a:rPr>
              <a:t>=</a:t>
            </a:r>
          </a:p>
        </p:txBody>
      </p:sp>
      <p:cxnSp>
        <p:nvCxnSpPr>
          <p:cNvPr id="1024033" name="AutoShape 33"/>
          <p:cNvCxnSpPr>
            <a:cxnSpLocks noChangeShapeType="1"/>
            <a:stCxn id="1024021" idx="0"/>
            <a:endCxn id="1024003" idx="2"/>
          </p:cNvCxnSpPr>
          <p:nvPr/>
        </p:nvCxnSpPr>
        <p:spPr bwMode="auto">
          <a:xfrm flipV="1">
            <a:off x="4457700" y="4052888"/>
            <a:ext cx="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034" name="AutoShape 34"/>
          <p:cNvCxnSpPr>
            <a:cxnSpLocks noChangeShapeType="1"/>
            <a:stCxn id="1024014" idx="2"/>
            <a:endCxn id="1024003" idx="0"/>
          </p:cNvCxnSpPr>
          <p:nvPr/>
        </p:nvCxnSpPr>
        <p:spPr bwMode="auto">
          <a:xfrm rot="5400000">
            <a:off x="4344987" y="2997201"/>
            <a:ext cx="2254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4035" name="Text Box 35"/>
          <p:cNvSpPr txBox="1">
            <a:spLocks noChangeArrowheads="1"/>
          </p:cNvSpPr>
          <p:nvPr/>
        </p:nvSpPr>
        <p:spPr bwMode="auto">
          <a:xfrm>
            <a:off x="990600" y="228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Determinants of Intrinsic Value: The Big Picture</a:t>
            </a:r>
          </a:p>
        </p:txBody>
      </p:sp>
      <p:cxnSp>
        <p:nvCxnSpPr>
          <p:cNvPr id="1024036" name="AutoShape 36"/>
          <p:cNvCxnSpPr>
            <a:cxnSpLocks noChangeShapeType="1"/>
            <a:stCxn id="1024027" idx="2"/>
            <a:endCxn id="1024030" idx="1"/>
          </p:cNvCxnSpPr>
          <p:nvPr/>
        </p:nvCxnSpPr>
        <p:spPr bwMode="auto">
          <a:xfrm rot="16200000" flipH="1">
            <a:off x="1378744" y="1031082"/>
            <a:ext cx="238125" cy="3571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037" name="AutoShape 37"/>
          <p:cNvCxnSpPr>
            <a:cxnSpLocks noChangeShapeType="1"/>
            <a:stCxn id="1024028" idx="2"/>
            <a:endCxn id="1024031" idx="1"/>
          </p:cNvCxnSpPr>
          <p:nvPr/>
        </p:nvCxnSpPr>
        <p:spPr bwMode="auto">
          <a:xfrm rot="16200000" flipH="1">
            <a:off x="3400426" y="1412875"/>
            <a:ext cx="228600" cy="4984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038" name="AutoShape 38"/>
          <p:cNvCxnSpPr>
            <a:cxnSpLocks noChangeShapeType="1"/>
            <a:stCxn id="1024029" idx="2"/>
            <a:endCxn id="1024032" idx="3"/>
          </p:cNvCxnSpPr>
          <p:nvPr/>
        </p:nvCxnSpPr>
        <p:spPr bwMode="auto">
          <a:xfrm rot="5400000">
            <a:off x="5605463" y="2092325"/>
            <a:ext cx="517525" cy="3587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4039" name="Text Box 39"/>
          <p:cNvSpPr txBox="1">
            <a:spLocks noChangeArrowheads="1"/>
          </p:cNvSpPr>
          <p:nvPr/>
        </p:nvSpPr>
        <p:spPr bwMode="auto">
          <a:xfrm>
            <a:off x="5638800" y="3294063"/>
            <a:ext cx="4572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...</a:t>
            </a:r>
            <a:endParaRPr lang="en-US" b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3006998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Problems: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 on P54:</a:t>
            </a:r>
          </a:p>
          <a:p>
            <a:pPr marL="0" indent="0">
              <a:buNone/>
            </a:pPr>
            <a:r>
              <a:rPr lang="en-US" dirty="0" smtClean="0"/>
              <a:t>1(a-</a:t>
            </a:r>
            <a:r>
              <a:rPr lang="en-US" dirty="0" err="1" smtClean="0"/>
              <a:t>i</a:t>
            </a:r>
            <a:r>
              <a:rPr lang="en-US" dirty="0" smtClean="0"/>
              <a:t>), 2, 3, 4, 5, 6, 7, 8,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938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1-2 Finance from 40,000 Feet Above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C77E-6624-43E3-8A4D-B9DEAF5DD62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82688" y="1904999"/>
            <a:ext cx="7772400" cy="42275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Figure 1-1 Providers and Users: Cash Now versus Claims on Risky Future Cash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Financial Markets</a:t>
            </a:r>
            <a:r>
              <a:rPr lang="en-US" sz="1800" dirty="0" smtClean="0"/>
              <a:t> are simply ways of connecting providers with users;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Financial Analysis</a:t>
            </a:r>
            <a:r>
              <a:rPr lang="en-US" sz="1800" dirty="0" smtClean="0"/>
              <a:t> is a tool to </a:t>
            </a:r>
            <a:r>
              <a:rPr lang="en-US" sz="1800" b="1" i="1" dirty="0" smtClean="0">
                <a:solidFill>
                  <a:srgbClr val="FF0000"/>
                </a:solidFill>
              </a:rPr>
              <a:t>evaluate</a:t>
            </a:r>
            <a:r>
              <a:rPr lang="en-US" sz="1800" dirty="0" smtClean="0"/>
              <a:t> risky opportunities.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7" name="Picture 6" descr="Figure 1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2286000"/>
            <a:ext cx="6248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616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52E7-F197-4AA9-8E3B-2FA575E3EC4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1-3 The Corporate Life Cycle:</a:t>
            </a:r>
            <a:br>
              <a:rPr lang="en-US" sz="3600" dirty="0" smtClean="0"/>
            </a:br>
            <a:r>
              <a:rPr lang="en-US" sz="2000" dirty="0" smtClean="0"/>
              <a:t>Business </a:t>
            </a:r>
            <a:r>
              <a:rPr lang="en-US" sz="2000" dirty="0"/>
              <a:t>Organization from Start-up to a Major Corporation</a:t>
            </a:r>
          </a:p>
        </p:txBody>
      </p:sp>
      <p:sp>
        <p:nvSpPr>
          <p:cNvPr id="86028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Firm: refer to all kinds of business organization.</a:t>
            </a:r>
          </a:p>
          <a:p>
            <a:r>
              <a:rPr lang="en-US" dirty="0" smtClean="0"/>
              <a:t>Sole </a:t>
            </a:r>
            <a:r>
              <a:rPr lang="en-US" dirty="0"/>
              <a:t>proprietorship</a:t>
            </a:r>
          </a:p>
          <a:p>
            <a:r>
              <a:rPr lang="en-US" dirty="0"/>
              <a:t>Partnership</a:t>
            </a:r>
          </a:p>
          <a:p>
            <a:r>
              <a:rPr lang="en-US" dirty="0"/>
              <a:t>Corporation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7620000" y="58674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(More </a:t>
            </a:r>
            <a:r>
              <a:rPr lang="en-US" b="1" dirty="0" smtClean="0">
                <a:latin typeface="Times New Roman" pitchFamily="18" charset="0"/>
              </a:rPr>
              <a:t>. . </a:t>
            </a:r>
            <a:r>
              <a:rPr lang="en-US" b="1" dirty="0">
                <a:latin typeface="Times New Roman" pitchFamily="18" charset="0"/>
              </a:rPr>
              <a:t>.)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8232-297C-45EA-AB0C-AC3C309FE59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1-3a Starting UP as </a:t>
            </a:r>
            <a:r>
              <a:rPr lang="en-US" sz="3600" dirty="0"/>
              <a:t>a Proprietorship</a:t>
            </a:r>
          </a:p>
        </p:txBody>
      </p:sp>
      <p:sp>
        <p:nvSpPr>
          <p:cNvPr id="8705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Ease of formation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Subject to few regulations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corporate income taxes</a:t>
            </a:r>
          </a:p>
          <a:p>
            <a:pPr>
              <a:lnSpc>
                <a:spcPct val="90000"/>
              </a:lnSpc>
            </a:pPr>
            <a:r>
              <a:rPr lang="en-US" dirty="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Limited life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Unlimited liability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Difficult to raise capital to support growth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7A18-B7D8-439E-9664-637F2771605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1-3b More Than One Owner: A Partnership</a:t>
            </a:r>
            <a:endParaRPr lang="en-US" sz="2800" dirty="0"/>
          </a:p>
        </p:txBody>
      </p:sp>
      <p:sp>
        <p:nvSpPr>
          <p:cNvPr id="8807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partnership has roughly the same advantages and disadvantages as a sole proprietorship</a:t>
            </a:r>
            <a:r>
              <a:rPr lang="en-US" dirty="0" smtClean="0"/>
              <a:t>.</a:t>
            </a:r>
          </a:p>
          <a:p>
            <a:r>
              <a:rPr lang="en-US" dirty="0" smtClean="0"/>
              <a:t>Variations: </a:t>
            </a:r>
          </a:p>
          <a:p>
            <a:pPr marL="400050" lvl="1" indent="0">
              <a:buNone/>
            </a:pPr>
            <a:r>
              <a:rPr lang="en-US" sz="2000" dirty="0" smtClean="0"/>
              <a:t>Limited Partnership (LP)</a:t>
            </a:r>
          </a:p>
          <a:p>
            <a:pPr marL="400050" lvl="1" indent="0">
              <a:buNone/>
            </a:pPr>
            <a:r>
              <a:rPr lang="en-US" sz="2000" dirty="0" smtClean="0"/>
              <a:t>Limited Liability Partnership (LLP) and Limited </a:t>
            </a:r>
            <a:r>
              <a:rPr lang="en-US" sz="2000" dirty="0"/>
              <a:t>L</a:t>
            </a:r>
            <a:r>
              <a:rPr lang="en-US" sz="2000" dirty="0" smtClean="0"/>
              <a:t>iability Company (LLC)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CEA-80E6-4B61-8976-9B485598BF1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1-3c Many Owners: A corporation</a:t>
            </a:r>
            <a:endParaRPr lang="en-US" sz="3600" dirty="0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corporation is a legal entity separate from its owners and managers.</a:t>
            </a:r>
          </a:p>
          <a:p>
            <a:r>
              <a:rPr lang="en-US" dirty="0"/>
              <a:t>File papers of incorporation with state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Charter</a:t>
            </a:r>
          </a:p>
          <a:p>
            <a:pPr lvl="1"/>
            <a:r>
              <a:rPr lang="en-US" dirty="0" smtClean="0"/>
              <a:t>Bylaws</a:t>
            </a:r>
          </a:p>
          <a:p>
            <a:r>
              <a:rPr lang="en-US" dirty="0" smtClean="0"/>
              <a:t>Variations:</a:t>
            </a:r>
          </a:p>
          <a:p>
            <a:pPr marL="400050" lvl="1" indent="0">
              <a:buNone/>
            </a:pPr>
            <a:r>
              <a:rPr lang="en-US" sz="2000" dirty="0" smtClean="0"/>
              <a:t>Professional Corporation (PC) or Professional Association (PA)</a:t>
            </a:r>
          </a:p>
          <a:p>
            <a:pPr marL="400050" lvl="1" indent="0">
              <a:buNone/>
            </a:pPr>
            <a:r>
              <a:rPr lang="en-US" sz="2000" dirty="0" smtClean="0"/>
              <a:t>S corporations</a:t>
            </a:r>
            <a:endParaRPr lang="en-US"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1168</TotalTime>
  <Pages>24</Pages>
  <Words>2540</Words>
  <Application>Microsoft Macintosh PowerPoint</Application>
  <PresentationFormat>On-screen Show (4:3)</PresentationFormat>
  <Paragraphs>394</Paragraphs>
  <Slides>45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Blends</vt:lpstr>
      <vt:lpstr>CHAPTER 1 </vt:lpstr>
      <vt:lpstr>Topics in Chapter</vt:lpstr>
      <vt:lpstr>Overview</vt:lpstr>
      <vt:lpstr>1-1 The Five-Minute MBA Why is Financial Management important to all managers?</vt:lpstr>
      <vt:lpstr>1-2 Finance from 40,000 Feet Above</vt:lpstr>
      <vt:lpstr>1-3 The Corporate Life Cycle: Business Organization from Start-up to a Major Corporation</vt:lpstr>
      <vt:lpstr>1-3a Starting UP as a Proprietorship</vt:lpstr>
      <vt:lpstr>1-3b More Than One Owner: A Partnership</vt:lpstr>
      <vt:lpstr>1-3c Many Owners: A corporation</vt:lpstr>
      <vt:lpstr>Advantages and Disadvantages of a Corporation</vt:lpstr>
      <vt:lpstr>1-3d Growing a Corporation: Going Public From a Privately-held Corporation to a Public Corporation and Growing Afterwards</vt:lpstr>
      <vt:lpstr>1-3e Managing a Corporation’s Value</vt:lpstr>
      <vt:lpstr>Three Properties of FCF:</vt:lpstr>
      <vt:lpstr>FCF is not Free because: </vt:lpstr>
      <vt:lpstr>What is the weighted average cost of capital (WACC)?  </vt:lpstr>
      <vt:lpstr>What determines a firm’s fundamental, or intrinsic, value? The Relationship between value, FCF, and cost of capital</vt:lpstr>
      <vt:lpstr>Slide 17</vt:lpstr>
      <vt:lpstr>Intrinsic Value versus Market Price</vt:lpstr>
      <vt:lpstr>1-4 Governing a Corporation</vt:lpstr>
      <vt:lpstr>1-4a The Primary Objective of a Corporation: Maximizing Stockholder Wealth</vt:lpstr>
      <vt:lpstr>Important Caveat: it’s NOT profit maximization</vt:lpstr>
      <vt:lpstr>1-4b Intrinsic Stock Value Maximization and Social Welfare</vt:lpstr>
      <vt:lpstr>1-4c Ethics and Intrinsic Stock Value Maximization</vt:lpstr>
      <vt:lpstr>1-5 An overview of Financial Markets 1-5a The Net Providers and Users of Capital</vt:lpstr>
      <vt:lpstr>1-5b Getting Cash from Providers to Users: The Capital Allocation Process</vt:lpstr>
      <vt:lpstr>Transfer of Capital from Savers to Borrowers</vt:lpstr>
      <vt:lpstr>1-6 Claims on Future Cash Flows: Types of Financial Securities 1-6a Debt, Equity, or Derivatives</vt:lpstr>
      <vt:lpstr>Typical Rates of Return: Table 1-1 Summary of Major Financial Instruments</vt:lpstr>
      <vt:lpstr>Typical Rates (Continued)</vt:lpstr>
      <vt:lpstr>1-8 The Functions of Financial Institutions</vt:lpstr>
      <vt:lpstr>1-9 Financial Markets</vt:lpstr>
      <vt:lpstr>1-9a Types of Financial Markets</vt:lpstr>
      <vt:lpstr>Primary vs. Secondary Markets</vt:lpstr>
      <vt:lpstr>1-9b Why are Secondary Markets Important?</vt:lpstr>
      <vt:lpstr>1-9c Trading Procedures in the Secondary Markets </vt:lpstr>
      <vt:lpstr>Physical Location vs. Computer/Telephone Network</vt:lpstr>
      <vt:lpstr>Matching Orders: Auctions, Dealers, and Automated Trading Platforms</vt:lpstr>
      <vt:lpstr>Auction Markets</vt:lpstr>
      <vt:lpstr>Dealer Markets</vt:lpstr>
      <vt:lpstr>Automated Trading Platforms</vt:lpstr>
      <vt:lpstr>1-10 Overview of the U.S. Stock Markets</vt:lpstr>
      <vt:lpstr>1-11d Stock Market Returns</vt:lpstr>
      <vt:lpstr>1-13 The Big Picture</vt:lpstr>
      <vt:lpstr>Slide 44</vt:lpstr>
      <vt:lpstr>Homework Problems: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Fin and Fin Mkts</dc:title>
  <dc:subject>Powerpoint show</dc:subject>
  <dc:creator>Mike Ehrhardt</dc:creator>
  <cp:lastModifiedBy>maggie</cp:lastModifiedBy>
  <cp:revision>211</cp:revision>
  <cp:lastPrinted>1998-05-18T20:21:10Z</cp:lastPrinted>
  <dcterms:created xsi:type="dcterms:W3CDTF">1997-09-17T11:48:54Z</dcterms:created>
  <dcterms:modified xsi:type="dcterms:W3CDTF">2018-10-29T01:44:17Z</dcterms:modified>
</cp:coreProperties>
</file>