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77" r:id="rId1"/>
  </p:sldMasterIdLst>
  <p:notesMasterIdLst>
    <p:notesMasterId r:id="rId66"/>
  </p:notesMasterIdLst>
  <p:handoutMasterIdLst>
    <p:handoutMasterId r:id="rId67"/>
  </p:handoutMasterIdLst>
  <p:sldIdLst>
    <p:sldId id="427" r:id="rId2"/>
    <p:sldId id="256" r:id="rId3"/>
    <p:sldId id="437" r:id="rId4"/>
    <p:sldId id="444" r:id="rId5"/>
    <p:sldId id="257" r:id="rId6"/>
    <p:sldId id="258" r:id="rId7"/>
    <p:sldId id="260" r:id="rId8"/>
    <p:sldId id="445" r:id="rId9"/>
    <p:sldId id="261" r:id="rId10"/>
    <p:sldId id="397" r:id="rId11"/>
    <p:sldId id="398" r:id="rId12"/>
    <p:sldId id="399" r:id="rId13"/>
    <p:sldId id="264" r:id="rId14"/>
    <p:sldId id="438" r:id="rId15"/>
    <p:sldId id="439" r:id="rId16"/>
    <p:sldId id="440" r:id="rId17"/>
    <p:sldId id="330" r:id="rId18"/>
    <p:sldId id="266" r:id="rId19"/>
    <p:sldId id="334" r:id="rId20"/>
    <p:sldId id="464" r:id="rId21"/>
    <p:sldId id="461" r:id="rId22"/>
    <p:sldId id="267" r:id="rId23"/>
    <p:sldId id="428" r:id="rId24"/>
    <p:sldId id="269" r:id="rId25"/>
    <p:sldId id="335" r:id="rId26"/>
    <p:sldId id="465" r:id="rId27"/>
    <p:sldId id="337" r:id="rId28"/>
    <p:sldId id="338" r:id="rId29"/>
    <p:sldId id="339" r:id="rId30"/>
    <p:sldId id="446" r:id="rId31"/>
    <p:sldId id="447" r:id="rId32"/>
    <p:sldId id="448" r:id="rId33"/>
    <p:sldId id="449" r:id="rId34"/>
    <p:sldId id="450" r:id="rId35"/>
    <p:sldId id="470" r:id="rId36"/>
    <p:sldId id="451" r:id="rId37"/>
    <p:sldId id="354" r:id="rId38"/>
    <p:sldId id="355" r:id="rId39"/>
    <p:sldId id="356" r:id="rId40"/>
    <p:sldId id="409" r:id="rId41"/>
    <p:sldId id="467" r:id="rId42"/>
    <p:sldId id="359" r:id="rId43"/>
    <p:sldId id="411" r:id="rId44"/>
    <p:sldId id="452" r:id="rId45"/>
    <p:sldId id="453" r:id="rId46"/>
    <p:sldId id="360" r:id="rId47"/>
    <p:sldId id="365" r:id="rId48"/>
    <p:sldId id="366" r:id="rId49"/>
    <p:sldId id="412" r:id="rId50"/>
    <p:sldId id="454" r:id="rId51"/>
    <p:sldId id="455" r:id="rId52"/>
    <p:sldId id="456" r:id="rId53"/>
    <p:sldId id="457" r:id="rId54"/>
    <p:sldId id="458" r:id="rId55"/>
    <p:sldId id="459" r:id="rId56"/>
    <p:sldId id="460" r:id="rId57"/>
    <p:sldId id="347" r:id="rId58"/>
    <p:sldId id="348" r:id="rId59"/>
    <p:sldId id="414" r:id="rId60"/>
    <p:sldId id="349" r:id="rId61"/>
    <p:sldId id="415" r:id="rId62"/>
    <p:sldId id="352" r:id="rId63"/>
    <p:sldId id="471" r:id="rId64"/>
    <p:sldId id="463" r:id="rId65"/>
  </p:sldIdLst>
  <p:sldSz cx="9144000" cy="6858000" type="screen4x3"/>
  <p:notesSz cx="68580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53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F4EA"/>
    <a:srgbClr val="C1CEFF"/>
    <a:srgbClr val="FEDCF1"/>
    <a:srgbClr val="FAFD00"/>
    <a:srgbClr val="7FFF00"/>
    <a:srgbClr val="07D7D7"/>
    <a:srgbClr val="D49F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30" autoAdjust="0"/>
    <p:restoredTop sz="94674" autoAdjust="0"/>
  </p:normalViewPr>
  <p:slideViewPr>
    <p:cSldViewPr>
      <p:cViewPr varScale="1">
        <p:scale>
          <a:sx n="128" d="100"/>
          <a:sy n="128" d="100"/>
        </p:scale>
        <p:origin x="184" y="1720"/>
      </p:cViewPr>
      <p:guideLst>
        <p:guide orient="horz" pos="1200"/>
        <p:guide pos="53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84"/>
      </p:cViewPr>
      <p:guideLst>
        <p:guide orient="horz" pos="292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notesMaster" Target="notesMasters/notesMaster1.xml"/><Relationship Id="rId67" Type="http://schemas.openxmlformats.org/officeDocument/2006/relationships/handoutMaster" Target="handoutMasters/handoutMaster1.xml"/><Relationship Id="rId68" Type="http://schemas.openxmlformats.org/officeDocument/2006/relationships/presProps" Target="presProps.xml"/><Relationship Id="rId69" Type="http://schemas.openxmlformats.org/officeDocument/2006/relationships/viewProps" Target="view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heme" Target="theme/theme1.xml"/><Relationship Id="rId7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23875" y="8623300"/>
            <a:ext cx="5984875" cy="276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latin typeface="Arial" charset="0"/>
              </a:rPr>
              <a:t>Ehrhardt			Chapter 4	  	        Page </a:t>
            </a:r>
            <a:fld id="{7A12C2D9-8316-4637-BE4E-39EB7E3F3F25}" type="slidenum">
              <a:rPr lang="en-US" sz="1200" b="1"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29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4838"/>
            <a:ext cx="5027613" cy="4183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207" tIns="48411" rIns="95207" bIns="484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933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4850"/>
            <a:ext cx="4629150" cy="34718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31048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6725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35038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01763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70075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77034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545826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49391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28168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84925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45609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929943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37282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39797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53067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6663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310022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61554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225260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581639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433044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81712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263242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837291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23549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252248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22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01038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63896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8262172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690378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01893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4218365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145718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379737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539850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4032846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31491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6857614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3672941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6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325231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1362162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356986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07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901067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195094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515060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6315980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142385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4480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4764537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8275563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619578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076127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28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4174230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970110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9346591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1300005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89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088296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4035885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1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1438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828859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2708371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565991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782964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9231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605780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396990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80759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09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6009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6010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10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6010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6010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10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010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0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0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0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0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011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8A09C18-871D-473E-B630-320F8D9B41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0" y="6411912"/>
            <a:ext cx="91440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© 2014 Cengage Learning. All Rights Reserved. May not be copied, scanned, or duplicated, in whole or in part, except for use as </a:t>
            </a:r>
          </a:p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permitted in a license distributed with a certain product or service or otherwise on a password-protected website for classroom use.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1A25F4-1536-4E2E-B223-5571E449E1AE}" type="datetimeFigureOut">
              <a:rPr lang="en-US"/>
              <a:pPr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402A7-FA5D-4988-963B-9966F18A1C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C9013A0-C98A-467A-AA6F-EB00E6FB23C3}" type="datetimeFigureOut">
              <a:rPr lang="en-US"/>
              <a:pPr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12192-7298-4163-AD2F-BA0F26D29B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860F128-6C74-477B-AC56-296B7818FDDC}" type="datetimeFigureOut">
              <a:rPr lang="en-US"/>
              <a:pPr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5A104-0944-41F1-AF2F-EB31E9D4EA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69ED2B-CFDA-4398-9D0D-94D0B3B4782D}" type="datetimeFigureOut">
              <a:rPr lang="en-US"/>
              <a:pPr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651FD-3C6E-40F2-8148-96D2E659C7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F71AA84-6172-4709-A360-B65B1852563B}" type="datetimeFigureOut">
              <a:rPr lang="en-US"/>
              <a:pPr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B7B85-8ED8-4E5A-9CC7-E0CD7E302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D82DFE7-BF8F-40CD-A2E7-91E4A8422200}" type="datetimeFigureOut">
              <a:rPr lang="en-US"/>
              <a:pPr/>
              <a:t>8/31/17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D7BD9-075F-4911-ADFA-2E94C40101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08388F0-4061-4DBB-843D-27A781F28E6B}" type="datetimeFigureOut">
              <a:rPr lang="en-US"/>
              <a:pPr/>
              <a:t>8/31/17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37344-BAC0-4A12-B363-33D9766767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5447A05-5687-4C1E-BC88-550D3919DCE2}" type="datetimeFigureOut">
              <a:rPr lang="en-US"/>
              <a:pPr/>
              <a:t>8/31/17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7EA52-C7B9-4718-876D-A8588BA222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BE93602-7980-41C5-B06F-9C28244798A6}" type="datetimeFigureOut">
              <a:rPr lang="en-US"/>
              <a:pPr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343BC-8D41-4DBE-9DF3-91F05B8ED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54B043-315A-4BA4-8B8C-01020E90E9E1}" type="datetimeFigureOut">
              <a:rPr lang="en-US"/>
              <a:pPr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2F2CD-4A1C-495C-B016-C10B5EBE69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590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590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590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590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590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590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259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9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9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B70288F-1E8F-46D6-9B2E-FE461C8BC0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6411912"/>
            <a:ext cx="9144000" cy="3698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© 2014 Cengage Learning. All Rights Reserved. May not be copied, scanned, or duplicated, in whole or in part, except for use as </a:t>
            </a:r>
          </a:p>
          <a:p>
            <a:pPr algn="ctr" eaLnBrk="1" hangingPunct="1">
              <a:defRPr/>
            </a:pPr>
            <a:r>
              <a:rPr lang="en-US" sz="900" dirty="0" smtClean="0">
                <a:cs typeface="+mn-cs"/>
              </a:rPr>
              <a:t>permitted in a license distributed with a certain product or service or otherwise on a password-protected website for classroom use.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0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>
            <a:spLocks noGrp="1" noChangeArrowheads="1"/>
          </p:cNvSpPr>
          <p:nvPr>
            <p:ph type="sldNum" sz="quarter" idx="4"/>
          </p:nvPr>
        </p:nvSpPr>
        <p:spPr>
          <a:noFill/>
        </p:spPr>
        <p:txBody>
          <a:bodyPr/>
          <a:lstStyle/>
          <a:p>
            <a:pPr>
              <a:defRPr/>
            </a:pPr>
            <a:fld id="{9BD5F11E-D967-4ACA-9859-412B9724E53A}" type="slidenum">
              <a:rPr lang="en-US">
                <a:latin typeface="+mn-lt"/>
              </a:rPr>
              <a:pPr>
                <a:defRPr/>
              </a:pPr>
              <a:t>1</a:t>
            </a:fld>
            <a:endParaRPr lang="en-US">
              <a:latin typeface="+mn-lt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Time Value of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BF1F00CF-346B-416D-B7B2-64CD51FF116D}" type="slidenum">
              <a:rPr lang="en-US">
                <a:latin typeface="+mn-lt"/>
              </a:rPr>
              <a:pPr>
                <a:defRPr/>
              </a:pPr>
              <a:t>10</a:t>
            </a:fld>
            <a:endParaRPr lang="en-US" dirty="0">
              <a:latin typeface="+mn-lt"/>
            </a:endParaRP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dirty="0" smtClean="0"/>
              <a:t>4-2a &amp; 4-2b Step-by-step/Formula/Regular Calculator Approach </a:t>
            </a:r>
            <a:endParaRPr lang="en-US" sz="3600" dirty="0"/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1676400" y="3048000"/>
            <a:ext cx="5761594" cy="34137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4400" dirty="0">
                <a:solidFill>
                  <a:srgbClr val="000090"/>
                </a:solidFill>
              </a:rPr>
              <a:t>After 1 </a:t>
            </a:r>
            <a:r>
              <a:rPr lang="en-US" sz="4400" dirty="0" smtClean="0">
                <a:solidFill>
                  <a:srgbClr val="000090"/>
                </a:solidFill>
              </a:rPr>
              <a:t>year</a:t>
            </a:r>
          </a:p>
          <a:p>
            <a:endParaRPr lang="en-US" sz="4400" dirty="0" smtClean="0">
              <a:solidFill>
                <a:srgbClr val="000090"/>
              </a:solidFill>
            </a:endParaRPr>
          </a:p>
          <a:p>
            <a:r>
              <a:rPr lang="en-US" sz="3200" dirty="0" smtClean="0"/>
              <a:t>FV</a:t>
            </a:r>
            <a:r>
              <a:rPr lang="en-US" sz="3200" baseline="-25000" dirty="0" smtClean="0"/>
              <a:t>1</a:t>
            </a:r>
            <a:r>
              <a:rPr lang="en-US" sz="3200" dirty="0"/>
              <a:t>	= PV + </a:t>
            </a:r>
            <a:r>
              <a:rPr lang="en-US" sz="3200" dirty="0" smtClean="0"/>
              <a:t>INT</a:t>
            </a:r>
            <a:r>
              <a:rPr lang="en-US" sz="3200" baseline="-25000" dirty="0" smtClean="0"/>
              <a:t> </a:t>
            </a:r>
            <a:r>
              <a:rPr lang="en-US" sz="3200" dirty="0"/>
              <a:t>= PV + </a:t>
            </a:r>
            <a:r>
              <a:rPr lang="en-US" sz="3200" dirty="0" smtClean="0"/>
              <a:t>PV*I</a:t>
            </a:r>
            <a:endParaRPr lang="en-US" sz="3200" dirty="0"/>
          </a:p>
          <a:p>
            <a:r>
              <a:rPr lang="en-US" sz="3200" dirty="0"/>
              <a:t>	= PV(1 + </a:t>
            </a:r>
            <a:r>
              <a:rPr lang="en-US" sz="3200" dirty="0" smtClean="0"/>
              <a:t>I)</a:t>
            </a:r>
            <a:r>
              <a:rPr lang="en-US" sz="3200" baseline="30000" dirty="0" smtClean="0"/>
              <a:t>1</a:t>
            </a:r>
            <a:endParaRPr lang="en-US" sz="3200" dirty="0"/>
          </a:p>
          <a:p>
            <a:r>
              <a:rPr lang="en-US" sz="3200" dirty="0"/>
              <a:t>	= $</a:t>
            </a:r>
            <a:r>
              <a:rPr lang="en-US" sz="3200" dirty="0" smtClean="0"/>
              <a:t>100*(1 + 0.05)</a:t>
            </a:r>
            <a:r>
              <a:rPr lang="en-US" sz="3200" dirty="0"/>
              <a:t>	</a:t>
            </a:r>
          </a:p>
          <a:p>
            <a:r>
              <a:rPr lang="en-US" sz="3200" dirty="0"/>
              <a:t>	= $</a:t>
            </a:r>
            <a:r>
              <a:rPr lang="en-US" sz="3200" dirty="0" smtClean="0"/>
              <a:t>105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E34A8A99-AC0F-49EE-B337-5B2EA35C32B9}" type="slidenum">
              <a:rPr lang="en-US">
                <a:latin typeface="+mn-lt"/>
              </a:rPr>
              <a:pPr>
                <a:defRPr/>
              </a:pPr>
              <a:t>11</a:t>
            </a:fld>
            <a:endParaRPr lang="en-US" dirty="0">
              <a:latin typeface="+mn-lt"/>
            </a:endParaRP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After 2 years</a:t>
            </a: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1600200" y="3124200"/>
            <a:ext cx="6136764" cy="2059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dirty="0"/>
              <a:t>FV</a:t>
            </a:r>
            <a:r>
              <a:rPr lang="en-US" sz="3200" baseline="-25000" dirty="0"/>
              <a:t>2</a:t>
            </a:r>
            <a:r>
              <a:rPr lang="en-US" sz="3200" dirty="0"/>
              <a:t>	= FV</a:t>
            </a:r>
            <a:r>
              <a:rPr lang="en-US" sz="3200" baseline="-25000" dirty="0"/>
              <a:t>1</a:t>
            </a:r>
            <a:r>
              <a:rPr lang="en-US" sz="3200" dirty="0"/>
              <a:t>(1+I) = PV(</a:t>
            </a:r>
            <a:r>
              <a:rPr lang="en-US" sz="3200" dirty="0" smtClean="0"/>
              <a:t>1+I</a:t>
            </a:r>
            <a:r>
              <a:rPr lang="en-US" sz="3200" dirty="0"/>
              <a:t>)(1+I)</a:t>
            </a:r>
          </a:p>
          <a:p>
            <a:r>
              <a:rPr lang="en-US" sz="3200" dirty="0"/>
              <a:t>	= PV(1+I)</a:t>
            </a:r>
            <a:r>
              <a:rPr lang="en-US" sz="3200" baseline="30000" dirty="0"/>
              <a:t>2</a:t>
            </a:r>
          </a:p>
          <a:p>
            <a:r>
              <a:rPr lang="en-US" sz="3200" dirty="0"/>
              <a:t>	= $100(</a:t>
            </a:r>
            <a:r>
              <a:rPr lang="en-US" sz="3200" dirty="0" smtClean="0"/>
              <a:t>1.05)</a:t>
            </a:r>
            <a:r>
              <a:rPr lang="en-US" sz="3200" baseline="30000" dirty="0"/>
              <a:t>2</a:t>
            </a:r>
            <a:endParaRPr lang="en-US" sz="3200" dirty="0"/>
          </a:p>
          <a:p>
            <a:r>
              <a:rPr lang="en-US" sz="3200" dirty="0"/>
              <a:t>	= $</a:t>
            </a:r>
            <a:r>
              <a:rPr lang="en-US" sz="3200" dirty="0" smtClean="0"/>
              <a:t>110.25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EE8E24B2-08EE-473E-A46F-96A8E7B0B2DE}" type="slidenum">
              <a:rPr lang="en-US">
                <a:latin typeface="+mn-lt"/>
              </a:rPr>
              <a:pPr>
                <a:defRPr/>
              </a:pPr>
              <a:t>12</a:t>
            </a:fld>
            <a:endParaRPr lang="en-US">
              <a:latin typeface="+mn-lt"/>
            </a:endParaRP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After 3 years</a:t>
            </a: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1752600" y="2590800"/>
            <a:ext cx="6656070" cy="35368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dirty="0"/>
              <a:t>FV</a:t>
            </a:r>
            <a:r>
              <a:rPr lang="en-US" sz="3200" baseline="-25000" dirty="0"/>
              <a:t>3</a:t>
            </a:r>
            <a:r>
              <a:rPr lang="en-US" sz="3200" dirty="0"/>
              <a:t>	= FV</a:t>
            </a:r>
            <a:r>
              <a:rPr lang="en-US" sz="3200" baseline="-25000" dirty="0"/>
              <a:t>2</a:t>
            </a:r>
            <a:r>
              <a:rPr lang="en-US" sz="3200" dirty="0"/>
              <a:t>(1+I)=PV(1 + I)</a:t>
            </a:r>
            <a:r>
              <a:rPr lang="en-US" sz="3200" baseline="30000" dirty="0"/>
              <a:t>2</a:t>
            </a:r>
            <a:r>
              <a:rPr lang="en-US" sz="3200" dirty="0"/>
              <a:t>(1+I)</a:t>
            </a:r>
          </a:p>
          <a:p>
            <a:r>
              <a:rPr lang="en-US" sz="3200" dirty="0"/>
              <a:t>	= PV(1+I)</a:t>
            </a:r>
            <a:r>
              <a:rPr lang="en-US" sz="3200" baseline="30000" dirty="0"/>
              <a:t>3</a:t>
            </a:r>
          </a:p>
          <a:p>
            <a:r>
              <a:rPr lang="en-US" sz="3200" dirty="0"/>
              <a:t>	= $100(</a:t>
            </a:r>
            <a:r>
              <a:rPr lang="en-US" sz="3200" dirty="0" smtClean="0"/>
              <a:t>1.05)</a:t>
            </a:r>
            <a:r>
              <a:rPr lang="en-US" sz="3200" baseline="30000" dirty="0"/>
              <a:t>3</a:t>
            </a:r>
            <a:endParaRPr lang="en-US" sz="3200" dirty="0"/>
          </a:p>
          <a:p>
            <a:r>
              <a:rPr lang="en-US" sz="3200" dirty="0"/>
              <a:t>	= $</a:t>
            </a:r>
            <a:r>
              <a:rPr lang="en-US" sz="3200" dirty="0" smtClean="0"/>
              <a:t>115.76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In general</a:t>
            </a:r>
            <a:r>
              <a:rPr lang="en-US" sz="3200" dirty="0" smtClean="0"/>
              <a:t>, Equation (4-1) on P143:</a:t>
            </a:r>
            <a:endParaRPr lang="en-US" sz="3200" dirty="0"/>
          </a:p>
          <a:p>
            <a:r>
              <a:rPr lang="en-US" sz="3200" dirty="0"/>
              <a:t>	</a:t>
            </a:r>
            <a:r>
              <a:rPr lang="en-US" sz="3200" dirty="0">
                <a:solidFill>
                  <a:srgbClr val="FF0000"/>
                </a:solidFill>
              </a:rPr>
              <a:t>FV</a:t>
            </a:r>
            <a:r>
              <a:rPr lang="en-US" sz="3200" baseline="-25000" dirty="0">
                <a:solidFill>
                  <a:srgbClr val="FF0000"/>
                </a:solidFill>
              </a:rPr>
              <a:t>N</a:t>
            </a:r>
            <a:r>
              <a:rPr lang="en-US" sz="3200" dirty="0">
                <a:solidFill>
                  <a:srgbClr val="FF0000"/>
                </a:solidFill>
              </a:rPr>
              <a:t>	= PV(1 + I)</a:t>
            </a:r>
            <a:r>
              <a:rPr lang="en-US" sz="3200" baseline="30000" dirty="0">
                <a:solidFill>
                  <a:srgbClr val="FF0000"/>
                </a:solidFill>
              </a:rPr>
              <a:t>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7D10E7C4-2454-46F1-9860-37166EFB5A35}" type="slidenum">
              <a:rPr lang="en-US">
                <a:latin typeface="+mn-lt"/>
              </a:rPr>
              <a:pPr>
                <a:defRPr/>
              </a:pPr>
              <a:t>13</a:t>
            </a:fld>
            <a:endParaRPr lang="en-US" dirty="0">
              <a:latin typeface="+mn-lt"/>
            </a:endParaRPr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4341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Three </a:t>
            </a:r>
            <a:r>
              <a:rPr lang="en-US" dirty="0"/>
              <a:t>Ways to Find FVs</a:t>
            </a:r>
          </a:p>
        </p:txBody>
      </p:sp>
      <p:sp>
        <p:nvSpPr>
          <p:cNvPr id="14342" name="Rectangle 1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Step-by-</a:t>
            </a:r>
            <a:r>
              <a:rPr lang="en-US" dirty="0" smtClean="0"/>
              <a:t>step/Formula/Regular calculator approach </a:t>
            </a:r>
            <a:r>
              <a:rPr lang="en-US" dirty="0"/>
              <a:t>using time line (as shown in Slides </a:t>
            </a:r>
            <a:r>
              <a:rPr lang="en-US" dirty="0" smtClean="0"/>
              <a:t>10-12).</a:t>
            </a:r>
            <a:endParaRPr lang="en-US" dirty="0"/>
          </a:p>
          <a:p>
            <a:r>
              <a:rPr lang="en-US" dirty="0"/>
              <a:t>Use a financial calculator.</a:t>
            </a:r>
          </a:p>
          <a:p>
            <a:r>
              <a:rPr lang="en-US" dirty="0"/>
              <a:t>Use a spreadsheet.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FDBEA410-C2DB-441E-ABBA-DF7B8709826C}" type="slidenum">
              <a:rPr lang="en-US">
                <a:latin typeface="+mn-lt"/>
              </a:rPr>
              <a:pPr>
                <a:defRPr/>
              </a:pPr>
              <a:t>14</a:t>
            </a:fld>
            <a:endParaRPr lang="en-US">
              <a:latin typeface="+mn-lt"/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365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dirty="0" smtClean="0"/>
              <a:t>4-3c Financial Calculators: TI BAII+</a:t>
            </a:r>
            <a:endParaRPr lang="en-US" sz="3600" dirty="0"/>
          </a:p>
        </p:txBody>
      </p:sp>
      <p:sp>
        <p:nvSpPr>
          <p:cNvPr id="15366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1182688" y="1828800"/>
            <a:ext cx="7772400" cy="4114800"/>
          </a:xfrm>
        </p:spPr>
        <p:txBody>
          <a:bodyPr/>
          <a:lstStyle/>
          <a:p>
            <a:r>
              <a:rPr lang="en-US" dirty="0" smtClean="0"/>
              <a:t>Set </a:t>
            </a:r>
            <a:r>
              <a:rPr lang="en-US" dirty="0"/>
              <a:t>number of decimal places to display: </a:t>
            </a:r>
            <a:r>
              <a:rPr lang="en-US" dirty="0" smtClean="0">
                <a:solidFill>
                  <a:srgbClr val="FF0000"/>
                </a:solidFill>
              </a:rPr>
              <a:t>2ND FORMAT</a:t>
            </a:r>
            <a:r>
              <a:rPr lang="en-US" dirty="0" smtClean="0"/>
              <a:t>; use the up and down arrows to display </a:t>
            </a:r>
            <a:r>
              <a:rPr lang="en-US" dirty="0" smtClean="0">
                <a:solidFill>
                  <a:srgbClr val="FF0000"/>
                </a:solidFill>
              </a:rPr>
              <a:t>DEC=</a:t>
            </a:r>
            <a:r>
              <a:rPr lang="en-US" dirty="0" smtClean="0"/>
              <a:t>; press the number of decimal places you want to display, e.g. 2/3/4 etc.; press </a:t>
            </a:r>
            <a:r>
              <a:rPr lang="en-US" dirty="0" smtClean="0">
                <a:solidFill>
                  <a:srgbClr val="FF0000"/>
                </a:solidFill>
              </a:rPr>
              <a:t>ENTER</a:t>
            </a:r>
            <a:r>
              <a:rPr lang="en-US" dirty="0" smtClean="0"/>
              <a:t>; press </a:t>
            </a:r>
            <a:r>
              <a:rPr lang="en-US" dirty="0" smtClean="0">
                <a:solidFill>
                  <a:srgbClr val="FF0000"/>
                </a:solidFill>
              </a:rPr>
              <a:t>2ND QUIT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3275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6FDE9C98-018F-41B8-AB3C-C19AA706A195}" type="slidenum">
              <a:rPr lang="en-US">
                <a:latin typeface="+mn-lt"/>
              </a:rPr>
              <a:pPr>
                <a:defRPr/>
              </a:pPr>
              <a:t>15</a:t>
            </a:fld>
            <a:endParaRPr lang="en-US">
              <a:latin typeface="+mn-lt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7413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BAII +: </a:t>
            </a:r>
            <a:r>
              <a:rPr lang="en-US" dirty="0"/>
              <a:t>Set Time Value Parameters</a:t>
            </a:r>
          </a:p>
        </p:txBody>
      </p:sp>
      <p:sp>
        <p:nvSpPr>
          <p:cNvPr id="17414" name="Rectangle 1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dirty="0"/>
              <a:t>To set END </a:t>
            </a:r>
            <a:r>
              <a:rPr lang="en-US" sz="2800" dirty="0" smtClean="0"/>
              <a:t>mode (</a:t>
            </a:r>
            <a:r>
              <a:rPr lang="en-US" sz="2800" dirty="0"/>
              <a:t>for cash flows occurring at the end of the </a:t>
            </a:r>
            <a:r>
              <a:rPr lang="en-US" sz="2800" dirty="0" smtClean="0"/>
              <a:t>period)</a:t>
            </a:r>
            <a:r>
              <a:rPr lang="en-US" sz="2800" dirty="0"/>
              <a:t>, hit </a:t>
            </a:r>
            <a:r>
              <a:rPr lang="en-US" sz="2800" dirty="0" smtClean="0">
                <a:solidFill>
                  <a:srgbClr val="FF0000"/>
                </a:solidFill>
              </a:rPr>
              <a:t>2ND BGN</a:t>
            </a:r>
            <a:r>
              <a:rPr lang="en-US" sz="2800" dirty="0" smtClean="0"/>
              <a:t>; </a:t>
            </a:r>
            <a:r>
              <a:rPr lang="en-US" sz="2800" dirty="0" smtClean="0">
                <a:solidFill>
                  <a:srgbClr val="FF0000"/>
                </a:solidFill>
              </a:rPr>
              <a:t>2ND SET</a:t>
            </a:r>
            <a:r>
              <a:rPr lang="en-US" sz="2800" dirty="0" smtClean="0"/>
              <a:t> will toggle between cash flows at the beginning of the period (BGN) and end of the period (END), finally press </a:t>
            </a:r>
            <a:r>
              <a:rPr lang="en-US" sz="2800" dirty="0" smtClean="0">
                <a:solidFill>
                  <a:srgbClr val="FF0000"/>
                </a:solidFill>
              </a:rPr>
              <a:t>2ND QUIT</a:t>
            </a:r>
            <a:r>
              <a:rPr lang="en-US" sz="2800" dirty="0" smtClean="0"/>
              <a:t>. Leave it as END.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set 1 payment per period, </a:t>
            </a:r>
            <a:r>
              <a:rPr lang="en-US" sz="2800" dirty="0" smtClean="0"/>
              <a:t>press </a:t>
            </a:r>
            <a:r>
              <a:rPr lang="en-US" sz="2800" dirty="0" smtClean="0">
                <a:solidFill>
                  <a:srgbClr val="FF0000"/>
                </a:solidFill>
              </a:rPr>
              <a:t>2ND P/Y</a:t>
            </a:r>
            <a:r>
              <a:rPr lang="en-US" sz="2800" dirty="0" smtClean="0"/>
              <a:t>, press 1, press </a:t>
            </a:r>
            <a:r>
              <a:rPr lang="en-US" sz="2800" dirty="0" smtClean="0">
                <a:solidFill>
                  <a:srgbClr val="FF0000"/>
                </a:solidFill>
              </a:rPr>
              <a:t>ENTER</a:t>
            </a:r>
            <a:r>
              <a:rPr lang="en-US" sz="2800" dirty="0" smtClean="0"/>
              <a:t>; press </a:t>
            </a:r>
            <a:r>
              <a:rPr lang="en-US" sz="2800" dirty="0" smtClean="0">
                <a:solidFill>
                  <a:srgbClr val="FF0000"/>
                </a:solidFill>
              </a:rPr>
              <a:t>2ND QUIT</a:t>
            </a:r>
            <a:r>
              <a:rPr lang="en-US" sz="2800" dirty="0" smtClean="0"/>
              <a:t>. Leave it as 1.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3218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BAII+ Settings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reset TVM calculations:</a:t>
            </a:r>
          </a:p>
          <a:p>
            <a:pPr marL="40005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2ND CLR TVM</a:t>
            </a:r>
            <a:r>
              <a:rPr lang="en-US" dirty="0" smtClean="0"/>
              <a:t> (above the FV key).</a:t>
            </a:r>
          </a:p>
          <a:p>
            <a:pPr marL="40005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Box on P145: Hints on Using Financial Calculators</a:t>
            </a:r>
          </a:p>
        </p:txBody>
      </p:sp>
    </p:spTree>
    <p:extLst>
      <p:ext uri="{BB962C8B-B14F-4D97-AF65-F5344CB8AC3E}">
        <p14:creationId xmlns:p14="http://schemas.microsoft.com/office/powerpoint/2010/main" val="5322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540D1B55-F053-4D46-AA8C-D8E75A621F62}" type="slidenum">
              <a:rPr lang="en-US">
                <a:latin typeface="+mn-lt"/>
              </a:rPr>
              <a:pPr>
                <a:defRPr/>
              </a:pPr>
              <a:t>17</a:t>
            </a:fld>
            <a:endParaRPr lang="en-US" dirty="0">
              <a:latin typeface="+mn-lt"/>
            </a:endParaRPr>
          </a:p>
        </p:txBody>
      </p:sp>
      <p:sp>
        <p:nvSpPr>
          <p:cNvPr id="18435" name="Rectangle 307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36" name="Rectangle 307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37" name="Rectangle 3077"/>
          <p:cNvSpPr>
            <a:spLocks noChangeArrowheads="1"/>
          </p:cNvSpPr>
          <p:nvPr/>
        </p:nvSpPr>
        <p:spPr bwMode="auto">
          <a:xfrm>
            <a:off x="1752600" y="2743200"/>
            <a:ext cx="6764338" cy="31690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Financial calculators solve this equation: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PV </a:t>
            </a:r>
            <a:r>
              <a:rPr lang="en-US" sz="2800" dirty="0"/>
              <a:t>(</a:t>
            </a:r>
            <a:r>
              <a:rPr lang="en-US" sz="2800" dirty="0" smtClean="0"/>
              <a:t>1+I)</a:t>
            </a:r>
            <a:r>
              <a:rPr lang="en-US" sz="2800" baseline="30000" dirty="0" smtClean="0"/>
              <a:t>N</a:t>
            </a:r>
            <a:r>
              <a:rPr lang="en-US" sz="2800" dirty="0"/>
              <a:t> </a:t>
            </a:r>
            <a:r>
              <a:rPr lang="en-US" sz="2800" dirty="0" smtClean="0"/>
              <a:t>+ FV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 = 0</a:t>
            </a:r>
            <a:r>
              <a:rPr lang="en-US" sz="2800" baseline="-25000" dirty="0" smtClean="0"/>
              <a:t> 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There are 4 variables.  If 3 are known, the calculator will solve for the 4th</a:t>
            </a:r>
            <a:r>
              <a:rPr lang="en-US" sz="2800" dirty="0" smtClean="0"/>
              <a:t>.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(Set PMT = 0. This key is reserved to represent a series of equal payments as in section 4.17</a:t>
            </a:r>
            <a:r>
              <a:rPr lang="en-US" dirty="0"/>
              <a:t> </a:t>
            </a:r>
            <a:r>
              <a:rPr lang="en-US" dirty="0" smtClean="0"/>
              <a:t>Amortized Loans.)</a:t>
            </a:r>
            <a:endParaRPr lang="en-US" dirty="0"/>
          </a:p>
        </p:txBody>
      </p:sp>
      <p:sp>
        <p:nvSpPr>
          <p:cNvPr id="18438" name="Rectangle 308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Financial Calculator Solution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72" name="Group 16"/>
          <p:cNvGrpSpPr>
            <a:grpSpLocks/>
          </p:cNvGrpSpPr>
          <p:nvPr/>
        </p:nvGrpSpPr>
        <p:grpSpPr bwMode="auto">
          <a:xfrm>
            <a:off x="706438" y="2370138"/>
            <a:ext cx="7556500" cy="1441450"/>
            <a:chOff x="445" y="1493"/>
            <a:chExt cx="4760" cy="908"/>
          </a:xfrm>
        </p:grpSpPr>
        <p:sp>
          <p:nvSpPr>
            <p:cNvPr id="19459" name="AutoShape 5"/>
            <p:cNvSpPr>
              <a:spLocks noChangeArrowheads="1"/>
            </p:cNvSpPr>
            <p:nvPr/>
          </p:nvSpPr>
          <p:spPr bwMode="auto">
            <a:xfrm>
              <a:off x="2142" y="1820"/>
              <a:ext cx="512" cy="272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60" name="AutoShape 6"/>
            <p:cNvSpPr>
              <a:spLocks noChangeArrowheads="1"/>
            </p:cNvSpPr>
            <p:nvPr/>
          </p:nvSpPr>
          <p:spPr bwMode="auto">
            <a:xfrm>
              <a:off x="1546" y="1834"/>
              <a:ext cx="320" cy="272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61" name="AutoShape 7"/>
            <p:cNvSpPr>
              <a:spLocks noChangeArrowheads="1"/>
            </p:cNvSpPr>
            <p:nvPr/>
          </p:nvSpPr>
          <p:spPr bwMode="auto">
            <a:xfrm>
              <a:off x="2862" y="1820"/>
              <a:ext cx="416" cy="272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62" name="AutoShape 8"/>
            <p:cNvSpPr>
              <a:spLocks noChangeArrowheads="1"/>
            </p:cNvSpPr>
            <p:nvPr/>
          </p:nvSpPr>
          <p:spPr bwMode="auto">
            <a:xfrm>
              <a:off x="3486" y="1820"/>
              <a:ext cx="512" cy="272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63" name="AutoShape 9"/>
            <p:cNvSpPr>
              <a:spLocks noChangeArrowheads="1"/>
            </p:cNvSpPr>
            <p:nvPr/>
          </p:nvSpPr>
          <p:spPr bwMode="auto">
            <a:xfrm>
              <a:off x="4350" y="1820"/>
              <a:ext cx="557" cy="224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64" name="Rectangle 10"/>
            <p:cNvSpPr>
              <a:spLocks noChangeArrowheads="1"/>
            </p:cNvSpPr>
            <p:nvPr/>
          </p:nvSpPr>
          <p:spPr bwMode="auto">
            <a:xfrm>
              <a:off x="445" y="1548"/>
              <a:ext cx="4760" cy="8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en-US" sz="2600" b="1" dirty="0">
                  <a:latin typeface="Arial" charset="0"/>
                </a:rPr>
                <a:t>		3	</a:t>
              </a:r>
              <a:r>
                <a:rPr lang="en-US" sz="2600" b="1" dirty="0" smtClean="0">
                  <a:latin typeface="Arial" charset="0"/>
                </a:rPr>
                <a:t> 5</a:t>
              </a:r>
              <a:r>
                <a:rPr lang="en-US" sz="2600" b="1" dirty="0">
                  <a:latin typeface="Arial" charset="0"/>
                </a:rPr>
                <a:t>	</a:t>
              </a:r>
              <a:r>
                <a:rPr lang="en-US" sz="2600" b="1" dirty="0">
                  <a:solidFill>
                    <a:srgbClr val="FF0000"/>
                  </a:solidFill>
                  <a:latin typeface="Arial" charset="0"/>
                </a:rPr>
                <a:t>-</a:t>
              </a:r>
              <a:r>
                <a:rPr lang="en-US" sz="2600" b="1" dirty="0">
                  <a:latin typeface="Arial" charset="0"/>
                </a:rPr>
                <a:t>100	     0</a:t>
              </a:r>
            </a:p>
            <a:p>
              <a:r>
                <a:rPr lang="en-US" sz="2600" b="1" dirty="0">
                  <a:latin typeface="Arial" charset="0"/>
                </a:rPr>
                <a:t>		N	I/</a:t>
              </a:r>
              <a:r>
                <a:rPr lang="en-US" sz="2600" b="1" dirty="0" smtClean="0">
                  <a:latin typeface="Arial" charset="0"/>
                </a:rPr>
                <a:t>YR</a:t>
              </a:r>
              <a:r>
                <a:rPr lang="en-US" sz="2600" b="1" dirty="0">
                  <a:latin typeface="Arial" charset="0"/>
                </a:rPr>
                <a:t>	  PV	  PMT		FV</a:t>
              </a:r>
            </a:p>
            <a:p>
              <a:r>
                <a:rPr lang="en-US" sz="2600" b="1" dirty="0">
                  <a:latin typeface="Arial" charset="0"/>
                </a:rPr>
                <a:t>						      </a:t>
              </a:r>
              <a:r>
                <a:rPr lang="en-US" sz="2600" b="1" dirty="0" smtClean="0">
                  <a:latin typeface="Arial" charset="0"/>
                </a:rPr>
                <a:t> 115.76</a:t>
              </a:r>
              <a:endParaRPr lang="en-US" sz="2600" b="1" dirty="0">
                <a:latin typeface="Arial" charset="0"/>
              </a:endParaRPr>
            </a:p>
          </p:txBody>
        </p:sp>
        <p:sp>
          <p:nvSpPr>
            <p:cNvPr id="19467" name="AutoShape 14"/>
            <p:cNvSpPr>
              <a:spLocks noChangeArrowheads="1"/>
            </p:cNvSpPr>
            <p:nvPr/>
          </p:nvSpPr>
          <p:spPr bwMode="auto">
            <a:xfrm>
              <a:off x="567" y="1493"/>
              <a:ext cx="864" cy="357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600" b="1">
                  <a:latin typeface="Arial" charset="0"/>
                </a:rPr>
                <a:t>INPUTS</a:t>
              </a:r>
            </a:p>
          </p:txBody>
        </p:sp>
        <p:sp>
          <p:nvSpPr>
            <p:cNvPr id="19468" name="AutoShape 15"/>
            <p:cNvSpPr>
              <a:spLocks noChangeArrowheads="1"/>
            </p:cNvSpPr>
            <p:nvPr/>
          </p:nvSpPr>
          <p:spPr bwMode="auto">
            <a:xfrm>
              <a:off x="561" y="2044"/>
              <a:ext cx="864" cy="357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600" b="1">
                  <a:latin typeface="Arial" charset="0"/>
                </a:rPr>
                <a:t>OUTPUT</a:t>
              </a:r>
            </a:p>
          </p:txBody>
        </p:sp>
      </p:grpSp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941688A7-CF47-41A8-B9A2-803934C8B643}" type="slidenum">
              <a:rPr lang="en-US">
                <a:latin typeface="+mn-lt"/>
              </a:rPr>
              <a:pPr>
                <a:defRPr/>
              </a:pPr>
              <a:t>18</a:t>
            </a:fld>
            <a:endParaRPr lang="en-US" dirty="0">
              <a:latin typeface="+mn-lt"/>
            </a:endParaRPr>
          </a:p>
        </p:txBody>
      </p:sp>
      <p:sp>
        <p:nvSpPr>
          <p:cNvPr id="19465" name="Rectangle 12"/>
          <p:cNvSpPr>
            <a:spLocks noChangeArrowheads="1"/>
          </p:cNvSpPr>
          <p:nvPr/>
        </p:nvSpPr>
        <p:spPr bwMode="auto">
          <a:xfrm>
            <a:off x="735013" y="4343400"/>
            <a:ext cx="7993062" cy="22134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r>
              <a:rPr lang="en-US" dirty="0"/>
              <a:t>Clearing automatically sets everything to 0, but for safety enter PMT = 0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Financial calculators are programmed to assume that rates are stated as percentages: e.g. enter 5 not 0.05 to </a:t>
            </a:r>
            <a:r>
              <a:rPr lang="en-US" b="1" dirty="0" smtClean="0"/>
              <a:t>I/YR</a:t>
            </a:r>
            <a:r>
              <a:rPr lang="en-US" dirty="0" smtClean="0"/>
              <a:t>.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When using financial calculators or financial functions in Excel, it’s important to identify cash inflows versus cash outflows.</a:t>
            </a:r>
            <a:endParaRPr lang="en-US" sz="2800" i="1" dirty="0">
              <a:solidFill>
                <a:srgbClr val="FF0000"/>
              </a:solidFill>
            </a:endParaRPr>
          </a:p>
        </p:txBody>
      </p:sp>
      <p:sp>
        <p:nvSpPr>
          <p:cNvPr id="19469" name="Rectangle 1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Here’s the setup to find FV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62B925B0-E772-4526-B90E-C7426F1F3A73}" type="slidenum">
              <a:rPr lang="en-US">
                <a:latin typeface="+mn-lt"/>
              </a:rPr>
              <a:pPr>
                <a:defRPr/>
              </a:pPr>
              <a:t>19</a:t>
            </a:fld>
            <a:endParaRPr lang="en-US">
              <a:latin typeface="+mn-lt"/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485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4-2d Spreadsheet </a:t>
            </a:r>
            <a:r>
              <a:rPr lang="en-US" dirty="0"/>
              <a:t>Solution</a:t>
            </a:r>
          </a:p>
        </p:txBody>
      </p:sp>
      <p:sp>
        <p:nvSpPr>
          <p:cNvPr id="20486" name="Rectangle 1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Use the FV </a:t>
            </a:r>
            <a:r>
              <a:rPr lang="en-US" dirty="0" smtClean="0"/>
              <a:t>function: </a:t>
            </a:r>
            <a:r>
              <a:rPr lang="en-US" i="1" dirty="0" smtClean="0"/>
              <a:t>Insert, Function, Financial, FV</a:t>
            </a:r>
            <a:endParaRPr lang="en-US" i="1" dirty="0"/>
          </a:p>
          <a:p>
            <a:endParaRPr lang="en-US" dirty="0"/>
          </a:p>
          <a:p>
            <a:r>
              <a:rPr lang="en-US" dirty="0"/>
              <a:t> = FV(I, N, PMT, PV)</a:t>
            </a:r>
          </a:p>
          <a:p>
            <a:r>
              <a:rPr lang="en-US" dirty="0"/>
              <a:t> = FV(</a:t>
            </a:r>
            <a:r>
              <a:rPr lang="en-US" dirty="0" smtClean="0"/>
              <a:t>0.05, </a:t>
            </a:r>
            <a:r>
              <a:rPr lang="en-US" dirty="0"/>
              <a:t>3, 0, -100) = </a:t>
            </a:r>
            <a:r>
              <a:rPr lang="en-US" dirty="0" smtClean="0"/>
              <a:t>115.76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CDFCB191-040D-4926-8689-32842BB49D06}" type="slidenum">
              <a:rPr lang="en-US">
                <a:latin typeface="+mn-lt"/>
              </a:rPr>
              <a:pPr>
                <a:defRPr/>
              </a:pPr>
              <a:t>2</a:t>
            </a:fld>
            <a:endParaRPr lang="en-US">
              <a:latin typeface="+mn-lt"/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5" name="Rectangle 1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/>
              <a:t>Topics in Chapter</a:t>
            </a:r>
            <a:endParaRPr lang="en-US" sz="4000" dirty="0"/>
          </a:p>
        </p:txBody>
      </p:sp>
      <p:sp>
        <p:nvSpPr>
          <p:cNvPr id="5126" name="Rectangle 1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Read Sections 4-1, 4-2, 4-3, 4-4, 4-5, 4-6, 4-15, 4-17.</a:t>
            </a:r>
          </a:p>
          <a:p>
            <a:r>
              <a:rPr lang="en-US" dirty="0" smtClean="0"/>
              <a:t>Future Value and Compounding</a:t>
            </a:r>
            <a:endParaRPr lang="en-US" dirty="0"/>
          </a:p>
          <a:p>
            <a:r>
              <a:rPr lang="en-US" dirty="0"/>
              <a:t>Present V</a:t>
            </a:r>
            <a:r>
              <a:rPr lang="en-US" dirty="0" smtClean="0"/>
              <a:t>alue and Discounting</a:t>
            </a:r>
            <a:endParaRPr lang="en-US" dirty="0"/>
          </a:p>
          <a:p>
            <a:r>
              <a:rPr lang="en-US" dirty="0"/>
              <a:t>Rates of R</a:t>
            </a:r>
            <a:r>
              <a:rPr lang="en-US" dirty="0" smtClean="0"/>
              <a:t>eturn/Interest Rates</a:t>
            </a:r>
            <a:endParaRPr lang="en-US" dirty="0"/>
          </a:p>
          <a:p>
            <a:r>
              <a:rPr lang="en-US" dirty="0"/>
              <a:t>Amortization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62B925B0-E772-4526-B90E-C7426F1F3A73}" type="slidenum">
              <a:rPr lang="en-US">
                <a:latin typeface="+mn-lt"/>
              </a:rPr>
              <a:pPr>
                <a:defRPr/>
              </a:pPr>
              <a:t>20</a:t>
            </a:fld>
            <a:endParaRPr lang="en-US">
              <a:latin typeface="+mn-lt"/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485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 dirty="0" smtClean="0"/>
              <a:t>4-2f Graphic View of the Compounding Process</a:t>
            </a:r>
            <a:br>
              <a:rPr lang="en-US" sz="2800" dirty="0" smtClean="0"/>
            </a:br>
            <a:r>
              <a:rPr lang="en-US" sz="1800" dirty="0" smtClean="0"/>
              <a:t>Note that time value concepts can be applied to anything that </a:t>
            </a:r>
            <a:r>
              <a:rPr lang="en-US" sz="1800" dirty="0" smtClean="0">
                <a:solidFill>
                  <a:srgbClr val="FF0000"/>
                </a:solidFill>
              </a:rPr>
              <a:t>grows</a:t>
            </a:r>
            <a:r>
              <a:rPr lang="en-US" sz="1800" dirty="0" smtClean="0"/>
              <a:t>: population, sales, EPS, or your future salary.</a:t>
            </a:r>
            <a:br>
              <a:rPr lang="en-US" sz="1800" dirty="0" smtClean="0"/>
            </a:br>
            <a:endParaRPr lang="en-US" sz="1800" dirty="0"/>
          </a:p>
        </p:txBody>
      </p:sp>
      <p:sp>
        <p:nvSpPr>
          <p:cNvPr id="20486" name="Rectangle 1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Figure 4-2 Growth of $100 at Various Interest Rates and Time </a:t>
            </a:r>
            <a:r>
              <a:rPr lang="en-US" sz="1800" dirty="0" smtClean="0"/>
              <a:t>Periods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8" name="Picture 7" descr="Growth of $100 at Various Interest Rates and Time Perio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1" y="2362200"/>
            <a:ext cx="7162800" cy="4284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247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62B925B0-E772-4526-B90E-C7426F1F3A73}" type="slidenum">
              <a:rPr lang="en-US">
                <a:latin typeface="+mn-lt"/>
              </a:rPr>
              <a:pPr>
                <a:defRPr/>
              </a:pPr>
              <a:t>21</a:t>
            </a:fld>
            <a:endParaRPr lang="en-US">
              <a:latin typeface="+mn-lt"/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485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214313"/>
            <a:ext cx="7793037" cy="928687"/>
          </a:xfrm>
        </p:spPr>
        <p:txBody>
          <a:bodyPr/>
          <a:lstStyle/>
          <a:p>
            <a:r>
              <a:rPr lang="en-US" sz="2800" dirty="0" smtClean="0"/>
              <a:t>4-2g Simple Interest vs. Compound Interest</a:t>
            </a:r>
            <a:endParaRPr lang="en-US" sz="2800" dirty="0"/>
          </a:p>
        </p:txBody>
      </p:sp>
      <p:sp>
        <p:nvSpPr>
          <p:cNvPr id="20486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1182688" y="1371600"/>
            <a:ext cx="7772400" cy="4760913"/>
          </a:xfrm>
        </p:spPr>
        <p:txBody>
          <a:bodyPr/>
          <a:lstStyle/>
          <a:p>
            <a:r>
              <a:rPr lang="en-US" sz="1800" dirty="0" smtClean="0"/>
              <a:t>Compound Interest: interest is earned not only on the original principal, but also on the interest earned in prior periods.</a:t>
            </a:r>
          </a:p>
          <a:p>
            <a:r>
              <a:rPr lang="en-US" sz="1800" dirty="0" smtClean="0"/>
              <a:t>Simple Interest: interest is earned only on the principal.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600" i="1" dirty="0" smtClean="0"/>
              <a:t>In our previous example, the total simple interest earned over 3 	years would be: PV*I*N = 100*0.05*3 = $15 compared with the 	total compound interest of $15.76.</a:t>
            </a:r>
          </a:p>
          <a:p>
            <a:pPr marL="0" indent="0">
              <a:buNone/>
            </a:pPr>
            <a:endParaRPr lang="en-US" sz="1600" i="1" dirty="0" smtClean="0"/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Most applications in finance are based on compound interest, but you should be aware that simple interest is still specified in some legal documents.</a:t>
            </a:r>
          </a:p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In our course, by default, we use compound interest for all applications except where the use of simple interest is explicitly specified.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144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389112E2-E90D-4B62-BCDD-B58D0294201E}" type="slidenum">
              <a:rPr lang="en-US">
                <a:latin typeface="+mn-lt"/>
              </a:rPr>
              <a:pPr>
                <a:defRPr/>
              </a:pPr>
              <a:t>22</a:t>
            </a:fld>
            <a:endParaRPr lang="en-US" dirty="0">
              <a:latin typeface="+mn-lt"/>
            </a:endParaRPr>
          </a:p>
        </p:txBody>
      </p:sp>
      <p:sp>
        <p:nvSpPr>
          <p:cNvPr id="21507" name="Rectangle 2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4-3 Present Values (PV)</a:t>
            </a:r>
            <a:br>
              <a:rPr lang="en-US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What’s </a:t>
            </a:r>
            <a:r>
              <a:rPr lang="en-US" sz="1800" dirty="0"/>
              <a:t>the PV of </a:t>
            </a:r>
            <a:r>
              <a:rPr lang="en-US" sz="1800" dirty="0" smtClean="0"/>
              <a:t>$115.76 </a:t>
            </a:r>
            <a:r>
              <a:rPr lang="en-US" sz="1800" dirty="0"/>
              <a:t>due in 3 years if I/YR = 5</a:t>
            </a:r>
            <a:r>
              <a:rPr lang="en-US" sz="1800" dirty="0" smtClean="0"/>
              <a:t>%</a:t>
            </a:r>
            <a:r>
              <a:rPr lang="en-US" sz="1800" dirty="0"/>
              <a:t>?</a:t>
            </a:r>
          </a:p>
        </p:txBody>
      </p:sp>
      <p:grpSp>
        <p:nvGrpSpPr>
          <p:cNvPr id="21508" name="Group 2"/>
          <p:cNvGrpSpPr>
            <a:grpSpLocks/>
          </p:cNvGrpSpPr>
          <p:nvPr/>
        </p:nvGrpSpPr>
        <p:grpSpPr bwMode="auto">
          <a:xfrm>
            <a:off x="857250" y="3035300"/>
            <a:ext cx="8316913" cy="3186113"/>
            <a:chOff x="540" y="1912"/>
            <a:chExt cx="5239" cy="2007"/>
          </a:xfrm>
        </p:grpSpPr>
        <p:sp>
          <p:nvSpPr>
            <p:cNvPr id="21509" name="Rectangle 4"/>
            <p:cNvSpPr>
              <a:spLocks noChangeArrowheads="1"/>
            </p:cNvSpPr>
            <p:nvPr/>
          </p:nvSpPr>
          <p:spPr bwMode="auto">
            <a:xfrm>
              <a:off x="1434" y="3036"/>
              <a:ext cx="410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dirty="0"/>
                <a:t>5</a:t>
              </a:r>
              <a:r>
                <a:rPr lang="en-US" sz="2400" dirty="0" smtClean="0"/>
                <a:t>%</a:t>
              </a:r>
              <a:endParaRPr lang="en-US" sz="2400" dirty="0"/>
            </a:p>
          </p:txBody>
        </p:sp>
        <p:sp>
          <p:nvSpPr>
            <p:cNvPr id="21510" name="Rectangle 9"/>
            <p:cNvSpPr>
              <a:spLocks noChangeArrowheads="1"/>
            </p:cNvSpPr>
            <p:nvPr/>
          </p:nvSpPr>
          <p:spPr bwMode="auto">
            <a:xfrm>
              <a:off x="880" y="1912"/>
              <a:ext cx="4820" cy="6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3200" dirty="0"/>
                <a:t>Finding PVs is </a:t>
              </a:r>
              <a:r>
                <a:rPr lang="en-US" sz="3200" dirty="0" smtClean="0"/>
                <a:t>called </a:t>
              </a:r>
              <a:r>
                <a:rPr lang="en-US" sz="3200" dirty="0" smtClean="0">
                  <a:solidFill>
                    <a:srgbClr val="FF0000"/>
                  </a:solidFill>
                </a:rPr>
                <a:t>discounting</a:t>
              </a:r>
              <a:r>
                <a:rPr lang="en-US" sz="3200" dirty="0"/>
                <a:t>, and it’s the reverse of </a:t>
              </a:r>
              <a:r>
                <a:rPr lang="en-US" sz="3200" dirty="0">
                  <a:solidFill>
                    <a:srgbClr val="FF0000"/>
                  </a:solidFill>
                </a:rPr>
                <a:t>compounding</a:t>
              </a:r>
              <a:r>
                <a:rPr lang="en-US" sz="3200" dirty="0"/>
                <a:t>.</a:t>
              </a:r>
            </a:p>
          </p:txBody>
        </p:sp>
        <p:sp>
          <p:nvSpPr>
            <p:cNvPr id="21511" name="Rectangle 11"/>
            <p:cNvSpPr>
              <a:spLocks noChangeArrowheads="1"/>
            </p:cNvSpPr>
            <p:nvPr/>
          </p:nvSpPr>
          <p:spPr bwMode="auto">
            <a:xfrm>
              <a:off x="4886" y="3552"/>
              <a:ext cx="893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dirty="0" smtClean="0"/>
                <a:t>115.76</a:t>
              </a:r>
              <a:endParaRPr lang="en-US" sz="3200" dirty="0"/>
            </a:p>
          </p:txBody>
        </p:sp>
        <p:sp>
          <p:nvSpPr>
            <p:cNvPr id="21512" name="Line 12"/>
            <p:cNvSpPr>
              <a:spLocks noChangeShapeType="1"/>
            </p:cNvSpPr>
            <p:nvPr/>
          </p:nvSpPr>
          <p:spPr bwMode="auto">
            <a:xfrm>
              <a:off x="1080" y="3087"/>
              <a:ext cx="0" cy="44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3" name="Line 13"/>
            <p:cNvSpPr>
              <a:spLocks noChangeShapeType="1"/>
            </p:cNvSpPr>
            <p:nvPr/>
          </p:nvSpPr>
          <p:spPr bwMode="auto">
            <a:xfrm>
              <a:off x="2472" y="3087"/>
              <a:ext cx="0" cy="44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Line 14"/>
            <p:cNvSpPr>
              <a:spLocks noChangeShapeType="1"/>
            </p:cNvSpPr>
            <p:nvPr/>
          </p:nvSpPr>
          <p:spPr bwMode="auto">
            <a:xfrm>
              <a:off x="3720" y="3087"/>
              <a:ext cx="0" cy="44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Line 15"/>
            <p:cNvSpPr>
              <a:spLocks noChangeShapeType="1"/>
            </p:cNvSpPr>
            <p:nvPr/>
          </p:nvSpPr>
          <p:spPr bwMode="auto">
            <a:xfrm>
              <a:off x="5160" y="3087"/>
              <a:ext cx="0" cy="44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Rectangle 19"/>
            <p:cNvSpPr>
              <a:spLocks noChangeArrowheads="1"/>
            </p:cNvSpPr>
            <p:nvPr/>
          </p:nvSpPr>
          <p:spPr bwMode="auto">
            <a:xfrm>
              <a:off x="954" y="2750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21517" name="Rectangle 20"/>
            <p:cNvSpPr>
              <a:spLocks noChangeArrowheads="1"/>
            </p:cNvSpPr>
            <p:nvPr/>
          </p:nvSpPr>
          <p:spPr bwMode="auto">
            <a:xfrm>
              <a:off x="2346" y="2750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21518" name="Rectangle 21"/>
            <p:cNvSpPr>
              <a:spLocks noChangeArrowheads="1"/>
            </p:cNvSpPr>
            <p:nvPr/>
          </p:nvSpPr>
          <p:spPr bwMode="auto">
            <a:xfrm>
              <a:off x="3593" y="2750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2</a:t>
              </a:r>
            </a:p>
          </p:txBody>
        </p:sp>
        <p:sp>
          <p:nvSpPr>
            <p:cNvPr id="21519" name="Rectangle 22"/>
            <p:cNvSpPr>
              <a:spLocks noChangeArrowheads="1"/>
            </p:cNvSpPr>
            <p:nvPr/>
          </p:nvSpPr>
          <p:spPr bwMode="auto">
            <a:xfrm>
              <a:off x="5033" y="2750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3</a:t>
              </a:r>
            </a:p>
          </p:txBody>
        </p:sp>
        <p:sp>
          <p:nvSpPr>
            <p:cNvPr id="21520" name="Rectangle 23"/>
            <p:cNvSpPr>
              <a:spLocks noChangeArrowheads="1"/>
            </p:cNvSpPr>
            <p:nvPr/>
          </p:nvSpPr>
          <p:spPr bwMode="auto">
            <a:xfrm>
              <a:off x="540" y="3556"/>
              <a:ext cx="875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PV = ?</a:t>
              </a:r>
            </a:p>
          </p:txBody>
        </p:sp>
        <p:sp>
          <p:nvSpPr>
            <p:cNvPr id="21521" name="Line 24"/>
            <p:cNvSpPr>
              <a:spLocks noChangeShapeType="1"/>
            </p:cNvSpPr>
            <p:nvPr/>
          </p:nvSpPr>
          <p:spPr bwMode="auto">
            <a:xfrm flipH="1">
              <a:off x="1482" y="3766"/>
              <a:ext cx="33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2" name="Line 26"/>
            <p:cNvSpPr>
              <a:spLocks noChangeShapeType="1"/>
            </p:cNvSpPr>
            <p:nvPr/>
          </p:nvSpPr>
          <p:spPr bwMode="auto">
            <a:xfrm>
              <a:off x="1090" y="3305"/>
              <a:ext cx="40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8E0EF495-A6F4-444C-8F20-B58947C01A52}" type="slidenum">
              <a:rPr lang="en-US">
                <a:latin typeface="+mn-lt"/>
              </a:rPr>
              <a:pPr>
                <a:defRPr/>
              </a:pPr>
              <a:t>23</a:t>
            </a:fld>
            <a:endParaRPr lang="en-US">
              <a:latin typeface="+mn-lt"/>
            </a:endParaRPr>
          </a:p>
        </p:txBody>
      </p:sp>
      <p:sp>
        <p:nvSpPr>
          <p:cNvPr id="22531" name="Rectangle 23"/>
          <p:cNvSpPr>
            <a:spLocks noChangeArrowheads="1"/>
          </p:cNvSpPr>
          <p:nvPr/>
        </p:nvSpPr>
        <p:spPr bwMode="auto">
          <a:xfrm flipH="1">
            <a:off x="4191000" y="4911725"/>
            <a:ext cx="990600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3200" dirty="0" smtClean="0"/>
              <a:t>1.05</a:t>
            </a:r>
            <a:endParaRPr lang="en-US" sz="3200" dirty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dirty="0" smtClean="0"/>
              <a:t>4-3a Discounting a FV to find the PV</a:t>
            </a:r>
            <a:endParaRPr lang="en-US" sz="3600" dirty="0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1066800" y="2667000"/>
            <a:ext cx="11430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PV =</a:t>
            </a: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2438400" y="2286000"/>
            <a:ext cx="9906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FV</a:t>
            </a:r>
            <a:r>
              <a:rPr lang="en-US" sz="3200" baseline="-25000" dirty="0"/>
              <a:t>N</a:t>
            </a: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2209800" y="3048000"/>
            <a:ext cx="16002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(1+I)</a:t>
            </a:r>
            <a:r>
              <a:rPr lang="en-US" sz="3200" baseline="30000"/>
              <a:t>N</a:t>
            </a: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3810000" y="2667000"/>
            <a:ext cx="16002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= FV</a:t>
            </a:r>
            <a:r>
              <a:rPr lang="en-US" sz="3200" baseline="-25000"/>
              <a:t>N</a:t>
            </a:r>
          </a:p>
        </p:txBody>
      </p:sp>
      <p:sp>
        <p:nvSpPr>
          <p:cNvPr id="22537" name="Text Box 10"/>
          <p:cNvSpPr txBox="1">
            <a:spLocks noChangeArrowheads="1"/>
          </p:cNvSpPr>
          <p:nvPr/>
        </p:nvSpPr>
        <p:spPr bwMode="auto">
          <a:xfrm>
            <a:off x="5867400" y="2438400"/>
            <a:ext cx="7620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1</a:t>
            </a:r>
          </a:p>
        </p:txBody>
      </p:sp>
      <p:sp>
        <p:nvSpPr>
          <p:cNvPr id="22538" name="Line 11"/>
          <p:cNvSpPr>
            <a:spLocks noChangeShapeType="1"/>
          </p:cNvSpPr>
          <p:nvPr/>
        </p:nvSpPr>
        <p:spPr bwMode="auto">
          <a:xfrm>
            <a:off x="5486400" y="29718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Text Box 12"/>
          <p:cNvSpPr txBox="1">
            <a:spLocks noChangeArrowheads="1"/>
          </p:cNvSpPr>
          <p:nvPr/>
        </p:nvSpPr>
        <p:spPr bwMode="auto">
          <a:xfrm>
            <a:off x="5562600" y="3048000"/>
            <a:ext cx="11430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1 + I</a:t>
            </a:r>
          </a:p>
        </p:txBody>
      </p:sp>
      <p:sp>
        <p:nvSpPr>
          <p:cNvPr id="22540" name="Text Box 13"/>
          <p:cNvSpPr txBox="1">
            <a:spLocks noChangeArrowheads="1"/>
          </p:cNvSpPr>
          <p:nvPr/>
        </p:nvSpPr>
        <p:spPr bwMode="auto">
          <a:xfrm>
            <a:off x="7086600" y="2209800"/>
            <a:ext cx="609600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N</a:t>
            </a:r>
          </a:p>
        </p:txBody>
      </p:sp>
      <p:sp>
        <p:nvSpPr>
          <p:cNvPr id="22541" name="Line 14"/>
          <p:cNvSpPr>
            <a:spLocks noChangeShapeType="1"/>
          </p:cNvSpPr>
          <p:nvPr/>
        </p:nvSpPr>
        <p:spPr bwMode="auto">
          <a:xfrm>
            <a:off x="2209800" y="29718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2" name="Rectangle 1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 flipV="1">
            <a:off x="4191000" y="4876800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Rectangle 19"/>
          <p:cNvSpPr>
            <a:spLocks noChangeArrowheads="1"/>
          </p:cNvSpPr>
          <p:nvPr/>
        </p:nvSpPr>
        <p:spPr bwMode="auto">
          <a:xfrm>
            <a:off x="1027113" y="4603750"/>
            <a:ext cx="7667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/>
              <a:t>PV</a:t>
            </a:r>
            <a:r>
              <a:rPr lang="en-US" sz="3200" b="1"/>
              <a:t> </a:t>
            </a:r>
          </a:p>
        </p:txBody>
      </p:sp>
      <p:sp>
        <p:nvSpPr>
          <p:cNvPr id="22545" name="Rectangle 20"/>
          <p:cNvSpPr>
            <a:spLocks noChangeArrowheads="1"/>
          </p:cNvSpPr>
          <p:nvPr/>
        </p:nvSpPr>
        <p:spPr bwMode="auto">
          <a:xfrm>
            <a:off x="1798638" y="4603750"/>
            <a:ext cx="47625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/>
              <a:t>=</a:t>
            </a:r>
          </a:p>
        </p:txBody>
      </p:sp>
      <p:sp>
        <p:nvSpPr>
          <p:cNvPr id="22546" name="Rectangle 21"/>
          <p:cNvSpPr>
            <a:spLocks noChangeArrowheads="1"/>
          </p:cNvSpPr>
          <p:nvPr/>
        </p:nvSpPr>
        <p:spPr bwMode="auto">
          <a:xfrm>
            <a:off x="2151063" y="4603750"/>
            <a:ext cx="1755289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 dirty="0">
                <a:latin typeface="Arial" charset="0"/>
              </a:rPr>
              <a:t> </a:t>
            </a:r>
            <a:r>
              <a:rPr lang="en-US" sz="3200" dirty="0" smtClean="0"/>
              <a:t>$115.76</a:t>
            </a:r>
            <a:endParaRPr lang="en-US" sz="3200" dirty="0"/>
          </a:p>
        </p:txBody>
      </p:sp>
      <p:sp>
        <p:nvSpPr>
          <p:cNvPr id="22547" name="Rectangle 22"/>
          <p:cNvSpPr>
            <a:spLocks noChangeArrowheads="1"/>
          </p:cNvSpPr>
          <p:nvPr/>
        </p:nvSpPr>
        <p:spPr bwMode="auto">
          <a:xfrm>
            <a:off x="4343400" y="4348163"/>
            <a:ext cx="533400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3200" dirty="0"/>
              <a:t>1</a:t>
            </a:r>
          </a:p>
        </p:txBody>
      </p:sp>
      <p:sp>
        <p:nvSpPr>
          <p:cNvPr id="22548" name="Rectangle 24"/>
          <p:cNvSpPr>
            <a:spLocks noChangeArrowheads="1"/>
          </p:cNvSpPr>
          <p:nvPr/>
        </p:nvSpPr>
        <p:spPr bwMode="auto">
          <a:xfrm>
            <a:off x="4597400" y="4603750"/>
            <a:ext cx="293688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Arial" charset="0"/>
              </a:rPr>
              <a:t> </a:t>
            </a:r>
          </a:p>
        </p:txBody>
      </p:sp>
      <p:sp>
        <p:nvSpPr>
          <p:cNvPr id="22549" name="Rectangle 25"/>
          <p:cNvSpPr>
            <a:spLocks noChangeArrowheads="1"/>
          </p:cNvSpPr>
          <p:nvPr/>
        </p:nvSpPr>
        <p:spPr bwMode="auto">
          <a:xfrm>
            <a:off x="1084263" y="5286375"/>
            <a:ext cx="85725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Arial" charset="0"/>
              </a:rPr>
              <a:t>      </a:t>
            </a:r>
          </a:p>
        </p:txBody>
      </p:sp>
      <p:sp>
        <p:nvSpPr>
          <p:cNvPr id="22550" name="Rectangle 26"/>
          <p:cNvSpPr>
            <a:spLocks noChangeArrowheads="1"/>
          </p:cNvSpPr>
          <p:nvPr/>
        </p:nvSpPr>
        <p:spPr bwMode="auto">
          <a:xfrm>
            <a:off x="1828800" y="5562600"/>
            <a:ext cx="5301733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dirty="0"/>
              <a:t>= $</a:t>
            </a:r>
            <a:r>
              <a:rPr lang="en-US" sz="3200" dirty="0" smtClean="0"/>
              <a:t>115.76*(0.8638) </a:t>
            </a:r>
            <a:r>
              <a:rPr lang="en-US" sz="3200" dirty="0"/>
              <a:t>= </a:t>
            </a:r>
            <a:r>
              <a:rPr lang="en-US" sz="3200" dirty="0" smtClean="0"/>
              <a:t>$100</a:t>
            </a:r>
            <a:endParaRPr lang="en-US" sz="3200" dirty="0"/>
          </a:p>
        </p:txBody>
      </p:sp>
      <p:sp>
        <p:nvSpPr>
          <p:cNvPr id="22551" name="Rectangle 38"/>
          <p:cNvSpPr>
            <a:spLocks noChangeArrowheads="1"/>
          </p:cNvSpPr>
          <p:nvPr/>
        </p:nvSpPr>
        <p:spPr bwMode="auto">
          <a:xfrm flipH="1">
            <a:off x="5333999" y="4283075"/>
            <a:ext cx="45719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3</a:t>
            </a:r>
          </a:p>
        </p:txBody>
      </p:sp>
      <p:sp>
        <p:nvSpPr>
          <p:cNvPr id="22552" name="AutoShape 39"/>
          <p:cNvSpPr>
            <a:spLocks/>
          </p:cNvSpPr>
          <p:nvPr/>
        </p:nvSpPr>
        <p:spPr bwMode="auto">
          <a:xfrm>
            <a:off x="5334000" y="2514600"/>
            <a:ext cx="76200" cy="990600"/>
          </a:xfrm>
          <a:prstGeom prst="leftBracket">
            <a:avLst>
              <a:gd name="adj" fmla="val 10833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53" name="AutoShape 40"/>
          <p:cNvSpPr>
            <a:spLocks/>
          </p:cNvSpPr>
          <p:nvPr/>
        </p:nvSpPr>
        <p:spPr bwMode="auto">
          <a:xfrm>
            <a:off x="6934200" y="2438400"/>
            <a:ext cx="76200" cy="1066800"/>
          </a:xfrm>
          <a:prstGeom prst="rightBracket">
            <a:avLst>
              <a:gd name="adj" fmla="val 116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54" name="AutoShape 41"/>
          <p:cNvSpPr>
            <a:spLocks/>
          </p:cNvSpPr>
          <p:nvPr/>
        </p:nvSpPr>
        <p:spPr bwMode="auto">
          <a:xfrm>
            <a:off x="4038600" y="4572000"/>
            <a:ext cx="76200" cy="762000"/>
          </a:xfrm>
          <a:prstGeom prst="leftBracket">
            <a:avLst>
              <a:gd name="adj" fmla="val 8333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2555" name="AutoShape 42"/>
          <p:cNvSpPr>
            <a:spLocks/>
          </p:cNvSpPr>
          <p:nvPr/>
        </p:nvSpPr>
        <p:spPr bwMode="auto">
          <a:xfrm>
            <a:off x="5181600" y="4495800"/>
            <a:ext cx="76200" cy="838200"/>
          </a:xfrm>
          <a:prstGeom prst="rightBracket">
            <a:avLst>
              <a:gd name="adj" fmla="val 9166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6801" y="1936914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Equation (4-3) on P150: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DF37B054-50DD-4658-A420-778165F83396}" type="slidenum">
              <a:rPr lang="en-US">
                <a:latin typeface="+mn-lt"/>
              </a:rPr>
              <a:pPr>
                <a:defRPr/>
              </a:pPr>
              <a:t>24</a:t>
            </a:fld>
            <a:endParaRPr lang="en-US">
              <a:latin typeface="+mn-lt"/>
            </a:endParaRPr>
          </a:p>
        </p:txBody>
      </p:sp>
      <p:sp>
        <p:nvSpPr>
          <p:cNvPr id="23561" name="Rectangle 18"/>
          <p:cNvSpPr>
            <a:spLocks noChangeArrowheads="1"/>
          </p:cNvSpPr>
          <p:nvPr/>
        </p:nvSpPr>
        <p:spPr bwMode="auto">
          <a:xfrm>
            <a:off x="838200" y="4800600"/>
            <a:ext cx="8044471" cy="15670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dirty="0"/>
              <a:t>Either PV or FV must be negative.  Here</a:t>
            </a:r>
          </a:p>
          <a:p>
            <a:r>
              <a:rPr lang="en-US" sz="3200" dirty="0"/>
              <a:t>PV = </a:t>
            </a:r>
            <a:r>
              <a:rPr lang="en-US" sz="3200" dirty="0" smtClean="0"/>
              <a:t>-100.  From your perspective, put </a:t>
            </a:r>
            <a:r>
              <a:rPr lang="en-US" sz="3200" dirty="0"/>
              <a:t>in </a:t>
            </a:r>
            <a:endParaRPr lang="en-US" sz="3200" dirty="0" smtClean="0"/>
          </a:p>
          <a:p>
            <a:r>
              <a:rPr lang="en-US" sz="3200" dirty="0" smtClean="0"/>
              <a:t>$100 </a:t>
            </a:r>
            <a:r>
              <a:rPr lang="en-US" sz="3200" dirty="0"/>
              <a:t>today, take </a:t>
            </a:r>
            <a:r>
              <a:rPr lang="en-US" sz="3200" dirty="0" smtClean="0"/>
              <a:t>out </a:t>
            </a:r>
            <a:r>
              <a:rPr lang="en-US" sz="3200" dirty="0"/>
              <a:t>$</a:t>
            </a:r>
            <a:r>
              <a:rPr lang="en-US" sz="3200" dirty="0" smtClean="0"/>
              <a:t>115.76 </a:t>
            </a:r>
            <a:r>
              <a:rPr lang="en-US" sz="3200" dirty="0"/>
              <a:t>after 3 years.</a:t>
            </a:r>
          </a:p>
        </p:txBody>
      </p: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914400" y="2879725"/>
            <a:ext cx="7829550" cy="1441450"/>
            <a:chOff x="576" y="1814"/>
            <a:chExt cx="4932" cy="908"/>
          </a:xfrm>
        </p:grpSpPr>
        <p:sp>
          <p:nvSpPr>
            <p:cNvPr id="23555" name="AutoShape 7"/>
            <p:cNvSpPr>
              <a:spLocks noChangeArrowheads="1"/>
            </p:cNvSpPr>
            <p:nvPr/>
          </p:nvSpPr>
          <p:spPr bwMode="auto">
            <a:xfrm>
              <a:off x="1661" y="2140"/>
              <a:ext cx="416" cy="272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56" name="AutoShape 8"/>
            <p:cNvSpPr>
              <a:spLocks noChangeArrowheads="1"/>
            </p:cNvSpPr>
            <p:nvPr/>
          </p:nvSpPr>
          <p:spPr bwMode="auto">
            <a:xfrm>
              <a:off x="2341" y="2140"/>
              <a:ext cx="512" cy="272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57" name="AutoShape 9"/>
            <p:cNvSpPr>
              <a:spLocks noChangeArrowheads="1"/>
            </p:cNvSpPr>
            <p:nvPr/>
          </p:nvSpPr>
          <p:spPr bwMode="auto">
            <a:xfrm>
              <a:off x="3117" y="2140"/>
              <a:ext cx="416" cy="272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3200" b="1">
                <a:latin typeface="Arial" charset="0"/>
              </a:endParaRPr>
            </a:p>
          </p:txBody>
        </p:sp>
        <p:sp>
          <p:nvSpPr>
            <p:cNvPr id="23558" name="AutoShape 10"/>
            <p:cNvSpPr>
              <a:spLocks noChangeArrowheads="1"/>
            </p:cNvSpPr>
            <p:nvPr/>
          </p:nvSpPr>
          <p:spPr bwMode="auto">
            <a:xfrm>
              <a:off x="3797" y="2140"/>
              <a:ext cx="528" cy="272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59" name="AutoShape 11"/>
            <p:cNvSpPr>
              <a:spLocks noChangeArrowheads="1"/>
            </p:cNvSpPr>
            <p:nvPr/>
          </p:nvSpPr>
          <p:spPr bwMode="auto">
            <a:xfrm>
              <a:off x="4589" y="2140"/>
              <a:ext cx="464" cy="272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60" name="Rectangle 15"/>
            <p:cNvSpPr>
              <a:spLocks noChangeArrowheads="1"/>
            </p:cNvSpPr>
            <p:nvPr/>
          </p:nvSpPr>
          <p:spPr bwMode="auto">
            <a:xfrm>
              <a:off x="576" y="1824"/>
              <a:ext cx="4932" cy="88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2600" b="1" dirty="0">
                  <a:latin typeface="Arial" charset="0"/>
                </a:rPr>
                <a:t>		3	   </a:t>
              </a:r>
              <a:r>
                <a:rPr lang="en-US" sz="2600" b="1" dirty="0" smtClean="0">
                  <a:latin typeface="Arial" charset="0"/>
                </a:rPr>
                <a:t>5</a:t>
              </a:r>
              <a:r>
                <a:rPr lang="en-US" sz="2600" b="1" dirty="0">
                  <a:latin typeface="Arial" charset="0"/>
                </a:rPr>
                <a:t>		        </a:t>
              </a:r>
              <a:r>
                <a:rPr lang="en-US" sz="2600" b="1" dirty="0" smtClean="0">
                  <a:latin typeface="Arial" charset="0"/>
                </a:rPr>
                <a:t>0	115.76</a:t>
              </a:r>
              <a:endParaRPr lang="en-US" sz="2600" b="1" dirty="0">
                <a:latin typeface="Arial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2600" b="1" dirty="0">
                  <a:latin typeface="Arial" charset="0"/>
                </a:rPr>
                <a:t>		N	 I/YR	    PV	     </a:t>
              </a:r>
              <a:r>
                <a:rPr lang="en-US" sz="2600" b="1" baseline="-25000" dirty="0">
                  <a:latin typeface="Arial" charset="0"/>
                </a:rPr>
                <a:t> </a:t>
              </a:r>
              <a:r>
                <a:rPr lang="en-US" sz="2600" b="1" dirty="0">
                  <a:latin typeface="Arial" charset="0"/>
                </a:rPr>
                <a:t>PMT	FV</a:t>
              </a:r>
            </a:p>
            <a:p>
              <a:pPr>
                <a:lnSpc>
                  <a:spcPct val="110000"/>
                </a:lnSpc>
              </a:pPr>
              <a:r>
                <a:rPr lang="en-US" sz="2600" b="1" dirty="0">
                  <a:latin typeface="Arial" charset="0"/>
                </a:rPr>
                <a:t>			 	 </a:t>
              </a:r>
              <a:r>
                <a:rPr lang="en-US" sz="2600" b="1" dirty="0" smtClean="0">
                  <a:latin typeface="Arial" charset="0"/>
                </a:rPr>
                <a:t>-100</a:t>
              </a:r>
              <a:endParaRPr lang="en-US" sz="2600" b="1" dirty="0">
                <a:latin typeface="Arial" charset="0"/>
              </a:endParaRPr>
            </a:p>
          </p:txBody>
        </p:sp>
        <p:sp>
          <p:nvSpPr>
            <p:cNvPr id="23562" name="AutoShape 19"/>
            <p:cNvSpPr>
              <a:spLocks noChangeArrowheads="1"/>
            </p:cNvSpPr>
            <p:nvPr/>
          </p:nvSpPr>
          <p:spPr bwMode="auto">
            <a:xfrm>
              <a:off x="711" y="1814"/>
              <a:ext cx="864" cy="357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600" b="1">
                  <a:latin typeface="Arial" charset="0"/>
                </a:rPr>
                <a:t>INPUTS</a:t>
              </a:r>
            </a:p>
          </p:txBody>
        </p:sp>
        <p:sp>
          <p:nvSpPr>
            <p:cNvPr id="23563" name="AutoShape 20"/>
            <p:cNvSpPr>
              <a:spLocks noChangeArrowheads="1"/>
            </p:cNvSpPr>
            <p:nvPr/>
          </p:nvSpPr>
          <p:spPr bwMode="auto">
            <a:xfrm>
              <a:off x="705" y="2365"/>
              <a:ext cx="864" cy="357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600" b="1">
                  <a:latin typeface="Arial" charset="0"/>
                </a:rPr>
                <a:t>OUTPUT</a:t>
              </a:r>
            </a:p>
          </p:txBody>
        </p:sp>
      </p:grpSp>
      <p:sp>
        <p:nvSpPr>
          <p:cNvPr id="23564" name="Rectangle 2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Financial Calculator Solution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E522D9B9-F5BA-49E1-87C4-F0A3EC63C59E}" type="slidenum">
              <a:rPr lang="en-US">
                <a:latin typeface="+mn-lt"/>
              </a:rPr>
              <a:pPr>
                <a:defRPr/>
              </a:pPr>
              <a:t>25</a:t>
            </a:fld>
            <a:endParaRPr lang="en-US" dirty="0">
              <a:latin typeface="+mn-lt"/>
            </a:endParaRP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1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Spreadsheet Solution</a:t>
            </a:r>
          </a:p>
        </p:txBody>
      </p:sp>
      <p:sp>
        <p:nvSpPr>
          <p:cNvPr id="24582" name="Rectangle 1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Use the PV </a:t>
            </a:r>
            <a:r>
              <a:rPr lang="en-US" dirty="0" smtClean="0"/>
              <a:t>function</a:t>
            </a:r>
            <a:r>
              <a:rPr lang="en-US" i="1" dirty="0"/>
              <a:t> </a:t>
            </a:r>
            <a:r>
              <a:rPr lang="en-US" dirty="0" smtClean="0"/>
              <a:t>in Excel: </a:t>
            </a:r>
            <a:r>
              <a:rPr lang="en-US" i="1" dirty="0" smtClean="0"/>
              <a:t>Insert, Function, Financial, PV:</a:t>
            </a:r>
            <a:endParaRPr lang="en-US" i="1" dirty="0"/>
          </a:p>
          <a:p>
            <a:endParaRPr lang="en-US" dirty="0"/>
          </a:p>
          <a:p>
            <a:r>
              <a:rPr lang="en-US" dirty="0"/>
              <a:t> = PV(I, N, PMT, FV)</a:t>
            </a:r>
          </a:p>
          <a:p>
            <a:endParaRPr lang="en-US" dirty="0"/>
          </a:p>
          <a:p>
            <a:r>
              <a:rPr lang="en-US" dirty="0"/>
              <a:t> = PV(</a:t>
            </a:r>
            <a:r>
              <a:rPr lang="en-US" dirty="0" smtClean="0"/>
              <a:t>0.05, </a:t>
            </a:r>
            <a:r>
              <a:rPr lang="en-US" dirty="0"/>
              <a:t>3, 0, </a:t>
            </a:r>
            <a:r>
              <a:rPr lang="en-US" dirty="0" smtClean="0"/>
              <a:t>115.76) </a:t>
            </a:r>
            <a:r>
              <a:rPr lang="en-US" dirty="0"/>
              <a:t>= </a:t>
            </a:r>
            <a:r>
              <a:rPr lang="en-US" dirty="0" smtClean="0"/>
              <a:t>-100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E522D9B9-F5BA-49E1-87C4-F0A3EC63C59E}" type="slidenum">
              <a:rPr lang="en-US">
                <a:latin typeface="+mn-lt"/>
              </a:rPr>
              <a:pPr>
                <a:defRPr/>
              </a:pPr>
              <a:t>26</a:t>
            </a:fld>
            <a:endParaRPr lang="en-US" dirty="0">
              <a:latin typeface="+mn-lt"/>
            </a:endParaRP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4581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214313"/>
            <a:ext cx="7793037" cy="1766887"/>
          </a:xfrm>
        </p:spPr>
        <p:txBody>
          <a:bodyPr/>
          <a:lstStyle/>
          <a:p>
            <a:r>
              <a:rPr lang="en-US" sz="2800" dirty="0" smtClean="0"/>
              <a:t>4-3b Graphic View of the Discounting Process</a:t>
            </a:r>
            <a:br>
              <a:rPr lang="en-US" sz="2800" dirty="0" smtClean="0"/>
            </a:br>
            <a:r>
              <a:rPr lang="en-US" sz="1600" dirty="0" smtClean="0"/>
              <a:t>There is an </a:t>
            </a:r>
            <a:r>
              <a:rPr lang="en-US" sz="1600" b="1" i="1" dirty="0" smtClean="0">
                <a:solidFill>
                  <a:srgbClr val="FF0000"/>
                </a:solidFill>
              </a:rPr>
              <a:t>inverse</a:t>
            </a:r>
            <a:r>
              <a:rPr lang="en-US" sz="1600" dirty="0" smtClean="0"/>
              <a:t> relationship between present value and discount rate: ceteris paribus, the higher the interest rate, the faster the present value falls.</a:t>
            </a:r>
            <a:br>
              <a:rPr lang="en-US" sz="1600" dirty="0" smtClean="0"/>
            </a:br>
            <a:r>
              <a:rPr lang="en-US" sz="1600" dirty="0" smtClean="0"/>
              <a:t>So, the </a:t>
            </a:r>
            <a:r>
              <a:rPr lang="en-US" sz="1600" dirty="0" smtClean="0">
                <a:solidFill>
                  <a:srgbClr val="FF0000"/>
                </a:solidFill>
              </a:rPr>
              <a:t>timing of cash flows</a:t>
            </a:r>
            <a:r>
              <a:rPr lang="en-US" sz="1600" dirty="0" smtClean="0"/>
              <a:t> matters: Ceteris paribus, the same amount due later is less valuable (smaller PV) than due sooner.</a:t>
            </a:r>
            <a:endParaRPr lang="en-US" sz="1600" dirty="0"/>
          </a:p>
        </p:txBody>
      </p:sp>
      <p:sp>
        <p:nvSpPr>
          <p:cNvPr id="24582" name="Rectangle 1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Figure 4-4 Present value of $100 at various Interest Rates and Time Periods</a:t>
            </a:r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8" name="Picture 7" descr="Present Value of $100 at Various Interest Rates and Time Perio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81059"/>
            <a:ext cx="7391400" cy="3225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372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9FCFEC2E-96AB-4D45-9D9E-044D089BA2A6}" type="slidenum">
              <a:rPr lang="en-US">
                <a:latin typeface="+mn-lt"/>
              </a:rPr>
              <a:pPr>
                <a:defRPr/>
              </a:pPr>
              <a:t>27</a:t>
            </a:fld>
            <a:endParaRPr lang="en-US">
              <a:latin typeface="+mn-lt"/>
            </a:endParaRPr>
          </a:p>
        </p:txBody>
      </p:sp>
      <p:grpSp>
        <p:nvGrpSpPr>
          <p:cNvPr id="29699" name="Group 4"/>
          <p:cNvGrpSpPr>
            <a:grpSpLocks/>
          </p:cNvGrpSpPr>
          <p:nvPr/>
        </p:nvGrpSpPr>
        <p:grpSpPr bwMode="auto">
          <a:xfrm>
            <a:off x="1600200" y="2438400"/>
            <a:ext cx="7356476" cy="4070350"/>
            <a:chOff x="1008" y="1536"/>
            <a:chExt cx="4634" cy="2564"/>
          </a:xfrm>
        </p:grpSpPr>
        <p:sp>
          <p:nvSpPr>
            <p:cNvPr id="29701" name="Rectangle 4"/>
            <p:cNvSpPr>
              <a:spLocks noChangeArrowheads="1"/>
            </p:cNvSpPr>
            <p:nvPr/>
          </p:nvSpPr>
          <p:spPr bwMode="auto">
            <a:xfrm>
              <a:off x="1512" y="1822"/>
              <a:ext cx="393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/>
                <a:t>?%</a:t>
              </a:r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5104" y="2338"/>
              <a:ext cx="538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dirty="0" smtClean="0"/>
                <a:t>150</a:t>
              </a:r>
              <a:endParaRPr lang="en-US" sz="3200" dirty="0"/>
            </a:p>
          </p:txBody>
        </p:sp>
        <p:sp>
          <p:nvSpPr>
            <p:cNvPr id="29703" name="Line 7"/>
            <p:cNvSpPr>
              <a:spLocks noChangeShapeType="1"/>
            </p:cNvSpPr>
            <p:nvPr/>
          </p:nvSpPr>
          <p:spPr bwMode="auto">
            <a:xfrm>
              <a:off x="1158" y="1873"/>
              <a:ext cx="0" cy="44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>
              <a:off x="2550" y="1873"/>
              <a:ext cx="0" cy="44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5" name="Line 9"/>
            <p:cNvSpPr>
              <a:spLocks noChangeShapeType="1"/>
            </p:cNvSpPr>
            <p:nvPr/>
          </p:nvSpPr>
          <p:spPr bwMode="auto">
            <a:xfrm>
              <a:off x="3798" y="1873"/>
              <a:ext cx="0" cy="44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>
              <a:off x="5238" y="1873"/>
              <a:ext cx="0" cy="44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07" name="Rectangle 12"/>
            <p:cNvSpPr>
              <a:spLocks noChangeArrowheads="1"/>
            </p:cNvSpPr>
            <p:nvPr/>
          </p:nvSpPr>
          <p:spPr bwMode="auto">
            <a:xfrm>
              <a:off x="1032" y="1536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29708" name="Rectangle 13"/>
            <p:cNvSpPr>
              <a:spLocks noChangeArrowheads="1"/>
            </p:cNvSpPr>
            <p:nvPr/>
          </p:nvSpPr>
          <p:spPr bwMode="auto">
            <a:xfrm>
              <a:off x="2424" y="1536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dirty="0"/>
                <a:t>1</a:t>
              </a:r>
            </a:p>
          </p:txBody>
        </p:sp>
        <p:sp>
          <p:nvSpPr>
            <p:cNvPr id="29709" name="Rectangle 14"/>
            <p:cNvSpPr>
              <a:spLocks noChangeArrowheads="1"/>
            </p:cNvSpPr>
            <p:nvPr/>
          </p:nvSpPr>
          <p:spPr bwMode="auto">
            <a:xfrm>
              <a:off x="3671" y="1536"/>
              <a:ext cx="397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dirty="0" smtClean="0"/>
                <a:t>---</a:t>
              </a:r>
              <a:endParaRPr lang="en-US" sz="3200" dirty="0"/>
            </a:p>
          </p:txBody>
        </p:sp>
        <p:sp>
          <p:nvSpPr>
            <p:cNvPr id="29710" name="Rectangle 15"/>
            <p:cNvSpPr>
              <a:spLocks noChangeArrowheads="1"/>
            </p:cNvSpPr>
            <p:nvPr/>
          </p:nvSpPr>
          <p:spPr bwMode="auto">
            <a:xfrm>
              <a:off x="5111" y="1536"/>
              <a:ext cx="397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dirty="0" smtClean="0"/>
                <a:t>10</a:t>
              </a:r>
              <a:endParaRPr lang="en-US" sz="3200" dirty="0"/>
            </a:p>
          </p:txBody>
        </p:sp>
        <p:sp>
          <p:nvSpPr>
            <p:cNvPr id="29711" name="Rectangle 16"/>
            <p:cNvSpPr>
              <a:spLocks noChangeArrowheads="1"/>
            </p:cNvSpPr>
            <p:nvPr/>
          </p:nvSpPr>
          <p:spPr bwMode="auto">
            <a:xfrm>
              <a:off x="1008" y="2342"/>
              <a:ext cx="632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dirty="0"/>
                <a:t>-</a:t>
              </a:r>
              <a:r>
                <a:rPr lang="en-US" sz="3200" dirty="0" smtClean="0"/>
                <a:t>100</a:t>
              </a:r>
              <a:endParaRPr lang="en-US" sz="3200" dirty="0"/>
            </a:p>
          </p:txBody>
        </p:sp>
        <p:sp>
          <p:nvSpPr>
            <p:cNvPr id="29712" name="Text Box 18"/>
            <p:cNvSpPr txBox="1">
              <a:spLocks noChangeArrowheads="1"/>
            </p:cNvSpPr>
            <p:nvPr/>
          </p:nvSpPr>
          <p:spPr bwMode="auto">
            <a:xfrm>
              <a:off x="1488" y="2491"/>
              <a:ext cx="3433" cy="160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1828800" algn="l"/>
                </a:tabLst>
              </a:pPr>
              <a:r>
                <a:rPr lang="en-US" sz="3200" dirty="0"/>
                <a:t>          FV	= PV(1 + I)</a:t>
              </a:r>
              <a:r>
                <a:rPr lang="en-US" sz="3200" baseline="30000" dirty="0"/>
                <a:t>N</a:t>
              </a:r>
              <a:endParaRPr lang="en-US" sz="3200" dirty="0"/>
            </a:p>
            <a:p>
              <a:pPr>
                <a:tabLst>
                  <a:tab pos="1828800" algn="l"/>
                </a:tabLst>
              </a:pPr>
              <a:r>
                <a:rPr lang="en-US" sz="3200" dirty="0"/>
                <a:t>          </a:t>
              </a:r>
              <a:r>
                <a:rPr lang="en-US" sz="3200" dirty="0" smtClean="0"/>
                <a:t>$150 = </a:t>
              </a:r>
              <a:r>
                <a:rPr lang="en-US" sz="3200" dirty="0"/>
                <a:t>$</a:t>
              </a:r>
              <a:r>
                <a:rPr lang="en-US" sz="3200" dirty="0" smtClean="0"/>
                <a:t>100(</a:t>
              </a:r>
              <a:r>
                <a:rPr lang="en-US" sz="3200" dirty="0"/>
                <a:t>1 + I</a:t>
              </a:r>
              <a:r>
                <a:rPr lang="en-US" sz="3200" dirty="0" smtClean="0"/>
                <a:t>)</a:t>
              </a:r>
              <a:r>
                <a:rPr lang="en-US" sz="3200" baseline="30000" dirty="0" smtClean="0"/>
                <a:t>10</a:t>
              </a:r>
              <a:endParaRPr lang="en-US" sz="3200" dirty="0"/>
            </a:p>
            <a:p>
              <a:pPr>
                <a:tabLst>
                  <a:tab pos="1828800" algn="l"/>
                </a:tabLst>
              </a:pPr>
              <a:r>
                <a:rPr lang="en-US" sz="3200" dirty="0"/>
                <a:t>     </a:t>
              </a:r>
              <a:r>
                <a:rPr lang="en-US" sz="3200" dirty="0" smtClean="0"/>
                <a:t>     (1.5)</a:t>
              </a:r>
              <a:r>
                <a:rPr lang="en-US" sz="3200" baseline="30000" dirty="0"/>
                <a:t>(1</a:t>
              </a:r>
              <a:r>
                <a:rPr lang="en-US" sz="3200" baseline="30000" dirty="0" smtClean="0"/>
                <a:t>/10)</a:t>
              </a:r>
              <a:r>
                <a:rPr lang="en-US" sz="3200" dirty="0" smtClean="0"/>
                <a:t> = </a:t>
              </a:r>
              <a:r>
                <a:rPr lang="en-US" sz="3200" dirty="0"/>
                <a:t>(1 + I)</a:t>
              </a:r>
            </a:p>
            <a:p>
              <a:pPr>
                <a:tabLst>
                  <a:tab pos="1828800" algn="l"/>
                </a:tabLst>
              </a:pPr>
              <a:r>
                <a:rPr lang="en-US" sz="3200" dirty="0"/>
                <a:t>   </a:t>
              </a:r>
              <a:r>
                <a:rPr lang="en-US" sz="3200" dirty="0" smtClean="0"/>
                <a:t>       1.0414 = (</a:t>
              </a:r>
              <a:r>
                <a:rPr lang="en-US" sz="3200" dirty="0"/>
                <a:t>1 + I)</a:t>
              </a:r>
            </a:p>
            <a:p>
              <a:pPr>
                <a:tabLst>
                  <a:tab pos="1828800" algn="l"/>
                </a:tabLst>
              </a:pPr>
              <a:r>
                <a:rPr lang="en-US" sz="3200" dirty="0"/>
                <a:t>           </a:t>
              </a:r>
              <a:r>
                <a:rPr lang="en-US" sz="3200" dirty="0" smtClean="0"/>
                <a:t>I</a:t>
              </a:r>
              <a:r>
                <a:rPr lang="en-US" sz="3200" dirty="0"/>
                <a:t> </a:t>
              </a:r>
              <a:r>
                <a:rPr lang="en-US" sz="3200" dirty="0" smtClean="0"/>
                <a:t>= 0.0414 </a:t>
              </a:r>
              <a:r>
                <a:rPr lang="en-US" sz="3200" dirty="0"/>
                <a:t>= </a:t>
              </a:r>
              <a:r>
                <a:rPr lang="en-US" sz="3200" dirty="0" smtClean="0"/>
                <a:t>4.14%</a:t>
              </a:r>
              <a:endParaRPr lang="en-US" sz="3200" dirty="0"/>
            </a:p>
          </p:txBody>
        </p:sp>
        <p:sp>
          <p:nvSpPr>
            <p:cNvPr id="29713" name="Line 17"/>
            <p:cNvSpPr>
              <a:spLocks noChangeShapeType="1"/>
            </p:cNvSpPr>
            <p:nvPr/>
          </p:nvSpPr>
          <p:spPr bwMode="auto">
            <a:xfrm>
              <a:off x="1168" y="2091"/>
              <a:ext cx="40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0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/>
              <a:t>4-4 Finding the Interest Rate I</a:t>
            </a:r>
            <a:br>
              <a:rPr lang="en-US" sz="40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600" dirty="0" smtClean="0"/>
              <a:t>A financial security has a cost of $100 and it will return $150 after 10 years. What is the (annual) rate of return you will earn if you buy the security?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2B7A1DFD-B459-4EFB-8EC0-9A2710C1921E}" type="slidenum">
              <a:rPr lang="en-US">
                <a:latin typeface="+mn-lt"/>
              </a:rPr>
              <a:pPr>
                <a:defRPr/>
              </a:pPr>
              <a:t>28</a:t>
            </a:fld>
            <a:endParaRPr lang="en-US">
              <a:latin typeface="+mn-lt"/>
            </a:endParaRPr>
          </a:p>
        </p:txBody>
      </p:sp>
      <p:grpSp>
        <p:nvGrpSpPr>
          <p:cNvPr id="30733" name="Group 13"/>
          <p:cNvGrpSpPr>
            <a:grpSpLocks/>
          </p:cNvGrpSpPr>
          <p:nvPr/>
        </p:nvGrpSpPr>
        <p:grpSpPr bwMode="auto">
          <a:xfrm>
            <a:off x="1143000" y="3646488"/>
            <a:ext cx="7556500" cy="1441450"/>
            <a:chOff x="720" y="2297"/>
            <a:chExt cx="4760" cy="908"/>
          </a:xfrm>
        </p:grpSpPr>
        <p:sp>
          <p:nvSpPr>
            <p:cNvPr id="30723" name="AutoShape 1027"/>
            <p:cNvSpPr>
              <a:spLocks noChangeArrowheads="1"/>
            </p:cNvSpPr>
            <p:nvPr/>
          </p:nvSpPr>
          <p:spPr bwMode="auto">
            <a:xfrm>
              <a:off x="2433" y="2624"/>
              <a:ext cx="512" cy="272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24" name="AutoShape 1028"/>
            <p:cNvSpPr>
              <a:spLocks noChangeArrowheads="1"/>
            </p:cNvSpPr>
            <p:nvPr/>
          </p:nvSpPr>
          <p:spPr bwMode="auto">
            <a:xfrm>
              <a:off x="1841" y="2624"/>
              <a:ext cx="320" cy="272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25" name="AutoShape 1029"/>
            <p:cNvSpPr>
              <a:spLocks noChangeArrowheads="1"/>
            </p:cNvSpPr>
            <p:nvPr/>
          </p:nvSpPr>
          <p:spPr bwMode="auto">
            <a:xfrm>
              <a:off x="3218" y="2624"/>
              <a:ext cx="416" cy="272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26" name="AutoShape 1030"/>
            <p:cNvSpPr>
              <a:spLocks noChangeArrowheads="1"/>
            </p:cNvSpPr>
            <p:nvPr/>
          </p:nvSpPr>
          <p:spPr bwMode="auto">
            <a:xfrm>
              <a:off x="3906" y="2624"/>
              <a:ext cx="512" cy="272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27" name="AutoShape 1031"/>
            <p:cNvSpPr>
              <a:spLocks noChangeArrowheads="1"/>
            </p:cNvSpPr>
            <p:nvPr/>
          </p:nvSpPr>
          <p:spPr bwMode="auto">
            <a:xfrm>
              <a:off x="4691" y="2624"/>
              <a:ext cx="491" cy="292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0728" name="Rectangle 1032"/>
            <p:cNvSpPr>
              <a:spLocks noChangeArrowheads="1"/>
            </p:cNvSpPr>
            <p:nvPr/>
          </p:nvSpPr>
          <p:spPr bwMode="auto">
            <a:xfrm>
              <a:off x="720" y="2352"/>
              <a:ext cx="4760" cy="8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en-US" sz="2600" b="1" dirty="0">
                  <a:latin typeface="Arial" charset="0"/>
                </a:rPr>
                <a:t>	</a:t>
              </a:r>
              <a:r>
                <a:rPr lang="en-US" sz="2600" b="1" dirty="0" smtClean="0">
                  <a:latin typeface="Arial" charset="0"/>
                </a:rPr>
                <a:t>	10</a:t>
              </a:r>
              <a:r>
                <a:rPr lang="en-US" sz="2600" b="1" dirty="0">
                  <a:latin typeface="Arial" charset="0"/>
                </a:rPr>
                <a:t>	 	  </a:t>
              </a:r>
              <a:r>
                <a:rPr lang="en-US" sz="2600" b="1" dirty="0" smtClean="0">
                  <a:latin typeface="Arial" charset="0"/>
                </a:rPr>
                <a:t> </a:t>
              </a:r>
              <a:r>
                <a:rPr lang="en-US" sz="2600" b="1" dirty="0">
                  <a:latin typeface="Arial" charset="0"/>
                </a:rPr>
                <a:t>-</a:t>
              </a:r>
              <a:r>
                <a:rPr lang="en-US" sz="2600" b="1" dirty="0" smtClean="0">
                  <a:latin typeface="Arial" charset="0"/>
                </a:rPr>
                <a:t>100      0          150</a:t>
              </a:r>
              <a:endParaRPr lang="en-US" sz="2600" b="1" dirty="0">
                <a:latin typeface="Arial" charset="0"/>
              </a:endParaRPr>
            </a:p>
            <a:p>
              <a:r>
                <a:rPr lang="en-US" sz="2600" b="1" dirty="0">
                  <a:latin typeface="Arial" charset="0"/>
                </a:rPr>
                <a:t>		N	I/YR	   PV	     PMT	FV</a:t>
              </a:r>
            </a:p>
            <a:p>
              <a:r>
                <a:rPr lang="en-US" sz="2600" b="1" dirty="0">
                  <a:latin typeface="Arial" charset="0"/>
                </a:rPr>
                <a:t>			</a:t>
              </a:r>
              <a:r>
                <a:rPr lang="en-US" sz="2600" b="1" dirty="0" smtClean="0">
                  <a:latin typeface="Arial" charset="0"/>
                </a:rPr>
                <a:t>4.14</a:t>
              </a:r>
              <a:endParaRPr lang="en-US" sz="2600" b="1" dirty="0">
                <a:latin typeface="Arial" charset="0"/>
              </a:endParaRPr>
            </a:p>
          </p:txBody>
        </p:sp>
        <p:sp>
          <p:nvSpPr>
            <p:cNvPr id="30729" name="AutoShape 1033"/>
            <p:cNvSpPr>
              <a:spLocks noChangeArrowheads="1"/>
            </p:cNvSpPr>
            <p:nvPr/>
          </p:nvSpPr>
          <p:spPr bwMode="auto">
            <a:xfrm>
              <a:off x="842" y="2297"/>
              <a:ext cx="864" cy="357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600" b="1">
                  <a:latin typeface="Arial" charset="0"/>
                </a:rPr>
                <a:t>INPUTS</a:t>
              </a:r>
            </a:p>
          </p:txBody>
        </p:sp>
        <p:sp>
          <p:nvSpPr>
            <p:cNvPr id="30730" name="AutoShape 1034"/>
            <p:cNvSpPr>
              <a:spLocks noChangeArrowheads="1"/>
            </p:cNvSpPr>
            <p:nvPr/>
          </p:nvSpPr>
          <p:spPr bwMode="auto">
            <a:xfrm>
              <a:off x="836" y="2848"/>
              <a:ext cx="864" cy="357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600" b="1">
                  <a:latin typeface="Arial" charset="0"/>
                </a:rPr>
                <a:t>OUTPUT</a:t>
              </a:r>
            </a:p>
          </p:txBody>
        </p:sp>
      </p:grpSp>
      <p:sp>
        <p:nvSpPr>
          <p:cNvPr id="30731" name="Rectangle 103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Financial </a:t>
            </a:r>
            <a:r>
              <a:rPr lang="en-US" dirty="0" smtClean="0"/>
              <a:t>Calculator Solution</a:t>
            </a:r>
            <a:br>
              <a:rPr lang="en-US" dirty="0" smtClean="0"/>
            </a:br>
            <a:r>
              <a:rPr lang="en-US" sz="1800" dirty="0" smtClean="0"/>
              <a:t>The output is 4.14, so the answer should be 4.14%. Recall that financial calculators assume rates are stated as percentages.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538ACA65-487B-4829-A4AC-A7EF2242D2FE}" type="slidenum">
              <a:rPr lang="en-US">
                <a:latin typeface="+mn-lt"/>
              </a:rPr>
              <a:pPr>
                <a:defRPr/>
              </a:pPr>
              <a:t>29</a:t>
            </a:fld>
            <a:endParaRPr lang="en-US">
              <a:latin typeface="+mn-lt"/>
            </a:endParaRPr>
          </a:p>
        </p:txBody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1749" name="Rectangle 1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Spreadsheet Solution</a:t>
            </a:r>
          </a:p>
        </p:txBody>
      </p:sp>
      <p:sp>
        <p:nvSpPr>
          <p:cNvPr id="31750" name="Rectangle 1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Use the RATE function: </a:t>
            </a:r>
          </a:p>
          <a:p>
            <a:endParaRPr lang="en-US" dirty="0"/>
          </a:p>
          <a:p>
            <a:r>
              <a:rPr lang="en-US" dirty="0"/>
              <a:t>= RATE(N, PMT, PV, FV)</a:t>
            </a:r>
          </a:p>
          <a:p>
            <a:endParaRPr lang="en-US" dirty="0"/>
          </a:p>
          <a:p>
            <a:r>
              <a:rPr lang="en-US" dirty="0"/>
              <a:t> = RATE</a:t>
            </a:r>
            <a:r>
              <a:rPr lang="en-US" dirty="0" smtClean="0"/>
              <a:t>(10, </a:t>
            </a:r>
            <a:r>
              <a:rPr lang="en-US" dirty="0"/>
              <a:t>0, -</a:t>
            </a:r>
            <a:r>
              <a:rPr lang="en-US" dirty="0" smtClean="0"/>
              <a:t>100, 150) </a:t>
            </a:r>
            <a:r>
              <a:rPr lang="en-US" dirty="0"/>
              <a:t>= </a:t>
            </a:r>
            <a:r>
              <a:rPr lang="en-US" dirty="0" smtClean="0"/>
              <a:t>0.0414 = 4.14%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ChangeArrowheads="1"/>
          </p:cNvSpPr>
          <p:nvPr/>
        </p:nvSpPr>
        <p:spPr bwMode="auto">
          <a:xfrm>
            <a:off x="0" y="0"/>
            <a:ext cx="9144000" cy="6400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27" name="AutoShape 3"/>
          <p:cNvSpPr>
            <a:spLocks noChangeArrowheads="1"/>
          </p:cNvSpPr>
          <p:nvPr/>
        </p:nvSpPr>
        <p:spPr bwMode="auto">
          <a:xfrm>
            <a:off x="990600" y="3124200"/>
            <a:ext cx="6934200" cy="914400"/>
          </a:xfrm>
          <a:prstGeom prst="roundRect">
            <a:avLst>
              <a:gd name="adj" fmla="val 16667"/>
            </a:avLst>
          </a:prstGeom>
          <a:solidFill>
            <a:srgbClr val="A3D5D9"/>
          </a:solidFill>
          <a:ln w="28575">
            <a:solidFill>
              <a:schemeClr val="tx2"/>
            </a:solidFill>
            <a:round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ctr"/>
            <a:endParaRPr lang="en-US" sz="2400">
              <a:latin typeface="Arial" charset="0"/>
            </a:endParaRPr>
          </a:p>
        </p:txBody>
      </p:sp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990600" y="3349625"/>
            <a:ext cx="53721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Value =                         +                         +      +</a:t>
            </a:r>
          </a:p>
        </p:txBody>
      </p:sp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2438400" y="3200400"/>
            <a:ext cx="10668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FCF</a:t>
            </a:r>
            <a:r>
              <a:rPr lang="en-US" b="1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57030" name="Text Box 6"/>
          <p:cNvSpPr txBox="1">
            <a:spLocks noChangeArrowheads="1"/>
          </p:cNvSpPr>
          <p:nvPr/>
        </p:nvSpPr>
        <p:spPr bwMode="auto">
          <a:xfrm>
            <a:off x="4343400" y="3200400"/>
            <a:ext cx="10668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FCF</a:t>
            </a:r>
            <a:r>
              <a:rPr lang="en-US" b="1" baseline="-25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57031" name="Text Box 7"/>
          <p:cNvSpPr txBox="1">
            <a:spLocks noChangeArrowheads="1"/>
          </p:cNvSpPr>
          <p:nvPr/>
        </p:nvSpPr>
        <p:spPr bwMode="auto">
          <a:xfrm>
            <a:off x="6629400" y="3200400"/>
            <a:ext cx="10668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FCF</a:t>
            </a:r>
            <a:r>
              <a:rPr lang="en-US" b="1" baseline="-25000">
                <a:solidFill>
                  <a:schemeClr val="tx2"/>
                </a:solidFill>
              </a:rPr>
              <a:t>∞</a:t>
            </a:r>
          </a:p>
        </p:txBody>
      </p:sp>
      <p:sp>
        <p:nvSpPr>
          <p:cNvPr id="257032" name="Text Box 8"/>
          <p:cNvSpPr txBox="1">
            <a:spLocks noChangeArrowheads="1"/>
          </p:cNvSpPr>
          <p:nvPr/>
        </p:nvSpPr>
        <p:spPr bwMode="auto">
          <a:xfrm>
            <a:off x="1981200" y="3522663"/>
            <a:ext cx="2057400" cy="3635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(1 + WACC)</a:t>
            </a:r>
            <a:r>
              <a:rPr lang="en-US" b="1" baseline="30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57033" name="Text Box 9"/>
          <p:cNvSpPr txBox="1">
            <a:spLocks noChangeArrowheads="1"/>
          </p:cNvSpPr>
          <p:nvPr/>
        </p:nvSpPr>
        <p:spPr bwMode="auto">
          <a:xfrm>
            <a:off x="6172200" y="3522663"/>
            <a:ext cx="1752600" cy="3635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(1 + WACC)</a:t>
            </a:r>
            <a:r>
              <a:rPr lang="en-US" b="1" baseline="30000">
                <a:solidFill>
                  <a:schemeClr val="tx2"/>
                </a:solidFill>
              </a:rPr>
              <a:t>∞</a:t>
            </a:r>
          </a:p>
        </p:txBody>
      </p:sp>
      <p:sp>
        <p:nvSpPr>
          <p:cNvPr id="257034" name="Text Box 10"/>
          <p:cNvSpPr txBox="1">
            <a:spLocks noChangeArrowheads="1"/>
          </p:cNvSpPr>
          <p:nvPr/>
        </p:nvSpPr>
        <p:spPr bwMode="auto">
          <a:xfrm>
            <a:off x="3810000" y="3522663"/>
            <a:ext cx="1981200" cy="3635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(1 + WACC)</a:t>
            </a:r>
            <a:r>
              <a:rPr lang="en-US" b="1" baseline="30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57035" name="Line 11"/>
          <p:cNvSpPr>
            <a:spLocks noChangeShapeType="1"/>
          </p:cNvSpPr>
          <p:nvPr/>
        </p:nvSpPr>
        <p:spPr bwMode="auto">
          <a:xfrm>
            <a:off x="2133600" y="3581400"/>
            <a:ext cx="1371600" cy="31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7036" name="Line 12"/>
          <p:cNvSpPr>
            <a:spLocks noChangeShapeType="1"/>
          </p:cNvSpPr>
          <p:nvPr/>
        </p:nvSpPr>
        <p:spPr bwMode="auto">
          <a:xfrm>
            <a:off x="3962400" y="3581400"/>
            <a:ext cx="1371600" cy="31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7037" name="Line 13"/>
          <p:cNvSpPr>
            <a:spLocks noChangeShapeType="1"/>
          </p:cNvSpPr>
          <p:nvPr/>
        </p:nvSpPr>
        <p:spPr bwMode="auto">
          <a:xfrm>
            <a:off x="6324600" y="3581400"/>
            <a:ext cx="1371600" cy="31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7038" name="AutoShape 14"/>
          <p:cNvSpPr>
            <a:spLocks noChangeArrowheads="1"/>
          </p:cNvSpPr>
          <p:nvPr/>
        </p:nvSpPr>
        <p:spPr bwMode="auto">
          <a:xfrm>
            <a:off x="3586163" y="2208213"/>
            <a:ext cx="1744662" cy="66198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/>
              <a:t>Free cash flow</a:t>
            </a:r>
          </a:p>
          <a:p>
            <a:pPr algn="ctr"/>
            <a:r>
              <a:rPr lang="en-US" sz="1600" b="1"/>
              <a:t>(FCF)</a:t>
            </a:r>
          </a:p>
        </p:txBody>
      </p:sp>
      <p:cxnSp>
        <p:nvCxnSpPr>
          <p:cNvPr id="257039" name="AutoShape 15"/>
          <p:cNvCxnSpPr>
            <a:cxnSpLocks noChangeShapeType="1"/>
            <a:stCxn id="257044" idx="0"/>
            <a:endCxn id="257045" idx="2"/>
          </p:cNvCxnSpPr>
          <p:nvPr/>
        </p:nvCxnSpPr>
        <p:spPr bwMode="auto">
          <a:xfrm flipV="1">
            <a:off x="4457700" y="5291138"/>
            <a:ext cx="0" cy="1809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257040" name="AutoShape 16"/>
          <p:cNvSpPr>
            <a:spLocks noChangeArrowheads="1"/>
          </p:cNvSpPr>
          <p:nvPr/>
        </p:nvSpPr>
        <p:spPr bwMode="auto">
          <a:xfrm>
            <a:off x="627063" y="5408613"/>
            <a:ext cx="2095500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Market interest rates</a:t>
            </a:r>
          </a:p>
        </p:txBody>
      </p:sp>
      <p:sp>
        <p:nvSpPr>
          <p:cNvPr id="257041" name="AutoShape 17"/>
          <p:cNvSpPr>
            <a:spLocks noChangeArrowheads="1"/>
          </p:cNvSpPr>
          <p:nvPr/>
        </p:nvSpPr>
        <p:spPr bwMode="auto">
          <a:xfrm>
            <a:off x="5791200" y="5942013"/>
            <a:ext cx="1970088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Firm’s business risk</a:t>
            </a:r>
          </a:p>
        </p:txBody>
      </p:sp>
      <p:sp>
        <p:nvSpPr>
          <p:cNvPr id="257042" name="AutoShape 18"/>
          <p:cNvSpPr>
            <a:spLocks noChangeArrowheads="1"/>
          </p:cNvSpPr>
          <p:nvPr/>
        </p:nvSpPr>
        <p:spPr bwMode="auto">
          <a:xfrm>
            <a:off x="684213" y="5942013"/>
            <a:ext cx="2038350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Market risk aversion</a:t>
            </a:r>
          </a:p>
        </p:txBody>
      </p:sp>
      <p:sp>
        <p:nvSpPr>
          <p:cNvPr id="257043" name="AutoShape 19"/>
          <p:cNvSpPr>
            <a:spLocks noChangeArrowheads="1"/>
          </p:cNvSpPr>
          <p:nvPr/>
        </p:nvSpPr>
        <p:spPr bwMode="auto">
          <a:xfrm>
            <a:off x="5791200" y="5408613"/>
            <a:ext cx="2239963" cy="3921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Firm’s debt/equity mix</a:t>
            </a:r>
          </a:p>
        </p:txBody>
      </p:sp>
      <p:sp>
        <p:nvSpPr>
          <p:cNvPr id="257044" name="AutoShape 20"/>
          <p:cNvSpPr>
            <a:spLocks noChangeArrowheads="1"/>
          </p:cNvSpPr>
          <p:nvPr/>
        </p:nvSpPr>
        <p:spPr bwMode="auto">
          <a:xfrm>
            <a:off x="3695700" y="5486400"/>
            <a:ext cx="1522413" cy="7985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Cost of debt</a:t>
            </a:r>
          </a:p>
          <a:p>
            <a:pPr>
              <a:spcBef>
                <a:spcPct val="50000"/>
              </a:spcBef>
            </a:pPr>
            <a:r>
              <a:rPr lang="en-US" sz="1600"/>
              <a:t>Cost of equity</a:t>
            </a:r>
          </a:p>
        </p:txBody>
      </p:sp>
      <p:sp>
        <p:nvSpPr>
          <p:cNvPr id="257045" name="AutoShape 21"/>
          <p:cNvSpPr>
            <a:spLocks noChangeArrowheads="1"/>
          </p:cNvSpPr>
          <p:nvPr/>
        </p:nvSpPr>
        <p:spPr bwMode="auto">
          <a:xfrm>
            <a:off x="3378200" y="4343400"/>
            <a:ext cx="2157413" cy="9334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b="1"/>
              <a:t>Weighted average</a:t>
            </a:r>
          </a:p>
          <a:p>
            <a:pPr algn="ctr"/>
            <a:r>
              <a:rPr lang="en-US" sz="1600" b="1"/>
              <a:t>cost of capital</a:t>
            </a:r>
          </a:p>
          <a:p>
            <a:pPr algn="ctr"/>
            <a:r>
              <a:rPr lang="en-US" sz="1600" b="1"/>
              <a:t>(WACC)</a:t>
            </a:r>
          </a:p>
        </p:txBody>
      </p:sp>
      <p:cxnSp>
        <p:nvCxnSpPr>
          <p:cNvPr id="257046" name="AutoShape 22"/>
          <p:cNvCxnSpPr>
            <a:cxnSpLocks noChangeShapeType="1"/>
            <a:stCxn id="257043" idx="1"/>
            <a:endCxn id="257044" idx="3"/>
          </p:cNvCxnSpPr>
          <p:nvPr/>
        </p:nvCxnSpPr>
        <p:spPr bwMode="auto">
          <a:xfrm flipH="1">
            <a:off x="5232400" y="5605463"/>
            <a:ext cx="544513" cy="2809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7047" name="AutoShape 23"/>
          <p:cNvCxnSpPr>
            <a:cxnSpLocks noChangeShapeType="1"/>
            <a:stCxn id="257041" idx="1"/>
            <a:endCxn id="257044" idx="3"/>
          </p:cNvCxnSpPr>
          <p:nvPr/>
        </p:nvCxnSpPr>
        <p:spPr bwMode="auto">
          <a:xfrm flipH="1" flipV="1">
            <a:off x="5232400" y="5886450"/>
            <a:ext cx="544513" cy="2524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7048" name="AutoShape 24"/>
          <p:cNvCxnSpPr>
            <a:cxnSpLocks noChangeShapeType="1"/>
            <a:stCxn id="257040" idx="3"/>
            <a:endCxn id="257044" idx="1"/>
          </p:cNvCxnSpPr>
          <p:nvPr/>
        </p:nvCxnSpPr>
        <p:spPr bwMode="auto">
          <a:xfrm>
            <a:off x="2736850" y="5605463"/>
            <a:ext cx="944563" cy="28098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7049" name="AutoShape 25"/>
          <p:cNvCxnSpPr>
            <a:cxnSpLocks noChangeShapeType="1"/>
            <a:stCxn id="257042" idx="3"/>
            <a:endCxn id="257044" idx="1"/>
          </p:cNvCxnSpPr>
          <p:nvPr/>
        </p:nvCxnSpPr>
        <p:spPr bwMode="auto">
          <a:xfrm flipV="1">
            <a:off x="2736850" y="5886450"/>
            <a:ext cx="944563" cy="25241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57050" name="AutoShape 26"/>
          <p:cNvCxnSpPr>
            <a:cxnSpLocks noChangeShapeType="1"/>
            <a:stCxn id="257043" idx="0"/>
            <a:endCxn id="257045" idx="3"/>
          </p:cNvCxnSpPr>
          <p:nvPr/>
        </p:nvCxnSpPr>
        <p:spPr bwMode="auto">
          <a:xfrm rot="5400000" flipH="1">
            <a:off x="5938838" y="4421187"/>
            <a:ext cx="584200" cy="13620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57051" name="AutoShape 27"/>
          <p:cNvSpPr>
            <a:spLocks noChangeArrowheads="1"/>
          </p:cNvSpPr>
          <p:nvPr/>
        </p:nvSpPr>
        <p:spPr bwMode="auto">
          <a:xfrm>
            <a:off x="1522413" y="1484313"/>
            <a:ext cx="1757362" cy="635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</a:pPr>
            <a:r>
              <a:rPr lang="en-US" sz="1600"/>
              <a:t>Net operating</a:t>
            </a:r>
          </a:p>
          <a:p>
            <a:pPr>
              <a:lnSpc>
                <a:spcPct val="95000"/>
              </a:lnSpc>
            </a:pPr>
            <a:r>
              <a:rPr lang="en-US" sz="1600"/>
              <a:t>profit after taxes</a:t>
            </a:r>
          </a:p>
        </p:txBody>
      </p:sp>
      <p:sp>
        <p:nvSpPr>
          <p:cNvPr id="257052" name="AutoShape 28"/>
          <p:cNvSpPr>
            <a:spLocks noChangeArrowheads="1"/>
          </p:cNvSpPr>
          <p:nvPr/>
        </p:nvSpPr>
        <p:spPr bwMode="auto">
          <a:xfrm>
            <a:off x="5484813" y="1484313"/>
            <a:ext cx="2197100" cy="635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</a:pPr>
            <a:r>
              <a:rPr lang="en-US" sz="1600"/>
              <a:t>Required investments</a:t>
            </a:r>
          </a:p>
          <a:p>
            <a:pPr>
              <a:lnSpc>
                <a:spcPct val="95000"/>
              </a:lnSpc>
            </a:pPr>
            <a:r>
              <a:rPr lang="en-US" sz="1600"/>
              <a:t>in operating capital</a:t>
            </a:r>
          </a:p>
        </p:txBody>
      </p:sp>
      <p:sp>
        <p:nvSpPr>
          <p:cNvPr id="257053" name="Text Box 29"/>
          <p:cNvSpPr txBox="1">
            <a:spLocks noChangeArrowheads="1"/>
          </p:cNvSpPr>
          <p:nvPr/>
        </p:nvSpPr>
        <p:spPr bwMode="auto">
          <a:xfrm>
            <a:off x="5105400" y="1625600"/>
            <a:ext cx="350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cs typeface="Tahoma" pitchFamily="34" charset="0"/>
              </a:rPr>
              <a:t>−</a:t>
            </a:r>
          </a:p>
        </p:txBody>
      </p:sp>
      <p:sp>
        <p:nvSpPr>
          <p:cNvPr id="257054" name="Text Box 30"/>
          <p:cNvSpPr txBox="1">
            <a:spLocks noChangeArrowheads="1"/>
          </p:cNvSpPr>
          <p:nvPr/>
        </p:nvSpPr>
        <p:spPr bwMode="auto">
          <a:xfrm>
            <a:off x="5334000" y="2362200"/>
            <a:ext cx="350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cs typeface="Tahoma" pitchFamily="34" charset="0"/>
              </a:rPr>
              <a:t>=</a:t>
            </a:r>
          </a:p>
        </p:txBody>
      </p:sp>
      <p:cxnSp>
        <p:nvCxnSpPr>
          <p:cNvPr id="257055" name="AutoShape 31"/>
          <p:cNvCxnSpPr>
            <a:cxnSpLocks noChangeShapeType="1"/>
            <a:stCxn id="257045" idx="0"/>
            <a:endCxn id="257027" idx="2"/>
          </p:cNvCxnSpPr>
          <p:nvPr/>
        </p:nvCxnSpPr>
        <p:spPr bwMode="auto">
          <a:xfrm flipV="1">
            <a:off x="4457700" y="4052888"/>
            <a:ext cx="0" cy="2762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7056" name="AutoShape 32"/>
          <p:cNvCxnSpPr>
            <a:cxnSpLocks noChangeShapeType="1"/>
            <a:stCxn id="257038" idx="2"/>
            <a:endCxn id="257027" idx="0"/>
          </p:cNvCxnSpPr>
          <p:nvPr/>
        </p:nvCxnSpPr>
        <p:spPr bwMode="auto">
          <a:xfrm flipH="1">
            <a:off x="4457700" y="2884488"/>
            <a:ext cx="1588" cy="225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7057" name="AutoShape 33"/>
          <p:cNvCxnSpPr>
            <a:cxnSpLocks noChangeShapeType="1"/>
            <a:stCxn id="257052" idx="2"/>
            <a:endCxn id="257054" idx="3"/>
          </p:cNvCxnSpPr>
          <p:nvPr/>
        </p:nvCxnSpPr>
        <p:spPr bwMode="auto">
          <a:xfrm rot="5400000">
            <a:off x="5935663" y="1882775"/>
            <a:ext cx="396875" cy="8985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57058" name="AutoShape 34"/>
          <p:cNvCxnSpPr>
            <a:cxnSpLocks noChangeShapeType="1"/>
            <a:stCxn id="257051" idx="3"/>
            <a:endCxn id="257053" idx="1"/>
          </p:cNvCxnSpPr>
          <p:nvPr/>
        </p:nvCxnSpPr>
        <p:spPr bwMode="auto">
          <a:xfrm flipV="1">
            <a:off x="3294063" y="1793875"/>
            <a:ext cx="1811337" cy="79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7059" name="AutoShape 35"/>
          <p:cNvSpPr>
            <a:spLocks noChangeArrowheads="1"/>
          </p:cNvSpPr>
          <p:nvPr/>
        </p:nvSpPr>
        <p:spPr bwMode="auto">
          <a:xfrm>
            <a:off x="76200" y="3352800"/>
            <a:ext cx="762000" cy="304800"/>
          </a:xfrm>
          <a:prstGeom prst="notchedRightArrow">
            <a:avLst>
              <a:gd name="adj1" fmla="val 50000"/>
              <a:gd name="adj2" fmla="val 62500"/>
            </a:avLst>
          </a:prstGeom>
          <a:solidFill>
            <a:schemeClr val="tx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7060" name="Text Box 36"/>
          <p:cNvSpPr txBox="1">
            <a:spLocks noChangeArrowheads="1"/>
          </p:cNvSpPr>
          <p:nvPr/>
        </p:nvSpPr>
        <p:spPr bwMode="auto">
          <a:xfrm>
            <a:off x="685800" y="228600"/>
            <a:ext cx="77724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2400" b="1">
                <a:solidFill>
                  <a:schemeClr val="tx2"/>
                </a:solidFill>
              </a:rPr>
              <a:t>Determinants of Intrinsic Value:</a:t>
            </a:r>
          </a:p>
          <a:p>
            <a:pPr algn="ctr">
              <a:lnSpc>
                <a:spcPct val="95000"/>
              </a:lnSpc>
            </a:pPr>
            <a:r>
              <a:rPr lang="en-US" sz="2400" b="1">
                <a:solidFill>
                  <a:schemeClr val="tx2"/>
                </a:solidFill>
              </a:rPr>
              <a:t>The Present Value Equation</a:t>
            </a:r>
          </a:p>
        </p:txBody>
      </p:sp>
      <p:sp>
        <p:nvSpPr>
          <p:cNvPr id="257061" name="Text Box 37"/>
          <p:cNvSpPr txBox="1">
            <a:spLocks noChangeArrowheads="1"/>
          </p:cNvSpPr>
          <p:nvPr/>
        </p:nvSpPr>
        <p:spPr bwMode="auto">
          <a:xfrm>
            <a:off x="5715000" y="3276600"/>
            <a:ext cx="457200" cy="3635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</a:rPr>
              <a:t>...</a:t>
            </a:r>
            <a:endParaRPr lang="en-US" b="1" baseline="-250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7DB136EA-B09A-46CC-9422-E82010CC1128}" type="slidenum">
              <a:rPr lang="en-US">
                <a:latin typeface="+mn-lt"/>
              </a:rPr>
              <a:pPr>
                <a:defRPr/>
              </a:pPr>
              <a:t>30</a:t>
            </a:fld>
            <a:endParaRPr lang="en-US">
              <a:latin typeface="+mn-lt"/>
            </a:endParaRPr>
          </a:p>
        </p:txBody>
      </p:sp>
      <p:grpSp>
        <p:nvGrpSpPr>
          <p:cNvPr id="25603" name="Group 15"/>
          <p:cNvGrpSpPr>
            <a:grpSpLocks/>
          </p:cNvGrpSpPr>
          <p:nvPr/>
        </p:nvGrpSpPr>
        <p:grpSpPr bwMode="auto">
          <a:xfrm>
            <a:off x="1725613" y="2590800"/>
            <a:ext cx="7037390" cy="3314700"/>
            <a:chOff x="1087" y="1632"/>
            <a:chExt cx="4433" cy="2088"/>
          </a:xfrm>
        </p:grpSpPr>
        <p:sp>
          <p:nvSpPr>
            <p:cNvPr id="25605" name="Rectangle 4"/>
            <p:cNvSpPr>
              <a:spLocks noChangeArrowheads="1"/>
            </p:cNvSpPr>
            <p:nvPr/>
          </p:nvSpPr>
          <p:spPr bwMode="auto">
            <a:xfrm>
              <a:off x="1591" y="1918"/>
              <a:ext cx="573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dirty="0" smtClean="0"/>
                <a:t>4.5%</a:t>
              </a:r>
              <a:endParaRPr lang="en-US" sz="2400" dirty="0"/>
            </a:p>
          </p:txBody>
        </p:sp>
        <p:sp>
          <p:nvSpPr>
            <p:cNvPr id="25606" name="Rectangle 5"/>
            <p:cNvSpPr>
              <a:spLocks noChangeArrowheads="1"/>
            </p:cNvSpPr>
            <p:nvPr/>
          </p:nvSpPr>
          <p:spPr bwMode="auto">
            <a:xfrm>
              <a:off x="2357" y="2545"/>
              <a:ext cx="4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07" name="Rectangle 6"/>
            <p:cNvSpPr>
              <a:spLocks noChangeArrowheads="1"/>
            </p:cNvSpPr>
            <p:nvPr/>
          </p:nvSpPr>
          <p:spPr bwMode="auto">
            <a:xfrm>
              <a:off x="4224" y="2434"/>
              <a:ext cx="1296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r>
                <a:rPr lang="en-US" sz="3200" dirty="0" smtClean="0"/>
                <a:t>1,000,000</a:t>
              </a:r>
              <a:endParaRPr lang="en-US" sz="3200" dirty="0"/>
            </a:p>
          </p:txBody>
        </p:sp>
        <p:sp>
          <p:nvSpPr>
            <p:cNvPr id="25608" name="Line 7"/>
            <p:cNvSpPr>
              <a:spLocks noChangeShapeType="1"/>
            </p:cNvSpPr>
            <p:nvPr/>
          </p:nvSpPr>
          <p:spPr bwMode="auto">
            <a:xfrm>
              <a:off x="1237" y="1969"/>
              <a:ext cx="0" cy="44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9" name="Line 8"/>
            <p:cNvSpPr>
              <a:spLocks noChangeShapeType="1"/>
            </p:cNvSpPr>
            <p:nvPr/>
          </p:nvSpPr>
          <p:spPr bwMode="auto">
            <a:xfrm>
              <a:off x="2629" y="1969"/>
              <a:ext cx="0" cy="44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Line 9"/>
            <p:cNvSpPr>
              <a:spLocks noChangeShapeType="1"/>
            </p:cNvSpPr>
            <p:nvPr/>
          </p:nvSpPr>
          <p:spPr bwMode="auto">
            <a:xfrm>
              <a:off x="3877" y="1969"/>
              <a:ext cx="0" cy="44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1" name="Line 10"/>
            <p:cNvSpPr>
              <a:spLocks noChangeShapeType="1"/>
            </p:cNvSpPr>
            <p:nvPr/>
          </p:nvSpPr>
          <p:spPr bwMode="auto">
            <a:xfrm>
              <a:off x="5317" y="1969"/>
              <a:ext cx="0" cy="44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Rectangle 11"/>
            <p:cNvSpPr>
              <a:spLocks noChangeArrowheads="1"/>
            </p:cNvSpPr>
            <p:nvPr/>
          </p:nvSpPr>
          <p:spPr bwMode="auto">
            <a:xfrm>
              <a:off x="3605" y="2545"/>
              <a:ext cx="436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3" name="Rectangle 12"/>
            <p:cNvSpPr>
              <a:spLocks noChangeArrowheads="1"/>
            </p:cNvSpPr>
            <p:nvPr/>
          </p:nvSpPr>
          <p:spPr bwMode="auto">
            <a:xfrm>
              <a:off x="1111" y="1632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25614" name="Rectangle 13"/>
            <p:cNvSpPr>
              <a:spLocks noChangeArrowheads="1"/>
            </p:cNvSpPr>
            <p:nvPr/>
          </p:nvSpPr>
          <p:spPr bwMode="auto">
            <a:xfrm>
              <a:off x="2503" y="1632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25615" name="Rectangle 14"/>
            <p:cNvSpPr>
              <a:spLocks noChangeArrowheads="1"/>
            </p:cNvSpPr>
            <p:nvPr/>
          </p:nvSpPr>
          <p:spPr bwMode="auto">
            <a:xfrm>
              <a:off x="3750" y="1632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2</a:t>
              </a:r>
            </a:p>
          </p:txBody>
        </p:sp>
        <p:sp>
          <p:nvSpPr>
            <p:cNvPr id="25616" name="Rectangle 15"/>
            <p:cNvSpPr>
              <a:spLocks noChangeArrowheads="1"/>
            </p:cNvSpPr>
            <p:nvPr/>
          </p:nvSpPr>
          <p:spPr bwMode="auto">
            <a:xfrm>
              <a:off x="5190" y="1632"/>
              <a:ext cx="235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?</a:t>
              </a:r>
            </a:p>
          </p:txBody>
        </p:sp>
        <p:sp>
          <p:nvSpPr>
            <p:cNvPr id="25617" name="Rectangle 16"/>
            <p:cNvSpPr>
              <a:spLocks noChangeArrowheads="1"/>
            </p:cNvSpPr>
            <p:nvPr/>
          </p:nvSpPr>
          <p:spPr bwMode="auto">
            <a:xfrm>
              <a:off x="1087" y="2438"/>
              <a:ext cx="1134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dirty="0" smtClean="0"/>
                <a:t>-500,000</a:t>
              </a:r>
              <a:endParaRPr lang="en-US" sz="3200" dirty="0"/>
            </a:p>
          </p:txBody>
        </p:sp>
        <p:sp>
          <p:nvSpPr>
            <p:cNvPr id="25618" name="Line 18"/>
            <p:cNvSpPr>
              <a:spLocks noChangeShapeType="1"/>
            </p:cNvSpPr>
            <p:nvPr/>
          </p:nvSpPr>
          <p:spPr bwMode="auto">
            <a:xfrm>
              <a:off x="1247" y="2187"/>
              <a:ext cx="40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9" name="Text Box 19"/>
            <p:cNvSpPr txBox="1">
              <a:spLocks noChangeArrowheads="1"/>
            </p:cNvSpPr>
            <p:nvPr/>
          </p:nvSpPr>
          <p:spPr bwMode="auto">
            <a:xfrm>
              <a:off x="1440" y="2731"/>
              <a:ext cx="3001" cy="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tabLst>
                  <a:tab pos="1714500" algn="l"/>
                </a:tabLst>
              </a:pPr>
              <a:r>
                <a:rPr lang="en-US" sz="3200" dirty="0"/>
                <a:t>          FV	= PV(1 + I)</a:t>
              </a:r>
              <a:r>
                <a:rPr lang="en-US" sz="3200" baseline="30000" dirty="0"/>
                <a:t>N</a:t>
              </a:r>
              <a:endParaRPr lang="en-US" sz="3200" dirty="0"/>
            </a:p>
            <a:p>
              <a:pPr>
                <a:tabLst>
                  <a:tab pos="1714500" algn="l"/>
                </a:tabLst>
              </a:pPr>
              <a:r>
                <a:rPr lang="en-US" sz="3200" dirty="0"/>
                <a:t>               </a:t>
              </a:r>
            </a:p>
            <a:p>
              <a:pPr>
                <a:tabLst>
                  <a:tab pos="1714500" algn="l"/>
                </a:tabLst>
              </a:pPr>
              <a:r>
                <a:rPr lang="en-US" sz="3200" dirty="0" smtClean="0"/>
                <a:t>(Continued </a:t>
              </a:r>
              <a:r>
                <a:rPr lang="en-US" sz="3200" dirty="0"/>
                <a:t>on next </a:t>
              </a:r>
              <a:r>
                <a:rPr lang="en-US" sz="3200" dirty="0" smtClean="0"/>
                <a:t>slide)</a:t>
              </a:r>
              <a:endParaRPr lang="en-US" sz="3200" dirty="0"/>
            </a:p>
          </p:txBody>
        </p:sp>
      </p:grpSp>
      <p:sp>
        <p:nvSpPr>
          <p:cNvPr id="25604" name="Rectangle 1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dirty="0" smtClean="0"/>
              <a:t>4-5 Finding </a:t>
            </a:r>
            <a:r>
              <a:rPr lang="en-US" sz="3600" dirty="0"/>
              <a:t>the </a:t>
            </a:r>
            <a:r>
              <a:rPr lang="en-US" sz="3600" dirty="0" smtClean="0"/>
              <a:t>Number of Periods N</a:t>
            </a:r>
            <a:br>
              <a:rPr lang="en-US" sz="3600" dirty="0" smtClean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Suppose you have $500,000 now and the interest rate is 4.5% per year. How long will it be before you have $1 million?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10872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9B5985FB-C194-4711-99EA-EFCD213C5967}" type="slidenum">
              <a:rPr lang="en-US">
                <a:latin typeface="+mn-lt"/>
              </a:rPr>
              <a:pPr>
                <a:defRPr/>
              </a:pPr>
              <a:t>31</a:t>
            </a:fld>
            <a:endParaRPr lang="en-US" dirty="0">
              <a:latin typeface="+mn-lt"/>
            </a:endParaRPr>
          </a:p>
        </p:txBody>
      </p:sp>
      <p:sp>
        <p:nvSpPr>
          <p:cNvPr id="26627" name="Rectangle 2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Time to Double (Continued)</a:t>
            </a:r>
          </a:p>
        </p:txBody>
      </p:sp>
      <p:sp>
        <p:nvSpPr>
          <p:cNvPr id="26628" name="Text Box 20"/>
          <p:cNvSpPr txBox="1">
            <a:spLocks noChangeArrowheads="1"/>
          </p:cNvSpPr>
          <p:nvPr/>
        </p:nvSpPr>
        <p:spPr bwMode="auto">
          <a:xfrm>
            <a:off x="1905000" y="2963863"/>
            <a:ext cx="6904647" cy="2554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2054225" algn="l"/>
              </a:tabLst>
            </a:pPr>
            <a:r>
              <a:rPr lang="en-US" sz="3200" dirty="0" smtClean="0"/>
              <a:t>$1,000,000 = $500,000(</a:t>
            </a:r>
            <a:r>
              <a:rPr lang="en-US" sz="3200" dirty="0"/>
              <a:t>1 + </a:t>
            </a:r>
            <a:r>
              <a:rPr lang="en-US" sz="3200" dirty="0" smtClean="0"/>
              <a:t>0.045)</a:t>
            </a:r>
            <a:r>
              <a:rPr lang="en-US" sz="3200" baseline="30000" dirty="0" smtClean="0"/>
              <a:t>N</a:t>
            </a:r>
            <a:endParaRPr lang="en-US" sz="3200" dirty="0" smtClean="0"/>
          </a:p>
          <a:p>
            <a:pPr>
              <a:tabLst>
                <a:tab pos="2054225" algn="l"/>
              </a:tabLst>
            </a:pPr>
            <a:r>
              <a:rPr lang="en-US" sz="3200" dirty="0" smtClean="0"/>
              <a:t>(1.045)</a:t>
            </a:r>
            <a:r>
              <a:rPr lang="en-US" sz="3200" baseline="30000" dirty="0" smtClean="0"/>
              <a:t>N</a:t>
            </a:r>
            <a:r>
              <a:rPr lang="en-US" sz="3200" dirty="0"/>
              <a:t> </a:t>
            </a:r>
            <a:r>
              <a:rPr lang="en-US" sz="3200" dirty="0" smtClean="0"/>
              <a:t>= $1,000,000/$500,000 = 2</a:t>
            </a:r>
          </a:p>
          <a:p>
            <a:pPr>
              <a:tabLst>
                <a:tab pos="2054225" algn="l"/>
              </a:tabLst>
            </a:pPr>
            <a:r>
              <a:rPr lang="en-US" sz="3200" dirty="0" smtClean="0"/>
              <a:t>N*LN</a:t>
            </a:r>
            <a:r>
              <a:rPr lang="en-US" sz="3200" dirty="0"/>
              <a:t>(</a:t>
            </a:r>
            <a:r>
              <a:rPr lang="en-US" sz="3200" dirty="0" smtClean="0"/>
              <a:t>1.045)= </a:t>
            </a:r>
            <a:r>
              <a:rPr lang="en-US" sz="3200" dirty="0"/>
              <a:t>LN(2)</a:t>
            </a:r>
          </a:p>
          <a:p>
            <a:pPr>
              <a:tabLst>
                <a:tab pos="2054225" algn="l"/>
              </a:tabLst>
            </a:pPr>
            <a:r>
              <a:rPr lang="en-US" sz="3200" dirty="0" smtClean="0"/>
              <a:t>N = </a:t>
            </a:r>
            <a:r>
              <a:rPr lang="en-US" sz="3200" dirty="0"/>
              <a:t>LN(2)/LN(</a:t>
            </a:r>
            <a:r>
              <a:rPr lang="en-US" sz="3200" dirty="0" smtClean="0"/>
              <a:t>1.045)</a:t>
            </a:r>
            <a:endParaRPr lang="en-US" sz="3200" dirty="0"/>
          </a:p>
          <a:p>
            <a:pPr>
              <a:tabLst>
                <a:tab pos="2054225" algn="l"/>
              </a:tabLst>
            </a:pPr>
            <a:r>
              <a:rPr lang="en-US" sz="3200" dirty="0" smtClean="0"/>
              <a:t>N</a:t>
            </a:r>
            <a:r>
              <a:rPr lang="en-US" sz="3200" dirty="0"/>
              <a:t> </a:t>
            </a:r>
            <a:r>
              <a:rPr lang="en-US" sz="3200" dirty="0" smtClean="0"/>
              <a:t>= 0.6931/0.0440 </a:t>
            </a:r>
            <a:r>
              <a:rPr lang="en-US" sz="3200" dirty="0"/>
              <a:t>= </a:t>
            </a:r>
            <a:r>
              <a:rPr lang="en-US" sz="3200" dirty="0" smtClean="0"/>
              <a:t>15.75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171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310A8A31-535E-4F3B-A9BE-2A9AD3334BEA}" type="slidenum">
              <a:rPr lang="en-US">
                <a:latin typeface="+mn-lt"/>
              </a:rPr>
              <a:pPr>
                <a:defRPr/>
              </a:pPr>
              <a:t>32</a:t>
            </a:fld>
            <a:endParaRPr lang="en-US">
              <a:latin typeface="+mn-lt"/>
            </a:endParaRPr>
          </a:p>
        </p:txBody>
      </p:sp>
      <p:grpSp>
        <p:nvGrpSpPr>
          <p:cNvPr id="27661" name="Group 13"/>
          <p:cNvGrpSpPr>
            <a:grpSpLocks/>
          </p:cNvGrpSpPr>
          <p:nvPr/>
        </p:nvGrpSpPr>
        <p:grpSpPr bwMode="auto">
          <a:xfrm>
            <a:off x="1400175" y="3341688"/>
            <a:ext cx="7556500" cy="1441450"/>
            <a:chOff x="882" y="2105"/>
            <a:chExt cx="4760" cy="908"/>
          </a:xfrm>
        </p:grpSpPr>
        <p:sp>
          <p:nvSpPr>
            <p:cNvPr id="27651" name="AutoShape 3"/>
            <p:cNvSpPr>
              <a:spLocks noChangeArrowheads="1"/>
            </p:cNvSpPr>
            <p:nvPr/>
          </p:nvSpPr>
          <p:spPr bwMode="auto">
            <a:xfrm>
              <a:off x="2595" y="2432"/>
              <a:ext cx="512" cy="272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52" name="AutoShape 4"/>
            <p:cNvSpPr>
              <a:spLocks noChangeArrowheads="1"/>
            </p:cNvSpPr>
            <p:nvPr/>
          </p:nvSpPr>
          <p:spPr bwMode="auto">
            <a:xfrm>
              <a:off x="2003" y="2432"/>
              <a:ext cx="320" cy="272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53" name="AutoShape 5"/>
            <p:cNvSpPr>
              <a:spLocks noChangeArrowheads="1"/>
            </p:cNvSpPr>
            <p:nvPr/>
          </p:nvSpPr>
          <p:spPr bwMode="auto">
            <a:xfrm>
              <a:off x="3380" y="2432"/>
              <a:ext cx="416" cy="272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54" name="AutoShape 6"/>
            <p:cNvSpPr>
              <a:spLocks noChangeArrowheads="1"/>
            </p:cNvSpPr>
            <p:nvPr/>
          </p:nvSpPr>
          <p:spPr bwMode="auto">
            <a:xfrm>
              <a:off x="4068" y="2432"/>
              <a:ext cx="512" cy="272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55" name="AutoShape 7"/>
            <p:cNvSpPr>
              <a:spLocks noChangeArrowheads="1"/>
            </p:cNvSpPr>
            <p:nvPr/>
          </p:nvSpPr>
          <p:spPr bwMode="auto">
            <a:xfrm>
              <a:off x="4853" y="2432"/>
              <a:ext cx="491" cy="292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56" name="Rectangle 8"/>
            <p:cNvSpPr>
              <a:spLocks noChangeArrowheads="1"/>
            </p:cNvSpPr>
            <p:nvPr/>
          </p:nvSpPr>
          <p:spPr bwMode="auto">
            <a:xfrm>
              <a:off x="882" y="2160"/>
              <a:ext cx="4760" cy="8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en-US" sz="2600" b="1" dirty="0">
                  <a:latin typeface="Arial" charset="0"/>
                </a:rPr>
                <a:t>			</a:t>
              </a:r>
              <a:r>
                <a:rPr lang="en-US" sz="2600" b="1" dirty="0" smtClean="0">
                  <a:latin typeface="Arial" charset="0"/>
                </a:rPr>
                <a:t>4.5    -500,000    0</a:t>
              </a:r>
              <a:r>
                <a:rPr lang="en-US" sz="2600" b="1" dirty="0">
                  <a:latin typeface="Arial" charset="0"/>
                </a:rPr>
                <a:t> </a:t>
              </a:r>
              <a:r>
                <a:rPr lang="en-US" sz="2600" b="1" dirty="0" smtClean="0">
                  <a:latin typeface="Arial" charset="0"/>
                </a:rPr>
                <a:t>   1,000,000</a:t>
              </a:r>
              <a:endParaRPr lang="en-US" sz="2600" b="1" dirty="0">
                <a:latin typeface="Arial" charset="0"/>
              </a:endParaRPr>
            </a:p>
            <a:p>
              <a:r>
                <a:rPr lang="en-US" sz="2600" b="1" dirty="0">
                  <a:latin typeface="Arial" charset="0"/>
                </a:rPr>
                <a:t>		N	I/YR	   PV	     PMT	FV</a:t>
              </a:r>
            </a:p>
            <a:p>
              <a:r>
                <a:rPr lang="en-US" sz="2600" b="1" dirty="0">
                  <a:latin typeface="Arial" charset="0"/>
                </a:rPr>
                <a:t>	        </a:t>
              </a:r>
              <a:r>
                <a:rPr lang="en-US" sz="2600" b="1" dirty="0" smtClean="0">
                  <a:latin typeface="Arial" charset="0"/>
                </a:rPr>
                <a:t>15.75</a:t>
              </a:r>
              <a:endParaRPr lang="en-US" sz="2600" b="1" dirty="0">
                <a:latin typeface="Arial" charset="0"/>
              </a:endParaRPr>
            </a:p>
          </p:txBody>
        </p:sp>
        <p:sp>
          <p:nvSpPr>
            <p:cNvPr id="27657" name="AutoShape 9"/>
            <p:cNvSpPr>
              <a:spLocks noChangeArrowheads="1"/>
            </p:cNvSpPr>
            <p:nvPr/>
          </p:nvSpPr>
          <p:spPr bwMode="auto">
            <a:xfrm>
              <a:off x="1004" y="2105"/>
              <a:ext cx="864" cy="357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600" b="1">
                  <a:latin typeface="Arial" charset="0"/>
                </a:rPr>
                <a:t>INPUTS</a:t>
              </a:r>
            </a:p>
          </p:txBody>
        </p:sp>
        <p:sp>
          <p:nvSpPr>
            <p:cNvPr id="27658" name="AutoShape 10"/>
            <p:cNvSpPr>
              <a:spLocks noChangeArrowheads="1"/>
            </p:cNvSpPr>
            <p:nvPr/>
          </p:nvSpPr>
          <p:spPr bwMode="auto">
            <a:xfrm>
              <a:off x="998" y="2656"/>
              <a:ext cx="864" cy="357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600" b="1">
                  <a:latin typeface="Arial" charset="0"/>
                </a:rPr>
                <a:t>OUTPUT</a:t>
              </a:r>
            </a:p>
          </p:txBody>
        </p:sp>
      </p:grpSp>
      <p:sp>
        <p:nvSpPr>
          <p:cNvPr id="27659" name="Rectangle 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Financial Calculator Solution</a:t>
            </a:r>
          </a:p>
        </p:txBody>
      </p:sp>
    </p:spTree>
    <p:extLst>
      <p:ext uri="{BB962C8B-B14F-4D97-AF65-F5344CB8AC3E}">
        <p14:creationId xmlns:p14="http://schemas.microsoft.com/office/powerpoint/2010/main" val="3211096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CEAE68AE-42D3-439A-8EBB-E8538728A2E7}" type="slidenum">
              <a:rPr lang="en-US">
                <a:latin typeface="+mn-lt"/>
              </a:rPr>
              <a:pPr>
                <a:defRPr/>
              </a:pPr>
              <a:t>33</a:t>
            </a:fld>
            <a:endParaRPr lang="en-US">
              <a:latin typeface="+mn-lt"/>
            </a:endParaRP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677" name="Rectangle 1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Spreadsheet Solution</a:t>
            </a:r>
          </a:p>
        </p:txBody>
      </p:sp>
      <p:sp>
        <p:nvSpPr>
          <p:cNvPr id="28678" name="Rectangle 11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Use the NPER function</a:t>
            </a:r>
            <a:r>
              <a:rPr lang="en-US" dirty="0" smtClean="0"/>
              <a:t>: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= NPER(I, PMT, PV, FV)</a:t>
            </a:r>
          </a:p>
          <a:p>
            <a:endParaRPr lang="en-US" dirty="0"/>
          </a:p>
          <a:p>
            <a:r>
              <a:rPr lang="en-US" dirty="0" smtClean="0"/>
              <a:t>= </a:t>
            </a:r>
            <a:r>
              <a:rPr lang="en-US" dirty="0"/>
              <a:t>NPER(</a:t>
            </a:r>
            <a:r>
              <a:rPr lang="en-US" dirty="0" smtClean="0"/>
              <a:t>0.045, </a:t>
            </a:r>
            <a:r>
              <a:rPr lang="en-US" dirty="0"/>
              <a:t>0, </a:t>
            </a:r>
            <a:r>
              <a:rPr lang="en-US" dirty="0" smtClean="0"/>
              <a:t>-500,000, 1,000,000) </a:t>
            </a:r>
            <a:r>
              <a:rPr lang="en-US" dirty="0"/>
              <a:t>= </a:t>
            </a:r>
            <a:r>
              <a:rPr lang="en-US" dirty="0" smtClean="0"/>
              <a:t>15.75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83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D3F5E0D7-2824-4453-8853-BE4FDA725DA5}" type="slidenum">
              <a:rPr lang="en-US">
                <a:latin typeface="+mn-lt"/>
              </a:rPr>
              <a:pPr>
                <a:defRPr/>
              </a:pPr>
              <a:t>34</a:t>
            </a:fld>
            <a:endParaRPr lang="en-US">
              <a:latin typeface="+mn-lt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3253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214313"/>
            <a:ext cx="7793037" cy="1081087"/>
          </a:xfrm>
        </p:spPr>
        <p:txBody>
          <a:bodyPr/>
          <a:lstStyle/>
          <a:p>
            <a:r>
              <a:rPr lang="en-US" sz="3600" dirty="0" smtClean="0"/>
              <a:t>4-6 Perpetuities</a:t>
            </a:r>
            <a:endParaRPr lang="en-US" sz="3600" dirty="0"/>
          </a:p>
        </p:txBody>
      </p:sp>
      <p:sp>
        <p:nvSpPr>
          <p:cNvPr id="53254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182688" y="1524000"/>
            <a:ext cx="7772400" cy="460851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A perpetuity (</a:t>
            </a:r>
            <a:r>
              <a:rPr lang="en-US" sz="2800" dirty="0" err="1" smtClean="0"/>
              <a:t>consol</a:t>
            </a:r>
            <a:r>
              <a:rPr lang="en-US" sz="2800" dirty="0" smtClean="0"/>
              <a:t>) is a series of </a:t>
            </a:r>
            <a:r>
              <a:rPr lang="en-US" sz="2800" dirty="0" smtClean="0">
                <a:solidFill>
                  <a:srgbClr val="FF0000"/>
                </a:solidFill>
              </a:rPr>
              <a:t>equal</a:t>
            </a:r>
            <a:r>
              <a:rPr lang="en-US" sz="2800" dirty="0"/>
              <a:t> </a:t>
            </a:r>
            <a:r>
              <a:rPr lang="en-US" sz="2800" dirty="0" smtClean="0"/>
              <a:t>payment continued </a:t>
            </a:r>
            <a:r>
              <a:rPr lang="en-US" sz="2800" dirty="0" smtClean="0">
                <a:solidFill>
                  <a:srgbClr val="FF0000"/>
                </a:solidFill>
              </a:rPr>
              <a:t>forever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800" dirty="0" smtClean="0"/>
              <a:t>Even it’s perpetual, it has a finite present value and the PV is calculated as:</a:t>
            </a:r>
          </a:p>
          <a:p>
            <a:pPr marL="0" indent="0">
              <a:buNone/>
            </a:pPr>
            <a:r>
              <a:rPr lang="en-US" sz="1600" dirty="0" smtClean="0"/>
              <a:t>(Equation 4-4) on P155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i="1" dirty="0" smtClean="0"/>
              <a:t>PV of a Perpetuity = </a:t>
            </a:r>
            <a:endParaRPr lang="en-US" sz="2800" i="1" dirty="0"/>
          </a:p>
          <a:p>
            <a:pPr marL="0" indent="0">
              <a:buNone/>
            </a:pPr>
            <a:r>
              <a:rPr lang="en-US" sz="1800" dirty="0" smtClean="0"/>
              <a:t>Example: A </a:t>
            </a:r>
            <a:r>
              <a:rPr lang="en-US" sz="1800" dirty="0" err="1" smtClean="0"/>
              <a:t>consol</a:t>
            </a:r>
            <a:r>
              <a:rPr lang="en-US" sz="1800" dirty="0" smtClean="0"/>
              <a:t> with a face value of $1,000 has a coupon rate of 2.5% per year. What price would it be if the current market interest rate for similar risk securities is 2%?</a:t>
            </a:r>
          </a:p>
          <a:p>
            <a:pPr marL="0" indent="0">
              <a:buNone/>
            </a:pPr>
            <a:r>
              <a:rPr lang="en-US" sz="1800" dirty="0" smtClean="0"/>
              <a:t>The coupon rate in the original contract determines the perpetual annual coupon payment (interest payment): $1,000 * 0.025 = $25</a:t>
            </a:r>
          </a:p>
          <a:p>
            <a:pPr marL="0" indent="0">
              <a:buNone/>
            </a:pPr>
            <a:r>
              <a:rPr lang="en-US" sz="1800" dirty="0" smtClean="0"/>
              <a:t>The current price = PV = PMT/I = $25/0.02 = $1,250 (different from face value if the </a:t>
            </a:r>
            <a:r>
              <a:rPr lang="en-US" sz="1800" dirty="0" smtClean="0">
                <a:solidFill>
                  <a:srgbClr val="FF0000"/>
                </a:solidFill>
              </a:rPr>
              <a:t>going interest rate</a:t>
            </a:r>
            <a:r>
              <a:rPr lang="en-US" sz="1800" dirty="0" smtClean="0"/>
              <a:t> is different from the </a:t>
            </a:r>
            <a:r>
              <a:rPr lang="en-US" sz="1800" dirty="0" smtClean="0">
                <a:solidFill>
                  <a:srgbClr val="FF0000"/>
                </a:solidFill>
              </a:rPr>
              <a:t>coupon rate</a:t>
            </a:r>
            <a:r>
              <a:rPr lang="en-US" sz="1800" dirty="0" smtClean="0"/>
              <a:t>)</a:t>
            </a:r>
            <a:endParaRPr lang="en-US" sz="1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90105"/>
              </p:ext>
            </p:extLst>
          </p:nvPr>
        </p:nvGraphicFramePr>
        <p:xfrm>
          <a:off x="6858000" y="3276600"/>
          <a:ext cx="685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4" imgW="393700" imgH="393700" progId="Equation.3">
                  <p:embed/>
                </p:oleObj>
              </mc:Choice>
              <mc:Fallback>
                <p:oleObj name="Equation" r:id="rId4" imgW="3937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0" y="3276600"/>
                        <a:ext cx="6858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7796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CEAE68AE-42D3-439A-8EBB-E8538728A2E7}" type="slidenum">
              <a:rPr lang="en-US">
                <a:latin typeface="+mn-lt"/>
              </a:rPr>
              <a:pPr>
                <a:defRPr/>
              </a:pPr>
              <a:t>35</a:t>
            </a:fld>
            <a:endParaRPr lang="en-US">
              <a:latin typeface="+mn-lt"/>
            </a:endParaRPr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677" name="Rectangle 1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Bond Price and Interest Rate</a:t>
            </a:r>
            <a:endParaRPr lang="en-US" dirty="0"/>
          </a:p>
        </p:txBody>
      </p:sp>
      <p:sp>
        <p:nvSpPr>
          <p:cNvPr id="28678" name="Rectangle 11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When interest rates change, the prices of </a:t>
            </a:r>
            <a:r>
              <a:rPr lang="en-US" i="1" dirty="0" smtClean="0">
                <a:solidFill>
                  <a:srgbClr val="FF0000"/>
                </a:solidFill>
              </a:rPr>
              <a:t>outstanding</a:t>
            </a:r>
            <a:r>
              <a:rPr lang="en-US" dirty="0" smtClean="0"/>
              <a:t> bonds also change, but </a:t>
            </a:r>
            <a:r>
              <a:rPr lang="en-US" i="1" dirty="0" smtClean="0">
                <a:solidFill>
                  <a:srgbClr val="FF0000"/>
                </a:solidFill>
              </a:rPr>
              <a:t>inversely</a:t>
            </a:r>
            <a:r>
              <a:rPr lang="en-US" dirty="0" smtClean="0"/>
              <a:t> to the change in rates: bond prices decline if rates rise, and prices increase if rates fall.</a:t>
            </a:r>
            <a:endParaRPr lang="en-US" dirty="0"/>
          </a:p>
          <a:p>
            <a:r>
              <a:rPr lang="en-US" dirty="0" smtClean="0"/>
              <a:t>This relationship holds for all bonds, both </a:t>
            </a:r>
            <a:r>
              <a:rPr lang="en-US" dirty="0" err="1" smtClean="0"/>
              <a:t>consols</a:t>
            </a:r>
            <a:r>
              <a:rPr lang="en-US" dirty="0" smtClean="0"/>
              <a:t> and those with finite maturities in chapter 5 Bond Valuation.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931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D3F5E0D7-2824-4453-8853-BE4FDA725DA5}" type="slidenum">
              <a:rPr lang="en-US">
                <a:latin typeface="+mn-lt"/>
              </a:rPr>
              <a:pPr>
                <a:defRPr/>
              </a:pPr>
              <a:t>36</a:t>
            </a:fld>
            <a:endParaRPr lang="en-US" dirty="0">
              <a:latin typeface="+mn-lt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3253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4-15 Semiannual and Other Compounding Periods</a:t>
            </a:r>
            <a:endParaRPr lang="en-US" dirty="0"/>
          </a:p>
        </p:txBody>
      </p:sp>
      <p:sp>
        <p:nvSpPr>
          <p:cNvPr id="53254" name="Rectangle 9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In our previous examples, we assumed that interest is compounded once a year, or annually. In practice, virtually all bonds pay interest semiannually; most stocks pay dividends quarterly; most mortgages, student loans, and auto loans involve monthly payments; and most money market fund accounts pay interest daily. Therefore, it is essential that you understand how to deal with non-annual compounding.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7788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D3F5E0D7-2824-4453-8853-BE4FDA725DA5}" type="slidenum">
              <a:rPr lang="en-US">
                <a:latin typeface="+mn-lt"/>
              </a:rPr>
              <a:pPr>
                <a:defRPr/>
              </a:pPr>
              <a:t>37</a:t>
            </a:fld>
            <a:endParaRPr lang="en-US" dirty="0">
              <a:latin typeface="+mn-lt"/>
            </a:endParaRPr>
          </a:p>
        </p:txBody>
      </p:sp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3253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1150938" y="152400"/>
            <a:ext cx="7793037" cy="1447800"/>
          </a:xfrm>
        </p:spPr>
        <p:txBody>
          <a:bodyPr/>
          <a:lstStyle/>
          <a:p>
            <a:r>
              <a:rPr lang="en-US" dirty="0" smtClean="0"/>
              <a:t>4-15a Types of Interest Rates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3254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182688" y="1524000"/>
            <a:ext cx="7772400" cy="460851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0090"/>
                </a:solidFill>
              </a:rPr>
              <a:t>Nominal/Quoted Annual Rate or APR</a:t>
            </a:r>
          </a:p>
          <a:p>
            <a:r>
              <a:rPr lang="en-US" sz="2800" dirty="0" smtClean="0"/>
              <a:t>Stated </a:t>
            </a:r>
            <a:r>
              <a:rPr lang="en-US" sz="2800" dirty="0"/>
              <a:t>in contracts, and  quoted by banks and brokers.</a:t>
            </a:r>
          </a:p>
          <a:p>
            <a:r>
              <a:rPr lang="en-US" sz="2800" dirty="0"/>
              <a:t>Not used in calculations or shown on time </a:t>
            </a:r>
            <a:r>
              <a:rPr lang="en-US" sz="2800" dirty="0" smtClean="0"/>
              <a:t>lines: used to calculate periodic rate.</a:t>
            </a:r>
            <a:endParaRPr lang="en-US" sz="2800" dirty="0"/>
          </a:p>
          <a:p>
            <a:r>
              <a:rPr lang="en-US" sz="2800" dirty="0" smtClean="0"/>
              <a:t>Number of Compounding Periods </a:t>
            </a:r>
            <a:r>
              <a:rPr lang="en-US" sz="2800" dirty="0"/>
              <a:t>per year (M) must be given.</a:t>
            </a:r>
          </a:p>
          <a:p>
            <a:r>
              <a:rPr lang="en-US" sz="2800" dirty="0"/>
              <a:t>Examples:</a:t>
            </a:r>
          </a:p>
          <a:p>
            <a:pPr lvl="1"/>
            <a:r>
              <a:rPr lang="en-US" sz="2000" dirty="0"/>
              <a:t>8%; </a:t>
            </a:r>
            <a:r>
              <a:rPr lang="en-US" sz="2000" dirty="0" smtClean="0"/>
              <a:t>Quarterly compounding (M=4)</a:t>
            </a:r>
            <a:endParaRPr lang="en-US" sz="2000" dirty="0"/>
          </a:p>
          <a:p>
            <a:pPr lvl="1"/>
            <a:r>
              <a:rPr lang="en-US" sz="2000" dirty="0"/>
              <a:t>8%, Daily </a:t>
            </a:r>
            <a:r>
              <a:rPr lang="en-US" sz="2000" dirty="0" smtClean="0"/>
              <a:t>compounding (M=365)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AED63F47-AFC8-41FD-AE39-0913C2C38A41}" type="slidenum">
              <a:rPr lang="en-US">
                <a:latin typeface="+mn-lt"/>
              </a:rPr>
              <a:pPr>
                <a:defRPr/>
              </a:pPr>
              <a:t>38</a:t>
            </a:fld>
            <a:endParaRPr lang="en-US">
              <a:latin typeface="+mn-lt"/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4277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Periodic rate (I</a:t>
            </a:r>
            <a:r>
              <a:rPr lang="en-US" baseline="-25000" dirty="0"/>
              <a:t>PER</a:t>
            </a:r>
            <a:r>
              <a:rPr lang="en-US" dirty="0"/>
              <a:t> )</a:t>
            </a:r>
          </a:p>
        </p:txBody>
      </p:sp>
      <p:sp>
        <p:nvSpPr>
          <p:cNvPr id="54278" name="Rectangle 9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25000"/>
              </a:spcBef>
            </a:pPr>
            <a:r>
              <a:rPr lang="en-US" sz="2800" dirty="0"/>
              <a:t>I</a:t>
            </a:r>
            <a:r>
              <a:rPr lang="en-US" sz="3600" baseline="-25000" dirty="0"/>
              <a:t>PER</a:t>
            </a:r>
            <a:r>
              <a:rPr lang="en-US" sz="2800" dirty="0"/>
              <a:t> = I</a:t>
            </a:r>
            <a:r>
              <a:rPr lang="en-US" sz="3600" baseline="-25000" dirty="0"/>
              <a:t>NOM</a:t>
            </a:r>
            <a:r>
              <a:rPr lang="en-US" sz="2800" dirty="0"/>
              <a:t>/M, where M is number of compounding periods per year. M = 4 for quarterly, 12 for monthly, and </a:t>
            </a:r>
            <a:r>
              <a:rPr lang="en-US" sz="2800" dirty="0" smtClean="0"/>
              <a:t>365 (or sometimes 360) </a:t>
            </a:r>
            <a:r>
              <a:rPr lang="en-US" sz="2800" dirty="0"/>
              <a:t>for daily compounding.</a:t>
            </a:r>
          </a:p>
          <a:p>
            <a:r>
              <a:rPr lang="en-US" sz="2800" dirty="0"/>
              <a:t>Used in calculations, shown on time lines.</a:t>
            </a:r>
          </a:p>
          <a:p>
            <a:r>
              <a:rPr lang="en-US" sz="2800" dirty="0"/>
              <a:t>Examples:</a:t>
            </a:r>
          </a:p>
          <a:p>
            <a:pPr lvl="1"/>
            <a:r>
              <a:rPr lang="en-US" sz="2400" dirty="0"/>
              <a:t>8% quarterly: I</a:t>
            </a:r>
            <a:r>
              <a:rPr lang="en-US" sz="2400" baseline="-25000" dirty="0"/>
              <a:t>PER</a:t>
            </a:r>
            <a:r>
              <a:rPr lang="en-US" sz="2400" dirty="0"/>
              <a:t> = 8%/4 = 2%.</a:t>
            </a:r>
          </a:p>
          <a:p>
            <a:pPr lvl="1"/>
            <a:r>
              <a:rPr lang="en-US" sz="2400" dirty="0"/>
              <a:t>8% daily (365): I</a:t>
            </a:r>
            <a:r>
              <a:rPr lang="en-US" sz="2400" baseline="-25000" dirty="0"/>
              <a:t>PER</a:t>
            </a:r>
            <a:r>
              <a:rPr lang="en-US" sz="2400" dirty="0"/>
              <a:t> = 8%/365 = 0.021918%.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97864714-1F2A-4D28-BE2C-E914E7EAFC88}" type="slidenum">
              <a:rPr lang="en-US">
                <a:latin typeface="+mn-lt"/>
              </a:rPr>
              <a:pPr>
                <a:defRPr/>
              </a:pPr>
              <a:t>39</a:t>
            </a:fld>
            <a:endParaRPr lang="en-US">
              <a:latin typeface="+mn-lt"/>
            </a:endParaRPr>
          </a:p>
        </p:txBody>
      </p:sp>
      <p:sp>
        <p:nvSpPr>
          <p:cNvPr id="57347" name="Rectangle 5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FV Formula with Different Compounding Periods</a:t>
            </a:r>
          </a:p>
        </p:txBody>
      </p:sp>
      <p:sp>
        <p:nvSpPr>
          <p:cNvPr id="57348" name="Rectangle 16"/>
          <p:cNvSpPr>
            <a:spLocks noChangeArrowheads="1"/>
          </p:cNvSpPr>
          <p:nvPr/>
        </p:nvSpPr>
        <p:spPr bwMode="auto">
          <a:xfrm>
            <a:off x="2597150" y="3810000"/>
            <a:ext cx="293688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Arial" charset="0"/>
              </a:rPr>
              <a:t> </a:t>
            </a:r>
          </a:p>
        </p:txBody>
      </p:sp>
      <p:grpSp>
        <p:nvGrpSpPr>
          <p:cNvPr id="57349" name="Group 6"/>
          <p:cNvGrpSpPr>
            <a:grpSpLocks/>
          </p:cNvGrpSpPr>
          <p:nvPr/>
        </p:nvGrpSpPr>
        <p:grpSpPr bwMode="auto">
          <a:xfrm>
            <a:off x="1752600" y="3478213"/>
            <a:ext cx="4922838" cy="1262062"/>
            <a:chOff x="1104" y="2191"/>
            <a:chExt cx="3101" cy="795"/>
          </a:xfrm>
        </p:grpSpPr>
        <p:sp>
          <p:nvSpPr>
            <p:cNvPr id="57350" name="Rectangle 22"/>
            <p:cNvSpPr>
              <a:spLocks noChangeArrowheads="1"/>
            </p:cNvSpPr>
            <p:nvPr/>
          </p:nvSpPr>
          <p:spPr bwMode="auto">
            <a:xfrm>
              <a:off x="3128" y="2239"/>
              <a:ext cx="570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I</a:t>
              </a:r>
              <a:r>
                <a:rPr lang="en-US" sz="3200" baseline="-25000"/>
                <a:t>NOM</a:t>
              </a:r>
              <a:endParaRPr lang="en-US" sz="3200"/>
            </a:p>
          </p:txBody>
        </p:sp>
        <p:sp>
          <p:nvSpPr>
            <p:cNvPr id="57351" name="Line 14"/>
            <p:cNvSpPr>
              <a:spLocks noChangeShapeType="1"/>
            </p:cNvSpPr>
            <p:nvPr/>
          </p:nvSpPr>
          <p:spPr bwMode="auto">
            <a:xfrm>
              <a:off x="3168" y="2640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52" name="Rectangle 15"/>
            <p:cNvSpPr>
              <a:spLocks noChangeArrowheads="1"/>
            </p:cNvSpPr>
            <p:nvPr/>
          </p:nvSpPr>
          <p:spPr bwMode="auto">
            <a:xfrm>
              <a:off x="1104" y="2400"/>
              <a:ext cx="1968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en-US" sz="3200" dirty="0" smtClean="0"/>
                <a:t>FV</a:t>
              </a:r>
              <a:r>
                <a:rPr lang="en-US" sz="3200" baseline="-25000" dirty="0" smtClean="0"/>
                <a:t>N</a:t>
              </a:r>
              <a:r>
                <a:rPr lang="en-US" sz="3200" dirty="0" smtClean="0"/>
                <a:t> </a:t>
              </a:r>
              <a:r>
                <a:rPr lang="en-US" sz="3200" dirty="0"/>
                <a:t>= PV   1   +</a:t>
              </a:r>
            </a:p>
          </p:txBody>
        </p:sp>
        <p:sp>
          <p:nvSpPr>
            <p:cNvPr id="57353" name="Rectangle 23"/>
            <p:cNvSpPr>
              <a:spLocks noChangeArrowheads="1"/>
            </p:cNvSpPr>
            <p:nvPr/>
          </p:nvSpPr>
          <p:spPr bwMode="auto">
            <a:xfrm>
              <a:off x="3241" y="2623"/>
              <a:ext cx="31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M</a:t>
              </a:r>
            </a:p>
          </p:txBody>
        </p:sp>
        <p:sp>
          <p:nvSpPr>
            <p:cNvPr id="57354" name="Rectangle 26"/>
            <p:cNvSpPr>
              <a:spLocks noChangeArrowheads="1"/>
            </p:cNvSpPr>
            <p:nvPr/>
          </p:nvSpPr>
          <p:spPr bwMode="auto">
            <a:xfrm>
              <a:off x="3769" y="2191"/>
              <a:ext cx="43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dirty="0" smtClean="0"/>
                <a:t>M*N</a:t>
              </a:r>
              <a:endParaRPr lang="en-US" sz="2000" dirty="0"/>
            </a:p>
          </p:txBody>
        </p:sp>
        <p:sp>
          <p:nvSpPr>
            <p:cNvPr id="57355" name="AutoShape 4"/>
            <p:cNvSpPr>
              <a:spLocks/>
            </p:cNvSpPr>
            <p:nvPr/>
          </p:nvSpPr>
          <p:spPr bwMode="auto">
            <a:xfrm>
              <a:off x="3744" y="2256"/>
              <a:ext cx="48" cy="672"/>
            </a:xfrm>
            <a:prstGeom prst="rightBracket">
              <a:avLst>
                <a:gd name="adj" fmla="val 1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7356" name="AutoShape 5"/>
            <p:cNvSpPr>
              <a:spLocks/>
            </p:cNvSpPr>
            <p:nvPr/>
          </p:nvSpPr>
          <p:spPr bwMode="auto">
            <a:xfrm>
              <a:off x="2400" y="2256"/>
              <a:ext cx="48" cy="720"/>
            </a:xfrm>
            <a:prstGeom prst="leftBracket">
              <a:avLst>
                <a:gd name="adj" fmla="val 125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676400" y="2613006"/>
            <a:ext cx="2858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Equation (4-13) on P172: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CDFCB191-040D-4926-8689-32842BB49D06}" type="slidenum">
              <a:rPr lang="en-US">
                <a:latin typeface="+mn-lt"/>
              </a:rPr>
              <a:pPr>
                <a:defRPr/>
              </a:pPr>
              <a:t>4</a:t>
            </a:fld>
            <a:endParaRPr lang="en-US">
              <a:latin typeface="+mn-lt"/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5" name="Rectangle 1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/>
              <a:t>Overview</a:t>
            </a:r>
            <a:endParaRPr lang="en-US" sz="4000" dirty="0"/>
          </a:p>
        </p:txBody>
      </p:sp>
      <p:sp>
        <p:nvSpPr>
          <p:cNvPr id="5126" name="Rectangle 1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 all the concepts used in finance, none is more important than the </a:t>
            </a:r>
            <a:r>
              <a:rPr lang="en-US" dirty="0" smtClean="0">
                <a:solidFill>
                  <a:srgbClr val="FF0000"/>
                </a:solidFill>
              </a:rPr>
              <a:t>time value of money (TVM)</a:t>
            </a:r>
            <a:r>
              <a:rPr lang="en-US" dirty="0" smtClean="0"/>
              <a:t>, also called </a:t>
            </a:r>
            <a:r>
              <a:rPr lang="en-US" dirty="0" smtClean="0">
                <a:solidFill>
                  <a:srgbClr val="FF0000"/>
                </a:solidFill>
              </a:rPr>
              <a:t>discounted cash flow (DCF)</a:t>
            </a:r>
            <a:r>
              <a:rPr lang="en-US" dirty="0" smtClean="0"/>
              <a:t> analysis.</a:t>
            </a:r>
          </a:p>
        </p:txBody>
      </p:sp>
    </p:spTree>
    <p:extLst>
      <p:ext uri="{BB962C8B-B14F-4D97-AF65-F5344CB8AC3E}">
        <p14:creationId xmlns:p14="http://schemas.microsoft.com/office/powerpoint/2010/main" val="45891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B3B5ECD6-D674-45D4-9D98-F12573ED2F37}" type="slidenum">
              <a:rPr lang="en-US">
                <a:latin typeface="+mn-lt"/>
              </a:rPr>
              <a:pPr>
                <a:defRPr/>
              </a:pPr>
              <a:t>40</a:t>
            </a:fld>
            <a:endParaRPr lang="en-US" dirty="0">
              <a:latin typeface="+mn-lt"/>
            </a:endParaRPr>
          </a:p>
        </p:txBody>
      </p:sp>
      <p:sp>
        <p:nvSpPr>
          <p:cNvPr id="58371" name="Rectangle 4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dirty="0" smtClean="0"/>
              <a:t>Example: What is the FV of $</a:t>
            </a:r>
            <a:r>
              <a:rPr lang="en-US" sz="2400" dirty="0"/>
              <a:t>100 at a 12% nominal rate with </a:t>
            </a:r>
            <a:r>
              <a:rPr lang="en-US" sz="2400" dirty="0" smtClean="0"/>
              <a:t>quarterly </a:t>
            </a:r>
            <a:r>
              <a:rPr lang="en-US" sz="2400" dirty="0"/>
              <a:t>compounding for </a:t>
            </a:r>
            <a:r>
              <a:rPr lang="en-US" sz="2400" dirty="0" smtClean="0"/>
              <a:t>2 years?</a:t>
            </a:r>
            <a:endParaRPr lang="en-US" sz="2400" dirty="0"/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2600325" y="5105400"/>
            <a:ext cx="5301799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dirty="0"/>
              <a:t>=  $100(</a:t>
            </a:r>
            <a:r>
              <a:rPr lang="en-US" sz="3200" dirty="0" smtClean="0"/>
              <a:t>1.03)</a:t>
            </a:r>
            <a:r>
              <a:rPr lang="en-US" sz="3200" baseline="30000" dirty="0"/>
              <a:t>8</a:t>
            </a:r>
            <a:r>
              <a:rPr lang="en-US" sz="3200" dirty="0" smtClean="0"/>
              <a:t>    </a:t>
            </a:r>
            <a:r>
              <a:rPr lang="en-US" sz="3200" dirty="0"/>
              <a:t>= $</a:t>
            </a:r>
            <a:r>
              <a:rPr lang="en-US" sz="3200" dirty="0" smtClean="0"/>
              <a:t>126.68</a:t>
            </a:r>
            <a:endParaRPr lang="en-US" sz="3200" dirty="0"/>
          </a:p>
        </p:txBody>
      </p:sp>
      <p:sp>
        <p:nvSpPr>
          <p:cNvPr id="58373" name="Rectangle 6"/>
          <p:cNvSpPr>
            <a:spLocks noChangeArrowheads="1"/>
          </p:cNvSpPr>
          <p:nvPr/>
        </p:nvSpPr>
        <p:spPr bwMode="auto">
          <a:xfrm>
            <a:off x="2566988" y="3179763"/>
            <a:ext cx="293687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Arial" charset="0"/>
              </a:rPr>
              <a:t> </a:t>
            </a:r>
          </a:p>
        </p:txBody>
      </p:sp>
      <p:sp>
        <p:nvSpPr>
          <p:cNvPr id="58374" name="Rectangle 11"/>
          <p:cNvSpPr>
            <a:spLocks noChangeArrowheads="1"/>
          </p:cNvSpPr>
          <p:nvPr/>
        </p:nvSpPr>
        <p:spPr bwMode="auto">
          <a:xfrm>
            <a:off x="4749800" y="3179763"/>
            <a:ext cx="293688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Arial" charset="0"/>
              </a:rPr>
              <a:t> </a:t>
            </a:r>
          </a:p>
        </p:txBody>
      </p:sp>
      <p:sp>
        <p:nvSpPr>
          <p:cNvPr id="58375" name="Rectangle 25"/>
          <p:cNvSpPr>
            <a:spLocks noChangeArrowheads="1"/>
          </p:cNvSpPr>
          <p:nvPr/>
        </p:nvSpPr>
        <p:spPr bwMode="auto">
          <a:xfrm>
            <a:off x="2544763" y="4681538"/>
            <a:ext cx="293687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Arial" charset="0"/>
              </a:rPr>
              <a:t> </a:t>
            </a:r>
          </a:p>
        </p:txBody>
      </p:sp>
      <p:sp>
        <p:nvSpPr>
          <p:cNvPr id="58376" name="Rectangle 30"/>
          <p:cNvSpPr>
            <a:spLocks noChangeArrowheads="1"/>
          </p:cNvSpPr>
          <p:nvPr/>
        </p:nvSpPr>
        <p:spPr bwMode="auto">
          <a:xfrm>
            <a:off x="5084763" y="4681538"/>
            <a:ext cx="293687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Arial" charset="0"/>
              </a:rPr>
              <a:t> </a:t>
            </a:r>
          </a:p>
        </p:txBody>
      </p:sp>
      <p:grpSp>
        <p:nvGrpSpPr>
          <p:cNvPr id="58377" name="Group 42"/>
          <p:cNvGrpSpPr>
            <a:grpSpLocks/>
          </p:cNvGrpSpPr>
          <p:nvPr/>
        </p:nvGrpSpPr>
        <p:grpSpPr bwMode="auto">
          <a:xfrm>
            <a:off x="1849438" y="2209800"/>
            <a:ext cx="4921250" cy="1262063"/>
            <a:chOff x="1104" y="2191"/>
            <a:chExt cx="3100" cy="795"/>
          </a:xfrm>
        </p:grpSpPr>
        <p:sp>
          <p:nvSpPr>
            <p:cNvPr id="58386" name="Rectangle 43"/>
            <p:cNvSpPr>
              <a:spLocks noChangeArrowheads="1"/>
            </p:cNvSpPr>
            <p:nvPr/>
          </p:nvSpPr>
          <p:spPr bwMode="auto">
            <a:xfrm>
              <a:off x="3128" y="2239"/>
              <a:ext cx="570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I</a:t>
              </a:r>
              <a:r>
                <a:rPr lang="en-US" sz="3200" baseline="-25000"/>
                <a:t>NOM</a:t>
              </a:r>
              <a:endParaRPr lang="en-US" sz="3200"/>
            </a:p>
          </p:txBody>
        </p:sp>
        <p:sp>
          <p:nvSpPr>
            <p:cNvPr id="58387" name="Line 44"/>
            <p:cNvSpPr>
              <a:spLocks noChangeShapeType="1"/>
            </p:cNvSpPr>
            <p:nvPr/>
          </p:nvSpPr>
          <p:spPr bwMode="auto">
            <a:xfrm>
              <a:off x="3168" y="2640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8" name="Rectangle 45"/>
            <p:cNvSpPr>
              <a:spLocks noChangeArrowheads="1"/>
            </p:cNvSpPr>
            <p:nvPr/>
          </p:nvSpPr>
          <p:spPr bwMode="auto">
            <a:xfrm>
              <a:off x="1104" y="2400"/>
              <a:ext cx="1968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en-US" sz="3200"/>
                <a:t>FV</a:t>
              </a:r>
              <a:r>
                <a:rPr lang="en-US" sz="3200" baseline="-25000"/>
                <a:t>N</a:t>
              </a:r>
              <a:r>
                <a:rPr lang="en-US" sz="3200"/>
                <a:t> = PV   1   +</a:t>
              </a:r>
            </a:p>
          </p:txBody>
        </p:sp>
        <p:sp>
          <p:nvSpPr>
            <p:cNvPr id="58389" name="Rectangle 46"/>
            <p:cNvSpPr>
              <a:spLocks noChangeArrowheads="1"/>
            </p:cNvSpPr>
            <p:nvPr/>
          </p:nvSpPr>
          <p:spPr bwMode="auto">
            <a:xfrm>
              <a:off x="3241" y="2623"/>
              <a:ext cx="31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M</a:t>
              </a:r>
            </a:p>
          </p:txBody>
        </p:sp>
        <p:sp>
          <p:nvSpPr>
            <p:cNvPr id="58390" name="Rectangle 47"/>
            <p:cNvSpPr>
              <a:spLocks noChangeArrowheads="1"/>
            </p:cNvSpPr>
            <p:nvPr/>
          </p:nvSpPr>
          <p:spPr bwMode="auto">
            <a:xfrm>
              <a:off x="3769" y="2191"/>
              <a:ext cx="43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dirty="0" smtClean="0"/>
                <a:t>M*N</a:t>
              </a:r>
              <a:endParaRPr lang="en-US" sz="2000" dirty="0"/>
            </a:p>
          </p:txBody>
        </p:sp>
        <p:sp>
          <p:nvSpPr>
            <p:cNvPr id="58391" name="AutoShape 48"/>
            <p:cNvSpPr>
              <a:spLocks/>
            </p:cNvSpPr>
            <p:nvPr/>
          </p:nvSpPr>
          <p:spPr bwMode="auto">
            <a:xfrm>
              <a:off x="3744" y="2256"/>
              <a:ext cx="48" cy="672"/>
            </a:xfrm>
            <a:prstGeom prst="rightBracket">
              <a:avLst>
                <a:gd name="adj" fmla="val 1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8392" name="AutoShape 49"/>
            <p:cNvSpPr>
              <a:spLocks/>
            </p:cNvSpPr>
            <p:nvPr/>
          </p:nvSpPr>
          <p:spPr bwMode="auto">
            <a:xfrm>
              <a:off x="2400" y="2256"/>
              <a:ext cx="48" cy="720"/>
            </a:xfrm>
            <a:prstGeom prst="leftBracket">
              <a:avLst>
                <a:gd name="adj" fmla="val 125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58378" name="Group 59"/>
          <p:cNvGrpSpPr>
            <a:grpSpLocks/>
          </p:cNvGrpSpPr>
          <p:nvPr/>
        </p:nvGrpSpPr>
        <p:grpSpPr bwMode="auto">
          <a:xfrm>
            <a:off x="1752600" y="3657600"/>
            <a:ext cx="5006976" cy="1268413"/>
            <a:chOff x="1056" y="2160"/>
            <a:chExt cx="3154" cy="799"/>
          </a:xfrm>
        </p:grpSpPr>
        <p:sp>
          <p:nvSpPr>
            <p:cNvPr id="58379" name="Rectangle 51"/>
            <p:cNvSpPr>
              <a:spLocks noChangeArrowheads="1"/>
            </p:cNvSpPr>
            <p:nvPr/>
          </p:nvSpPr>
          <p:spPr bwMode="auto">
            <a:xfrm>
              <a:off x="3189" y="2208"/>
              <a:ext cx="61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0.12</a:t>
              </a:r>
            </a:p>
          </p:txBody>
        </p:sp>
        <p:sp>
          <p:nvSpPr>
            <p:cNvPr id="58380" name="Line 52"/>
            <p:cNvSpPr>
              <a:spLocks noChangeShapeType="1"/>
            </p:cNvSpPr>
            <p:nvPr/>
          </p:nvSpPr>
          <p:spPr bwMode="auto">
            <a:xfrm>
              <a:off x="3229" y="2609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1" name="Rectangle 53"/>
            <p:cNvSpPr>
              <a:spLocks noChangeArrowheads="1"/>
            </p:cNvSpPr>
            <p:nvPr/>
          </p:nvSpPr>
          <p:spPr bwMode="auto">
            <a:xfrm>
              <a:off x="1056" y="2369"/>
              <a:ext cx="2195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en-US" sz="3200" dirty="0" smtClean="0"/>
                <a:t>FV</a:t>
              </a:r>
              <a:r>
                <a:rPr lang="en-US" sz="3200" baseline="-25000" dirty="0" smtClean="0"/>
                <a:t>8Q</a:t>
              </a:r>
              <a:r>
                <a:rPr lang="en-US" sz="3200" dirty="0" smtClean="0"/>
                <a:t> </a:t>
              </a:r>
              <a:r>
                <a:rPr lang="en-US" sz="3200" dirty="0"/>
                <a:t>= $100   1 +</a:t>
              </a:r>
            </a:p>
          </p:txBody>
        </p:sp>
        <p:sp>
          <p:nvSpPr>
            <p:cNvPr id="58382" name="Rectangle 54"/>
            <p:cNvSpPr>
              <a:spLocks noChangeArrowheads="1"/>
            </p:cNvSpPr>
            <p:nvPr/>
          </p:nvSpPr>
          <p:spPr bwMode="auto">
            <a:xfrm>
              <a:off x="3346" y="2592"/>
              <a:ext cx="256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dirty="0"/>
                <a:t>4</a:t>
              </a:r>
            </a:p>
          </p:txBody>
        </p:sp>
        <p:sp>
          <p:nvSpPr>
            <p:cNvPr id="58383" name="Rectangle 55"/>
            <p:cNvSpPr>
              <a:spLocks noChangeArrowheads="1"/>
            </p:cNvSpPr>
            <p:nvPr/>
          </p:nvSpPr>
          <p:spPr bwMode="auto">
            <a:xfrm>
              <a:off x="3830" y="2160"/>
              <a:ext cx="38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dirty="0" smtClean="0"/>
                <a:t>4*2</a:t>
              </a:r>
              <a:endParaRPr lang="en-US" sz="2000" dirty="0"/>
            </a:p>
          </p:txBody>
        </p:sp>
        <p:sp>
          <p:nvSpPr>
            <p:cNvPr id="58384" name="AutoShape 56"/>
            <p:cNvSpPr>
              <a:spLocks/>
            </p:cNvSpPr>
            <p:nvPr/>
          </p:nvSpPr>
          <p:spPr bwMode="auto">
            <a:xfrm>
              <a:off x="3805" y="2225"/>
              <a:ext cx="48" cy="672"/>
            </a:xfrm>
            <a:prstGeom prst="rightBracket">
              <a:avLst>
                <a:gd name="adj" fmla="val 1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8385" name="AutoShape 57"/>
            <p:cNvSpPr>
              <a:spLocks/>
            </p:cNvSpPr>
            <p:nvPr/>
          </p:nvSpPr>
          <p:spPr bwMode="auto">
            <a:xfrm>
              <a:off x="2640" y="2225"/>
              <a:ext cx="48" cy="720"/>
            </a:xfrm>
            <a:prstGeom prst="leftBracket">
              <a:avLst>
                <a:gd name="adj" fmla="val 125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73F40C31-2EDD-4611-8D01-93DF281E9F71}" type="slidenum">
              <a:rPr lang="en-US">
                <a:latin typeface="+mn-lt"/>
              </a:rPr>
              <a:pPr>
                <a:defRPr/>
              </a:pPr>
              <a:t>41</a:t>
            </a:fld>
            <a:endParaRPr lang="en-US">
              <a:latin typeface="+mn-lt"/>
            </a:endParaRPr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0421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dirty="0" smtClean="0"/>
              <a:t>Example Continued: Financial Calculator and Excel</a:t>
            </a:r>
            <a:endParaRPr lang="en-US" sz="2400" dirty="0"/>
          </a:p>
        </p:txBody>
      </p:sp>
      <p:sp>
        <p:nvSpPr>
          <p:cNvPr id="60422" name="Rectangle 9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Financial Calculator:</a:t>
            </a:r>
          </a:p>
          <a:p>
            <a:r>
              <a:rPr lang="en-US" dirty="0" smtClean="0"/>
              <a:t>Inputs: </a:t>
            </a:r>
            <a:r>
              <a:rPr lang="en-US" dirty="0" smtClean="0">
                <a:solidFill>
                  <a:srgbClr val="FF0000"/>
                </a:solidFill>
              </a:rPr>
              <a:t>N= 4*2 = 8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FF0000"/>
                </a:solidFill>
              </a:rPr>
              <a:t>I = 12/4 = 3</a:t>
            </a:r>
            <a:r>
              <a:rPr lang="en-US" dirty="0" smtClean="0"/>
              <a:t>, PV = -100, PMT = 0</a:t>
            </a:r>
          </a:p>
          <a:p>
            <a:r>
              <a:rPr lang="en-US" dirty="0" smtClean="0"/>
              <a:t>Output: CPT FV = 126.88</a:t>
            </a:r>
          </a:p>
          <a:p>
            <a:pPr marL="0" indent="0">
              <a:buNone/>
            </a:pPr>
            <a:r>
              <a:rPr lang="en-US" dirty="0" smtClean="0"/>
              <a:t>Excel financial function:</a:t>
            </a:r>
          </a:p>
          <a:p>
            <a:r>
              <a:rPr lang="en-US" dirty="0" smtClean="0"/>
              <a:t>= </a:t>
            </a:r>
            <a:r>
              <a:rPr lang="en-US" dirty="0"/>
              <a:t>FV(</a:t>
            </a:r>
            <a:r>
              <a:rPr lang="en-US" dirty="0">
                <a:solidFill>
                  <a:srgbClr val="FF0000"/>
                </a:solidFill>
              </a:rPr>
              <a:t>I, </a:t>
            </a:r>
            <a:r>
              <a:rPr lang="en-US" dirty="0" smtClean="0">
                <a:solidFill>
                  <a:srgbClr val="FF0000"/>
                </a:solidFill>
              </a:rPr>
              <a:t>N,</a:t>
            </a:r>
            <a:r>
              <a:rPr lang="en-US" dirty="0"/>
              <a:t> </a:t>
            </a:r>
            <a:r>
              <a:rPr lang="en-US" dirty="0" smtClean="0"/>
              <a:t>PMT</a:t>
            </a:r>
            <a:r>
              <a:rPr lang="en-US" dirty="0"/>
              <a:t>, PV)</a:t>
            </a:r>
          </a:p>
          <a:p>
            <a:r>
              <a:rPr lang="en-US" dirty="0" smtClean="0"/>
              <a:t>= </a:t>
            </a:r>
            <a:r>
              <a:rPr lang="en-US" dirty="0"/>
              <a:t>FV(</a:t>
            </a:r>
            <a:r>
              <a:rPr lang="en-US" dirty="0" smtClean="0">
                <a:solidFill>
                  <a:srgbClr val="FF0000"/>
                </a:solidFill>
              </a:rPr>
              <a:t>0.03, 8,</a:t>
            </a:r>
            <a:r>
              <a:rPr lang="en-US" dirty="0" smtClean="0"/>
              <a:t> </a:t>
            </a:r>
            <a:r>
              <a:rPr lang="en-US" dirty="0"/>
              <a:t>0, -100) = </a:t>
            </a:r>
            <a:r>
              <a:rPr lang="en-US" dirty="0" smtClean="0"/>
              <a:t>126.88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04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73F40C31-2EDD-4611-8D01-93DF281E9F71}" type="slidenum">
              <a:rPr lang="en-US">
                <a:latin typeface="+mn-lt"/>
              </a:rPr>
              <a:pPr>
                <a:defRPr/>
              </a:pPr>
              <a:t>42</a:t>
            </a:fld>
            <a:endParaRPr lang="en-US">
              <a:latin typeface="+mn-lt"/>
            </a:endParaRPr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0421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dirty="0"/>
              <a:t>Effective Annual Rate (</a:t>
            </a:r>
            <a:r>
              <a:rPr lang="en-US" sz="3600" dirty="0" smtClean="0"/>
              <a:t>EAR or EFF%)</a:t>
            </a:r>
            <a:endParaRPr lang="en-US" sz="3600" dirty="0"/>
          </a:p>
        </p:txBody>
      </p:sp>
      <p:sp>
        <p:nvSpPr>
          <p:cNvPr id="60422" name="Rectangle 9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The EAR is the annual rate that causes PV to grow to the same FV as </a:t>
            </a:r>
            <a:r>
              <a:rPr lang="en-US" dirty="0" smtClean="0"/>
              <a:t>compounding at the periodic rate for M times per year.</a:t>
            </a:r>
          </a:p>
          <a:p>
            <a:r>
              <a:rPr lang="en-US" dirty="0" smtClean="0"/>
              <a:t>Equation (4-14) on P172:</a:t>
            </a:r>
          </a:p>
          <a:p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486526"/>
              </p:ext>
            </p:extLst>
          </p:nvPr>
        </p:nvGraphicFramePr>
        <p:xfrm>
          <a:off x="2514600" y="4495800"/>
          <a:ext cx="45085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1917700" imgH="457200" progId="Equation.3">
                  <p:embed/>
                </p:oleObj>
              </mc:Choice>
              <mc:Fallback>
                <p:oleObj name="Equation" r:id="rId4" imgW="19177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4600" y="4495800"/>
                        <a:ext cx="4508500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DBF96C89-54E4-47B9-81C9-9B33FAF6072B}" type="slidenum">
              <a:rPr lang="en-US">
                <a:latin typeface="+mn-lt"/>
              </a:rPr>
              <a:pPr>
                <a:defRPr/>
              </a:pPr>
              <a:t>43</a:t>
            </a:fld>
            <a:endParaRPr lang="en-US" dirty="0">
              <a:latin typeface="+mn-lt"/>
            </a:endParaRPr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44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Effective Annual Rate Example</a:t>
            </a:r>
          </a:p>
        </p:txBody>
      </p:sp>
      <p:sp>
        <p:nvSpPr>
          <p:cNvPr id="61446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dirty="0"/>
              <a:t>Example:  </a:t>
            </a:r>
            <a:r>
              <a:rPr lang="en-US" sz="2800" dirty="0" smtClean="0"/>
              <a:t>borrow </a:t>
            </a:r>
            <a:r>
              <a:rPr lang="en-US" sz="2800" dirty="0"/>
              <a:t>$1 for one year at 12%, </a:t>
            </a:r>
            <a:r>
              <a:rPr lang="en-US" sz="2800" dirty="0" smtClean="0"/>
              <a:t>compounded quarterly:</a:t>
            </a:r>
            <a:endParaRPr lang="en-US" sz="2800" dirty="0"/>
          </a:p>
          <a:p>
            <a:pPr>
              <a:spcBef>
                <a:spcPct val="25000"/>
              </a:spcBef>
              <a:spcAft>
                <a:spcPct val="5000"/>
              </a:spcAft>
              <a:buFont typeface="Wingdings" pitchFamily="2" charset="2"/>
              <a:buNone/>
            </a:pPr>
            <a:r>
              <a:rPr lang="en-US" sz="2800" dirty="0"/>
              <a:t> 		FV = PV(1 + I</a:t>
            </a:r>
            <a:r>
              <a:rPr lang="en-US" sz="2800" baseline="-25000" dirty="0"/>
              <a:t>NOM</a:t>
            </a:r>
            <a:r>
              <a:rPr lang="en-US" sz="2800" dirty="0"/>
              <a:t>/M)</a:t>
            </a:r>
            <a:r>
              <a:rPr lang="en-US" sz="2800" baseline="30000" dirty="0" smtClean="0"/>
              <a:t>M</a:t>
            </a:r>
            <a:r>
              <a:rPr lang="en-US" sz="2800" dirty="0" smtClean="0"/>
              <a:t> 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	FV = $1 (</a:t>
            </a:r>
            <a:r>
              <a:rPr lang="en-US" sz="2800" dirty="0" smtClean="0"/>
              <a:t>1+ 0.12/4)</a:t>
            </a:r>
            <a:r>
              <a:rPr lang="en-US" sz="2800" baseline="30000" dirty="0" smtClean="0"/>
              <a:t>4</a:t>
            </a:r>
            <a:r>
              <a:rPr lang="en-US" sz="2800" dirty="0" smtClean="0"/>
              <a:t>  </a:t>
            </a:r>
            <a:r>
              <a:rPr lang="en-US" sz="2800" dirty="0"/>
              <a:t>= $</a:t>
            </a:r>
            <a:r>
              <a:rPr lang="en-US" sz="2800" dirty="0" smtClean="0"/>
              <a:t>1.1255.</a:t>
            </a:r>
            <a:endParaRPr lang="en-US" sz="2800" dirty="0"/>
          </a:p>
          <a:p>
            <a:r>
              <a:rPr lang="en-US" sz="2800" dirty="0"/>
              <a:t>EFF% = </a:t>
            </a:r>
            <a:r>
              <a:rPr lang="en-US" sz="2800" dirty="0" smtClean="0"/>
              <a:t>12.55%</a:t>
            </a:r>
            <a:r>
              <a:rPr lang="en-US" sz="2800" dirty="0"/>
              <a:t>, because $1 </a:t>
            </a:r>
            <a:r>
              <a:rPr lang="en-US" sz="2800" dirty="0" smtClean="0"/>
              <a:t>borrowed </a:t>
            </a:r>
            <a:r>
              <a:rPr lang="en-US" sz="2800" dirty="0"/>
              <a:t>for one year at 12% </a:t>
            </a:r>
            <a:r>
              <a:rPr lang="en-US" sz="2800" dirty="0" smtClean="0"/>
              <a:t>quarterly </a:t>
            </a:r>
            <a:r>
              <a:rPr lang="en-US" sz="2800" dirty="0"/>
              <a:t>compounding would grow to the same </a:t>
            </a:r>
            <a:r>
              <a:rPr lang="en-US" sz="2800" dirty="0" smtClean="0"/>
              <a:t>amount </a:t>
            </a:r>
            <a:r>
              <a:rPr lang="en-US" sz="2800" dirty="0"/>
              <a:t>as $1 </a:t>
            </a:r>
            <a:r>
              <a:rPr lang="en-US" sz="2800" dirty="0" smtClean="0"/>
              <a:t>borrowed </a:t>
            </a:r>
            <a:r>
              <a:rPr lang="en-US" sz="2800" dirty="0"/>
              <a:t>for one year at </a:t>
            </a:r>
            <a:r>
              <a:rPr lang="en-US" sz="2800" dirty="0" smtClean="0"/>
              <a:t>12.55% </a:t>
            </a:r>
            <a:r>
              <a:rPr lang="en-US" sz="2800" dirty="0"/>
              <a:t>annual compounding.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6801F572-DE3E-4AFA-AC3A-30EF7F79495B}" type="slidenum">
              <a:rPr lang="en-US">
                <a:latin typeface="+mn-lt"/>
              </a:rPr>
              <a:pPr>
                <a:defRPr/>
              </a:pPr>
              <a:t>44</a:t>
            </a:fld>
            <a:endParaRPr lang="en-US" dirty="0">
              <a:latin typeface="+mn-lt"/>
            </a:endParaRPr>
          </a:p>
        </p:txBody>
      </p:sp>
      <p:grpSp>
        <p:nvGrpSpPr>
          <p:cNvPr id="63491" name="Group 36"/>
          <p:cNvGrpSpPr>
            <a:grpSpLocks/>
          </p:cNvGrpSpPr>
          <p:nvPr/>
        </p:nvGrpSpPr>
        <p:grpSpPr bwMode="auto">
          <a:xfrm>
            <a:off x="1925638" y="2209800"/>
            <a:ext cx="5618162" cy="1262063"/>
            <a:chOff x="1213" y="1392"/>
            <a:chExt cx="3539" cy="795"/>
          </a:xfrm>
        </p:grpSpPr>
        <p:sp>
          <p:nvSpPr>
            <p:cNvPr id="63506" name="Rectangle 12"/>
            <p:cNvSpPr>
              <a:spLocks noChangeArrowheads="1"/>
            </p:cNvSpPr>
            <p:nvPr/>
          </p:nvSpPr>
          <p:spPr bwMode="auto">
            <a:xfrm>
              <a:off x="1213" y="1601"/>
              <a:ext cx="3539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en-US" sz="3200" dirty="0"/>
                <a:t>EFF% =     1  +              − 1</a:t>
              </a:r>
            </a:p>
          </p:txBody>
        </p:sp>
        <p:sp>
          <p:nvSpPr>
            <p:cNvPr id="63507" name="Rectangle 10"/>
            <p:cNvSpPr>
              <a:spLocks noChangeArrowheads="1"/>
            </p:cNvSpPr>
            <p:nvPr/>
          </p:nvSpPr>
          <p:spPr bwMode="auto">
            <a:xfrm>
              <a:off x="3237" y="1440"/>
              <a:ext cx="570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I</a:t>
              </a:r>
              <a:r>
                <a:rPr lang="en-US" sz="3200" baseline="-25000"/>
                <a:t>NOM</a:t>
              </a:r>
              <a:endParaRPr lang="en-US" sz="3200"/>
            </a:p>
          </p:txBody>
        </p:sp>
        <p:sp>
          <p:nvSpPr>
            <p:cNvPr id="63508" name="Line 11"/>
            <p:cNvSpPr>
              <a:spLocks noChangeShapeType="1"/>
            </p:cNvSpPr>
            <p:nvPr/>
          </p:nvSpPr>
          <p:spPr bwMode="auto">
            <a:xfrm>
              <a:off x="3277" y="1841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9" name="Rectangle 13"/>
            <p:cNvSpPr>
              <a:spLocks noChangeArrowheads="1"/>
            </p:cNvSpPr>
            <p:nvPr/>
          </p:nvSpPr>
          <p:spPr bwMode="auto">
            <a:xfrm>
              <a:off x="3350" y="1824"/>
              <a:ext cx="311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M</a:t>
              </a:r>
            </a:p>
          </p:txBody>
        </p:sp>
        <p:sp>
          <p:nvSpPr>
            <p:cNvPr id="63510" name="Rectangle 14"/>
            <p:cNvSpPr>
              <a:spLocks noChangeArrowheads="1"/>
            </p:cNvSpPr>
            <p:nvPr/>
          </p:nvSpPr>
          <p:spPr bwMode="auto">
            <a:xfrm>
              <a:off x="3878" y="1392"/>
              <a:ext cx="287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/>
                <a:t>M </a:t>
              </a:r>
            </a:p>
          </p:txBody>
        </p:sp>
        <p:sp>
          <p:nvSpPr>
            <p:cNvPr id="63511" name="AutoShape 15"/>
            <p:cNvSpPr>
              <a:spLocks/>
            </p:cNvSpPr>
            <p:nvPr/>
          </p:nvSpPr>
          <p:spPr bwMode="auto">
            <a:xfrm>
              <a:off x="3853" y="1457"/>
              <a:ext cx="48" cy="672"/>
            </a:xfrm>
            <a:prstGeom prst="rightBracket">
              <a:avLst>
                <a:gd name="adj" fmla="val 1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63512" name="AutoShape 16"/>
            <p:cNvSpPr>
              <a:spLocks/>
            </p:cNvSpPr>
            <p:nvPr/>
          </p:nvSpPr>
          <p:spPr bwMode="auto">
            <a:xfrm>
              <a:off x="2509" y="1457"/>
              <a:ext cx="48" cy="720"/>
            </a:xfrm>
            <a:prstGeom prst="leftBracket">
              <a:avLst>
                <a:gd name="adj" fmla="val 125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634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dirty="0" smtClean="0"/>
              <a:t>Another Example: EFF</a:t>
            </a:r>
            <a:r>
              <a:rPr lang="en-US" sz="3200" dirty="0"/>
              <a:t>% for a </a:t>
            </a:r>
            <a:r>
              <a:rPr lang="en-US" sz="3200" dirty="0" smtClean="0"/>
              <a:t>credit card loan with APR </a:t>
            </a:r>
            <a:r>
              <a:rPr lang="en-US" sz="3200" dirty="0"/>
              <a:t>of 12</a:t>
            </a:r>
            <a:r>
              <a:rPr lang="en-US" sz="3200" dirty="0" smtClean="0"/>
              <a:t>%</a:t>
            </a:r>
            <a:r>
              <a:rPr lang="en-US" sz="3200" dirty="0"/>
              <a:t> </a:t>
            </a:r>
            <a:r>
              <a:rPr lang="en-US" sz="3200" dirty="0" smtClean="0"/>
              <a:t>(credit card: monthly compounding)</a:t>
            </a:r>
            <a:endParaRPr lang="en-US" sz="3200" dirty="0"/>
          </a:p>
        </p:txBody>
      </p:sp>
      <p:sp>
        <p:nvSpPr>
          <p:cNvPr id="63493" name="Rectangle 4"/>
          <p:cNvSpPr>
            <a:spLocks noChangeArrowheads="1"/>
          </p:cNvSpPr>
          <p:nvPr/>
        </p:nvSpPr>
        <p:spPr bwMode="auto">
          <a:xfrm>
            <a:off x="2566988" y="3179763"/>
            <a:ext cx="293687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Arial" charset="0"/>
              </a:rPr>
              <a:t> </a:t>
            </a:r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4749800" y="3179763"/>
            <a:ext cx="293688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Arial" charset="0"/>
              </a:rPr>
              <a:t> </a:t>
            </a:r>
          </a:p>
        </p:txBody>
      </p:sp>
      <p:sp>
        <p:nvSpPr>
          <p:cNvPr id="63495" name="Rectangle 6"/>
          <p:cNvSpPr>
            <a:spLocks noChangeArrowheads="1"/>
          </p:cNvSpPr>
          <p:nvPr/>
        </p:nvSpPr>
        <p:spPr bwMode="auto">
          <a:xfrm>
            <a:off x="2544763" y="4681538"/>
            <a:ext cx="293687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Arial" charset="0"/>
              </a:rPr>
              <a:t> </a:t>
            </a:r>
          </a:p>
        </p:txBody>
      </p:sp>
      <p:sp>
        <p:nvSpPr>
          <p:cNvPr id="63496" name="Rectangle 7"/>
          <p:cNvSpPr>
            <a:spLocks noChangeArrowheads="1"/>
          </p:cNvSpPr>
          <p:nvPr/>
        </p:nvSpPr>
        <p:spPr bwMode="auto">
          <a:xfrm>
            <a:off x="5084763" y="4681538"/>
            <a:ext cx="293687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b="1">
                <a:latin typeface="Arial" charset="0"/>
              </a:rPr>
              <a:t> </a:t>
            </a:r>
          </a:p>
        </p:txBody>
      </p:sp>
      <p:grpSp>
        <p:nvGrpSpPr>
          <p:cNvPr id="63497" name="Group 37"/>
          <p:cNvGrpSpPr>
            <a:grpSpLocks/>
          </p:cNvGrpSpPr>
          <p:nvPr/>
        </p:nvGrpSpPr>
        <p:grpSpPr bwMode="auto">
          <a:xfrm>
            <a:off x="2057400" y="3462338"/>
            <a:ext cx="5618163" cy="1268412"/>
            <a:chOff x="1296" y="2181"/>
            <a:chExt cx="3539" cy="799"/>
          </a:xfrm>
        </p:grpSpPr>
        <p:sp>
          <p:nvSpPr>
            <p:cNvPr id="63499" name="Rectangle 29"/>
            <p:cNvSpPr>
              <a:spLocks noChangeArrowheads="1"/>
            </p:cNvSpPr>
            <p:nvPr/>
          </p:nvSpPr>
          <p:spPr bwMode="auto">
            <a:xfrm>
              <a:off x="1296" y="2390"/>
              <a:ext cx="3539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en-US" sz="3200"/>
                <a:t>        =     1   +              − 1</a:t>
              </a:r>
            </a:p>
          </p:txBody>
        </p:sp>
        <p:sp>
          <p:nvSpPr>
            <p:cNvPr id="63500" name="Rectangle 27"/>
            <p:cNvSpPr>
              <a:spLocks noChangeArrowheads="1"/>
            </p:cNvSpPr>
            <p:nvPr/>
          </p:nvSpPr>
          <p:spPr bwMode="auto">
            <a:xfrm>
              <a:off x="3320" y="2229"/>
              <a:ext cx="61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0.12</a:t>
              </a:r>
            </a:p>
          </p:txBody>
        </p:sp>
        <p:sp>
          <p:nvSpPr>
            <p:cNvPr id="63501" name="Line 28"/>
            <p:cNvSpPr>
              <a:spLocks noChangeShapeType="1"/>
            </p:cNvSpPr>
            <p:nvPr/>
          </p:nvSpPr>
          <p:spPr bwMode="auto">
            <a:xfrm>
              <a:off x="3360" y="2630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502" name="Rectangle 30"/>
            <p:cNvSpPr>
              <a:spLocks noChangeArrowheads="1"/>
            </p:cNvSpPr>
            <p:nvPr/>
          </p:nvSpPr>
          <p:spPr bwMode="auto">
            <a:xfrm>
              <a:off x="3433" y="2613"/>
              <a:ext cx="397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dirty="0" smtClean="0"/>
                <a:t>12</a:t>
              </a:r>
              <a:endParaRPr lang="en-US" sz="3200" dirty="0"/>
            </a:p>
          </p:txBody>
        </p:sp>
        <p:sp>
          <p:nvSpPr>
            <p:cNvPr id="63503" name="Rectangle 31"/>
            <p:cNvSpPr>
              <a:spLocks noChangeArrowheads="1"/>
            </p:cNvSpPr>
            <p:nvPr/>
          </p:nvSpPr>
          <p:spPr bwMode="auto">
            <a:xfrm>
              <a:off x="3961" y="2181"/>
              <a:ext cx="2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dirty="0" smtClean="0"/>
                <a:t>12 </a:t>
              </a:r>
              <a:endParaRPr lang="en-US" sz="2000" dirty="0"/>
            </a:p>
          </p:txBody>
        </p:sp>
        <p:sp>
          <p:nvSpPr>
            <p:cNvPr id="63504" name="AutoShape 32"/>
            <p:cNvSpPr>
              <a:spLocks/>
            </p:cNvSpPr>
            <p:nvPr/>
          </p:nvSpPr>
          <p:spPr bwMode="auto">
            <a:xfrm>
              <a:off x="3936" y="2246"/>
              <a:ext cx="48" cy="672"/>
            </a:xfrm>
            <a:prstGeom prst="rightBracket">
              <a:avLst>
                <a:gd name="adj" fmla="val 1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63505" name="AutoShape 33"/>
            <p:cNvSpPr>
              <a:spLocks/>
            </p:cNvSpPr>
            <p:nvPr/>
          </p:nvSpPr>
          <p:spPr bwMode="auto">
            <a:xfrm>
              <a:off x="2544" y="2246"/>
              <a:ext cx="48" cy="720"/>
            </a:xfrm>
            <a:prstGeom prst="leftBracket">
              <a:avLst>
                <a:gd name="adj" fmla="val 125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63498" name="Text Box 35"/>
          <p:cNvSpPr txBox="1">
            <a:spLocks noChangeArrowheads="1"/>
          </p:cNvSpPr>
          <p:nvPr/>
        </p:nvSpPr>
        <p:spPr bwMode="auto">
          <a:xfrm>
            <a:off x="3124200" y="5067300"/>
            <a:ext cx="4114800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= (</a:t>
            </a:r>
            <a:r>
              <a:rPr lang="en-US" sz="3200" dirty="0" smtClean="0"/>
              <a:t>1.01)</a:t>
            </a:r>
            <a:r>
              <a:rPr lang="en-US" sz="3200" baseline="30000" dirty="0" smtClean="0"/>
              <a:t>12</a:t>
            </a:r>
            <a:r>
              <a:rPr lang="en-US" sz="3200" dirty="0" smtClean="0"/>
              <a:t> </a:t>
            </a:r>
            <a:r>
              <a:rPr lang="en-US" sz="3200" dirty="0"/>
              <a:t>- 1.0</a:t>
            </a:r>
          </a:p>
          <a:p>
            <a:r>
              <a:rPr lang="en-US" sz="3200" dirty="0"/>
              <a:t>= </a:t>
            </a:r>
            <a:r>
              <a:rPr lang="en-US" sz="3200" dirty="0" smtClean="0"/>
              <a:t>0.1268 </a:t>
            </a:r>
            <a:r>
              <a:rPr lang="en-US" sz="3200" dirty="0"/>
              <a:t>= </a:t>
            </a:r>
            <a:r>
              <a:rPr lang="en-US" sz="3200" dirty="0" smtClean="0"/>
              <a:t>12.68%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0053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692D01BB-0A52-4F50-96C8-76522A41947D}" type="slidenum">
              <a:rPr lang="en-US">
                <a:latin typeface="+mn-lt"/>
              </a:rPr>
              <a:pPr>
                <a:defRPr/>
              </a:pPr>
              <a:t>45</a:t>
            </a:fld>
            <a:endParaRPr lang="en-US">
              <a:latin typeface="+mn-lt"/>
            </a:endParaRPr>
          </a:p>
        </p:txBody>
      </p:sp>
      <p:sp>
        <p:nvSpPr>
          <p:cNvPr id="64515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Finding </a:t>
            </a:r>
            <a:r>
              <a:rPr lang="en-US" dirty="0" smtClean="0"/>
              <a:t>EFF% </a:t>
            </a:r>
            <a:r>
              <a:rPr lang="en-US" dirty="0"/>
              <a:t>with </a:t>
            </a:r>
            <a:r>
              <a:rPr lang="en-US" dirty="0" smtClean="0"/>
              <a:t>TI BAII+</a:t>
            </a:r>
            <a:endParaRPr lang="en-US" dirty="0"/>
          </a:p>
        </p:txBody>
      </p:sp>
      <p:sp>
        <p:nvSpPr>
          <p:cNvPr id="64516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Previous Example: credit card APR 12%</a:t>
            </a:r>
          </a:p>
          <a:p>
            <a:r>
              <a:rPr lang="en-US" sz="2400" dirty="0" smtClean="0"/>
              <a:t>Press 2ND, Press ICONV;</a:t>
            </a:r>
            <a:endParaRPr lang="en-US" sz="2400" dirty="0"/>
          </a:p>
          <a:p>
            <a:r>
              <a:rPr lang="en-US" sz="2400" dirty="0"/>
              <a:t>Type in </a:t>
            </a:r>
            <a:r>
              <a:rPr lang="en-US" sz="2400" dirty="0" smtClean="0"/>
              <a:t>the nominal annual rate (12), then press ENTER;</a:t>
            </a:r>
            <a:endParaRPr lang="en-US" sz="2400" dirty="0"/>
          </a:p>
          <a:p>
            <a:r>
              <a:rPr lang="en-US" sz="2400" dirty="0" smtClean="0"/>
              <a:t>Press up arrow, you will see C/Y on display, type in the compounding frequency: 12, then press Enter</a:t>
            </a:r>
          </a:p>
          <a:p>
            <a:r>
              <a:rPr lang="en-US" sz="2400" dirty="0" smtClean="0"/>
              <a:t>Press up arrow again, you will see EFF on display, press CPT, you get 12.68</a:t>
            </a:r>
          </a:p>
          <a:p>
            <a:r>
              <a:rPr lang="en-US" sz="2400" dirty="0" smtClean="0"/>
              <a:t>Then your final answer: 12.68%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2275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E8965149-2FE4-48F2-BA9F-12675A1EB8D8}" type="slidenum">
              <a:rPr lang="en-US">
                <a:latin typeface="+mn-lt"/>
              </a:rPr>
              <a:pPr>
                <a:defRPr/>
              </a:pPr>
              <a:t>46</a:t>
            </a:fld>
            <a:endParaRPr lang="en-US">
              <a:latin typeface="+mn-lt"/>
            </a:endParaRPr>
          </a:p>
        </p:txBody>
      </p:sp>
      <p:sp>
        <p:nvSpPr>
          <p:cNvPr id="6246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Comparing </a:t>
            </a:r>
            <a:r>
              <a:rPr lang="en-US" dirty="0" smtClean="0"/>
              <a:t>Rates with EFF%</a:t>
            </a:r>
            <a:endParaRPr lang="en-US" dirty="0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/>
              <a:t>EFF% rate is rarely used in </a:t>
            </a:r>
            <a:r>
              <a:rPr lang="en-US" sz="2800" dirty="0" smtClean="0"/>
              <a:t>TMV calculations: Use Periodic Rate (&amp; the correct number of Periods) for TMV/DCF calculations.</a:t>
            </a:r>
          </a:p>
          <a:p>
            <a:r>
              <a:rPr lang="en-US" sz="2800" dirty="0" smtClean="0"/>
              <a:t>However, EAR/EFF% must be used to </a:t>
            </a:r>
            <a:r>
              <a:rPr lang="en-US" sz="2800" i="1" dirty="0" smtClean="0">
                <a:solidFill>
                  <a:srgbClr val="FF0000"/>
                </a:solidFill>
              </a:rPr>
              <a:t>compare</a:t>
            </a:r>
            <a:r>
              <a:rPr lang="en-US" sz="2800" dirty="0" smtClean="0"/>
              <a:t> the effective costs of different loans or rates of return on different investments when payment periods (compounding frequency) differ.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D508D855-E8EE-4469-956D-79156B3A6252}" type="slidenum">
              <a:rPr lang="en-US">
                <a:latin typeface="+mn-lt"/>
              </a:rPr>
              <a:pPr>
                <a:defRPr/>
              </a:pPr>
              <a:t>47</a:t>
            </a:fld>
            <a:endParaRPr lang="en-US">
              <a:latin typeface="+mn-lt"/>
            </a:endParaRPr>
          </a:p>
        </p:txBody>
      </p:sp>
      <p:sp>
        <p:nvSpPr>
          <p:cNvPr id="67587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dirty="0" smtClean="0"/>
              <a:t>Summary: when </a:t>
            </a:r>
            <a:r>
              <a:rPr lang="en-US" sz="3600" dirty="0"/>
              <a:t>is each rate used?</a:t>
            </a:r>
          </a:p>
        </p:txBody>
      </p:sp>
      <p:grpSp>
        <p:nvGrpSpPr>
          <p:cNvPr id="67588" name="Group 0"/>
          <p:cNvGrpSpPr>
            <a:grpSpLocks/>
          </p:cNvGrpSpPr>
          <p:nvPr/>
        </p:nvGrpSpPr>
        <p:grpSpPr bwMode="auto">
          <a:xfrm>
            <a:off x="1143000" y="2362202"/>
            <a:ext cx="7467600" cy="3536951"/>
            <a:chOff x="745" y="2160"/>
            <a:chExt cx="4704" cy="2228"/>
          </a:xfrm>
        </p:grpSpPr>
        <p:sp>
          <p:nvSpPr>
            <p:cNvPr id="67589" name="Rectangle 6"/>
            <p:cNvSpPr>
              <a:spLocks noChangeArrowheads="1"/>
            </p:cNvSpPr>
            <p:nvPr/>
          </p:nvSpPr>
          <p:spPr bwMode="auto">
            <a:xfrm>
              <a:off x="745" y="2160"/>
              <a:ext cx="816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en-US" sz="3200"/>
                <a:t>I</a:t>
              </a:r>
              <a:r>
                <a:rPr lang="en-US" sz="3200" baseline="-25000"/>
                <a:t>NOM</a:t>
              </a:r>
              <a:r>
                <a:rPr lang="en-US" sz="3200"/>
                <a:t>:</a:t>
              </a:r>
            </a:p>
          </p:txBody>
        </p:sp>
        <p:sp>
          <p:nvSpPr>
            <p:cNvPr id="67590" name="Rectangle 7"/>
            <p:cNvSpPr>
              <a:spLocks noChangeArrowheads="1"/>
            </p:cNvSpPr>
            <p:nvPr/>
          </p:nvSpPr>
          <p:spPr bwMode="auto">
            <a:xfrm>
              <a:off x="1605" y="2160"/>
              <a:ext cx="3844" cy="22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en-US" sz="3200" dirty="0"/>
                <a:t>Written into contracts, quoted by banks and brokers.  </a:t>
              </a:r>
              <a:r>
                <a:rPr lang="en-US" sz="3200" u="sng" dirty="0"/>
                <a:t>Not</a:t>
              </a:r>
              <a:r>
                <a:rPr lang="en-US" sz="3200" dirty="0"/>
                <a:t> used in calculations or </a:t>
              </a:r>
              <a:r>
                <a:rPr lang="en-US" sz="3200" dirty="0" smtClean="0"/>
                <a:t>shown on time lines.</a:t>
              </a:r>
            </a:p>
            <a:p>
              <a:r>
                <a:rPr lang="en-US" sz="3200" dirty="0" smtClean="0"/>
                <a:t>How often interest is compounded should also be given (M).</a:t>
              </a:r>
              <a:endParaRPr lang="en-US" sz="32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634F9F8D-EAE8-43C4-8C7E-03F5623ABBDC}" type="slidenum">
              <a:rPr lang="en-US">
                <a:latin typeface="+mn-lt"/>
              </a:rPr>
              <a:pPr>
                <a:defRPr/>
              </a:pPr>
              <a:t>48</a:t>
            </a:fld>
            <a:endParaRPr lang="en-US">
              <a:latin typeface="+mn-lt"/>
            </a:endParaRPr>
          </a:p>
        </p:txBody>
      </p:sp>
      <p:grpSp>
        <p:nvGrpSpPr>
          <p:cNvPr id="68611" name="Group 1035"/>
          <p:cNvGrpSpPr>
            <a:grpSpLocks/>
          </p:cNvGrpSpPr>
          <p:nvPr/>
        </p:nvGrpSpPr>
        <p:grpSpPr bwMode="auto">
          <a:xfrm>
            <a:off x="1371600" y="2438399"/>
            <a:ext cx="7394575" cy="2976352"/>
            <a:chOff x="864" y="2112"/>
            <a:chExt cx="4658" cy="1365"/>
          </a:xfrm>
        </p:grpSpPr>
        <p:sp>
          <p:nvSpPr>
            <p:cNvPr id="68613" name="Rectangle 2052"/>
            <p:cNvSpPr>
              <a:spLocks noChangeArrowheads="1"/>
            </p:cNvSpPr>
            <p:nvPr/>
          </p:nvSpPr>
          <p:spPr bwMode="auto">
            <a:xfrm>
              <a:off x="864" y="2112"/>
              <a:ext cx="615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en-US" sz="3200"/>
                <a:t>I</a:t>
              </a:r>
              <a:r>
                <a:rPr lang="en-US" sz="3200" baseline="-25000"/>
                <a:t>PER</a:t>
              </a:r>
              <a:r>
                <a:rPr lang="en-US" sz="3200"/>
                <a:t>:</a:t>
              </a:r>
            </a:p>
          </p:txBody>
        </p:sp>
        <p:sp>
          <p:nvSpPr>
            <p:cNvPr id="68614" name="Rectangle 2053"/>
            <p:cNvSpPr>
              <a:spLocks noChangeArrowheads="1"/>
            </p:cNvSpPr>
            <p:nvPr/>
          </p:nvSpPr>
          <p:spPr bwMode="auto">
            <a:xfrm>
              <a:off x="1488" y="2112"/>
              <a:ext cx="4034" cy="8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en-US" sz="2800" dirty="0"/>
                <a:t>Used in calculations, shown on time lines</a:t>
              </a:r>
              <a:r>
                <a:rPr lang="en-US" sz="2800" dirty="0" smtClean="0"/>
                <a:t>.</a:t>
              </a:r>
            </a:p>
            <a:p>
              <a:r>
                <a:rPr lang="en-US" sz="2800" dirty="0" smtClean="0"/>
                <a:t>Then the correct number of periods used in calculation is M*N.</a:t>
              </a:r>
              <a:endParaRPr lang="en-US" sz="2800" dirty="0"/>
            </a:p>
          </p:txBody>
        </p:sp>
        <p:sp>
          <p:nvSpPr>
            <p:cNvPr id="68615" name="Rectangle 2054"/>
            <p:cNvSpPr>
              <a:spLocks noChangeArrowheads="1"/>
            </p:cNvSpPr>
            <p:nvPr/>
          </p:nvSpPr>
          <p:spPr bwMode="auto">
            <a:xfrm>
              <a:off x="912" y="2984"/>
              <a:ext cx="4204" cy="4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r>
                <a:rPr lang="en-US" sz="3200" dirty="0"/>
                <a:t>If I</a:t>
              </a:r>
              <a:r>
                <a:rPr lang="en-US" sz="3200" baseline="-25000" dirty="0"/>
                <a:t>NOM</a:t>
              </a:r>
              <a:r>
                <a:rPr lang="en-US" sz="3200" dirty="0"/>
                <a:t> has annual compounding,</a:t>
              </a:r>
            </a:p>
            <a:p>
              <a:r>
                <a:rPr lang="en-US" sz="3200" dirty="0"/>
                <a:t>then I</a:t>
              </a:r>
              <a:r>
                <a:rPr lang="en-US" sz="3200" baseline="-25000" dirty="0"/>
                <a:t>PER</a:t>
              </a:r>
              <a:r>
                <a:rPr lang="en-US" sz="3200" dirty="0"/>
                <a:t>  =  I</a:t>
              </a:r>
              <a:r>
                <a:rPr lang="en-US" sz="3200" baseline="-25000" dirty="0"/>
                <a:t>NOM</a:t>
              </a:r>
              <a:r>
                <a:rPr lang="en-US" sz="3200" dirty="0"/>
                <a:t>/1 = </a:t>
              </a:r>
              <a:r>
                <a:rPr lang="en-US" sz="3200" dirty="0" smtClean="0"/>
                <a:t>I</a:t>
              </a:r>
              <a:r>
                <a:rPr lang="en-US" sz="3200" baseline="-25000" dirty="0" smtClean="0"/>
                <a:t>NOM</a:t>
              </a:r>
              <a:endParaRPr lang="en-US" sz="3200" dirty="0"/>
            </a:p>
          </p:txBody>
        </p:sp>
      </p:grpSp>
      <p:sp>
        <p:nvSpPr>
          <p:cNvPr id="68612" name="Rectangle 205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When is each rate used? (Continued)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53F700AE-C72F-4D83-B334-FC9E6D21E917}" type="slidenum">
              <a:rPr lang="en-US">
                <a:latin typeface="+mn-lt"/>
              </a:rPr>
              <a:pPr>
                <a:defRPr/>
              </a:pPr>
              <a:t>49</a:t>
            </a:fld>
            <a:endParaRPr lang="en-US">
              <a:latin typeface="+mn-lt"/>
            </a:endParaRPr>
          </a:p>
        </p:txBody>
      </p:sp>
      <p:sp>
        <p:nvSpPr>
          <p:cNvPr id="6963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When is each rate used? (Continued)</a:t>
            </a:r>
          </a:p>
        </p:txBody>
      </p:sp>
      <p:sp>
        <p:nvSpPr>
          <p:cNvPr id="69636" name="Rectangle 8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EAR (or EFF%): </a:t>
            </a:r>
            <a:r>
              <a:rPr lang="en-US" dirty="0" smtClean="0"/>
              <a:t>used </a:t>
            </a:r>
            <a:r>
              <a:rPr lang="en-US" dirty="0"/>
              <a:t>to compare returns on investments </a:t>
            </a:r>
            <a:r>
              <a:rPr lang="en-US" dirty="0" smtClean="0"/>
              <a:t>or effective costs of loans with </a:t>
            </a:r>
            <a:r>
              <a:rPr lang="en-US" dirty="0"/>
              <a:t>different payments per year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D87D58CD-EE26-437D-9834-2E6B0B6BE98E}" type="slidenum">
              <a:rPr lang="en-US">
                <a:latin typeface="+mn-lt"/>
              </a:rPr>
              <a:pPr>
                <a:defRPr/>
              </a:pPr>
              <a:t>5</a:t>
            </a:fld>
            <a:endParaRPr lang="en-US">
              <a:latin typeface="+mn-lt"/>
            </a:endParaRPr>
          </a:p>
        </p:txBody>
      </p:sp>
      <p:sp>
        <p:nvSpPr>
          <p:cNvPr id="6147" name="Rectangle 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4-1 Time Lines:</a:t>
            </a:r>
            <a:br>
              <a:rPr lang="en-US" dirty="0" smtClean="0"/>
            </a:br>
            <a:r>
              <a:rPr lang="en-US" sz="2800" dirty="0" smtClean="0"/>
              <a:t>show </a:t>
            </a:r>
            <a:r>
              <a:rPr lang="en-US" sz="2800" dirty="0"/>
              <a:t>timing of cash flows</a:t>
            </a:r>
            <a:r>
              <a:rPr lang="en-US" sz="2800" dirty="0" smtClean="0"/>
              <a:t>. The basic tool for TVM/DCF analysis.</a:t>
            </a:r>
            <a:endParaRPr lang="en-US" sz="2800" dirty="0"/>
          </a:p>
        </p:txBody>
      </p:sp>
      <p:grpSp>
        <p:nvGrpSpPr>
          <p:cNvPr id="6148" name="Group 2077"/>
          <p:cNvGrpSpPr>
            <a:grpSpLocks/>
          </p:cNvGrpSpPr>
          <p:nvPr/>
        </p:nvGrpSpPr>
        <p:grpSpPr bwMode="auto">
          <a:xfrm>
            <a:off x="1100138" y="2667000"/>
            <a:ext cx="7842250" cy="3341687"/>
            <a:chOff x="693" y="1903"/>
            <a:chExt cx="4940" cy="2105"/>
          </a:xfrm>
        </p:grpSpPr>
        <p:sp>
          <p:nvSpPr>
            <p:cNvPr id="6149" name="Rectangle 6"/>
            <p:cNvSpPr>
              <a:spLocks noChangeArrowheads="1"/>
            </p:cNvSpPr>
            <p:nvPr/>
          </p:nvSpPr>
          <p:spPr bwMode="auto">
            <a:xfrm>
              <a:off x="693" y="2665"/>
              <a:ext cx="49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CF</a:t>
              </a:r>
              <a:r>
                <a:rPr lang="en-US" sz="3200" baseline="-25000"/>
                <a:t>0</a:t>
              </a:r>
            </a:p>
          </p:txBody>
        </p:sp>
        <p:sp>
          <p:nvSpPr>
            <p:cNvPr id="6150" name="Rectangle 7"/>
            <p:cNvSpPr>
              <a:spLocks noChangeArrowheads="1"/>
            </p:cNvSpPr>
            <p:nvPr/>
          </p:nvSpPr>
          <p:spPr bwMode="auto">
            <a:xfrm>
              <a:off x="2079" y="2665"/>
              <a:ext cx="49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CF</a:t>
              </a:r>
              <a:r>
                <a:rPr lang="en-US" sz="3200" baseline="-25000"/>
                <a:t>1</a:t>
              </a:r>
            </a:p>
          </p:txBody>
        </p:sp>
        <p:sp>
          <p:nvSpPr>
            <p:cNvPr id="6151" name="Rectangle 8"/>
            <p:cNvSpPr>
              <a:spLocks noChangeArrowheads="1"/>
            </p:cNvSpPr>
            <p:nvPr/>
          </p:nvSpPr>
          <p:spPr bwMode="auto">
            <a:xfrm>
              <a:off x="4765" y="2665"/>
              <a:ext cx="49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CF</a:t>
              </a:r>
              <a:r>
                <a:rPr lang="en-US" sz="3200" baseline="-25000"/>
                <a:t>3</a:t>
              </a:r>
            </a:p>
          </p:txBody>
        </p:sp>
        <p:sp>
          <p:nvSpPr>
            <p:cNvPr id="6152" name="Line 9"/>
            <p:cNvSpPr>
              <a:spLocks noChangeShapeType="1"/>
            </p:cNvSpPr>
            <p:nvPr/>
          </p:nvSpPr>
          <p:spPr bwMode="auto">
            <a:xfrm>
              <a:off x="894" y="2304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3" name="Line 10"/>
            <p:cNvSpPr>
              <a:spLocks noChangeShapeType="1"/>
            </p:cNvSpPr>
            <p:nvPr/>
          </p:nvSpPr>
          <p:spPr bwMode="auto">
            <a:xfrm>
              <a:off x="2286" y="2312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Line 11"/>
            <p:cNvSpPr>
              <a:spLocks noChangeShapeType="1"/>
            </p:cNvSpPr>
            <p:nvPr/>
          </p:nvSpPr>
          <p:spPr bwMode="auto">
            <a:xfrm>
              <a:off x="3534" y="2312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Line 12"/>
            <p:cNvSpPr>
              <a:spLocks noChangeShapeType="1"/>
            </p:cNvSpPr>
            <p:nvPr/>
          </p:nvSpPr>
          <p:spPr bwMode="auto">
            <a:xfrm>
              <a:off x="4974" y="2312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6" name="Line 13"/>
            <p:cNvSpPr>
              <a:spLocks noChangeShapeType="1"/>
            </p:cNvSpPr>
            <p:nvPr/>
          </p:nvSpPr>
          <p:spPr bwMode="auto">
            <a:xfrm>
              <a:off x="902" y="2496"/>
              <a:ext cx="40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Rectangle 14"/>
            <p:cNvSpPr>
              <a:spLocks noChangeArrowheads="1"/>
            </p:cNvSpPr>
            <p:nvPr/>
          </p:nvSpPr>
          <p:spPr bwMode="auto">
            <a:xfrm>
              <a:off x="3327" y="2665"/>
              <a:ext cx="49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CF</a:t>
              </a:r>
              <a:r>
                <a:rPr lang="en-US" sz="3200" baseline="-25000"/>
                <a:t>2</a:t>
              </a:r>
            </a:p>
          </p:txBody>
        </p:sp>
        <p:sp>
          <p:nvSpPr>
            <p:cNvPr id="6158" name="Rectangle 15"/>
            <p:cNvSpPr>
              <a:spLocks noChangeArrowheads="1"/>
            </p:cNvSpPr>
            <p:nvPr/>
          </p:nvSpPr>
          <p:spPr bwMode="auto">
            <a:xfrm>
              <a:off x="790" y="1903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6159" name="Rectangle 16"/>
            <p:cNvSpPr>
              <a:spLocks noChangeArrowheads="1"/>
            </p:cNvSpPr>
            <p:nvPr/>
          </p:nvSpPr>
          <p:spPr bwMode="auto">
            <a:xfrm>
              <a:off x="2182" y="1903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6160" name="Rectangle 17"/>
            <p:cNvSpPr>
              <a:spLocks noChangeArrowheads="1"/>
            </p:cNvSpPr>
            <p:nvPr/>
          </p:nvSpPr>
          <p:spPr bwMode="auto">
            <a:xfrm>
              <a:off x="3429" y="1903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2</a:t>
              </a:r>
            </a:p>
          </p:txBody>
        </p:sp>
        <p:sp>
          <p:nvSpPr>
            <p:cNvPr id="6161" name="Rectangle 18"/>
            <p:cNvSpPr>
              <a:spLocks noChangeArrowheads="1"/>
            </p:cNvSpPr>
            <p:nvPr/>
          </p:nvSpPr>
          <p:spPr bwMode="auto">
            <a:xfrm>
              <a:off x="4869" y="1903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3</a:t>
              </a:r>
            </a:p>
          </p:txBody>
        </p:sp>
        <p:sp>
          <p:nvSpPr>
            <p:cNvPr id="6162" name="Rectangle 19"/>
            <p:cNvSpPr>
              <a:spLocks noChangeArrowheads="1"/>
            </p:cNvSpPr>
            <p:nvPr/>
          </p:nvSpPr>
          <p:spPr bwMode="auto">
            <a:xfrm>
              <a:off x="1269" y="2255"/>
              <a:ext cx="37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/>
                <a:t>I%</a:t>
              </a:r>
            </a:p>
          </p:txBody>
        </p:sp>
        <p:sp>
          <p:nvSpPr>
            <p:cNvPr id="6163" name="Rectangle 20"/>
            <p:cNvSpPr>
              <a:spLocks noChangeArrowheads="1"/>
            </p:cNvSpPr>
            <p:nvPr/>
          </p:nvSpPr>
          <p:spPr bwMode="auto">
            <a:xfrm>
              <a:off x="750" y="3168"/>
              <a:ext cx="4883" cy="8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/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3200" u="sng" dirty="0"/>
                <a:t>Tick marks</a:t>
              </a:r>
              <a:r>
                <a:rPr lang="en-US" sz="3200" dirty="0"/>
                <a:t> at ends of periods, so Time 0 is today; Time 1 is the end of Period 1; or the beginning of Period 2.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E50E09CC-6FFE-4F9A-A3E9-36C3FCE66DAF}" type="slidenum">
              <a:rPr lang="en-US">
                <a:latin typeface="+mn-lt"/>
              </a:rPr>
              <a:pPr>
                <a:defRPr/>
              </a:pPr>
              <a:t>50</a:t>
            </a:fld>
            <a:endParaRPr lang="en-US" dirty="0">
              <a:latin typeface="+mn-lt"/>
            </a:endParaRPr>
          </a:p>
        </p:txBody>
      </p:sp>
      <p:sp>
        <p:nvSpPr>
          <p:cNvPr id="55299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5300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5301" name="Rectangle 103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dirty="0" smtClean="0"/>
              <a:t>4-15b The Result of Frequent Compounding</a:t>
            </a:r>
            <a:endParaRPr lang="en-US" sz="3600" dirty="0"/>
          </a:p>
        </p:txBody>
      </p:sp>
      <p:sp>
        <p:nvSpPr>
          <p:cNvPr id="55302" name="Rectangle 103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Will the FV of a lump sum be larger or smaller if we compound more often, holding the stated I% constant?</a:t>
            </a:r>
          </a:p>
          <a:p>
            <a:r>
              <a:rPr lang="en-US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856506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CD191EB2-CE1C-407F-B801-EBFEB2FC51B0}" type="slidenum">
              <a:rPr lang="en-US">
                <a:latin typeface="+mn-lt"/>
              </a:rPr>
              <a:pPr>
                <a:defRPr/>
              </a:pPr>
              <a:t>51</a:t>
            </a:fld>
            <a:endParaRPr lang="en-US">
              <a:latin typeface="+mn-lt"/>
            </a:endParaRPr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The Impact of Compounding (Answer)</a:t>
            </a:r>
          </a:p>
        </p:txBody>
      </p:sp>
      <p:sp>
        <p:nvSpPr>
          <p:cNvPr id="56326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LARGER! </a:t>
            </a:r>
          </a:p>
          <a:p>
            <a:endParaRPr lang="en-US" dirty="0"/>
          </a:p>
          <a:p>
            <a:r>
              <a:rPr lang="en-US" dirty="0"/>
              <a:t>If compounding is more frequent than once a year--for example, semiannually, quarterly, or </a:t>
            </a:r>
            <a:r>
              <a:rPr lang="en-US" dirty="0" smtClean="0"/>
              <a:t>daily --- interest </a:t>
            </a:r>
            <a:r>
              <a:rPr lang="en-US" dirty="0"/>
              <a:t>is earned on interest more often.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469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7F473C0A-05E9-41E8-A2CA-D8091A8ED217}" type="slidenum">
              <a:rPr lang="en-US">
                <a:latin typeface="+mn-lt"/>
              </a:rPr>
              <a:pPr>
                <a:defRPr/>
              </a:pPr>
              <a:t>52</a:t>
            </a:fld>
            <a:endParaRPr lang="en-US">
              <a:latin typeface="+mn-lt"/>
            </a:endParaRPr>
          </a:p>
        </p:txBody>
      </p:sp>
      <p:sp>
        <p:nvSpPr>
          <p:cNvPr id="5939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800" dirty="0" smtClean="0"/>
              <a:t>Example: FV </a:t>
            </a:r>
            <a:r>
              <a:rPr lang="en-US" sz="2800" dirty="0"/>
              <a:t>of $100 at a 12% nominal rate for 1</a:t>
            </a:r>
            <a:r>
              <a:rPr lang="en-US" sz="2800" dirty="0" smtClean="0"/>
              <a:t> year </a:t>
            </a:r>
            <a:r>
              <a:rPr lang="en-US" sz="2800" dirty="0"/>
              <a:t>with different </a:t>
            </a:r>
            <a:r>
              <a:rPr lang="en-US" sz="2800" dirty="0" smtClean="0"/>
              <a:t>compounding frequencies</a:t>
            </a:r>
            <a:endParaRPr lang="en-US" sz="2800" dirty="0"/>
          </a:p>
        </p:txBody>
      </p:sp>
      <p:sp>
        <p:nvSpPr>
          <p:cNvPr id="59396" name="Rectangle 37"/>
          <p:cNvSpPr>
            <a:spLocks noChangeArrowheads="1"/>
          </p:cNvSpPr>
          <p:nvPr/>
        </p:nvSpPr>
        <p:spPr bwMode="auto">
          <a:xfrm>
            <a:off x="0" y="27416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59414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711500"/>
              </p:ext>
            </p:extLst>
          </p:nvPr>
        </p:nvGraphicFramePr>
        <p:xfrm>
          <a:off x="457200" y="2514600"/>
          <a:ext cx="8382000" cy="2590800"/>
        </p:xfrm>
        <a:graphic>
          <a:graphicData uri="http://schemas.openxmlformats.org/drawingml/2006/table">
            <a:tbl>
              <a:tblPr/>
              <a:tblGrid>
                <a:gridCol w="1819275"/>
                <a:gridCol w="4730750"/>
                <a:gridCol w="1831975"/>
              </a:tblGrid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FV(Ann.)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= $100(1.12)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US" sz="4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= $112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FV(Semi.)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= $100(1.06)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4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= $112.36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FV(Quar.)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= $100(1.03)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  <a:endParaRPr kumimoji="0" lang="en-US" sz="4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= $112.55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FV(Mon.)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= $100(1.01)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12</a:t>
                      </a:r>
                      <a:endParaRPr kumimoji="0" lang="en-US" sz="4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= $112.68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FV(Daily)</a:t>
                      </a:r>
                      <a:endParaRPr kumimoji="0" lang="en-US" sz="4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= $100(1+(0.12/365))</a:t>
                      </a:r>
                      <a:r>
                        <a:rPr kumimoji="0" lang="en-US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(365)</a:t>
                      </a:r>
                      <a:endParaRPr kumimoji="0" lang="en-US" sz="4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= $112.75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44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2A994107-E740-4899-80EB-FCD992FBDCE8}" type="slidenum">
              <a:rPr lang="en-US">
                <a:latin typeface="+mn-lt"/>
              </a:rPr>
              <a:pPr>
                <a:defRPr/>
              </a:pPr>
              <a:t>53</a:t>
            </a:fld>
            <a:endParaRPr lang="en-US">
              <a:latin typeface="+mn-lt"/>
            </a:endParaRPr>
          </a:p>
        </p:txBody>
      </p:sp>
      <p:sp>
        <p:nvSpPr>
          <p:cNvPr id="6553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554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5541" name="Rectangle 1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dirty="0" smtClean="0"/>
              <a:t>Example Continued: EAR </a:t>
            </a:r>
            <a:r>
              <a:rPr lang="en-US" sz="2400" dirty="0"/>
              <a:t>(or EFF%) for a Nominal Rate </a:t>
            </a:r>
            <a:r>
              <a:rPr lang="en-US" sz="2400" dirty="0" smtClean="0"/>
              <a:t>of 12% with different compounding frequencies</a:t>
            </a:r>
            <a:endParaRPr lang="en-US" sz="2400" dirty="0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742950" y="2414588"/>
            <a:ext cx="7570788" cy="3967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defTabSz="1812925">
              <a:tabLst>
                <a:tab pos="1765300" algn="l"/>
                <a:tab pos="2160588" algn="l"/>
                <a:tab pos="5435600" algn="l"/>
                <a:tab pos="5761038" algn="l"/>
              </a:tabLst>
            </a:pPr>
            <a:r>
              <a:rPr lang="en-US" sz="2800" dirty="0" smtClean="0"/>
              <a:t>EAR </a:t>
            </a:r>
            <a:r>
              <a:rPr lang="en-US" sz="2800" baseline="-25000" dirty="0" smtClean="0"/>
              <a:t>Annual</a:t>
            </a:r>
            <a:r>
              <a:rPr lang="en-US" sz="2800" dirty="0"/>
              <a:t>	</a:t>
            </a:r>
            <a:r>
              <a:rPr lang="en-US" sz="2800" dirty="0" smtClean="0"/>
              <a:t>=  Nominal Rate (APR)</a:t>
            </a:r>
            <a:r>
              <a:rPr lang="en-US" sz="2800" dirty="0"/>
              <a:t>	=	 12%.</a:t>
            </a:r>
          </a:p>
          <a:p>
            <a:pPr defTabSz="1812925">
              <a:tabLst>
                <a:tab pos="1765300" algn="l"/>
                <a:tab pos="2160588" algn="l"/>
                <a:tab pos="5435600" algn="l"/>
                <a:tab pos="5761038" algn="l"/>
              </a:tabLst>
            </a:pPr>
            <a:endParaRPr lang="en-US" sz="2800" dirty="0" smtClean="0"/>
          </a:p>
          <a:p>
            <a:pPr defTabSz="1812925">
              <a:tabLst>
                <a:tab pos="1765300" algn="l"/>
                <a:tab pos="2160588" algn="l"/>
                <a:tab pos="5435600" algn="l"/>
                <a:tab pos="5761038" algn="l"/>
              </a:tabLst>
            </a:pPr>
            <a:r>
              <a:rPr lang="en-US" sz="2800" dirty="0" smtClean="0"/>
              <a:t>EAR</a:t>
            </a:r>
            <a:r>
              <a:rPr lang="en-US" sz="2800" baseline="-25000" dirty="0" smtClean="0"/>
              <a:t>S</a:t>
            </a:r>
            <a:r>
              <a:rPr lang="en-US" sz="2800" dirty="0"/>
              <a:t>	=	(1 + 0.12</a:t>
            </a:r>
            <a:r>
              <a:rPr lang="en-US" sz="2800" dirty="0" smtClean="0"/>
              <a:t>/2)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r>
              <a:rPr lang="en-US" sz="2800" dirty="0"/>
              <a:t>- 1	=	 </a:t>
            </a:r>
            <a:r>
              <a:rPr lang="en-US" sz="2800" dirty="0" smtClean="0"/>
              <a:t>12.36%</a:t>
            </a:r>
            <a:r>
              <a:rPr lang="en-US" sz="2800" dirty="0"/>
              <a:t>.</a:t>
            </a:r>
          </a:p>
          <a:p>
            <a:pPr defTabSz="1812925">
              <a:tabLst>
                <a:tab pos="1765300" algn="l"/>
                <a:tab pos="2160588" algn="l"/>
                <a:tab pos="5435600" algn="l"/>
                <a:tab pos="5761038" algn="l"/>
              </a:tabLst>
            </a:pPr>
            <a:endParaRPr lang="en-US" sz="2800" dirty="0"/>
          </a:p>
          <a:p>
            <a:pPr defTabSz="1812925">
              <a:tabLst>
                <a:tab pos="1765300" algn="l"/>
                <a:tab pos="2160588" algn="l"/>
                <a:tab pos="5435600" algn="l"/>
                <a:tab pos="5761038" algn="l"/>
              </a:tabLst>
            </a:pPr>
            <a:r>
              <a:rPr lang="en-US" sz="2800" dirty="0"/>
              <a:t>EAR</a:t>
            </a:r>
            <a:r>
              <a:rPr lang="en-US" sz="2800" baseline="-25000" dirty="0"/>
              <a:t>Q</a:t>
            </a:r>
            <a:r>
              <a:rPr lang="en-US" sz="2800" dirty="0"/>
              <a:t>	=	(1 + 0.12/4)</a:t>
            </a:r>
            <a:r>
              <a:rPr lang="en-US" sz="2800" baseline="30000" dirty="0"/>
              <a:t>4</a:t>
            </a:r>
            <a:r>
              <a:rPr lang="en-US" sz="2800" dirty="0"/>
              <a:t> - 1	=	 12.55%.</a:t>
            </a:r>
          </a:p>
          <a:p>
            <a:pPr defTabSz="1812925">
              <a:tabLst>
                <a:tab pos="1765300" algn="l"/>
                <a:tab pos="2160588" algn="l"/>
                <a:tab pos="5435600" algn="l"/>
                <a:tab pos="5761038" algn="l"/>
              </a:tabLst>
            </a:pPr>
            <a:endParaRPr lang="en-US" sz="2800" dirty="0"/>
          </a:p>
          <a:p>
            <a:pPr defTabSz="1812925">
              <a:tabLst>
                <a:tab pos="1765300" algn="l"/>
                <a:tab pos="2160588" algn="l"/>
                <a:tab pos="5435600" algn="l"/>
                <a:tab pos="5761038" algn="l"/>
              </a:tabLst>
            </a:pPr>
            <a:r>
              <a:rPr lang="en-US" sz="2800" dirty="0"/>
              <a:t>EAR</a:t>
            </a:r>
            <a:r>
              <a:rPr lang="en-US" sz="2800" baseline="-25000" dirty="0"/>
              <a:t>M</a:t>
            </a:r>
            <a:r>
              <a:rPr lang="en-US" sz="2800" dirty="0"/>
              <a:t>	=	(1 + 0.12/12)</a:t>
            </a:r>
            <a:r>
              <a:rPr lang="en-US" sz="2800" baseline="30000" dirty="0"/>
              <a:t>12</a:t>
            </a:r>
            <a:r>
              <a:rPr lang="en-US" sz="2800" dirty="0"/>
              <a:t> - 1	=	 12.68%.</a:t>
            </a:r>
          </a:p>
          <a:p>
            <a:pPr defTabSz="1812925">
              <a:tabLst>
                <a:tab pos="1765300" algn="l"/>
                <a:tab pos="2160588" algn="l"/>
                <a:tab pos="5435600" algn="l"/>
                <a:tab pos="5761038" algn="l"/>
              </a:tabLst>
            </a:pPr>
            <a:endParaRPr lang="en-US" sz="2800" dirty="0"/>
          </a:p>
          <a:p>
            <a:pPr defTabSz="1812925">
              <a:tabLst>
                <a:tab pos="1765300" algn="l"/>
                <a:tab pos="2160588" algn="l"/>
                <a:tab pos="5435600" algn="l"/>
                <a:tab pos="5761038" algn="l"/>
              </a:tabLst>
            </a:pPr>
            <a:r>
              <a:rPr lang="en-US" sz="2800" dirty="0"/>
              <a:t>EAR</a:t>
            </a:r>
            <a:r>
              <a:rPr lang="en-US" sz="2800" baseline="-25000" dirty="0"/>
              <a:t>D(365)</a:t>
            </a:r>
            <a:r>
              <a:rPr lang="en-US" sz="2800" dirty="0"/>
              <a:t>	=	(1 + 0.12/365)</a:t>
            </a:r>
            <a:r>
              <a:rPr lang="en-US" sz="2800" baseline="30000" dirty="0"/>
              <a:t>365</a:t>
            </a:r>
            <a:r>
              <a:rPr lang="en-US" sz="2800" dirty="0"/>
              <a:t> - 1=	 12.75%.</a:t>
            </a:r>
          </a:p>
        </p:txBody>
      </p:sp>
    </p:spTree>
    <p:extLst>
      <p:ext uri="{BB962C8B-B14F-4D97-AF65-F5344CB8AC3E}">
        <p14:creationId xmlns:p14="http://schemas.microsoft.com/office/powerpoint/2010/main" val="3649502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E196017E-4E5D-4DE5-88AC-D86A82E0CBB8}" type="slidenum">
              <a:rPr lang="en-US">
                <a:latin typeface="+mn-lt"/>
              </a:rPr>
              <a:pPr>
                <a:defRPr/>
              </a:pPr>
              <a:t>54</a:t>
            </a:fld>
            <a:endParaRPr lang="en-US">
              <a:latin typeface="+mn-lt"/>
            </a:endParaRPr>
          </a:p>
        </p:txBody>
      </p:sp>
      <p:sp>
        <p:nvSpPr>
          <p:cNvPr id="6656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656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6565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Can the effective rate ever be equal to the nominal rate?</a:t>
            </a:r>
          </a:p>
        </p:txBody>
      </p:sp>
      <p:sp>
        <p:nvSpPr>
          <p:cNvPr id="66566" name="Rectangle 1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/>
              <a:t>Yes, but only if annual compounding is used, i.e., if M = 1.</a:t>
            </a:r>
          </a:p>
          <a:p>
            <a:r>
              <a:rPr lang="en-US"/>
              <a:t>If M &gt; 1, EFF% will always be greater than the nominal rate.</a:t>
            </a:r>
          </a:p>
        </p:txBody>
      </p:sp>
    </p:spTree>
    <p:extLst>
      <p:ext uri="{BB962C8B-B14F-4D97-AF65-F5344CB8AC3E}">
        <p14:creationId xmlns:p14="http://schemas.microsoft.com/office/powerpoint/2010/main" val="2565784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1062F51F-B200-4241-ABFD-CE6DAEE63D59}" type="slidenum">
              <a:rPr lang="en-US">
                <a:latin typeface="+mn-lt"/>
              </a:rPr>
              <a:pPr>
                <a:defRPr/>
              </a:pPr>
              <a:t>55</a:t>
            </a:fld>
            <a:endParaRPr lang="en-US" dirty="0">
              <a:latin typeface="+mn-lt"/>
            </a:endParaRPr>
          </a:p>
        </p:txBody>
      </p:sp>
      <p:sp>
        <p:nvSpPr>
          <p:cNvPr id="70659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0660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0661" name="Rectangle 103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4-17 Amortized Loans</a:t>
            </a:r>
            <a:endParaRPr lang="en-US" dirty="0"/>
          </a:p>
        </p:txBody>
      </p:sp>
      <p:sp>
        <p:nvSpPr>
          <p:cNvPr id="70662" name="Rectangle 103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An amortized loan is a loan that is repaid in </a:t>
            </a:r>
            <a:r>
              <a:rPr lang="en-US" dirty="0" smtClean="0">
                <a:solidFill>
                  <a:srgbClr val="FF0000"/>
                </a:solidFill>
              </a:rPr>
              <a:t>equal amounts</a:t>
            </a:r>
            <a:r>
              <a:rPr lang="en-US" dirty="0" smtClean="0"/>
              <a:t> on a monthly, quarterly, or annual basis etc.</a:t>
            </a:r>
          </a:p>
          <a:p>
            <a:r>
              <a:rPr lang="en-US" dirty="0" smtClean="0"/>
              <a:t>Examples: mortgage loans, auto loans, student loans, and many business loans.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936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1062F51F-B200-4241-ABFD-CE6DAEE63D59}" type="slidenum">
              <a:rPr lang="en-US">
                <a:latin typeface="+mn-lt"/>
              </a:rPr>
              <a:pPr>
                <a:defRPr/>
              </a:pPr>
              <a:t>56</a:t>
            </a:fld>
            <a:endParaRPr lang="en-US">
              <a:latin typeface="+mn-lt"/>
            </a:endParaRPr>
          </a:p>
        </p:txBody>
      </p:sp>
      <p:sp>
        <p:nvSpPr>
          <p:cNvPr id="70659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0660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0661" name="Rectangle 103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dirty="0" smtClean="0"/>
              <a:t>4-17a &amp; 4-17b Payments &amp; Amortization Schedules: an Example</a:t>
            </a:r>
            <a:endParaRPr lang="en-US" sz="3600" dirty="0"/>
          </a:p>
        </p:txBody>
      </p:sp>
      <p:sp>
        <p:nvSpPr>
          <p:cNvPr id="70662" name="Rectangle 103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/>
              <a:t>Construct an amortization schedule for a $</a:t>
            </a:r>
            <a:r>
              <a:rPr lang="en-US" dirty="0" smtClean="0"/>
              <a:t>100,000, 6% annual rate </a:t>
            </a:r>
            <a:r>
              <a:rPr lang="en-US" dirty="0"/>
              <a:t>loan with </a:t>
            </a:r>
            <a:r>
              <a:rPr lang="en-US" dirty="0" smtClean="0"/>
              <a:t>5 </a:t>
            </a:r>
            <a:r>
              <a:rPr lang="en-US" dirty="0"/>
              <a:t>equal </a:t>
            </a:r>
            <a:r>
              <a:rPr lang="en-US" dirty="0" smtClean="0"/>
              <a:t>payments at the end of the next 5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799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5" name="Group 35"/>
          <p:cNvGrpSpPr>
            <a:grpSpLocks/>
          </p:cNvGrpSpPr>
          <p:nvPr/>
        </p:nvGrpSpPr>
        <p:grpSpPr bwMode="auto">
          <a:xfrm>
            <a:off x="873125" y="2713038"/>
            <a:ext cx="7826375" cy="3716338"/>
            <a:chOff x="550" y="1709"/>
            <a:chExt cx="4930" cy="2341"/>
          </a:xfrm>
        </p:grpSpPr>
        <p:sp>
          <p:nvSpPr>
            <p:cNvPr id="71685" name="Rectangle 6"/>
            <p:cNvSpPr>
              <a:spLocks noChangeArrowheads="1"/>
            </p:cNvSpPr>
            <p:nvPr/>
          </p:nvSpPr>
          <p:spPr bwMode="auto">
            <a:xfrm>
              <a:off x="2028" y="2436"/>
              <a:ext cx="60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PMT</a:t>
              </a:r>
            </a:p>
          </p:txBody>
        </p:sp>
        <p:sp>
          <p:nvSpPr>
            <p:cNvPr id="71686" name="Rectangle 7"/>
            <p:cNvSpPr>
              <a:spLocks noChangeArrowheads="1"/>
            </p:cNvSpPr>
            <p:nvPr/>
          </p:nvSpPr>
          <p:spPr bwMode="auto">
            <a:xfrm>
              <a:off x="4710" y="2436"/>
              <a:ext cx="60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PMT</a:t>
              </a:r>
            </a:p>
          </p:txBody>
        </p:sp>
        <p:grpSp>
          <p:nvGrpSpPr>
            <p:cNvPr id="71687" name="Group 8"/>
            <p:cNvGrpSpPr>
              <a:grpSpLocks/>
            </p:cNvGrpSpPr>
            <p:nvPr/>
          </p:nvGrpSpPr>
          <p:grpSpPr bwMode="auto">
            <a:xfrm>
              <a:off x="961" y="2062"/>
              <a:ext cx="4080" cy="373"/>
              <a:chOff x="713" y="1661"/>
              <a:chExt cx="4080" cy="373"/>
            </a:xfrm>
          </p:grpSpPr>
          <p:sp>
            <p:nvSpPr>
              <p:cNvPr id="71709" name="Line 9"/>
              <p:cNvSpPr>
                <a:spLocks noChangeShapeType="1"/>
              </p:cNvSpPr>
              <p:nvPr/>
            </p:nvSpPr>
            <p:spPr bwMode="auto">
              <a:xfrm>
                <a:off x="713" y="1661"/>
                <a:ext cx="0" cy="3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0" name="Line 10"/>
              <p:cNvSpPr>
                <a:spLocks noChangeShapeType="1"/>
              </p:cNvSpPr>
              <p:nvPr/>
            </p:nvSpPr>
            <p:spPr bwMode="auto">
              <a:xfrm>
                <a:off x="2105" y="1661"/>
                <a:ext cx="0" cy="3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1" name="Line 11"/>
              <p:cNvSpPr>
                <a:spLocks noChangeShapeType="1"/>
              </p:cNvSpPr>
              <p:nvPr/>
            </p:nvSpPr>
            <p:spPr bwMode="auto">
              <a:xfrm>
                <a:off x="3353" y="1661"/>
                <a:ext cx="0" cy="3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2" name="Line 12"/>
              <p:cNvSpPr>
                <a:spLocks noChangeShapeType="1"/>
              </p:cNvSpPr>
              <p:nvPr/>
            </p:nvSpPr>
            <p:spPr bwMode="auto">
              <a:xfrm>
                <a:off x="4793" y="1661"/>
                <a:ext cx="0" cy="37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13" name="Line 13"/>
              <p:cNvSpPr>
                <a:spLocks noChangeShapeType="1"/>
              </p:cNvSpPr>
              <p:nvPr/>
            </p:nvSpPr>
            <p:spPr bwMode="auto">
              <a:xfrm>
                <a:off x="721" y="1848"/>
                <a:ext cx="40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688" name="Rectangle 14"/>
            <p:cNvSpPr>
              <a:spLocks noChangeArrowheads="1"/>
            </p:cNvSpPr>
            <p:nvPr/>
          </p:nvSpPr>
          <p:spPr bwMode="auto">
            <a:xfrm>
              <a:off x="3272" y="2436"/>
              <a:ext cx="602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PMT</a:t>
              </a:r>
            </a:p>
          </p:txBody>
        </p:sp>
        <p:sp>
          <p:nvSpPr>
            <p:cNvPr id="71689" name="Rectangle 15"/>
            <p:cNvSpPr>
              <a:spLocks noChangeArrowheads="1"/>
            </p:cNvSpPr>
            <p:nvPr/>
          </p:nvSpPr>
          <p:spPr bwMode="auto">
            <a:xfrm>
              <a:off x="833" y="1709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71690" name="Rectangle 16"/>
            <p:cNvSpPr>
              <a:spLocks noChangeArrowheads="1"/>
            </p:cNvSpPr>
            <p:nvPr/>
          </p:nvSpPr>
          <p:spPr bwMode="auto">
            <a:xfrm>
              <a:off x="2233" y="1709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71691" name="Rectangle 17"/>
            <p:cNvSpPr>
              <a:spLocks noChangeArrowheads="1"/>
            </p:cNvSpPr>
            <p:nvPr/>
          </p:nvSpPr>
          <p:spPr bwMode="auto">
            <a:xfrm>
              <a:off x="3472" y="1709"/>
              <a:ext cx="397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dirty="0" smtClean="0"/>
                <a:t>---</a:t>
              </a:r>
              <a:endParaRPr lang="en-US" sz="3200" dirty="0"/>
            </a:p>
          </p:txBody>
        </p:sp>
        <p:sp>
          <p:nvSpPr>
            <p:cNvPr id="71692" name="Rectangle 18"/>
            <p:cNvSpPr>
              <a:spLocks noChangeArrowheads="1"/>
            </p:cNvSpPr>
            <p:nvPr/>
          </p:nvSpPr>
          <p:spPr bwMode="auto">
            <a:xfrm>
              <a:off x="4910" y="1709"/>
              <a:ext cx="256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dirty="0"/>
                <a:t>5</a:t>
              </a:r>
            </a:p>
          </p:txBody>
        </p:sp>
        <p:sp>
          <p:nvSpPr>
            <p:cNvPr id="71693" name="Rectangle 19"/>
            <p:cNvSpPr>
              <a:spLocks noChangeArrowheads="1"/>
            </p:cNvSpPr>
            <p:nvPr/>
          </p:nvSpPr>
          <p:spPr bwMode="auto">
            <a:xfrm>
              <a:off x="1336" y="2010"/>
              <a:ext cx="410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dirty="0"/>
                <a:t>6</a:t>
              </a:r>
              <a:r>
                <a:rPr lang="en-US" sz="2400" dirty="0" smtClean="0"/>
                <a:t>%</a:t>
              </a:r>
              <a:endParaRPr lang="en-US" sz="2400" dirty="0"/>
            </a:p>
          </p:txBody>
        </p:sp>
        <p:sp>
          <p:nvSpPr>
            <p:cNvPr id="71694" name="Rectangle 20"/>
            <p:cNvSpPr>
              <a:spLocks noChangeArrowheads="1"/>
            </p:cNvSpPr>
            <p:nvPr/>
          </p:nvSpPr>
          <p:spPr bwMode="auto">
            <a:xfrm>
              <a:off x="550" y="2436"/>
              <a:ext cx="1040" cy="3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dirty="0" smtClean="0"/>
                <a:t>100,000</a:t>
              </a:r>
              <a:endParaRPr lang="en-US" sz="3200" dirty="0"/>
            </a:p>
          </p:txBody>
        </p:sp>
        <p:sp>
          <p:nvSpPr>
            <p:cNvPr id="71695" name="Rectangle 22"/>
            <p:cNvSpPr>
              <a:spLocks noChangeArrowheads="1"/>
            </p:cNvSpPr>
            <p:nvPr/>
          </p:nvSpPr>
          <p:spPr bwMode="auto">
            <a:xfrm>
              <a:off x="720" y="3120"/>
              <a:ext cx="4760" cy="8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en-US" sz="2600" dirty="0"/>
                <a:t>		</a:t>
              </a:r>
              <a:r>
                <a:rPr lang="en-US" sz="2600" dirty="0" smtClean="0"/>
                <a:t>5         6    100,000              </a:t>
              </a:r>
              <a:r>
                <a:rPr lang="en-US" sz="2600" dirty="0"/>
                <a:t>0</a:t>
              </a:r>
            </a:p>
            <a:p>
              <a:r>
                <a:rPr lang="en-US" sz="2600" dirty="0"/>
                <a:t>			</a:t>
              </a:r>
            </a:p>
            <a:p>
              <a:r>
                <a:rPr lang="en-US" sz="2600" dirty="0"/>
                <a:t>				   </a:t>
              </a:r>
            </a:p>
          </p:txBody>
        </p:sp>
        <p:sp>
          <p:nvSpPr>
            <p:cNvPr id="71696" name="AutoShape 23"/>
            <p:cNvSpPr>
              <a:spLocks noChangeArrowheads="1"/>
            </p:cNvSpPr>
            <p:nvPr/>
          </p:nvSpPr>
          <p:spPr bwMode="auto">
            <a:xfrm>
              <a:off x="680" y="3170"/>
              <a:ext cx="864" cy="343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600"/>
                <a:t>INPUTS</a:t>
              </a:r>
            </a:p>
          </p:txBody>
        </p:sp>
        <p:sp>
          <p:nvSpPr>
            <p:cNvPr id="71697" name="AutoShape 24"/>
            <p:cNvSpPr>
              <a:spLocks noChangeArrowheads="1"/>
            </p:cNvSpPr>
            <p:nvPr/>
          </p:nvSpPr>
          <p:spPr bwMode="auto">
            <a:xfrm>
              <a:off x="674" y="3661"/>
              <a:ext cx="864" cy="344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2600"/>
                <a:t> OUTPUT </a:t>
              </a:r>
            </a:p>
          </p:txBody>
        </p:sp>
        <p:sp>
          <p:nvSpPr>
            <p:cNvPr id="71698" name="AutoShape 25"/>
            <p:cNvSpPr>
              <a:spLocks noChangeArrowheads="1"/>
            </p:cNvSpPr>
            <p:nvPr/>
          </p:nvSpPr>
          <p:spPr bwMode="auto">
            <a:xfrm>
              <a:off x="3088" y="3390"/>
              <a:ext cx="524" cy="256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699" name="AutoShape 26"/>
            <p:cNvSpPr>
              <a:spLocks noChangeArrowheads="1"/>
            </p:cNvSpPr>
            <p:nvPr/>
          </p:nvSpPr>
          <p:spPr bwMode="auto">
            <a:xfrm>
              <a:off x="2416" y="3390"/>
              <a:ext cx="512" cy="256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700" name="AutoShape 27"/>
            <p:cNvSpPr>
              <a:spLocks noChangeArrowheads="1"/>
            </p:cNvSpPr>
            <p:nvPr/>
          </p:nvSpPr>
          <p:spPr bwMode="auto">
            <a:xfrm>
              <a:off x="1792" y="3390"/>
              <a:ext cx="416" cy="256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701" name="AutoShape 28"/>
            <p:cNvSpPr>
              <a:spLocks noChangeArrowheads="1"/>
            </p:cNvSpPr>
            <p:nvPr/>
          </p:nvSpPr>
          <p:spPr bwMode="auto">
            <a:xfrm>
              <a:off x="4384" y="3390"/>
              <a:ext cx="464" cy="256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702" name="Rectangle 29"/>
            <p:cNvSpPr>
              <a:spLocks noChangeArrowheads="1"/>
            </p:cNvSpPr>
            <p:nvPr/>
          </p:nvSpPr>
          <p:spPr bwMode="auto">
            <a:xfrm>
              <a:off x="1872" y="3375"/>
              <a:ext cx="242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/>
                <a:t>N</a:t>
              </a:r>
            </a:p>
          </p:txBody>
        </p:sp>
        <p:sp>
          <p:nvSpPr>
            <p:cNvPr id="71703" name="Rectangle 30"/>
            <p:cNvSpPr>
              <a:spLocks noChangeArrowheads="1"/>
            </p:cNvSpPr>
            <p:nvPr/>
          </p:nvSpPr>
          <p:spPr bwMode="auto">
            <a:xfrm>
              <a:off x="2420" y="3382"/>
              <a:ext cx="48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r>
                <a:rPr lang="en-US" sz="2400"/>
                <a:t>I/YR</a:t>
              </a:r>
            </a:p>
          </p:txBody>
        </p:sp>
        <p:sp>
          <p:nvSpPr>
            <p:cNvPr id="71704" name="Rectangle 31"/>
            <p:cNvSpPr>
              <a:spLocks noChangeArrowheads="1"/>
            </p:cNvSpPr>
            <p:nvPr/>
          </p:nvSpPr>
          <p:spPr bwMode="auto">
            <a:xfrm>
              <a:off x="3104" y="3368"/>
              <a:ext cx="49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sz="2400" dirty="0"/>
                <a:t>PV</a:t>
              </a:r>
            </a:p>
          </p:txBody>
        </p:sp>
        <p:sp>
          <p:nvSpPr>
            <p:cNvPr id="71705" name="Rectangle 32"/>
            <p:cNvSpPr>
              <a:spLocks noChangeArrowheads="1"/>
            </p:cNvSpPr>
            <p:nvPr/>
          </p:nvSpPr>
          <p:spPr bwMode="auto">
            <a:xfrm>
              <a:off x="4463" y="3375"/>
              <a:ext cx="329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/>
                <a:t>FV</a:t>
              </a:r>
            </a:p>
          </p:txBody>
        </p:sp>
        <p:sp>
          <p:nvSpPr>
            <p:cNvPr id="71706" name="AutoShape 33"/>
            <p:cNvSpPr>
              <a:spLocks noChangeArrowheads="1"/>
            </p:cNvSpPr>
            <p:nvPr/>
          </p:nvSpPr>
          <p:spPr bwMode="auto">
            <a:xfrm>
              <a:off x="3760" y="3391"/>
              <a:ext cx="512" cy="246"/>
            </a:xfrm>
            <a:prstGeom prst="roundRect">
              <a:avLst>
                <a:gd name="adj" fmla="val 12495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71707" name="Rectangle 34"/>
            <p:cNvSpPr>
              <a:spLocks noChangeArrowheads="1"/>
            </p:cNvSpPr>
            <p:nvPr/>
          </p:nvSpPr>
          <p:spPr bwMode="auto">
            <a:xfrm>
              <a:off x="3729" y="3387"/>
              <a:ext cx="57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algn="ctr"/>
              <a:r>
                <a:rPr lang="en-US" sz="2400"/>
                <a:t>PMT</a:t>
              </a:r>
            </a:p>
          </p:txBody>
        </p:sp>
        <p:sp>
          <p:nvSpPr>
            <p:cNvPr id="71708" name="Rectangle 36"/>
            <p:cNvSpPr>
              <a:spLocks noChangeArrowheads="1"/>
            </p:cNvSpPr>
            <p:nvPr/>
          </p:nvSpPr>
          <p:spPr bwMode="auto">
            <a:xfrm>
              <a:off x="3648" y="3761"/>
              <a:ext cx="1056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spAutoFit/>
            </a:bodyPr>
            <a:lstStyle/>
            <a:p>
              <a:r>
                <a:rPr lang="en-US" sz="2400" dirty="0" smtClean="0"/>
                <a:t>-23,739.64</a:t>
              </a:r>
              <a:endParaRPr lang="en-US" sz="2400" dirty="0"/>
            </a:p>
          </p:txBody>
        </p:sp>
      </p:grpSp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B940FEE8-142D-4FBC-BF61-BB53808BE3CB}" type="slidenum">
              <a:rPr lang="en-US">
                <a:latin typeface="+mn-lt"/>
              </a:rPr>
              <a:pPr>
                <a:defRPr/>
              </a:pPr>
              <a:t>57</a:t>
            </a:fld>
            <a:endParaRPr lang="en-US" dirty="0">
              <a:latin typeface="+mn-lt"/>
            </a:endParaRPr>
          </a:p>
        </p:txBody>
      </p:sp>
      <p:sp>
        <p:nvSpPr>
          <p:cNvPr id="71683" name="Rectangle 3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Step 1:  Find the required </a:t>
            </a:r>
            <a:r>
              <a:rPr lang="en-US" dirty="0" smtClean="0"/>
              <a:t>payments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D509847B-5F0E-4C13-93CC-E8F72E23C153}" type="slidenum">
              <a:rPr lang="en-US">
                <a:latin typeface="+mn-lt"/>
              </a:rPr>
              <a:pPr>
                <a:defRPr/>
              </a:pPr>
              <a:t>58</a:t>
            </a:fld>
            <a:endParaRPr lang="en-US">
              <a:latin typeface="+mn-lt"/>
            </a:endParaRPr>
          </a:p>
        </p:txBody>
      </p:sp>
      <p:sp>
        <p:nvSpPr>
          <p:cNvPr id="72707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Step 2:  Find interest charge for </a:t>
            </a:r>
            <a:r>
              <a:rPr lang="en-US" dirty="0" smtClean="0"/>
              <a:t>Period </a:t>
            </a:r>
            <a:r>
              <a:rPr lang="en-US" dirty="0"/>
              <a:t>1.</a:t>
            </a:r>
          </a:p>
        </p:txBody>
      </p:sp>
      <p:sp>
        <p:nvSpPr>
          <p:cNvPr id="72708" name="Rectangle 7"/>
          <p:cNvSpPr>
            <a:spLocks noChangeArrowheads="1"/>
          </p:cNvSpPr>
          <p:nvPr/>
        </p:nvSpPr>
        <p:spPr bwMode="auto">
          <a:xfrm>
            <a:off x="1371600" y="2209800"/>
            <a:ext cx="6135094" cy="15670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dirty="0" err="1"/>
              <a:t>INT</a:t>
            </a:r>
            <a:r>
              <a:rPr lang="en-US" sz="3200" baseline="-25000" dirty="0" err="1"/>
              <a:t>t</a:t>
            </a:r>
            <a:r>
              <a:rPr lang="en-US" sz="3200" dirty="0"/>
              <a:t>	= Beg </a:t>
            </a:r>
            <a:r>
              <a:rPr lang="en-US" sz="3200" dirty="0" err="1" smtClean="0"/>
              <a:t>bal</a:t>
            </a:r>
            <a:r>
              <a:rPr lang="en-US" sz="3200" baseline="-25000" dirty="0" err="1" smtClean="0"/>
              <a:t>t</a:t>
            </a:r>
            <a:r>
              <a:rPr lang="en-US" sz="3200" dirty="0"/>
              <a:t>*</a:t>
            </a:r>
            <a:r>
              <a:rPr lang="en-US" sz="3200" dirty="0" smtClean="0"/>
              <a:t>(</a:t>
            </a:r>
            <a:r>
              <a:rPr lang="en-US" sz="3200" dirty="0"/>
              <a:t>I)</a:t>
            </a:r>
          </a:p>
          <a:p>
            <a:endParaRPr lang="en-US" sz="3200" dirty="0"/>
          </a:p>
          <a:p>
            <a:r>
              <a:rPr lang="en-US" sz="3200" dirty="0"/>
              <a:t>INT</a:t>
            </a:r>
            <a:r>
              <a:rPr lang="en-US" sz="3200" baseline="-25000" dirty="0"/>
              <a:t>1</a:t>
            </a:r>
            <a:r>
              <a:rPr lang="en-US" sz="3200" dirty="0"/>
              <a:t>	= $</a:t>
            </a:r>
            <a:r>
              <a:rPr lang="en-US" sz="3200" dirty="0" smtClean="0"/>
              <a:t>100,000(0.06) </a:t>
            </a:r>
            <a:r>
              <a:rPr lang="en-US" sz="3200" dirty="0"/>
              <a:t>= </a:t>
            </a:r>
            <a:r>
              <a:rPr lang="en-US" sz="3200" dirty="0" smtClean="0"/>
              <a:t>$6,000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4A83E26C-B131-4D7F-A0D5-F0ACBB3FBAB3}" type="slidenum">
              <a:rPr lang="en-US">
                <a:latin typeface="+mn-lt"/>
              </a:rPr>
              <a:pPr>
                <a:defRPr/>
              </a:pPr>
              <a:t>59</a:t>
            </a:fld>
            <a:endParaRPr lang="en-US">
              <a:latin typeface="+mn-lt"/>
            </a:endParaRPr>
          </a:p>
        </p:txBody>
      </p:sp>
      <p:sp>
        <p:nvSpPr>
          <p:cNvPr id="73731" name="Rectangle 6"/>
          <p:cNvSpPr>
            <a:spLocks noChangeArrowheads="1"/>
          </p:cNvSpPr>
          <p:nvPr/>
        </p:nvSpPr>
        <p:spPr bwMode="auto">
          <a:xfrm>
            <a:off x="1676400" y="2286000"/>
            <a:ext cx="5483874" cy="15670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dirty="0" err="1"/>
              <a:t>Repmt</a:t>
            </a:r>
            <a:r>
              <a:rPr lang="en-US" sz="3200" dirty="0"/>
              <a:t> = PMT - INT</a:t>
            </a:r>
          </a:p>
          <a:p>
            <a:r>
              <a:rPr lang="en-US" sz="3200" dirty="0"/>
              <a:t>	   = </a:t>
            </a:r>
            <a:r>
              <a:rPr lang="en-US" sz="3200" dirty="0" smtClean="0"/>
              <a:t>$23739.64 </a:t>
            </a:r>
            <a:r>
              <a:rPr lang="en-US" sz="3200" dirty="0"/>
              <a:t>- </a:t>
            </a:r>
            <a:r>
              <a:rPr lang="en-US" sz="3200" dirty="0" smtClean="0"/>
              <a:t>$6,000</a:t>
            </a:r>
            <a:endParaRPr lang="en-US" sz="3200" dirty="0"/>
          </a:p>
          <a:p>
            <a:r>
              <a:rPr lang="en-US" sz="3200" dirty="0"/>
              <a:t>	   = </a:t>
            </a:r>
            <a:r>
              <a:rPr lang="en-US" sz="3200" dirty="0" smtClean="0"/>
              <a:t>$17,739.64</a:t>
            </a:r>
            <a:endParaRPr lang="en-US" sz="3200" dirty="0"/>
          </a:p>
        </p:txBody>
      </p:sp>
      <p:sp>
        <p:nvSpPr>
          <p:cNvPr id="73732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Step 3:  Find repayment of principal in </a:t>
            </a:r>
            <a:r>
              <a:rPr lang="en-US" dirty="0" smtClean="0"/>
              <a:t>Period 1.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5AA4C2C4-301A-4771-A30A-E629C1DFE665}" type="slidenum">
              <a:rPr lang="en-US">
                <a:latin typeface="+mn-lt"/>
              </a:rPr>
              <a:pPr>
                <a:defRPr/>
              </a:pPr>
              <a:t>6</a:t>
            </a:fld>
            <a:endParaRPr lang="en-US">
              <a:latin typeface="+mn-lt"/>
            </a:endParaRPr>
          </a:p>
        </p:txBody>
      </p:sp>
      <p:sp>
        <p:nvSpPr>
          <p:cNvPr id="7171" name="Rectangle 1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Time line for a $100 lump sum due at the end of Year 2.</a:t>
            </a:r>
          </a:p>
        </p:txBody>
      </p:sp>
      <p:grpSp>
        <p:nvGrpSpPr>
          <p:cNvPr id="7172" name="Group 3083"/>
          <p:cNvGrpSpPr>
            <a:grpSpLocks/>
          </p:cNvGrpSpPr>
          <p:nvPr/>
        </p:nvGrpSpPr>
        <p:grpSpPr bwMode="auto">
          <a:xfrm>
            <a:off x="1698625" y="3336925"/>
            <a:ext cx="6416675" cy="1758950"/>
            <a:chOff x="1070" y="2102"/>
            <a:chExt cx="4042" cy="1108"/>
          </a:xfrm>
        </p:grpSpPr>
        <p:sp>
          <p:nvSpPr>
            <p:cNvPr id="7173" name="Rectangle 6"/>
            <p:cNvSpPr>
              <a:spLocks noChangeArrowheads="1"/>
            </p:cNvSpPr>
            <p:nvPr/>
          </p:nvSpPr>
          <p:spPr bwMode="auto">
            <a:xfrm>
              <a:off x="3969" y="2847"/>
              <a:ext cx="53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100</a:t>
              </a:r>
            </a:p>
          </p:txBody>
        </p:sp>
        <p:sp>
          <p:nvSpPr>
            <p:cNvPr id="7174" name="Rectangle 7"/>
            <p:cNvSpPr>
              <a:spLocks noChangeArrowheads="1"/>
            </p:cNvSpPr>
            <p:nvPr/>
          </p:nvSpPr>
          <p:spPr bwMode="auto">
            <a:xfrm>
              <a:off x="1070" y="2102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7175" name="Rectangle 8"/>
            <p:cNvSpPr>
              <a:spLocks noChangeArrowheads="1"/>
            </p:cNvSpPr>
            <p:nvPr/>
          </p:nvSpPr>
          <p:spPr bwMode="auto">
            <a:xfrm>
              <a:off x="2573" y="2102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7176" name="Rectangle 9"/>
            <p:cNvSpPr>
              <a:spLocks noChangeArrowheads="1"/>
            </p:cNvSpPr>
            <p:nvPr/>
          </p:nvSpPr>
          <p:spPr bwMode="auto">
            <a:xfrm>
              <a:off x="4109" y="2102"/>
              <a:ext cx="1003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2   Year</a:t>
              </a:r>
            </a:p>
          </p:txBody>
        </p:sp>
        <p:sp>
          <p:nvSpPr>
            <p:cNvPr id="7177" name="Rectangle 11"/>
            <p:cNvSpPr>
              <a:spLocks noChangeArrowheads="1"/>
            </p:cNvSpPr>
            <p:nvPr/>
          </p:nvSpPr>
          <p:spPr bwMode="auto">
            <a:xfrm>
              <a:off x="1680" y="2352"/>
              <a:ext cx="37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/>
                <a:t>I%</a:t>
              </a:r>
            </a:p>
          </p:txBody>
        </p:sp>
        <p:sp>
          <p:nvSpPr>
            <p:cNvPr id="7178" name="Line 12"/>
            <p:cNvSpPr>
              <a:spLocks noChangeShapeType="1"/>
            </p:cNvSpPr>
            <p:nvPr/>
          </p:nvSpPr>
          <p:spPr bwMode="auto">
            <a:xfrm>
              <a:off x="1184" y="2428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Line 13"/>
            <p:cNvSpPr>
              <a:spLocks noChangeShapeType="1"/>
            </p:cNvSpPr>
            <p:nvPr/>
          </p:nvSpPr>
          <p:spPr bwMode="auto">
            <a:xfrm>
              <a:off x="4226" y="2428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0" name="Line 14"/>
            <p:cNvSpPr>
              <a:spLocks noChangeShapeType="1"/>
            </p:cNvSpPr>
            <p:nvPr/>
          </p:nvSpPr>
          <p:spPr bwMode="auto">
            <a:xfrm>
              <a:off x="2707" y="2428"/>
              <a:ext cx="0" cy="3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1" name="Line 16"/>
            <p:cNvSpPr>
              <a:spLocks noChangeShapeType="1"/>
            </p:cNvSpPr>
            <p:nvPr/>
          </p:nvSpPr>
          <p:spPr bwMode="auto">
            <a:xfrm>
              <a:off x="1200" y="2592"/>
              <a:ext cx="3024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AC891E39-2254-49A7-9D0D-A95D9D242535}" type="slidenum">
              <a:rPr lang="en-US">
                <a:latin typeface="+mn-lt"/>
              </a:rPr>
              <a:pPr>
                <a:defRPr/>
              </a:pPr>
              <a:t>60</a:t>
            </a:fld>
            <a:endParaRPr lang="en-US">
              <a:latin typeface="+mn-lt"/>
            </a:endParaRPr>
          </a:p>
        </p:txBody>
      </p:sp>
      <p:sp>
        <p:nvSpPr>
          <p:cNvPr id="7475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475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4757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Step 4:  Find ending balance after </a:t>
            </a:r>
            <a:r>
              <a:rPr lang="en-US" dirty="0" smtClean="0"/>
              <a:t>Period </a:t>
            </a:r>
            <a:r>
              <a:rPr lang="en-US" dirty="0"/>
              <a:t>1.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914400" y="2514600"/>
            <a:ext cx="6369509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>
              <a:tabLst>
                <a:tab pos="1719263" algn="l"/>
              </a:tabLst>
            </a:pPr>
            <a:r>
              <a:rPr lang="en-US" sz="2000" dirty="0"/>
              <a:t>End </a:t>
            </a:r>
            <a:r>
              <a:rPr lang="en-US" sz="2000" dirty="0" err="1"/>
              <a:t>bal</a:t>
            </a:r>
            <a:r>
              <a:rPr lang="en-US" sz="2000" dirty="0"/>
              <a:t>	= Beg </a:t>
            </a:r>
            <a:r>
              <a:rPr lang="en-US" sz="2000" dirty="0" err="1"/>
              <a:t>bal</a:t>
            </a:r>
            <a:r>
              <a:rPr lang="en-US" sz="2000" dirty="0"/>
              <a:t> - </a:t>
            </a:r>
            <a:r>
              <a:rPr lang="en-US" sz="2000" dirty="0" err="1"/>
              <a:t>Repmt</a:t>
            </a:r>
            <a:endParaRPr lang="en-US" sz="2000" dirty="0"/>
          </a:p>
          <a:p>
            <a:pPr>
              <a:tabLst>
                <a:tab pos="1719263" algn="l"/>
              </a:tabLst>
            </a:pPr>
            <a:r>
              <a:rPr lang="en-US" sz="2000" dirty="0"/>
              <a:t>	= $</a:t>
            </a:r>
            <a:r>
              <a:rPr lang="en-US" sz="2000" dirty="0" smtClean="0"/>
              <a:t>100,000 </a:t>
            </a:r>
            <a:r>
              <a:rPr lang="en-US" sz="2000" dirty="0"/>
              <a:t>- </a:t>
            </a:r>
            <a:r>
              <a:rPr lang="en-US" sz="2000" dirty="0" smtClean="0"/>
              <a:t>$17,739.64 </a:t>
            </a:r>
            <a:r>
              <a:rPr lang="en-US" sz="2000" dirty="0"/>
              <a:t>= </a:t>
            </a:r>
            <a:r>
              <a:rPr lang="en-US" sz="2000" dirty="0" smtClean="0"/>
              <a:t>$82,260.36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1066800" y="4724400"/>
            <a:ext cx="7938673" cy="10746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 dirty="0"/>
              <a:t>Repeat these steps for </a:t>
            </a:r>
            <a:r>
              <a:rPr lang="en-US" sz="3200" dirty="0" smtClean="0"/>
              <a:t>Periods </a:t>
            </a:r>
            <a:r>
              <a:rPr lang="en-US" sz="3200" dirty="0"/>
              <a:t>2 </a:t>
            </a:r>
            <a:r>
              <a:rPr lang="en-US" sz="3200" dirty="0" smtClean="0"/>
              <a:t>through 5</a:t>
            </a:r>
            <a:endParaRPr lang="en-US" sz="3200" dirty="0"/>
          </a:p>
          <a:p>
            <a:r>
              <a:rPr lang="en-US" sz="3200" dirty="0"/>
              <a:t>to complete the amortization table.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8527C792-6CD7-441B-A6B7-90F2AA0EBC62}" type="slidenum">
              <a:rPr lang="en-US">
                <a:latin typeface="+mn-lt"/>
              </a:rPr>
              <a:pPr>
                <a:defRPr/>
              </a:pPr>
              <a:t>61</a:t>
            </a:fld>
            <a:endParaRPr lang="en-US">
              <a:latin typeface="+mn-lt"/>
            </a:endParaRPr>
          </a:p>
        </p:txBody>
      </p:sp>
      <p:sp>
        <p:nvSpPr>
          <p:cNvPr id="75779" name="Rectangle 260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14313"/>
            <a:ext cx="8486775" cy="776287"/>
          </a:xfrm>
        </p:spPr>
        <p:txBody>
          <a:bodyPr/>
          <a:lstStyle/>
          <a:p>
            <a:r>
              <a:rPr lang="en-US" sz="3600" dirty="0"/>
              <a:t>Amortization </a:t>
            </a:r>
            <a:r>
              <a:rPr lang="en-US" sz="3600" dirty="0" smtClean="0"/>
              <a:t>Table: Figure 4-11 on P177</a:t>
            </a:r>
            <a:endParaRPr lang="en-US" sz="3600" dirty="0"/>
          </a:p>
        </p:txBody>
      </p:sp>
      <p:graphicFrame>
        <p:nvGraphicFramePr>
          <p:cNvPr id="527626" name="Group 26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05646691"/>
              </p:ext>
            </p:extLst>
          </p:nvPr>
        </p:nvGraphicFramePr>
        <p:xfrm>
          <a:off x="457199" y="1219203"/>
          <a:ext cx="8497889" cy="5486398"/>
        </p:xfrm>
        <a:graphic>
          <a:graphicData uri="http://schemas.openxmlformats.org/drawingml/2006/table">
            <a:tbl>
              <a:tblPr/>
              <a:tblGrid>
                <a:gridCol w="1066801"/>
                <a:gridCol w="1524000"/>
                <a:gridCol w="1600200"/>
                <a:gridCol w="1371600"/>
                <a:gridCol w="1548479"/>
                <a:gridCol w="1386809"/>
              </a:tblGrid>
              <a:tr h="898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Period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BEG BAL (1)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PMT (2)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INT (3)=(1)*I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PRIN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RePay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(4)=(2)-(3)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END BAL (5)=(1)-(4)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4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$100,000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$23,739.64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$6,000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$17,739.64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$82,260.36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08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82,260.36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$23,739.64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4935.62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18804.02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63,456.34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43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63,456.34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$23,739.64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3,807.38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19,932.26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43,524.08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43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43,524.08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$23,739.64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2,611.44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21,128.20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22,395.89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43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22,395.89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$23,739.64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1,343.75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22,395.89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9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$118,698.20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$18,698.19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$100,000</a:t>
                      </a: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55ADC7A7-191C-46D6-BA51-E7A0EC2A31E4}" type="slidenum">
              <a:rPr lang="en-US">
                <a:latin typeface="+mn-lt"/>
              </a:rPr>
              <a:pPr>
                <a:defRPr/>
              </a:pPr>
              <a:t>62</a:t>
            </a:fld>
            <a:endParaRPr lang="en-US" dirty="0">
              <a:latin typeface="+mn-lt"/>
            </a:endParaRPr>
          </a:p>
        </p:txBody>
      </p:sp>
      <p:sp>
        <p:nvSpPr>
          <p:cNvPr id="7680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680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680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482725" y="2025650"/>
            <a:ext cx="6948488" cy="3479800"/>
          </a:xfrm>
          <a:noFill/>
        </p:spPr>
        <p:txBody>
          <a:bodyPr lIns="90488" tIns="44450" rIns="90488" bIns="44450"/>
          <a:lstStyle/>
          <a:p>
            <a:r>
              <a:rPr lang="en-US" dirty="0"/>
              <a:t>Amortization </a:t>
            </a:r>
            <a:r>
              <a:rPr lang="en-US" dirty="0" smtClean="0"/>
              <a:t>schedules </a:t>
            </a:r>
            <a:r>
              <a:rPr lang="en-US" dirty="0"/>
              <a:t>are widely used--for home mortgages, auto loans, business loans, retirement plans, and more.  They are very important!</a:t>
            </a:r>
          </a:p>
          <a:p>
            <a:r>
              <a:rPr lang="en-US" dirty="0"/>
              <a:t>S</a:t>
            </a:r>
            <a:r>
              <a:rPr lang="en-US" dirty="0" smtClean="0"/>
              <a:t>preadsheets are </a:t>
            </a:r>
            <a:r>
              <a:rPr lang="en-US" dirty="0"/>
              <a:t>great for setting up amortization </a:t>
            </a:r>
            <a:r>
              <a:rPr lang="en-US" dirty="0" smtClean="0"/>
              <a:t>schedules.</a:t>
            </a:r>
            <a:endParaRPr lang="en-US" dirty="0"/>
          </a:p>
        </p:txBody>
      </p:sp>
      <p:sp>
        <p:nvSpPr>
          <p:cNvPr id="7" name="Rectangle 1033"/>
          <p:cNvSpPr txBox="1">
            <a:spLocks noChangeArrowheads="1"/>
          </p:cNvSpPr>
          <p:nvPr/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Amortization Schedules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55ADC7A7-191C-46D6-BA51-E7A0EC2A31E4}" type="slidenum">
              <a:rPr lang="en-US">
                <a:latin typeface="+mn-lt"/>
              </a:rPr>
              <a:pPr>
                <a:defRPr/>
              </a:pPr>
              <a:t>63</a:t>
            </a:fld>
            <a:endParaRPr lang="en-US">
              <a:latin typeface="+mn-lt"/>
            </a:endParaRPr>
          </a:p>
        </p:txBody>
      </p:sp>
      <p:sp>
        <p:nvSpPr>
          <p:cNvPr id="7680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680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680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482725" y="1524000"/>
            <a:ext cx="6948488" cy="3981450"/>
          </a:xfrm>
          <a:noFill/>
        </p:spPr>
        <p:txBody>
          <a:bodyPr lIns="90488" tIns="44450" rIns="90488" bIns="44450"/>
          <a:lstStyle/>
          <a:p>
            <a:pPr marL="0" indent="0">
              <a:buNone/>
            </a:pPr>
            <a:r>
              <a:rPr lang="en-US" sz="1800" dirty="0"/>
              <a:t>Question: Consider a 30-year home mortgage of $250,000 at an annual rate (APR) of 6%. How much interest will the borrower pay over the life of the loan? How much in the first year</a:t>
            </a:r>
            <a:r>
              <a:rPr lang="en-US" sz="1800" dirty="0" smtClean="0"/>
              <a:t>?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i="1" dirty="0"/>
              <a:t>The Amortization Schedule in Excel for this question is provided in course materials.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(</a:t>
            </a:r>
            <a:r>
              <a:rPr lang="en-US" sz="1800" dirty="0" smtClean="0"/>
              <a:t>Please also see the discussion in the handout on how to use Excel to develop a model for sensitivity analysis, e.g. with different loan amounts and APRs.)</a:t>
            </a:r>
            <a:endParaRPr lang="en-US" sz="1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7" name="Rectangle 1033"/>
          <p:cNvSpPr txBox="1">
            <a:spLocks noChangeArrowheads="1"/>
          </p:cNvSpPr>
          <p:nvPr/>
        </p:nvSpPr>
        <p:spPr bwMode="auto">
          <a:xfrm>
            <a:off x="1150938" y="214313"/>
            <a:ext cx="7793037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4-17c Mortgage Interest Payments: another example </a:t>
            </a:r>
            <a:r>
              <a:rPr lang="en-US" sz="3600" i="1" kern="0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in Excel</a:t>
            </a:r>
            <a:endParaRPr kumimoji="0" lang="en-US" sz="36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54524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55ADC7A7-191C-46D6-BA51-E7A0EC2A31E4}" type="slidenum">
              <a:rPr lang="en-US">
                <a:latin typeface="+mn-lt"/>
              </a:rPr>
              <a:pPr>
                <a:defRPr/>
              </a:pPr>
              <a:t>64</a:t>
            </a:fld>
            <a:endParaRPr lang="en-US">
              <a:latin typeface="+mn-lt"/>
            </a:endParaRPr>
          </a:p>
        </p:txBody>
      </p:sp>
      <p:sp>
        <p:nvSpPr>
          <p:cNvPr id="7680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680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680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482725" y="1524000"/>
            <a:ext cx="6948488" cy="3981450"/>
          </a:xfrm>
          <a:noFill/>
        </p:spPr>
        <p:txBody>
          <a:bodyPr lIns="90488" tIns="44450" rIns="90488" bIns="44450"/>
          <a:lstStyle/>
          <a:p>
            <a:r>
              <a:rPr lang="en-US" sz="2400" dirty="0" smtClean="0"/>
              <a:t>Questions on P183: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1800" dirty="0" smtClean="0"/>
              <a:t>1</a:t>
            </a:r>
            <a:r>
              <a:rPr lang="en-US" sz="1800" dirty="0"/>
              <a:t>: </a:t>
            </a:r>
            <a:r>
              <a:rPr lang="en-US" sz="1800" dirty="0" smtClean="0"/>
              <a:t>e, g, h, </a:t>
            </a:r>
            <a:r>
              <a:rPr lang="en-US" sz="1800" dirty="0" err="1" smtClean="0"/>
              <a:t>i</a:t>
            </a:r>
            <a:r>
              <a:rPr lang="en-US" sz="1800" dirty="0" smtClean="0"/>
              <a:t>, j; 4, 5</a:t>
            </a:r>
          </a:p>
          <a:p>
            <a:r>
              <a:rPr lang="en-US" sz="2400" dirty="0" smtClean="0"/>
              <a:t>Problems on P184:</a:t>
            </a:r>
          </a:p>
          <a:p>
            <a:pPr marL="0" indent="0">
              <a:buNone/>
            </a:pPr>
            <a:r>
              <a:rPr lang="en-US" sz="1800" dirty="0" smtClean="0"/>
              <a:t>	1</a:t>
            </a:r>
            <a:r>
              <a:rPr lang="en-US" sz="1800" dirty="0"/>
              <a:t>, 2, 3, 4, 16, 17, 19, 27, 29</a:t>
            </a:r>
          </a:p>
          <a:p>
            <a:pPr marL="0" indent="0">
              <a:buNone/>
            </a:pPr>
            <a:r>
              <a:rPr lang="en-US" sz="1800" dirty="0"/>
              <a:t>	(You can use formula/financial calculator/spreadsheet: </a:t>
            </a:r>
            <a:r>
              <a:rPr lang="en-US" sz="1800" dirty="0" smtClean="0"/>
              <a:t>	for each </a:t>
            </a:r>
            <a:r>
              <a:rPr lang="en-US" sz="1800" dirty="0"/>
              <a:t>question one approach is enough. You may use 	multiple approaches to double check.</a:t>
            </a:r>
            <a:r>
              <a:rPr lang="en-US" sz="1800" dirty="0" smtClean="0"/>
              <a:t>)</a:t>
            </a:r>
            <a:endParaRPr lang="en-US" dirty="0"/>
          </a:p>
          <a:p>
            <a:r>
              <a:rPr lang="en-US" sz="2400" dirty="0" smtClean="0"/>
              <a:t>Develop an Amortization Schedule in Excel: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800" dirty="0" smtClean="0"/>
              <a:t>5-year Auto Loan of $30,000 with APR 3%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(use the home mortgage loan example in course 	materials as a template)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7" name="Rectangle 1033"/>
          <p:cNvSpPr txBox="1">
            <a:spLocks noChangeArrowheads="1"/>
          </p:cNvSpPr>
          <p:nvPr/>
        </p:nvSpPr>
        <p:spPr bwMode="auto">
          <a:xfrm>
            <a:off x="1150938" y="214313"/>
            <a:ext cx="7793037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Homework Problems: 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69309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234BB44C-C0E9-45DF-B008-AEFA07A3F7F6}" type="slidenum">
              <a:rPr lang="en-US">
                <a:latin typeface="+mn-lt"/>
              </a:rPr>
              <a:pPr>
                <a:defRPr/>
              </a:pPr>
              <a:t>7</a:t>
            </a:fld>
            <a:endParaRPr lang="en-US">
              <a:latin typeface="+mn-lt"/>
            </a:endParaRPr>
          </a:p>
        </p:txBody>
      </p:sp>
      <p:sp>
        <p:nvSpPr>
          <p:cNvPr id="9219" name="Rectangle 2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Time line for uneven CFs</a:t>
            </a:r>
          </a:p>
        </p:txBody>
      </p:sp>
      <p:grpSp>
        <p:nvGrpSpPr>
          <p:cNvPr id="9220" name="Group 2060"/>
          <p:cNvGrpSpPr>
            <a:grpSpLocks/>
          </p:cNvGrpSpPr>
          <p:nvPr/>
        </p:nvGrpSpPr>
        <p:grpSpPr bwMode="auto">
          <a:xfrm>
            <a:off x="1363663" y="3336925"/>
            <a:ext cx="7277100" cy="1800225"/>
            <a:chOff x="859" y="2102"/>
            <a:chExt cx="4584" cy="1134"/>
          </a:xfrm>
        </p:grpSpPr>
        <p:sp>
          <p:nvSpPr>
            <p:cNvPr id="9221" name="Rectangle 6"/>
            <p:cNvSpPr>
              <a:spLocks noChangeArrowheads="1"/>
            </p:cNvSpPr>
            <p:nvPr/>
          </p:nvSpPr>
          <p:spPr bwMode="auto">
            <a:xfrm>
              <a:off x="2225" y="2873"/>
              <a:ext cx="53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100</a:t>
              </a:r>
            </a:p>
          </p:txBody>
        </p:sp>
        <p:sp>
          <p:nvSpPr>
            <p:cNvPr id="9222" name="Rectangle 7"/>
            <p:cNvSpPr>
              <a:spLocks noChangeArrowheads="1"/>
            </p:cNvSpPr>
            <p:nvPr/>
          </p:nvSpPr>
          <p:spPr bwMode="auto">
            <a:xfrm>
              <a:off x="4969" y="2873"/>
              <a:ext cx="47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 50</a:t>
              </a:r>
            </a:p>
          </p:txBody>
        </p:sp>
        <p:sp>
          <p:nvSpPr>
            <p:cNvPr id="9223" name="Line 8"/>
            <p:cNvSpPr>
              <a:spLocks noChangeShapeType="1"/>
            </p:cNvSpPr>
            <p:nvPr/>
          </p:nvSpPr>
          <p:spPr bwMode="auto">
            <a:xfrm>
              <a:off x="1096" y="2435"/>
              <a:ext cx="0" cy="3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Line 9"/>
            <p:cNvSpPr>
              <a:spLocks noChangeShapeType="1"/>
            </p:cNvSpPr>
            <p:nvPr/>
          </p:nvSpPr>
          <p:spPr bwMode="auto">
            <a:xfrm>
              <a:off x="2488" y="2435"/>
              <a:ext cx="0" cy="3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Line 10"/>
            <p:cNvSpPr>
              <a:spLocks noChangeShapeType="1"/>
            </p:cNvSpPr>
            <p:nvPr/>
          </p:nvSpPr>
          <p:spPr bwMode="auto">
            <a:xfrm>
              <a:off x="3736" y="2435"/>
              <a:ext cx="0" cy="3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Line 11"/>
            <p:cNvSpPr>
              <a:spLocks noChangeShapeType="1"/>
            </p:cNvSpPr>
            <p:nvPr/>
          </p:nvSpPr>
          <p:spPr bwMode="auto">
            <a:xfrm>
              <a:off x="5176" y="2435"/>
              <a:ext cx="0" cy="3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Rectangle 14"/>
            <p:cNvSpPr>
              <a:spLocks noChangeArrowheads="1"/>
            </p:cNvSpPr>
            <p:nvPr/>
          </p:nvSpPr>
          <p:spPr bwMode="auto">
            <a:xfrm>
              <a:off x="3515" y="2873"/>
              <a:ext cx="47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 75</a:t>
              </a:r>
            </a:p>
          </p:txBody>
        </p:sp>
        <p:sp>
          <p:nvSpPr>
            <p:cNvPr id="9228" name="Rectangle 15"/>
            <p:cNvSpPr>
              <a:spLocks noChangeArrowheads="1"/>
            </p:cNvSpPr>
            <p:nvPr/>
          </p:nvSpPr>
          <p:spPr bwMode="auto">
            <a:xfrm>
              <a:off x="992" y="2102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9229" name="Rectangle 16"/>
            <p:cNvSpPr>
              <a:spLocks noChangeArrowheads="1"/>
            </p:cNvSpPr>
            <p:nvPr/>
          </p:nvSpPr>
          <p:spPr bwMode="auto">
            <a:xfrm>
              <a:off x="2384" y="2102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9230" name="Rectangle 17"/>
            <p:cNvSpPr>
              <a:spLocks noChangeArrowheads="1"/>
            </p:cNvSpPr>
            <p:nvPr/>
          </p:nvSpPr>
          <p:spPr bwMode="auto">
            <a:xfrm>
              <a:off x="3631" y="2102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2</a:t>
              </a:r>
            </a:p>
          </p:txBody>
        </p:sp>
        <p:sp>
          <p:nvSpPr>
            <p:cNvPr id="9231" name="Rectangle 18"/>
            <p:cNvSpPr>
              <a:spLocks noChangeArrowheads="1"/>
            </p:cNvSpPr>
            <p:nvPr/>
          </p:nvSpPr>
          <p:spPr bwMode="auto">
            <a:xfrm>
              <a:off x="5071" y="2102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3</a:t>
              </a:r>
            </a:p>
          </p:txBody>
        </p:sp>
        <p:sp>
          <p:nvSpPr>
            <p:cNvPr id="9232" name="Rectangle 19"/>
            <p:cNvSpPr>
              <a:spLocks noChangeArrowheads="1"/>
            </p:cNvSpPr>
            <p:nvPr/>
          </p:nvSpPr>
          <p:spPr bwMode="auto">
            <a:xfrm>
              <a:off x="1471" y="2352"/>
              <a:ext cx="374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dirty="0"/>
                <a:t>I%</a:t>
              </a:r>
            </a:p>
          </p:txBody>
        </p:sp>
        <p:sp>
          <p:nvSpPr>
            <p:cNvPr id="9233" name="Rectangle 20"/>
            <p:cNvSpPr>
              <a:spLocks noChangeArrowheads="1"/>
            </p:cNvSpPr>
            <p:nvPr/>
          </p:nvSpPr>
          <p:spPr bwMode="auto">
            <a:xfrm>
              <a:off x="859" y="2873"/>
              <a:ext cx="487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-50</a:t>
              </a:r>
            </a:p>
          </p:txBody>
        </p:sp>
        <p:sp>
          <p:nvSpPr>
            <p:cNvPr id="9234" name="Line 21"/>
            <p:cNvSpPr>
              <a:spLocks noChangeShapeType="1"/>
            </p:cNvSpPr>
            <p:nvPr/>
          </p:nvSpPr>
          <p:spPr bwMode="auto">
            <a:xfrm>
              <a:off x="1104" y="2640"/>
              <a:ext cx="40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CDFCB191-040D-4926-8689-32842BB49D06}" type="slidenum">
              <a:rPr lang="en-US">
                <a:latin typeface="+mn-lt"/>
              </a:rPr>
              <a:pPr>
                <a:defRPr/>
              </a:pPr>
              <a:t>8</a:t>
            </a:fld>
            <a:endParaRPr lang="en-US">
              <a:latin typeface="+mn-lt"/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125" name="Rectangle 1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/>
              <a:t>Cash Inflow (+) Vs. Outflow (-)</a:t>
            </a:r>
            <a:endParaRPr lang="en-US" sz="4000" dirty="0"/>
          </a:p>
        </p:txBody>
      </p:sp>
      <p:sp>
        <p:nvSpPr>
          <p:cNvPr id="5126" name="Rectangle 1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Cash Inflow (+): a cash receipt.</a:t>
            </a:r>
            <a:endParaRPr lang="en-US" dirty="0"/>
          </a:p>
          <a:p>
            <a:r>
              <a:rPr lang="en-US" dirty="0" smtClean="0"/>
              <a:t>Cash Outflow (-): a cash deposit, cost, or amount paid.</a:t>
            </a:r>
            <a:endParaRPr lang="en-US" dirty="0"/>
          </a:p>
          <a:p>
            <a:pPr marL="0" indent="0">
              <a:buNone/>
            </a:pPr>
            <a:r>
              <a:rPr lang="en-US" sz="1600" dirty="0" smtClean="0"/>
              <a:t>When deciding whether a cash flow is inflow or outflow: first take a perspective; second remember that the sign doesn’t represent ownership, but just indicate the direction of money movement. For example, you deposited $100 into a bank account today, and plan to withdraw the money one year later. From your perspective, at time 0, you have a cash outflow (-) of $100, then at time 1, you will have a cash inflow (+) of more than $100 (principal plus interest). From the bank’s perspective, the signs of cash flows are just the opposite.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898989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9199FD0D-873A-4CF6-9F90-E10187E9407F}" type="slidenum">
              <a:rPr lang="en-US">
                <a:latin typeface="+mn-lt"/>
              </a:rPr>
              <a:pPr>
                <a:defRPr/>
              </a:pPr>
              <a:t>9</a:t>
            </a:fld>
            <a:endParaRPr lang="en-US">
              <a:latin typeface="+mn-lt"/>
            </a:endParaRPr>
          </a:p>
        </p:txBody>
      </p:sp>
      <p:sp>
        <p:nvSpPr>
          <p:cNvPr id="10243" name="Rectangle 2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4-2 Future Values</a:t>
            </a:r>
            <a:r>
              <a:rPr lang="en-US" dirty="0"/>
              <a:t> </a:t>
            </a:r>
            <a:r>
              <a:rPr lang="en-US" dirty="0" smtClean="0"/>
              <a:t>(FV)</a:t>
            </a:r>
            <a:br>
              <a:rPr lang="en-US" dirty="0" smtClean="0"/>
            </a:br>
            <a:r>
              <a:rPr lang="en-US" sz="1800" dirty="0" smtClean="0"/>
              <a:t>Example: FV </a:t>
            </a:r>
            <a:r>
              <a:rPr lang="en-US" sz="1800" dirty="0"/>
              <a:t>of an initial $100 after</a:t>
            </a:r>
            <a:br>
              <a:rPr lang="en-US" sz="1800" dirty="0"/>
            </a:br>
            <a:r>
              <a:rPr lang="en-US" sz="1800" dirty="0"/>
              <a:t>3 years </a:t>
            </a:r>
            <a:r>
              <a:rPr lang="en-US" sz="1800" dirty="0" smtClean="0"/>
              <a:t>with I </a:t>
            </a:r>
            <a:r>
              <a:rPr lang="en-US" sz="1800" dirty="0"/>
              <a:t>= 5</a:t>
            </a:r>
            <a:r>
              <a:rPr lang="en-US" sz="1800" dirty="0" smtClean="0"/>
              <a:t>%</a:t>
            </a:r>
            <a:endParaRPr lang="en-US" sz="1800" dirty="0"/>
          </a:p>
        </p:txBody>
      </p:sp>
      <p:grpSp>
        <p:nvGrpSpPr>
          <p:cNvPr id="10244" name="Group 1035"/>
          <p:cNvGrpSpPr>
            <a:grpSpLocks/>
          </p:cNvGrpSpPr>
          <p:nvPr/>
        </p:nvGrpSpPr>
        <p:grpSpPr bwMode="auto">
          <a:xfrm>
            <a:off x="762000" y="2516188"/>
            <a:ext cx="7550150" cy="3359149"/>
            <a:chOff x="480" y="1585"/>
            <a:chExt cx="4756" cy="2116"/>
          </a:xfrm>
        </p:grpSpPr>
        <p:sp>
          <p:nvSpPr>
            <p:cNvPr id="10245" name="Rectangle 7"/>
            <p:cNvSpPr>
              <a:spLocks noChangeArrowheads="1"/>
            </p:cNvSpPr>
            <p:nvPr/>
          </p:nvSpPr>
          <p:spPr bwMode="auto">
            <a:xfrm>
              <a:off x="4368" y="2352"/>
              <a:ext cx="868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FV = ?</a:t>
              </a:r>
            </a:p>
          </p:txBody>
        </p:sp>
        <p:sp>
          <p:nvSpPr>
            <p:cNvPr id="10246" name="Line 8"/>
            <p:cNvSpPr>
              <a:spLocks noChangeShapeType="1"/>
            </p:cNvSpPr>
            <p:nvPr/>
          </p:nvSpPr>
          <p:spPr bwMode="auto">
            <a:xfrm>
              <a:off x="754" y="2017"/>
              <a:ext cx="0" cy="3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Line 9"/>
            <p:cNvSpPr>
              <a:spLocks noChangeShapeType="1"/>
            </p:cNvSpPr>
            <p:nvPr/>
          </p:nvSpPr>
          <p:spPr bwMode="auto">
            <a:xfrm>
              <a:off x="2146" y="2017"/>
              <a:ext cx="0" cy="3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Line 10"/>
            <p:cNvSpPr>
              <a:spLocks noChangeShapeType="1"/>
            </p:cNvSpPr>
            <p:nvPr/>
          </p:nvSpPr>
          <p:spPr bwMode="auto">
            <a:xfrm>
              <a:off x="3394" y="2017"/>
              <a:ext cx="0" cy="3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Line 11"/>
            <p:cNvSpPr>
              <a:spLocks noChangeShapeType="1"/>
            </p:cNvSpPr>
            <p:nvPr/>
          </p:nvSpPr>
          <p:spPr bwMode="auto">
            <a:xfrm>
              <a:off x="4834" y="2017"/>
              <a:ext cx="0" cy="3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Rectangle 15"/>
            <p:cNvSpPr>
              <a:spLocks noChangeArrowheads="1"/>
            </p:cNvSpPr>
            <p:nvPr/>
          </p:nvSpPr>
          <p:spPr bwMode="auto">
            <a:xfrm>
              <a:off x="649" y="1585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0</a:t>
              </a:r>
            </a:p>
          </p:txBody>
        </p:sp>
        <p:sp>
          <p:nvSpPr>
            <p:cNvPr id="10251" name="Rectangle 16"/>
            <p:cNvSpPr>
              <a:spLocks noChangeArrowheads="1"/>
            </p:cNvSpPr>
            <p:nvPr/>
          </p:nvSpPr>
          <p:spPr bwMode="auto">
            <a:xfrm>
              <a:off x="2041" y="1585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1</a:t>
              </a:r>
            </a:p>
          </p:txBody>
        </p:sp>
        <p:sp>
          <p:nvSpPr>
            <p:cNvPr id="10252" name="Rectangle 17"/>
            <p:cNvSpPr>
              <a:spLocks noChangeArrowheads="1"/>
            </p:cNvSpPr>
            <p:nvPr/>
          </p:nvSpPr>
          <p:spPr bwMode="auto">
            <a:xfrm>
              <a:off x="3289" y="1585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2</a:t>
              </a:r>
            </a:p>
          </p:txBody>
        </p:sp>
        <p:sp>
          <p:nvSpPr>
            <p:cNvPr id="10253" name="Rectangle 18"/>
            <p:cNvSpPr>
              <a:spLocks noChangeArrowheads="1"/>
            </p:cNvSpPr>
            <p:nvPr/>
          </p:nvSpPr>
          <p:spPr bwMode="auto">
            <a:xfrm>
              <a:off x="4729" y="1585"/>
              <a:ext cx="25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3</a:t>
              </a:r>
            </a:p>
          </p:txBody>
        </p:sp>
        <p:sp>
          <p:nvSpPr>
            <p:cNvPr id="10254" name="Rectangle 19"/>
            <p:cNvSpPr>
              <a:spLocks noChangeArrowheads="1"/>
            </p:cNvSpPr>
            <p:nvPr/>
          </p:nvSpPr>
          <p:spPr bwMode="auto">
            <a:xfrm>
              <a:off x="1129" y="1974"/>
              <a:ext cx="410" cy="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 dirty="0"/>
                <a:t>5</a:t>
              </a:r>
              <a:r>
                <a:rPr lang="en-US" sz="2400" dirty="0" smtClean="0"/>
                <a:t>%</a:t>
              </a:r>
              <a:endParaRPr lang="en-US" sz="2400" dirty="0"/>
            </a:p>
          </p:txBody>
        </p:sp>
        <p:sp>
          <p:nvSpPr>
            <p:cNvPr id="10255" name="Rectangle 22"/>
            <p:cNvSpPr>
              <a:spLocks noChangeArrowheads="1"/>
            </p:cNvSpPr>
            <p:nvPr/>
          </p:nvSpPr>
          <p:spPr bwMode="auto">
            <a:xfrm>
              <a:off x="624" y="3024"/>
              <a:ext cx="4459" cy="6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 dirty="0"/>
                <a:t>Finding FVs (moving to the right</a:t>
              </a:r>
            </a:p>
            <a:p>
              <a:r>
                <a:rPr lang="en-US" sz="3200" dirty="0"/>
                <a:t>on a time line) is called </a:t>
              </a:r>
              <a:r>
                <a:rPr lang="en-US" sz="3200" dirty="0">
                  <a:solidFill>
                    <a:srgbClr val="FF0000"/>
                  </a:solidFill>
                </a:rPr>
                <a:t>compounding</a:t>
              </a:r>
              <a:r>
                <a:rPr lang="en-US" sz="3200" dirty="0"/>
                <a:t>.</a:t>
              </a:r>
            </a:p>
          </p:txBody>
        </p:sp>
        <p:sp>
          <p:nvSpPr>
            <p:cNvPr id="10256" name="Line 23"/>
            <p:cNvSpPr>
              <a:spLocks noChangeShapeType="1"/>
            </p:cNvSpPr>
            <p:nvPr/>
          </p:nvSpPr>
          <p:spPr bwMode="auto">
            <a:xfrm>
              <a:off x="1200" y="2544"/>
              <a:ext cx="30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Rectangle 24"/>
            <p:cNvSpPr>
              <a:spLocks noChangeArrowheads="1"/>
            </p:cNvSpPr>
            <p:nvPr/>
          </p:nvSpPr>
          <p:spPr bwMode="auto">
            <a:xfrm>
              <a:off x="480" y="2352"/>
              <a:ext cx="534" cy="3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3200"/>
                <a:t>100</a:t>
              </a:r>
            </a:p>
          </p:txBody>
        </p:sp>
        <p:sp>
          <p:nvSpPr>
            <p:cNvPr id="10258" name="Line 25"/>
            <p:cNvSpPr>
              <a:spLocks noChangeShapeType="1"/>
            </p:cNvSpPr>
            <p:nvPr/>
          </p:nvSpPr>
          <p:spPr bwMode="auto">
            <a:xfrm>
              <a:off x="752" y="2208"/>
              <a:ext cx="409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1737</TotalTime>
  <Pages>72</Pages>
  <Words>2726</Words>
  <Application>Microsoft Macintosh PowerPoint</Application>
  <PresentationFormat>On-screen Show (4:3)</PresentationFormat>
  <Paragraphs>541</Paragraphs>
  <Slides>64</Slides>
  <Notes>63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0" baseType="lpstr">
      <vt:lpstr>Arial</vt:lpstr>
      <vt:lpstr>Tahoma</vt:lpstr>
      <vt:lpstr>Times New Roman</vt:lpstr>
      <vt:lpstr>Wingdings</vt:lpstr>
      <vt:lpstr>Blends</vt:lpstr>
      <vt:lpstr>Equation</vt:lpstr>
      <vt:lpstr>Chapter 4</vt:lpstr>
      <vt:lpstr>Topics in Chapter</vt:lpstr>
      <vt:lpstr>PowerPoint Presentation</vt:lpstr>
      <vt:lpstr>Overview</vt:lpstr>
      <vt:lpstr>4-1 Time Lines: show timing of cash flows. The basic tool for TVM/DCF analysis.</vt:lpstr>
      <vt:lpstr>Time line for a $100 lump sum due at the end of Year 2.</vt:lpstr>
      <vt:lpstr>Time line for uneven CFs</vt:lpstr>
      <vt:lpstr>Cash Inflow (+) Vs. Outflow (-)</vt:lpstr>
      <vt:lpstr>4-2 Future Values (FV) Example: FV of an initial $100 after 3 years with I = 5%</vt:lpstr>
      <vt:lpstr>4-2a &amp; 4-2b Step-by-step/Formula/Regular Calculator Approach </vt:lpstr>
      <vt:lpstr>After 2 years</vt:lpstr>
      <vt:lpstr>After 3 years</vt:lpstr>
      <vt:lpstr>Three Ways to Find FVs</vt:lpstr>
      <vt:lpstr>4-3c Financial Calculators: TI BAII+</vt:lpstr>
      <vt:lpstr>BAII +: Set Time Value Parameters</vt:lpstr>
      <vt:lpstr>BAII+ Settings (Continued)</vt:lpstr>
      <vt:lpstr>Financial Calculator Solution</vt:lpstr>
      <vt:lpstr>Here’s the setup to find FV</vt:lpstr>
      <vt:lpstr>4-2d Spreadsheet Solution</vt:lpstr>
      <vt:lpstr>4-2f Graphic View of the Compounding Process Note that time value concepts can be applied to anything that grows: population, sales, EPS, or your future salary. </vt:lpstr>
      <vt:lpstr>4-2g Simple Interest vs. Compound Interest</vt:lpstr>
      <vt:lpstr>4-3 Present Values (PV)  What’s the PV of $115.76 due in 3 years if I/YR = 5%?</vt:lpstr>
      <vt:lpstr>4-3a Discounting a FV to find the PV</vt:lpstr>
      <vt:lpstr>Financial Calculator Solution</vt:lpstr>
      <vt:lpstr>Spreadsheet Solution</vt:lpstr>
      <vt:lpstr>4-3b Graphic View of the Discounting Process There is an inverse relationship between present value and discount rate: ceteris paribus, the higher the interest rate, the faster the present value falls. So, the timing of cash flows matters: Ceteris paribus, the same amount due later is less valuable (smaller PV) than due sooner.</vt:lpstr>
      <vt:lpstr>4-4 Finding the Interest Rate I  A financial security has a cost of $100 and it will return $150 after 10 years. What is the (annual) rate of return you will earn if you buy the security?</vt:lpstr>
      <vt:lpstr>Financial Calculator Solution The output is 4.14, so the answer should be 4.14%. Recall that financial calculators assume rates are stated as percentages.</vt:lpstr>
      <vt:lpstr>Spreadsheet Solution</vt:lpstr>
      <vt:lpstr>4-5 Finding the Number of Periods N  Suppose you have $500,000 now and the interest rate is 4.5% per year. How long will it be before you have $1 million?</vt:lpstr>
      <vt:lpstr>Time to Double (Continued)</vt:lpstr>
      <vt:lpstr>Financial Calculator Solution</vt:lpstr>
      <vt:lpstr>Spreadsheet Solution</vt:lpstr>
      <vt:lpstr>4-6 Perpetuities</vt:lpstr>
      <vt:lpstr>Bond Price and Interest Rate</vt:lpstr>
      <vt:lpstr>4-15 Semiannual and Other Compounding Periods</vt:lpstr>
      <vt:lpstr>4-15a Types of Interest Rates </vt:lpstr>
      <vt:lpstr>Periodic rate (IPER )</vt:lpstr>
      <vt:lpstr>FV Formula with Different Compounding Periods</vt:lpstr>
      <vt:lpstr>Example: What is the FV of $100 at a 12% nominal rate with quarterly compounding for 2 years?</vt:lpstr>
      <vt:lpstr>Example Continued: Financial Calculator and Excel</vt:lpstr>
      <vt:lpstr>Effective Annual Rate (EAR or EFF%)</vt:lpstr>
      <vt:lpstr>Effective Annual Rate Example</vt:lpstr>
      <vt:lpstr>Another Example: EFF% for a credit card loan with APR of 12% (credit card: monthly compounding)</vt:lpstr>
      <vt:lpstr>Finding EFF% with TI BAII+</vt:lpstr>
      <vt:lpstr>Comparing Rates with EFF%</vt:lpstr>
      <vt:lpstr>Summary: when is each rate used?</vt:lpstr>
      <vt:lpstr>When is each rate used? (Continued)</vt:lpstr>
      <vt:lpstr>When is each rate used? (Continued)</vt:lpstr>
      <vt:lpstr>4-15b The Result of Frequent Compounding</vt:lpstr>
      <vt:lpstr>The Impact of Compounding (Answer)</vt:lpstr>
      <vt:lpstr>Example: FV of $100 at a 12% nominal rate for 1 year with different compounding frequencies</vt:lpstr>
      <vt:lpstr>Example Continued: EAR (or EFF%) for a Nominal Rate of 12% with different compounding frequencies</vt:lpstr>
      <vt:lpstr>Can the effective rate ever be equal to the nominal rate?</vt:lpstr>
      <vt:lpstr>4-17 Amortized Loans</vt:lpstr>
      <vt:lpstr>4-17a &amp; 4-17b Payments &amp; Amortization Schedules: an Example</vt:lpstr>
      <vt:lpstr>Step 1:  Find the required payments</vt:lpstr>
      <vt:lpstr>Step 2:  Find interest charge for Period 1.</vt:lpstr>
      <vt:lpstr>Step 3:  Find repayment of principal in Period 1.</vt:lpstr>
      <vt:lpstr>Step 4:  Find ending balance after Period 1.</vt:lpstr>
      <vt:lpstr>Amortization Table: Figure 4-11 on P177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Value of Money</dc:title>
  <dc:subject>Powerpoint Show</dc:subject>
  <dc:creator>Mike Ehrhardt</dc:creator>
  <cp:lastModifiedBy>Xiaowei Liu</cp:lastModifiedBy>
  <cp:revision>292</cp:revision>
  <cp:lastPrinted>1998-05-28T19:26:16Z</cp:lastPrinted>
  <dcterms:created xsi:type="dcterms:W3CDTF">1997-09-17T12:14:40Z</dcterms:created>
  <dcterms:modified xsi:type="dcterms:W3CDTF">2017-09-01T01:58:07Z</dcterms:modified>
</cp:coreProperties>
</file>