
<file path=[Content_Types].xml><?xml version="1.0" encoding="utf-8"?>
<Types xmlns="http://schemas.openxmlformats.org/package/2006/content-types">
  <Default Extension="xml" ContentType="application/xml"/>
  <Default Extension="docx" ContentType="application/vnd.openxmlformats-officedocument.wordprocessingml.document"/>
  <Default Extension="jpeg" ContentType="image/jpeg"/>
  <Default Extension="png" ContentType="image/png"/>
  <Default Extension="vml" ContentType="application/vnd.openxmlformats-officedocument.vmlDrawi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833" r:id="rId1"/>
  </p:sldMasterIdLst>
  <p:notesMasterIdLst>
    <p:notesMasterId r:id="rId58"/>
  </p:notesMasterIdLst>
  <p:handoutMasterIdLst>
    <p:handoutMasterId r:id="rId59"/>
  </p:handoutMasterIdLst>
  <p:sldIdLst>
    <p:sldId id="313" r:id="rId2"/>
    <p:sldId id="256" r:id="rId3"/>
    <p:sldId id="338" r:id="rId4"/>
    <p:sldId id="257" r:id="rId5"/>
    <p:sldId id="345" r:id="rId6"/>
    <p:sldId id="359" r:id="rId7"/>
    <p:sldId id="258" r:id="rId8"/>
    <p:sldId id="259" r:id="rId9"/>
    <p:sldId id="260" r:id="rId10"/>
    <p:sldId id="261" r:id="rId11"/>
    <p:sldId id="346" r:id="rId12"/>
    <p:sldId id="347" r:id="rId13"/>
    <p:sldId id="348" r:id="rId14"/>
    <p:sldId id="308" r:id="rId15"/>
    <p:sldId id="265" r:id="rId16"/>
    <p:sldId id="266" r:id="rId17"/>
    <p:sldId id="267" r:id="rId18"/>
    <p:sldId id="349" r:id="rId19"/>
    <p:sldId id="285" r:id="rId20"/>
    <p:sldId id="286" r:id="rId21"/>
    <p:sldId id="271" r:id="rId22"/>
    <p:sldId id="272" r:id="rId23"/>
    <p:sldId id="273" r:id="rId24"/>
    <p:sldId id="358" r:id="rId25"/>
    <p:sldId id="357" r:id="rId26"/>
    <p:sldId id="277" r:id="rId27"/>
    <p:sldId id="278" r:id="rId28"/>
    <p:sldId id="275" r:id="rId29"/>
    <p:sldId id="293" r:id="rId30"/>
    <p:sldId id="350" r:id="rId31"/>
    <p:sldId id="352" r:id="rId32"/>
    <p:sldId id="327" r:id="rId33"/>
    <p:sldId id="328" r:id="rId34"/>
    <p:sldId id="354" r:id="rId35"/>
    <p:sldId id="329" r:id="rId36"/>
    <p:sldId id="356" r:id="rId37"/>
    <p:sldId id="343" r:id="rId38"/>
    <p:sldId id="316" r:id="rId39"/>
    <p:sldId id="317" r:id="rId40"/>
    <p:sldId id="318" r:id="rId41"/>
    <p:sldId id="319" r:id="rId42"/>
    <p:sldId id="330" r:id="rId43"/>
    <p:sldId id="361" r:id="rId44"/>
    <p:sldId id="340" r:id="rId45"/>
    <p:sldId id="306" r:id="rId46"/>
    <p:sldId id="341" r:id="rId47"/>
    <p:sldId id="297" r:id="rId48"/>
    <p:sldId id="298" r:id="rId49"/>
    <p:sldId id="360" r:id="rId50"/>
    <p:sldId id="355" r:id="rId51"/>
    <p:sldId id="300" r:id="rId52"/>
    <p:sldId id="301" r:id="rId53"/>
    <p:sldId id="302" r:id="rId54"/>
    <p:sldId id="304" r:id="rId55"/>
    <p:sldId id="303" r:id="rId56"/>
    <p:sldId id="344" r:id="rId57"/>
  </p:sldIdLst>
  <p:sldSz cx="9144000" cy="6858000" type="screen4x3"/>
  <p:notesSz cx="6985000" cy="9282113"/>
  <p:kinsoku lang="ja-JP" invalStChars="、。，．・：；？！゛゜ヽヾゝゞ々ー’”）〕］｝〉》」』】°‰′″℃￠％ぁぃぅぇぉっゃゅょゎァィゥェォッャュョヮヵヶ!%),.:;?]}｡｣､･ｧｨｩｪｫｬｭｮｯｰﾞﾟ" invalEndChars="‘“（〔［｛〈《「『【￥＄$([\{｢￡"/>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1200">
          <p15:clr>
            <a:srgbClr val="A4A3A4"/>
          </p15:clr>
        </p15:guide>
        <p15:guide id="2" pos="537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7FFF00"/>
    <a:srgbClr val="618FFD"/>
    <a:srgbClr val="D49FFF"/>
    <a:srgbClr val="FDE3BA"/>
    <a:srgbClr val="C0FEF9"/>
    <a:srgbClr val="8CF4EA"/>
    <a:srgbClr val="EED8FF"/>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autoAdjust="0"/>
    <p:restoredTop sz="94683" autoAdjust="0"/>
  </p:normalViewPr>
  <p:slideViewPr>
    <p:cSldViewPr>
      <p:cViewPr>
        <p:scale>
          <a:sx n="125" d="100"/>
          <a:sy n="125" d="100"/>
        </p:scale>
        <p:origin x="1784" y="1784"/>
      </p:cViewPr>
      <p:guideLst>
        <p:guide orient="horz" pos="1200"/>
        <p:guide pos="537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60" d="100"/>
        <a:sy n="16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notesMaster" Target="notesMasters/notesMaster1.xml"/><Relationship Id="rId59" Type="http://schemas.openxmlformats.org/officeDocument/2006/relationships/handoutMaster" Target="handoutMasters/handoutMaster1.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presProps" Target="presProps.xml"/><Relationship Id="rId61" Type="http://schemas.openxmlformats.org/officeDocument/2006/relationships/viewProps" Target="viewProps.xml"/><Relationship Id="rId62"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914831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31863" y="4408488"/>
            <a:ext cx="5121275" cy="4176712"/>
          </a:xfrm>
          <a:prstGeom prst="rect">
            <a:avLst/>
          </a:prstGeom>
          <a:noFill/>
          <a:ln w="12700">
            <a:noFill/>
            <a:miter lim="800000"/>
            <a:headEnd/>
            <a:tailEnd/>
          </a:ln>
          <a:effectLst/>
        </p:spPr>
        <p:txBody>
          <a:bodyPr vert="horz" wrap="square" lIns="91981" tIns="45183" rIns="91981" bIns="4518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6323" name="Rectangle 3"/>
          <p:cNvSpPr>
            <a:spLocks noGrp="1" noRot="1" noChangeAspect="1" noChangeArrowheads="1" noTextEdit="1"/>
          </p:cNvSpPr>
          <p:nvPr>
            <p:ph type="sldImg" idx="2"/>
          </p:nvPr>
        </p:nvSpPr>
        <p:spPr bwMode="auto">
          <a:xfrm>
            <a:off x="1181100" y="703263"/>
            <a:ext cx="4622800" cy="3467100"/>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sp>
    </p:spTree>
    <p:extLst>
      <p:ext uri="{BB962C8B-B14F-4D97-AF65-F5344CB8AC3E}">
        <p14:creationId xmlns:p14="http://schemas.microsoft.com/office/powerpoint/2010/main" val="29043056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xfrm>
            <a:off x="1173163" y="696913"/>
            <a:ext cx="4638675" cy="3479800"/>
          </a:xfrm>
          <a:ln/>
        </p:spPr>
      </p:sp>
      <p:sp>
        <p:nvSpPr>
          <p:cNvPr id="57347" name="Rectangle 3"/>
          <p:cNvSpPr>
            <a:spLocks noGrp="1" noChangeArrowheads="1"/>
          </p:cNvSpPr>
          <p:nvPr>
            <p:ph type="body" idx="1"/>
          </p:nvPr>
        </p:nvSpPr>
        <p:spPr>
          <a:xfrm>
            <a:off x="698500" y="4408488"/>
            <a:ext cx="5588000" cy="4176712"/>
          </a:xfrm>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xfrm>
            <a:off x="1173163" y="696913"/>
            <a:ext cx="4638675" cy="3479800"/>
          </a:xfrm>
          <a:ln/>
        </p:spPr>
      </p:sp>
      <p:sp>
        <p:nvSpPr>
          <p:cNvPr id="57347" name="Rectangle 3"/>
          <p:cNvSpPr>
            <a:spLocks noGrp="1" noChangeArrowheads="1"/>
          </p:cNvSpPr>
          <p:nvPr>
            <p:ph type="body" idx="1"/>
          </p:nvPr>
        </p:nvSpPr>
        <p:spPr>
          <a:xfrm>
            <a:off x="698500" y="4408488"/>
            <a:ext cx="5588000" cy="4176712"/>
          </a:xfrm>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ln cap="flat"/>
        </p:spPr>
      </p:sp>
      <p:sp>
        <p:nvSpPr>
          <p:cNvPr id="58371" name="Rectangle 3"/>
          <p:cNvSpPr>
            <a:spLocks noGrp="1" noChangeArrowheads="1"/>
          </p:cNvSpPr>
          <p:nvPr>
            <p:ph type="body" idx="1"/>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3428" tIns="47506" rIns="93428" bIns="47506"/>
          <a:lstStyle/>
          <a:p>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cap="flat"/>
        </p:spPr>
      </p:sp>
      <p:sp>
        <p:nvSpPr>
          <p:cNvPr id="59395" name="Rectangle 3"/>
          <p:cNvSpPr>
            <a:spLocks noGrp="1" noChangeArrowheads="1"/>
          </p:cNvSpPr>
          <p:nvPr>
            <p:ph type="body" idx="1"/>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3428" tIns="47506" rIns="93428" bIns="47506"/>
          <a:lstStyle/>
          <a:p>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ln cap="flat"/>
        </p:spPr>
      </p:sp>
      <p:sp>
        <p:nvSpPr>
          <p:cNvPr id="60419" name="Rectangle 3"/>
          <p:cNvSpPr>
            <a:spLocks noGrp="1" noChangeArrowheads="1"/>
          </p:cNvSpPr>
          <p:nvPr>
            <p:ph type="body" idx="1"/>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3428" tIns="47506" rIns="93428" bIns="47506"/>
          <a:lstStyle/>
          <a:p>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ln cap="flat"/>
        </p:spPr>
      </p:sp>
      <p:sp>
        <p:nvSpPr>
          <p:cNvPr id="62467" name="Rectangle 3"/>
          <p:cNvSpPr>
            <a:spLocks noGrp="1" noChangeArrowheads="1"/>
          </p:cNvSpPr>
          <p:nvPr>
            <p:ph type="body" idx="1"/>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3428" tIns="47506" rIns="93428" bIns="47506"/>
          <a:lstStyle/>
          <a:p>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ln cap="flat"/>
        </p:spPr>
      </p:sp>
      <p:sp>
        <p:nvSpPr>
          <p:cNvPr id="61443" name="Rectangle 3"/>
          <p:cNvSpPr>
            <a:spLocks noGrp="1" noChangeArrowheads="1"/>
          </p:cNvSpPr>
          <p:nvPr>
            <p:ph type="body" idx="1"/>
          </p:nvPr>
        </p:nvSpPr>
        <p:spPr>
          <a:noFill/>
          <a:ln w="9525"/>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3428" tIns="47506" rIns="93428" bIns="47506"/>
          <a:lstStyle/>
          <a:p>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eaLnBrk="0" hangingPunct="0"/>
                <a:endParaRPr lang="en-US" dirty="0"/>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eaLnBrk="0" hangingPunct="0"/>
                <a:endParaRPr lang="en-US" dirty="0"/>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eaLnBrk="0" hangingPunct="0"/>
                <a:endParaRPr lang="en-US" dirty="0"/>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eaLnBrk="0" hangingPunct="0"/>
                <a:endParaRPr lang="en-US" dirty="0"/>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eaLnBrk="0" hangingPunct="0"/>
              <a:endParaRPr lang="en-US" dirty="0"/>
            </a:p>
          </p:txBody>
        </p:sp>
        <p:sp>
          <p:nvSpPr>
            <p:cNvPr id="8" name="Rectangle 10"/>
            <p:cNvSpPr>
              <a:spLocks noChangeArrowheads="1"/>
            </p:cNvSpPr>
            <p:nvPr/>
          </p:nvSpPr>
          <p:spPr bwMode="auto">
            <a:xfrm>
              <a:off x="400" y="1536"/>
              <a:ext cx="20" cy="663"/>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eaLnBrk="0" hangingPunct="0"/>
              <a:endParaRPr lang="en-US" dirty="0"/>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eaLnBrk="0" hangingPunct="0"/>
              <a:endParaRPr lang="en-US" dirty="0"/>
            </a:p>
          </p:txBody>
        </p:sp>
      </p:grpSp>
      <p:sp>
        <p:nvSpPr>
          <p:cNvPr id="399372" name="Rectangle 12"/>
          <p:cNvSpPr>
            <a:spLocks noGrp="1" noChangeArrowheads="1"/>
          </p:cNvSpPr>
          <p:nvPr>
            <p:ph type="ctrTitle"/>
          </p:nvPr>
        </p:nvSpPr>
        <p:spPr>
          <a:xfrm>
            <a:off x="990600" y="1676400"/>
            <a:ext cx="7772400" cy="1462088"/>
          </a:xfrm>
        </p:spPr>
        <p:txBody>
          <a:bodyPr/>
          <a:lstStyle>
            <a:lvl1pPr>
              <a:defRPr/>
            </a:lvl1pPr>
          </a:lstStyle>
          <a:p>
            <a:r>
              <a:rPr lang="en-US"/>
              <a:t>Click to edit Master title style</a:t>
            </a:r>
          </a:p>
        </p:txBody>
      </p:sp>
      <p:sp>
        <p:nvSpPr>
          <p:cNvPr id="39937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7364977D-C9D7-4E93-9271-D9A516AD7033}" type="slidenum">
              <a:rPr lang="en-US"/>
              <a:pPr>
                <a:defRPr/>
              </a:pPr>
              <a:t>‹#›</a:t>
            </a:fld>
            <a:endParaRPr lang="en-US" dirty="0"/>
          </a:p>
        </p:txBody>
      </p:sp>
      <p:sp>
        <p:nvSpPr>
          <p:cNvPr id="17" name="TextBox 16"/>
          <p:cNvSpPr txBox="1"/>
          <p:nvPr userDrawn="1"/>
        </p:nvSpPr>
        <p:spPr>
          <a:xfrm>
            <a:off x="0" y="6411912"/>
            <a:ext cx="9144000" cy="369888"/>
          </a:xfrm>
          <a:prstGeom prst="rect">
            <a:avLst/>
          </a:prstGeom>
          <a:noFill/>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sz="900" dirty="0" smtClean="0">
                <a:cs typeface="+mn-cs"/>
              </a:rPr>
              <a:t>© 2014 Cengage Learning. All Rights Reserved. May not be copied, scanned, or duplicated, in whole or in part, except for use as </a:t>
            </a:r>
          </a:p>
          <a:p>
            <a:pPr algn="ctr" eaLnBrk="1" hangingPunct="1">
              <a:defRPr/>
            </a:pPr>
            <a:r>
              <a:rPr lang="en-US" sz="900" dirty="0" smtClean="0">
                <a:cs typeface="+mn-cs"/>
              </a:rPr>
              <a:t>permitted in a license distributed with a certain product or service or otherwise on a password-protected website for classroom use.</a:t>
            </a:r>
          </a:p>
        </p:txBody>
      </p:sp>
    </p:spTree>
    <p:extLst>
      <p:ext uri="{BB962C8B-B14F-4D97-AF65-F5344CB8AC3E}">
        <p14:creationId xmlns:p14="http://schemas.microsoft.com/office/powerpoint/2010/main" val="3641094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xfrm>
            <a:off x="1162050" y="6243638"/>
            <a:ext cx="1905000" cy="457200"/>
          </a:xfrm>
          <a:prstGeom prst="rect">
            <a:avLst/>
          </a:prstGeom>
          <a:ln/>
        </p:spPr>
        <p:txBody>
          <a:bodyPr/>
          <a:lstStyle>
            <a:lvl1pPr>
              <a:defRPr/>
            </a:lvl1pPr>
          </a:lstStyle>
          <a:p>
            <a:pPr>
              <a:defRPr/>
            </a:pPr>
            <a:endParaRPr lang="en-US" dirty="0"/>
          </a:p>
        </p:txBody>
      </p:sp>
      <p:sp>
        <p:nvSpPr>
          <p:cNvPr id="5" name="Rectangle 12"/>
          <p:cNvSpPr>
            <a:spLocks noGrp="1" noChangeArrowheads="1"/>
          </p:cNvSpPr>
          <p:nvPr>
            <p:ph type="ftr" sz="quarter" idx="11"/>
          </p:nvPr>
        </p:nvSpPr>
        <p:spPr>
          <a:xfrm>
            <a:off x="3657600" y="6243638"/>
            <a:ext cx="2895600" cy="457200"/>
          </a:xfrm>
          <a:prstGeom prst="rect">
            <a:avLst/>
          </a:prstGeom>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A676D786-45D1-4BA6-9571-F99DB5D7F872}" type="slidenum">
              <a:rPr lang="en-US"/>
              <a:pPr>
                <a:defRPr/>
              </a:pPr>
              <a:t>‹#›</a:t>
            </a:fld>
            <a:endParaRPr lang="en-US" dirty="0"/>
          </a:p>
        </p:txBody>
      </p:sp>
    </p:spTree>
    <p:extLst>
      <p:ext uri="{BB962C8B-B14F-4D97-AF65-F5344CB8AC3E}">
        <p14:creationId xmlns:p14="http://schemas.microsoft.com/office/powerpoint/2010/main" val="12837831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xfrm>
            <a:off x="1162050" y="6243638"/>
            <a:ext cx="1905000" cy="457200"/>
          </a:xfrm>
          <a:prstGeom prst="rect">
            <a:avLst/>
          </a:prstGeom>
          <a:ln/>
        </p:spPr>
        <p:txBody>
          <a:bodyPr/>
          <a:lstStyle>
            <a:lvl1pPr>
              <a:defRPr/>
            </a:lvl1pPr>
          </a:lstStyle>
          <a:p>
            <a:pPr>
              <a:defRPr/>
            </a:pPr>
            <a:endParaRPr lang="en-US" dirty="0"/>
          </a:p>
        </p:txBody>
      </p:sp>
      <p:sp>
        <p:nvSpPr>
          <p:cNvPr id="5" name="Rectangle 12"/>
          <p:cNvSpPr>
            <a:spLocks noGrp="1" noChangeArrowheads="1"/>
          </p:cNvSpPr>
          <p:nvPr>
            <p:ph type="ftr" sz="quarter" idx="11"/>
          </p:nvPr>
        </p:nvSpPr>
        <p:spPr>
          <a:xfrm>
            <a:off x="3657600" y="6243638"/>
            <a:ext cx="2895600" cy="457200"/>
          </a:xfrm>
          <a:prstGeom prst="rect">
            <a:avLst/>
          </a:prstGeom>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1E4405F9-3D61-4748-8285-E232DA46A1E2}" type="slidenum">
              <a:rPr lang="en-US"/>
              <a:pPr>
                <a:defRPr/>
              </a:pPr>
              <a:t>‹#›</a:t>
            </a:fld>
            <a:endParaRPr lang="en-US" dirty="0"/>
          </a:p>
        </p:txBody>
      </p:sp>
    </p:spTree>
    <p:extLst>
      <p:ext uri="{BB962C8B-B14F-4D97-AF65-F5344CB8AC3E}">
        <p14:creationId xmlns:p14="http://schemas.microsoft.com/office/powerpoint/2010/main" val="40404721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150938" y="214313"/>
            <a:ext cx="7804150" cy="591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1"/>
          <p:cNvSpPr>
            <a:spLocks noGrp="1" noChangeArrowheads="1"/>
          </p:cNvSpPr>
          <p:nvPr>
            <p:ph type="dt" sz="half" idx="10"/>
          </p:nvPr>
        </p:nvSpPr>
        <p:spPr>
          <a:xfrm>
            <a:off x="1162050" y="6243638"/>
            <a:ext cx="1905000" cy="457200"/>
          </a:xfrm>
          <a:prstGeom prst="rect">
            <a:avLst/>
          </a:prstGeom>
          <a:ln/>
        </p:spPr>
        <p:txBody>
          <a:bodyPr/>
          <a:lstStyle>
            <a:lvl1pPr>
              <a:defRPr/>
            </a:lvl1pPr>
          </a:lstStyle>
          <a:p>
            <a:pPr>
              <a:defRPr/>
            </a:pPr>
            <a:endParaRPr lang="en-US" dirty="0"/>
          </a:p>
        </p:txBody>
      </p:sp>
      <p:sp>
        <p:nvSpPr>
          <p:cNvPr id="4" name="Rectangle 12"/>
          <p:cNvSpPr>
            <a:spLocks noGrp="1" noChangeArrowheads="1"/>
          </p:cNvSpPr>
          <p:nvPr>
            <p:ph type="ftr" sz="quarter" idx="11"/>
          </p:nvPr>
        </p:nvSpPr>
        <p:spPr>
          <a:xfrm>
            <a:off x="3657600" y="6243638"/>
            <a:ext cx="2895600" cy="457200"/>
          </a:xfrm>
          <a:prstGeom prst="rect">
            <a:avLst/>
          </a:prstGeom>
          <a:ln/>
        </p:spPr>
        <p:txBody>
          <a:bodyPr/>
          <a:lstStyle>
            <a:lvl1pPr>
              <a:defRPr/>
            </a:lvl1pPr>
          </a:lstStyle>
          <a:p>
            <a:pPr>
              <a:defRPr/>
            </a:pPr>
            <a:endParaRPr lang="en-US" dirty="0"/>
          </a:p>
        </p:txBody>
      </p:sp>
      <p:sp>
        <p:nvSpPr>
          <p:cNvPr id="5" name="Rectangle 13"/>
          <p:cNvSpPr>
            <a:spLocks noGrp="1" noChangeArrowheads="1"/>
          </p:cNvSpPr>
          <p:nvPr>
            <p:ph type="sldNum" sz="quarter" idx="12"/>
          </p:nvPr>
        </p:nvSpPr>
        <p:spPr>
          <a:ln/>
        </p:spPr>
        <p:txBody>
          <a:bodyPr/>
          <a:lstStyle>
            <a:lvl1pPr>
              <a:defRPr/>
            </a:lvl1pPr>
          </a:lstStyle>
          <a:p>
            <a:pPr>
              <a:defRPr/>
            </a:pPr>
            <a:fld id="{D51C8858-ADAE-46D5-A101-1EF883366FCA}" type="slidenum">
              <a:rPr lang="en-US"/>
              <a:pPr>
                <a:defRPr/>
              </a:pPr>
              <a:t>‹#›</a:t>
            </a:fld>
            <a:endParaRPr lang="en-US" dirty="0"/>
          </a:p>
        </p:txBody>
      </p:sp>
    </p:spTree>
    <p:extLst>
      <p:ext uri="{BB962C8B-B14F-4D97-AF65-F5344CB8AC3E}">
        <p14:creationId xmlns:p14="http://schemas.microsoft.com/office/powerpoint/2010/main" val="31395756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182688" y="2017713"/>
            <a:ext cx="7772400" cy="4114800"/>
          </a:xfrm>
        </p:spPr>
        <p:txBody>
          <a:bodyPr/>
          <a:lstStyle/>
          <a:p>
            <a:pPr lvl="0"/>
            <a:endParaRPr lang="en-US" noProof="0" dirty="0"/>
          </a:p>
        </p:txBody>
      </p:sp>
      <p:sp>
        <p:nvSpPr>
          <p:cNvPr id="4" name="Rectangle 11"/>
          <p:cNvSpPr>
            <a:spLocks noGrp="1" noChangeArrowheads="1"/>
          </p:cNvSpPr>
          <p:nvPr>
            <p:ph type="dt" sz="half" idx="10"/>
          </p:nvPr>
        </p:nvSpPr>
        <p:spPr>
          <a:xfrm>
            <a:off x="1162050" y="6243638"/>
            <a:ext cx="1905000" cy="457200"/>
          </a:xfrm>
          <a:prstGeom prst="rect">
            <a:avLst/>
          </a:prstGeom>
          <a:ln/>
        </p:spPr>
        <p:txBody>
          <a:bodyPr/>
          <a:lstStyle>
            <a:lvl1pPr>
              <a:defRPr/>
            </a:lvl1pPr>
          </a:lstStyle>
          <a:p>
            <a:pPr>
              <a:defRPr/>
            </a:pPr>
            <a:endParaRPr lang="en-US" dirty="0"/>
          </a:p>
        </p:txBody>
      </p:sp>
      <p:sp>
        <p:nvSpPr>
          <p:cNvPr id="5" name="Rectangle 12"/>
          <p:cNvSpPr>
            <a:spLocks noGrp="1" noChangeArrowheads="1"/>
          </p:cNvSpPr>
          <p:nvPr>
            <p:ph type="ftr" sz="quarter" idx="11"/>
          </p:nvPr>
        </p:nvSpPr>
        <p:spPr>
          <a:xfrm>
            <a:off x="3657600" y="6243638"/>
            <a:ext cx="2895600" cy="457200"/>
          </a:xfrm>
          <a:prstGeom prst="rect">
            <a:avLst/>
          </a:prstGeom>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538F0BD1-362A-41CD-B727-32A774DC4678}" type="slidenum">
              <a:rPr lang="en-US"/>
              <a:pPr>
                <a:defRPr/>
              </a:pPr>
              <a:t>‹#›</a:t>
            </a:fld>
            <a:endParaRPr lang="en-US" dirty="0"/>
          </a:p>
        </p:txBody>
      </p:sp>
    </p:spTree>
    <p:extLst>
      <p:ext uri="{BB962C8B-B14F-4D97-AF65-F5344CB8AC3E}">
        <p14:creationId xmlns:p14="http://schemas.microsoft.com/office/powerpoint/2010/main" val="1817073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xfrm>
            <a:off x="1162050" y="6243638"/>
            <a:ext cx="1905000" cy="457200"/>
          </a:xfrm>
          <a:prstGeom prst="rect">
            <a:avLst/>
          </a:prstGeom>
          <a:ln/>
        </p:spPr>
        <p:txBody>
          <a:bodyPr/>
          <a:lstStyle>
            <a:lvl1pPr>
              <a:defRPr/>
            </a:lvl1pPr>
          </a:lstStyle>
          <a:p>
            <a:pPr>
              <a:defRPr/>
            </a:pPr>
            <a:endParaRPr lang="en-US" dirty="0"/>
          </a:p>
        </p:txBody>
      </p:sp>
      <p:sp>
        <p:nvSpPr>
          <p:cNvPr id="5" name="Rectangle 12"/>
          <p:cNvSpPr>
            <a:spLocks noGrp="1" noChangeArrowheads="1"/>
          </p:cNvSpPr>
          <p:nvPr>
            <p:ph type="ftr" sz="quarter" idx="11"/>
          </p:nvPr>
        </p:nvSpPr>
        <p:spPr>
          <a:xfrm>
            <a:off x="3657600" y="6243638"/>
            <a:ext cx="2895600" cy="457200"/>
          </a:xfrm>
          <a:prstGeom prst="rect">
            <a:avLst/>
          </a:prstGeom>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C62AD572-EBC4-4935-B369-C2C8AFA77521}" type="slidenum">
              <a:rPr lang="en-US"/>
              <a:pPr>
                <a:defRPr/>
              </a:pPr>
              <a:t>‹#›</a:t>
            </a:fld>
            <a:endParaRPr lang="en-US" dirty="0"/>
          </a:p>
        </p:txBody>
      </p:sp>
    </p:spTree>
    <p:extLst>
      <p:ext uri="{BB962C8B-B14F-4D97-AF65-F5344CB8AC3E}">
        <p14:creationId xmlns:p14="http://schemas.microsoft.com/office/powerpoint/2010/main" val="2256814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xfrm>
            <a:off x="1162050" y="6243638"/>
            <a:ext cx="1905000" cy="457200"/>
          </a:xfrm>
          <a:prstGeom prst="rect">
            <a:avLst/>
          </a:prstGeom>
          <a:ln/>
        </p:spPr>
        <p:txBody>
          <a:bodyPr/>
          <a:lstStyle>
            <a:lvl1pPr>
              <a:defRPr/>
            </a:lvl1pPr>
          </a:lstStyle>
          <a:p>
            <a:pPr>
              <a:defRPr/>
            </a:pPr>
            <a:endParaRPr lang="en-US" dirty="0"/>
          </a:p>
        </p:txBody>
      </p:sp>
      <p:sp>
        <p:nvSpPr>
          <p:cNvPr id="5" name="Rectangle 12"/>
          <p:cNvSpPr>
            <a:spLocks noGrp="1" noChangeArrowheads="1"/>
          </p:cNvSpPr>
          <p:nvPr>
            <p:ph type="ftr" sz="quarter" idx="11"/>
          </p:nvPr>
        </p:nvSpPr>
        <p:spPr>
          <a:xfrm>
            <a:off x="3657600" y="6243638"/>
            <a:ext cx="2895600" cy="457200"/>
          </a:xfrm>
          <a:prstGeom prst="rect">
            <a:avLst/>
          </a:prstGeom>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A9318B28-C9E0-49FF-B33D-FC8E96309A89}" type="slidenum">
              <a:rPr lang="en-US"/>
              <a:pPr>
                <a:defRPr/>
              </a:pPr>
              <a:t>‹#›</a:t>
            </a:fld>
            <a:endParaRPr lang="en-US" dirty="0"/>
          </a:p>
        </p:txBody>
      </p:sp>
    </p:spTree>
    <p:extLst>
      <p:ext uri="{BB962C8B-B14F-4D97-AF65-F5344CB8AC3E}">
        <p14:creationId xmlns:p14="http://schemas.microsoft.com/office/powerpoint/2010/main" val="2393649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xfrm>
            <a:off x="1162050" y="6243638"/>
            <a:ext cx="1905000" cy="457200"/>
          </a:xfrm>
          <a:prstGeom prst="rect">
            <a:avLst/>
          </a:prstGeom>
          <a:ln/>
        </p:spPr>
        <p:txBody>
          <a:bodyPr/>
          <a:lstStyle>
            <a:lvl1pPr>
              <a:defRPr/>
            </a:lvl1pPr>
          </a:lstStyle>
          <a:p>
            <a:pPr>
              <a:defRPr/>
            </a:pPr>
            <a:endParaRPr lang="en-US" dirty="0"/>
          </a:p>
        </p:txBody>
      </p:sp>
      <p:sp>
        <p:nvSpPr>
          <p:cNvPr id="6" name="Rectangle 12"/>
          <p:cNvSpPr>
            <a:spLocks noGrp="1" noChangeArrowheads="1"/>
          </p:cNvSpPr>
          <p:nvPr>
            <p:ph type="ftr" sz="quarter" idx="11"/>
          </p:nvPr>
        </p:nvSpPr>
        <p:spPr>
          <a:xfrm>
            <a:off x="3657600" y="6243638"/>
            <a:ext cx="2895600" cy="457200"/>
          </a:xfrm>
          <a:prstGeom prst="rect">
            <a:avLst/>
          </a:prstGeom>
          <a:ln/>
        </p:spPr>
        <p:txBody>
          <a:bodyPr/>
          <a:lstStyle>
            <a:lvl1pPr>
              <a:defRPr/>
            </a:lvl1pPr>
          </a:lstStyle>
          <a:p>
            <a:pPr>
              <a:defRPr/>
            </a:pPr>
            <a:endParaRPr lang="en-US" dirty="0"/>
          </a:p>
        </p:txBody>
      </p:sp>
      <p:sp>
        <p:nvSpPr>
          <p:cNvPr id="7" name="Rectangle 13"/>
          <p:cNvSpPr>
            <a:spLocks noGrp="1" noChangeArrowheads="1"/>
          </p:cNvSpPr>
          <p:nvPr>
            <p:ph type="sldNum" sz="quarter" idx="12"/>
          </p:nvPr>
        </p:nvSpPr>
        <p:spPr>
          <a:ln/>
        </p:spPr>
        <p:txBody>
          <a:bodyPr/>
          <a:lstStyle>
            <a:lvl1pPr>
              <a:defRPr/>
            </a:lvl1pPr>
          </a:lstStyle>
          <a:p>
            <a:pPr>
              <a:defRPr/>
            </a:pPr>
            <a:fld id="{A404F46F-F1EF-4172-83E3-C31F07306339}" type="slidenum">
              <a:rPr lang="en-US"/>
              <a:pPr>
                <a:defRPr/>
              </a:pPr>
              <a:t>‹#›</a:t>
            </a:fld>
            <a:endParaRPr lang="en-US" dirty="0"/>
          </a:p>
        </p:txBody>
      </p:sp>
    </p:spTree>
    <p:extLst>
      <p:ext uri="{BB962C8B-B14F-4D97-AF65-F5344CB8AC3E}">
        <p14:creationId xmlns:p14="http://schemas.microsoft.com/office/powerpoint/2010/main" val="753093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xfrm>
            <a:off x="1162050" y="6243638"/>
            <a:ext cx="1905000" cy="457200"/>
          </a:xfrm>
          <a:prstGeom prst="rect">
            <a:avLst/>
          </a:prstGeom>
          <a:ln/>
        </p:spPr>
        <p:txBody>
          <a:bodyPr/>
          <a:lstStyle>
            <a:lvl1pPr>
              <a:defRPr/>
            </a:lvl1pPr>
          </a:lstStyle>
          <a:p>
            <a:pPr>
              <a:defRPr/>
            </a:pPr>
            <a:endParaRPr lang="en-US" dirty="0"/>
          </a:p>
        </p:txBody>
      </p:sp>
      <p:sp>
        <p:nvSpPr>
          <p:cNvPr id="8" name="Rectangle 12"/>
          <p:cNvSpPr>
            <a:spLocks noGrp="1" noChangeArrowheads="1"/>
          </p:cNvSpPr>
          <p:nvPr>
            <p:ph type="ftr" sz="quarter" idx="11"/>
          </p:nvPr>
        </p:nvSpPr>
        <p:spPr>
          <a:xfrm>
            <a:off x="3657600" y="6243638"/>
            <a:ext cx="2895600" cy="457200"/>
          </a:xfrm>
          <a:prstGeom prst="rect">
            <a:avLst/>
          </a:prstGeom>
          <a:ln/>
        </p:spPr>
        <p:txBody>
          <a:bodyPr/>
          <a:lstStyle>
            <a:lvl1pPr>
              <a:defRPr/>
            </a:lvl1pPr>
          </a:lstStyle>
          <a:p>
            <a:pPr>
              <a:defRPr/>
            </a:pPr>
            <a:endParaRPr lang="en-US" dirty="0"/>
          </a:p>
        </p:txBody>
      </p:sp>
      <p:sp>
        <p:nvSpPr>
          <p:cNvPr id="9" name="Rectangle 13"/>
          <p:cNvSpPr>
            <a:spLocks noGrp="1" noChangeArrowheads="1"/>
          </p:cNvSpPr>
          <p:nvPr>
            <p:ph type="sldNum" sz="quarter" idx="12"/>
          </p:nvPr>
        </p:nvSpPr>
        <p:spPr>
          <a:ln/>
        </p:spPr>
        <p:txBody>
          <a:bodyPr/>
          <a:lstStyle>
            <a:lvl1pPr>
              <a:defRPr/>
            </a:lvl1pPr>
          </a:lstStyle>
          <a:p>
            <a:pPr>
              <a:defRPr/>
            </a:pPr>
            <a:fld id="{EA17EB1C-4BBB-4D02-BC33-2E4CB336F362}" type="slidenum">
              <a:rPr lang="en-US"/>
              <a:pPr>
                <a:defRPr/>
              </a:pPr>
              <a:t>‹#›</a:t>
            </a:fld>
            <a:endParaRPr lang="en-US" dirty="0"/>
          </a:p>
        </p:txBody>
      </p:sp>
    </p:spTree>
    <p:extLst>
      <p:ext uri="{BB962C8B-B14F-4D97-AF65-F5344CB8AC3E}">
        <p14:creationId xmlns:p14="http://schemas.microsoft.com/office/powerpoint/2010/main" val="9831405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xfrm>
            <a:off x="1162050" y="6243638"/>
            <a:ext cx="1905000" cy="457200"/>
          </a:xfrm>
          <a:prstGeom prst="rect">
            <a:avLst/>
          </a:prstGeom>
          <a:ln/>
        </p:spPr>
        <p:txBody>
          <a:bodyPr/>
          <a:lstStyle>
            <a:lvl1pPr>
              <a:defRPr/>
            </a:lvl1pPr>
          </a:lstStyle>
          <a:p>
            <a:pPr>
              <a:defRPr/>
            </a:pPr>
            <a:endParaRPr lang="en-US" dirty="0"/>
          </a:p>
        </p:txBody>
      </p:sp>
      <p:sp>
        <p:nvSpPr>
          <p:cNvPr id="4" name="Rectangle 12"/>
          <p:cNvSpPr>
            <a:spLocks noGrp="1" noChangeArrowheads="1"/>
          </p:cNvSpPr>
          <p:nvPr>
            <p:ph type="ftr" sz="quarter" idx="11"/>
          </p:nvPr>
        </p:nvSpPr>
        <p:spPr>
          <a:xfrm>
            <a:off x="3657600" y="6243638"/>
            <a:ext cx="2895600" cy="457200"/>
          </a:xfrm>
          <a:prstGeom prst="rect">
            <a:avLst/>
          </a:prstGeom>
          <a:ln/>
        </p:spPr>
        <p:txBody>
          <a:bodyPr/>
          <a:lstStyle>
            <a:lvl1pPr>
              <a:defRPr/>
            </a:lvl1pPr>
          </a:lstStyle>
          <a:p>
            <a:pPr>
              <a:defRPr/>
            </a:pPr>
            <a:endParaRPr lang="en-US" dirty="0"/>
          </a:p>
        </p:txBody>
      </p:sp>
      <p:sp>
        <p:nvSpPr>
          <p:cNvPr id="5" name="Rectangle 13"/>
          <p:cNvSpPr>
            <a:spLocks noGrp="1" noChangeArrowheads="1"/>
          </p:cNvSpPr>
          <p:nvPr>
            <p:ph type="sldNum" sz="quarter" idx="12"/>
          </p:nvPr>
        </p:nvSpPr>
        <p:spPr>
          <a:ln/>
        </p:spPr>
        <p:txBody>
          <a:bodyPr/>
          <a:lstStyle>
            <a:lvl1pPr>
              <a:defRPr/>
            </a:lvl1pPr>
          </a:lstStyle>
          <a:p>
            <a:pPr>
              <a:defRPr/>
            </a:pPr>
            <a:fld id="{B266A6A4-0D3E-4DA1-8890-AFAE17AB95F2}" type="slidenum">
              <a:rPr lang="en-US"/>
              <a:pPr>
                <a:defRPr/>
              </a:pPr>
              <a:t>‹#›</a:t>
            </a:fld>
            <a:endParaRPr lang="en-US" dirty="0"/>
          </a:p>
        </p:txBody>
      </p:sp>
    </p:spTree>
    <p:extLst>
      <p:ext uri="{BB962C8B-B14F-4D97-AF65-F5344CB8AC3E}">
        <p14:creationId xmlns:p14="http://schemas.microsoft.com/office/powerpoint/2010/main" val="1307863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xfrm>
            <a:off x="1162050" y="6243638"/>
            <a:ext cx="1905000" cy="457200"/>
          </a:xfrm>
          <a:prstGeom prst="rect">
            <a:avLst/>
          </a:prstGeom>
          <a:ln/>
        </p:spPr>
        <p:txBody>
          <a:bodyPr/>
          <a:lstStyle>
            <a:lvl1pPr>
              <a:defRPr/>
            </a:lvl1pPr>
          </a:lstStyle>
          <a:p>
            <a:pPr>
              <a:defRPr/>
            </a:pPr>
            <a:endParaRPr lang="en-US" dirty="0"/>
          </a:p>
        </p:txBody>
      </p:sp>
      <p:sp>
        <p:nvSpPr>
          <p:cNvPr id="3" name="Rectangle 12"/>
          <p:cNvSpPr>
            <a:spLocks noGrp="1" noChangeArrowheads="1"/>
          </p:cNvSpPr>
          <p:nvPr>
            <p:ph type="ftr" sz="quarter" idx="11"/>
          </p:nvPr>
        </p:nvSpPr>
        <p:spPr>
          <a:xfrm>
            <a:off x="3657600" y="6243638"/>
            <a:ext cx="2895600" cy="457200"/>
          </a:xfrm>
          <a:prstGeom prst="rect">
            <a:avLst/>
          </a:prstGeom>
          <a:ln/>
        </p:spPr>
        <p:txBody>
          <a:bodyPr/>
          <a:lstStyle>
            <a:lvl1pPr>
              <a:defRPr/>
            </a:lvl1pPr>
          </a:lstStyle>
          <a:p>
            <a:pPr>
              <a:defRPr/>
            </a:pPr>
            <a:endParaRPr lang="en-US" dirty="0"/>
          </a:p>
        </p:txBody>
      </p:sp>
      <p:sp>
        <p:nvSpPr>
          <p:cNvPr id="4" name="Rectangle 13"/>
          <p:cNvSpPr>
            <a:spLocks noGrp="1" noChangeArrowheads="1"/>
          </p:cNvSpPr>
          <p:nvPr>
            <p:ph type="sldNum" sz="quarter" idx="12"/>
          </p:nvPr>
        </p:nvSpPr>
        <p:spPr>
          <a:ln/>
        </p:spPr>
        <p:txBody>
          <a:bodyPr/>
          <a:lstStyle>
            <a:lvl1pPr>
              <a:defRPr/>
            </a:lvl1pPr>
          </a:lstStyle>
          <a:p>
            <a:pPr>
              <a:defRPr/>
            </a:pPr>
            <a:fld id="{7DD7A7DC-2E7B-45D0-9A24-9BB0DB987C74}" type="slidenum">
              <a:rPr lang="en-US"/>
              <a:pPr>
                <a:defRPr/>
              </a:pPr>
              <a:t>‹#›</a:t>
            </a:fld>
            <a:endParaRPr lang="en-US" dirty="0"/>
          </a:p>
        </p:txBody>
      </p:sp>
    </p:spTree>
    <p:extLst>
      <p:ext uri="{BB962C8B-B14F-4D97-AF65-F5344CB8AC3E}">
        <p14:creationId xmlns:p14="http://schemas.microsoft.com/office/powerpoint/2010/main" val="1829885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xfrm>
            <a:off x="1162050" y="6243638"/>
            <a:ext cx="1905000" cy="457200"/>
          </a:xfrm>
          <a:prstGeom prst="rect">
            <a:avLst/>
          </a:prstGeom>
          <a:ln/>
        </p:spPr>
        <p:txBody>
          <a:bodyPr/>
          <a:lstStyle>
            <a:lvl1pPr>
              <a:defRPr/>
            </a:lvl1pPr>
          </a:lstStyle>
          <a:p>
            <a:pPr>
              <a:defRPr/>
            </a:pPr>
            <a:endParaRPr lang="en-US" dirty="0"/>
          </a:p>
        </p:txBody>
      </p:sp>
      <p:sp>
        <p:nvSpPr>
          <p:cNvPr id="6" name="Rectangle 12"/>
          <p:cNvSpPr>
            <a:spLocks noGrp="1" noChangeArrowheads="1"/>
          </p:cNvSpPr>
          <p:nvPr>
            <p:ph type="ftr" sz="quarter" idx="11"/>
          </p:nvPr>
        </p:nvSpPr>
        <p:spPr>
          <a:xfrm>
            <a:off x="3657600" y="6243638"/>
            <a:ext cx="2895600" cy="457200"/>
          </a:xfrm>
          <a:prstGeom prst="rect">
            <a:avLst/>
          </a:prstGeom>
          <a:ln/>
        </p:spPr>
        <p:txBody>
          <a:bodyPr/>
          <a:lstStyle>
            <a:lvl1pPr>
              <a:defRPr/>
            </a:lvl1pPr>
          </a:lstStyle>
          <a:p>
            <a:pPr>
              <a:defRPr/>
            </a:pPr>
            <a:endParaRPr lang="en-US" dirty="0"/>
          </a:p>
        </p:txBody>
      </p:sp>
      <p:sp>
        <p:nvSpPr>
          <p:cNvPr id="7" name="Rectangle 13"/>
          <p:cNvSpPr>
            <a:spLocks noGrp="1" noChangeArrowheads="1"/>
          </p:cNvSpPr>
          <p:nvPr>
            <p:ph type="sldNum" sz="quarter" idx="12"/>
          </p:nvPr>
        </p:nvSpPr>
        <p:spPr>
          <a:ln/>
        </p:spPr>
        <p:txBody>
          <a:bodyPr/>
          <a:lstStyle>
            <a:lvl1pPr>
              <a:defRPr/>
            </a:lvl1pPr>
          </a:lstStyle>
          <a:p>
            <a:pPr>
              <a:defRPr/>
            </a:pPr>
            <a:fld id="{93BF5781-63A0-494F-BA7B-AFCA51553DC5}" type="slidenum">
              <a:rPr lang="en-US"/>
              <a:pPr>
                <a:defRPr/>
              </a:pPr>
              <a:t>‹#›</a:t>
            </a:fld>
            <a:endParaRPr lang="en-US" dirty="0"/>
          </a:p>
        </p:txBody>
      </p:sp>
    </p:spTree>
    <p:extLst>
      <p:ext uri="{BB962C8B-B14F-4D97-AF65-F5344CB8AC3E}">
        <p14:creationId xmlns:p14="http://schemas.microsoft.com/office/powerpoint/2010/main" val="32345902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xfrm>
            <a:off x="1162050" y="6243638"/>
            <a:ext cx="1905000" cy="457200"/>
          </a:xfrm>
          <a:prstGeom prst="rect">
            <a:avLst/>
          </a:prstGeom>
          <a:ln/>
        </p:spPr>
        <p:txBody>
          <a:bodyPr/>
          <a:lstStyle>
            <a:lvl1pPr>
              <a:defRPr/>
            </a:lvl1pPr>
          </a:lstStyle>
          <a:p>
            <a:pPr>
              <a:defRPr/>
            </a:pPr>
            <a:endParaRPr lang="en-US" dirty="0"/>
          </a:p>
        </p:txBody>
      </p:sp>
      <p:sp>
        <p:nvSpPr>
          <p:cNvPr id="6" name="Rectangle 12"/>
          <p:cNvSpPr>
            <a:spLocks noGrp="1" noChangeArrowheads="1"/>
          </p:cNvSpPr>
          <p:nvPr>
            <p:ph type="ftr" sz="quarter" idx="11"/>
          </p:nvPr>
        </p:nvSpPr>
        <p:spPr>
          <a:xfrm>
            <a:off x="3657600" y="6243638"/>
            <a:ext cx="2895600" cy="457200"/>
          </a:xfrm>
          <a:prstGeom prst="rect">
            <a:avLst/>
          </a:prstGeom>
          <a:ln/>
        </p:spPr>
        <p:txBody>
          <a:bodyPr/>
          <a:lstStyle>
            <a:lvl1pPr>
              <a:defRPr/>
            </a:lvl1pPr>
          </a:lstStyle>
          <a:p>
            <a:pPr>
              <a:defRPr/>
            </a:pPr>
            <a:endParaRPr lang="en-US" dirty="0"/>
          </a:p>
        </p:txBody>
      </p:sp>
      <p:sp>
        <p:nvSpPr>
          <p:cNvPr id="7" name="Rectangle 13"/>
          <p:cNvSpPr>
            <a:spLocks noGrp="1" noChangeArrowheads="1"/>
          </p:cNvSpPr>
          <p:nvPr>
            <p:ph type="sldNum" sz="quarter" idx="12"/>
          </p:nvPr>
        </p:nvSpPr>
        <p:spPr>
          <a:ln/>
        </p:spPr>
        <p:txBody>
          <a:bodyPr/>
          <a:lstStyle>
            <a:lvl1pPr>
              <a:defRPr/>
            </a:lvl1pPr>
          </a:lstStyle>
          <a:p>
            <a:pPr>
              <a:defRPr/>
            </a:pPr>
            <a:fld id="{A0A772BB-0C7F-487F-B5F6-295EE94553EA}" type="slidenum">
              <a:rPr lang="en-US"/>
              <a:pPr>
                <a:defRPr/>
              </a:pPr>
              <a:t>‹#›</a:t>
            </a:fld>
            <a:endParaRPr lang="en-US" dirty="0"/>
          </a:p>
        </p:txBody>
      </p:sp>
    </p:spTree>
    <p:extLst>
      <p:ext uri="{BB962C8B-B14F-4D97-AF65-F5344CB8AC3E}">
        <p14:creationId xmlns:p14="http://schemas.microsoft.com/office/powerpoint/2010/main" val="237014997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algn="ctr"/>
            <a:endParaRPr kumimoji="1" lang="en-US" sz="2400" dirty="0">
              <a:latin typeface="Tahoma" pitchFamily="34" charset="0"/>
            </a:endParaRPr>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algn="ctr"/>
            <a:endParaRPr kumimoji="1" lang="en-US" sz="2400" dirty="0">
              <a:latin typeface="Tahoma" pitchFamily="34" charset="0"/>
            </a:endParaRPr>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algn="ctr"/>
            <a:endParaRPr kumimoji="1" lang="en-US" sz="2400" dirty="0">
              <a:latin typeface="Tahoma" pitchFamily="34" charset="0"/>
            </a:endParaRPr>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algn="ctr"/>
            <a:endParaRPr kumimoji="1" lang="en-US" sz="2400" dirty="0">
              <a:latin typeface="Tahoma" pitchFamily="34" charset="0"/>
            </a:endParaRPr>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algn="ctr"/>
            <a:endParaRPr kumimoji="1" lang="en-US" sz="2400" dirty="0">
              <a:latin typeface="Tahoma" pitchFamily="34" charset="0"/>
            </a:endParaRPr>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algn="ctr"/>
            <a:endParaRPr kumimoji="1" lang="en-US" sz="2400" dirty="0">
              <a:latin typeface="Tahoma" pitchFamily="34" charset="0"/>
            </a:endParaRPr>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algn="ctr"/>
            <a:endParaRPr kumimoji="1" lang="en-US" sz="2400" dirty="0">
              <a:latin typeface="Tahoma" pitchFamily="34" charset="0"/>
            </a:endParaRPr>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98349"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atin typeface="+mn-lt"/>
                <a:cs typeface="+mn-cs"/>
              </a:defRPr>
            </a:lvl1pPr>
          </a:lstStyle>
          <a:p>
            <a:pPr>
              <a:defRPr/>
            </a:pPr>
            <a:fld id="{16C278A3-6D70-4415-B471-544CD746611F}" type="slidenum">
              <a:rPr lang="en-US"/>
              <a:pPr>
                <a:defRPr/>
              </a:pPr>
              <a:t>‹#›</a:t>
            </a:fld>
            <a:endParaRPr lang="en-US" dirty="0"/>
          </a:p>
        </p:txBody>
      </p:sp>
      <p:sp>
        <p:nvSpPr>
          <p:cNvPr id="14" name="TextBox 13"/>
          <p:cNvSpPr txBox="1"/>
          <p:nvPr userDrawn="1"/>
        </p:nvSpPr>
        <p:spPr>
          <a:xfrm>
            <a:off x="0" y="6411912"/>
            <a:ext cx="9144000" cy="369888"/>
          </a:xfrm>
          <a:prstGeom prst="rect">
            <a:avLst/>
          </a:prstGeom>
          <a:noFill/>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sz="900" dirty="0" smtClean="0">
                <a:cs typeface="+mn-cs"/>
              </a:rPr>
              <a:t>© 2014 Cengage Learning. All Rights Reserved. May not be copied, scanned, or duplicated, in whole or in part, except for use as </a:t>
            </a:r>
          </a:p>
          <a:p>
            <a:pPr algn="ctr" eaLnBrk="1" hangingPunct="1">
              <a:defRPr/>
            </a:pPr>
            <a:r>
              <a:rPr lang="en-US" sz="900" dirty="0" smtClean="0">
                <a:cs typeface="+mn-cs"/>
              </a:rPr>
              <a:t>permitted in a license distributed with a certain product or service or otherwise on a password-protected website for classroom use.</a:t>
            </a:r>
          </a:p>
        </p:txBody>
      </p:sp>
    </p:spTree>
  </p:cSld>
  <p:clrMap bg1="lt1" tx1="dk1" bg2="lt2" tx2="dk2" accent1="accent1" accent2="accent2" accent3="accent3" accent4="accent4" accent5="accent5" accent6="accent6" hlink="hlink" folHlink="folHlink"/>
  <p:sldLayoutIdLst>
    <p:sldLayoutId id="2147483902"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 id="2147483900" r:id="rId12"/>
    <p:sldLayoutId id="2147483901" r:id="rId13"/>
  </p:sldLayoutIdLst>
  <p:hf hdr="0" ft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package" Target="../embeddings/Microsoft_Word_Document1.docx"/><Relationship Id="rId4" Type="http://schemas.openxmlformats.org/officeDocument/2006/relationships/image" Target="../media/image2.png"/><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16"/>
          <p:cNvSpPr>
            <a:spLocks noGrp="1" noChangeArrowheads="1"/>
          </p:cNvSpPr>
          <p:nvPr>
            <p:ph type="sldNum" sz="quarter" idx="12"/>
          </p:nvPr>
        </p:nvSpPr>
        <p:spPr/>
        <p:txBody>
          <a:bodyPr/>
          <a:lstStyle/>
          <a:p>
            <a:pPr>
              <a:defRPr/>
            </a:pPr>
            <a:fld id="{891FF2A9-F71A-42F5-B131-0DE122DC276B}" type="slidenum">
              <a:rPr lang="en-US"/>
              <a:pPr>
                <a:defRPr/>
              </a:pPr>
              <a:t>1</a:t>
            </a:fld>
            <a:endParaRPr lang="en-US" dirty="0"/>
          </a:p>
        </p:txBody>
      </p:sp>
      <p:sp>
        <p:nvSpPr>
          <p:cNvPr id="3075" name="Rectangle 6"/>
          <p:cNvSpPr>
            <a:spLocks noGrp="1" noChangeArrowheads="1"/>
          </p:cNvSpPr>
          <p:nvPr>
            <p:ph type="ctrTitle"/>
          </p:nvPr>
        </p:nvSpPr>
        <p:spPr/>
        <p:txBody>
          <a:bodyPr/>
          <a:lstStyle/>
          <a:p>
            <a:pPr eaLnBrk="1" hangingPunct="1"/>
            <a:r>
              <a:rPr lang="en-US" dirty="0" smtClean="0"/>
              <a:t>Chapter 5</a:t>
            </a:r>
          </a:p>
        </p:txBody>
      </p:sp>
      <p:sp>
        <p:nvSpPr>
          <p:cNvPr id="3076" name="Rectangle 7"/>
          <p:cNvSpPr>
            <a:spLocks noGrp="1" noChangeArrowheads="1"/>
          </p:cNvSpPr>
          <p:nvPr>
            <p:ph type="subTitle" idx="1"/>
          </p:nvPr>
        </p:nvSpPr>
        <p:spPr/>
        <p:txBody>
          <a:bodyPr/>
          <a:lstStyle/>
          <a:p>
            <a:pPr eaLnBrk="1" hangingPunct="1"/>
            <a:r>
              <a:rPr lang="en-US" dirty="0" smtClean="0"/>
              <a:t>Bonds, Bond Valuation, and Interest Rates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35E8EE0D-0376-4724-9EFE-2E1D297A125E}" type="slidenum">
              <a:rPr lang="en-US"/>
              <a:pPr>
                <a:defRPr/>
              </a:pPr>
              <a:t>10</a:t>
            </a:fld>
            <a:endParaRPr lang="en-US" dirty="0"/>
          </a:p>
        </p:txBody>
      </p:sp>
      <p:sp>
        <p:nvSpPr>
          <p:cNvPr id="10243" name="Rectangle 2057"/>
          <p:cNvSpPr>
            <a:spLocks noGrp="1" noChangeArrowheads="1"/>
          </p:cNvSpPr>
          <p:nvPr>
            <p:ph type="title"/>
          </p:nvPr>
        </p:nvSpPr>
        <p:spPr/>
        <p:txBody>
          <a:bodyPr/>
          <a:lstStyle/>
          <a:p>
            <a:pPr eaLnBrk="1" hangingPunct="1"/>
            <a:r>
              <a:rPr lang="en-US" sz="3600" dirty="0" smtClean="0"/>
              <a:t>Sinking funds are generally handled in two ways</a:t>
            </a:r>
          </a:p>
        </p:txBody>
      </p:sp>
      <p:sp>
        <p:nvSpPr>
          <p:cNvPr id="10244" name="Rectangle 2058"/>
          <p:cNvSpPr>
            <a:spLocks noGrp="1" noChangeArrowheads="1"/>
          </p:cNvSpPr>
          <p:nvPr>
            <p:ph type="body" idx="1"/>
          </p:nvPr>
        </p:nvSpPr>
        <p:spPr/>
        <p:txBody>
          <a:bodyPr/>
          <a:lstStyle/>
          <a:p>
            <a:pPr eaLnBrk="1" hangingPunct="1"/>
            <a:r>
              <a:rPr lang="en-US" dirty="0" smtClean="0"/>
              <a:t>Call x% at par (no call premium) per year for sinking fund purposes.</a:t>
            </a:r>
          </a:p>
          <a:p>
            <a:pPr lvl="1" eaLnBrk="1" hangingPunct="1"/>
            <a:r>
              <a:rPr lang="en-US" dirty="0" smtClean="0"/>
              <a:t>Call if </a:t>
            </a:r>
            <a:r>
              <a:rPr lang="en-US" dirty="0" smtClean="0"/>
              <a:t>market interest rate (r</a:t>
            </a:r>
            <a:r>
              <a:rPr lang="en-US" baseline="-25000" dirty="0" smtClean="0"/>
              <a:t>d</a:t>
            </a:r>
            <a:r>
              <a:rPr lang="en-US" dirty="0" smtClean="0"/>
              <a:t>) </a:t>
            </a:r>
            <a:r>
              <a:rPr lang="en-US" dirty="0" smtClean="0"/>
              <a:t>is </a:t>
            </a:r>
            <a:r>
              <a:rPr lang="en-US" dirty="0" smtClean="0"/>
              <a:t>below the coupon rate and bond sells at a premium.</a:t>
            </a:r>
          </a:p>
          <a:p>
            <a:pPr eaLnBrk="1" hangingPunct="1"/>
            <a:r>
              <a:rPr lang="en-US" dirty="0" smtClean="0"/>
              <a:t>Buy bonds on open market.</a:t>
            </a:r>
          </a:p>
          <a:p>
            <a:pPr lvl="1" eaLnBrk="1" hangingPunct="1"/>
            <a:r>
              <a:rPr lang="en-US" dirty="0" smtClean="0"/>
              <a:t>Use open market purchase if </a:t>
            </a:r>
            <a:r>
              <a:rPr lang="en-US" dirty="0" smtClean="0"/>
              <a:t>market interest rate (r</a:t>
            </a:r>
            <a:r>
              <a:rPr lang="en-US" baseline="-25000" dirty="0" smtClean="0"/>
              <a:t>d</a:t>
            </a:r>
            <a:r>
              <a:rPr lang="en-US" dirty="0"/>
              <a:t>) is </a:t>
            </a:r>
            <a:r>
              <a:rPr lang="en-US" dirty="0" smtClean="0"/>
              <a:t>above coupon rate and bond sells at a discount.</a:t>
            </a:r>
          </a:p>
          <a:p>
            <a:pPr eaLnBrk="1" hangingPunct="1"/>
            <a:endParaRPr lang="en-US" dirty="0" smtClean="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Other Provisions and Features</a:t>
            </a:r>
            <a:endParaRPr lang="en-US" sz="3600" dirty="0"/>
          </a:p>
        </p:txBody>
      </p:sp>
      <p:sp>
        <p:nvSpPr>
          <p:cNvPr id="3" name="Content Placeholder 2"/>
          <p:cNvSpPr>
            <a:spLocks noGrp="1"/>
          </p:cNvSpPr>
          <p:nvPr>
            <p:ph idx="1"/>
          </p:nvPr>
        </p:nvSpPr>
        <p:spPr/>
        <p:txBody>
          <a:bodyPr/>
          <a:lstStyle/>
          <a:p>
            <a:r>
              <a:rPr lang="en-US" sz="2400" dirty="0"/>
              <a:t>Convertible bonds: holders have the option to convert the bonds into a fixed number of the issuer’s common stock</a:t>
            </a:r>
            <a:r>
              <a:rPr lang="en-US" sz="2400" dirty="0" smtClean="0"/>
              <a:t>.</a:t>
            </a:r>
          </a:p>
          <a:p>
            <a:r>
              <a:rPr lang="en-US" sz="2400" dirty="0" smtClean="0"/>
              <a:t>Income Bonds: required to pay interest only if earnings are high enough to cover the interest expense. They are riskier than “regular” bonds.</a:t>
            </a:r>
            <a:endParaRPr lang="en-US" sz="2400" dirty="0"/>
          </a:p>
          <a:p>
            <a:r>
              <a:rPr lang="en-US" sz="2400" dirty="0"/>
              <a:t>Indexed/purchasing power bonds: the interest payments and maturity payment rise automatically when inflation rate </a:t>
            </a:r>
            <a:r>
              <a:rPr lang="en-US" sz="2400" dirty="0" smtClean="0"/>
              <a:t>rises</a:t>
            </a:r>
            <a:r>
              <a:rPr lang="en-US" sz="2400" dirty="0" smtClean="0"/>
              <a:t>, e.g. </a:t>
            </a:r>
            <a:r>
              <a:rPr lang="en-US" sz="2400" dirty="0" smtClean="0"/>
              <a:t>TIPS </a:t>
            </a:r>
            <a:r>
              <a:rPr lang="en-US" sz="2400" dirty="0"/>
              <a:t>(treasury inflation-protected securities</a:t>
            </a:r>
            <a:r>
              <a:rPr lang="en-US" sz="2400" dirty="0" smtClean="0"/>
              <a:t>).</a:t>
            </a:r>
            <a:endParaRPr lang="en-US" sz="2400" dirty="0"/>
          </a:p>
          <a:p>
            <a:pPr marL="0" indent="0">
              <a:buNone/>
            </a:pPr>
            <a:endParaRPr lang="en-US" sz="2400" dirty="0"/>
          </a:p>
        </p:txBody>
      </p:sp>
      <p:sp>
        <p:nvSpPr>
          <p:cNvPr id="4" name="Slide Number Placeholder 3"/>
          <p:cNvSpPr>
            <a:spLocks noGrp="1"/>
          </p:cNvSpPr>
          <p:nvPr>
            <p:ph type="sldNum" sz="quarter" idx="12"/>
          </p:nvPr>
        </p:nvSpPr>
        <p:spPr/>
        <p:txBody>
          <a:bodyPr/>
          <a:lstStyle/>
          <a:p>
            <a:pPr>
              <a:defRPr/>
            </a:pPr>
            <a:fld id="{C62AD572-EBC4-4935-B369-C2C8AFA77521}" type="slidenum">
              <a:rPr lang="en-US" smtClean="0"/>
              <a:pPr>
                <a:defRPr/>
              </a:pPr>
              <a:t>11</a:t>
            </a:fld>
            <a:endParaRPr lang="en-US" dirty="0"/>
          </a:p>
        </p:txBody>
      </p:sp>
    </p:spTree>
    <p:extLst>
      <p:ext uri="{BB962C8B-B14F-4D97-AF65-F5344CB8AC3E}">
        <p14:creationId xmlns:p14="http://schemas.microsoft.com/office/powerpoint/2010/main" val="1767709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Bond Markets</a:t>
            </a:r>
            <a:endParaRPr lang="en-US" sz="3600" dirty="0"/>
          </a:p>
        </p:txBody>
      </p:sp>
      <p:sp>
        <p:nvSpPr>
          <p:cNvPr id="3" name="Content Placeholder 2"/>
          <p:cNvSpPr>
            <a:spLocks noGrp="1"/>
          </p:cNvSpPr>
          <p:nvPr>
            <p:ph idx="1"/>
          </p:nvPr>
        </p:nvSpPr>
        <p:spPr/>
        <p:txBody>
          <a:bodyPr/>
          <a:lstStyle/>
          <a:p>
            <a:r>
              <a:rPr lang="en-US" dirty="0"/>
              <a:t>Corporate bonds are traded primarily in electronic/telephone markets (OTC) rather than in organized exchanges. </a:t>
            </a:r>
            <a:endParaRPr lang="en-US" dirty="0" smtClean="0"/>
          </a:p>
          <a:p>
            <a:r>
              <a:rPr lang="en-US" dirty="0" smtClean="0"/>
              <a:t>Most </a:t>
            </a:r>
            <a:r>
              <a:rPr lang="en-US" dirty="0"/>
              <a:t>bonds are owned by and traded among a relatively small number of very large financial institutions</a:t>
            </a:r>
            <a:r>
              <a:rPr lang="en-US" dirty="0" smtClean="0"/>
              <a:t>.</a:t>
            </a:r>
          </a:p>
          <a:p>
            <a:r>
              <a:rPr lang="en-US" dirty="0" smtClean="0"/>
              <a:t>Bond Information: </a:t>
            </a:r>
            <a:r>
              <a:rPr lang="en-US" i="1" dirty="0" err="1" smtClean="0"/>
              <a:t>www.finra.org</a:t>
            </a:r>
            <a:endParaRPr lang="en-US" i="1" dirty="0"/>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pPr>
              <a:defRPr/>
            </a:pPr>
            <a:fld id="{C62AD572-EBC4-4935-B369-C2C8AFA77521}" type="slidenum">
              <a:rPr lang="en-US" smtClean="0"/>
              <a:pPr>
                <a:defRPr/>
              </a:pPr>
              <a:t>12</a:t>
            </a:fld>
            <a:endParaRPr lang="en-US" dirty="0"/>
          </a:p>
        </p:txBody>
      </p:sp>
    </p:spTree>
    <p:extLst>
      <p:ext uri="{BB962C8B-B14F-4D97-AF65-F5344CB8AC3E}">
        <p14:creationId xmlns:p14="http://schemas.microsoft.com/office/powerpoint/2010/main" val="19616322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5-3 Bond Valuation: Price</a:t>
            </a:r>
            <a:endParaRPr lang="en-US" dirty="0"/>
          </a:p>
        </p:txBody>
      </p:sp>
      <p:sp>
        <p:nvSpPr>
          <p:cNvPr id="3" name="Content Placeholder 2"/>
          <p:cNvSpPr>
            <a:spLocks noGrp="1"/>
          </p:cNvSpPr>
          <p:nvPr>
            <p:ph idx="1"/>
          </p:nvPr>
        </p:nvSpPr>
        <p:spPr/>
        <p:txBody>
          <a:bodyPr/>
          <a:lstStyle/>
          <a:p>
            <a:pPr marL="0" indent="0">
              <a:buNone/>
            </a:pPr>
            <a:r>
              <a:rPr lang="en-US" sz="2800" b="1" dirty="0"/>
              <a:t>DCF Approach to Valuation:</a:t>
            </a:r>
            <a:endParaRPr lang="en-US" sz="2800" dirty="0"/>
          </a:p>
          <a:p>
            <a:pPr marL="0" indent="0">
              <a:buNone/>
            </a:pPr>
            <a:r>
              <a:rPr lang="en-US" sz="2800" i="1" dirty="0">
                <a:solidFill>
                  <a:schemeClr val="accent4"/>
                </a:solidFill>
              </a:rPr>
              <a:t>The Value of any financial asset---a stock or a </a:t>
            </a:r>
            <a:r>
              <a:rPr lang="en-US" sz="2800" i="1" dirty="0" smtClean="0">
                <a:solidFill>
                  <a:schemeClr val="accent4"/>
                </a:solidFill>
              </a:rPr>
              <a:t>bond, or even a physical asset -</a:t>
            </a:r>
            <a:r>
              <a:rPr lang="en-US" sz="2800" i="1" dirty="0">
                <a:solidFill>
                  <a:schemeClr val="accent4"/>
                </a:solidFill>
              </a:rPr>
              <a:t>--is simply </a:t>
            </a:r>
            <a:r>
              <a:rPr lang="en-US" sz="2800" i="1" dirty="0">
                <a:solidFill>
                  <a:srgbClr val="FF0000"/>
                </a:solidFill>
              </a:rPr>
              <a:t>the present value (PV)</a:t>
            </a:r>
            <a:r>
              <a:rPr lang="en-US" sz="2800" i="1" dirty="0">
                <a:solidFill>
                  <a:schemeClr val="accent4"/>
                </a:solidFill>
              </a:rPr>
              <a:t> of the </a:t>
            </a:r>
            <a:r>
              <a:rPr lang="en-US" sz="2800" i="1" dirty="0">
                <a:solidFill>
                  <a:srgbClr val="FF0000"/>
                </a:solidFill>
              </a:rPr>
              <a:t>cash flows</a:t>
            </a:r>
            <a:r>
              <a:rPr lang="en-US" sz="2800" i="1" dirty="0">
                <a:solidFill>
                  <a:schemeClr val="accent4"/>
                </a:solidFill>
              </a:rPr>
              <a:t> the asset is </a:t>
            </a:r>
            <a:r>
              <a:rPr lang="en-US" sz="2800" i="1" dirty="0">
                <a:solidFill>
                  <a:srgbClr val="FF0000"/>
                </a:solidFill>
              </a:rPr>
              <a:t>expected</a:t>
            </a:r>
            <a:r>
              <a:rPr lang="en-US" sz="2800" i="1" dirty="0">
                <a:solidFill>
                  <a:schemeClr val="accent4"/>
                </a:solidFill>
              </a:rPr>
              <a:t> to produce. </a:t>
            </a:r>
            <a:r>
              <a:rPr lang="en-US" sz="2800" i="1" dirty="0">
                <a:solidFill>
                  <a:srgbClr val="FF0000"/>
                </a:solidFill>
              </a:rPr>
              <a:t>The discount rate</a:t>
            </a:r>
            <a:r>
              <a:rPr lang="en-US" sz="2800" i="1" dirty="0">
                <a:solidFill>
                  <a:schemeClr val="accent4"/>
                </a:solidFill>
              </a:rPr>
              <a:t> should be commensurate with the </a:t>
            </a:r>
            <a:r>
              <a:rPr lang="en-US" sz="2800" i="1" dirty="0">
                <a:solidFill>
                  <a:srgbClr val="FF0000"/>
                </a:solidFill>
              </a:rPr>
              <a:t>riskiness</a:t>
            </a:r>
            <a:r>
              <a:rPr lang="en-US" sz="2800" i="1" dirty="0">
                <a:solidFill>
                  <a:schemeClr val="accent4"/>
                </a:solidFill>
              </a:rPr>
              <a:t> of the cash flow streams; i.e. if the cash flows are riskier, a higher discount rate should be used.</a:t>
            </a:r>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C62AD572-EBC4-4935-B369-C2C8AFA77521}" type="slidenum">
              <a:rPr lang="en-US" smtClean="0"/>
              <a:pPr>
                <a:defRPr/>
              </a:pPr>
              <a:t>13</a:t>
            </a:fld>
            <a:endParaRPr lang="en-US" dirty="0"/>
          </a:p>
        </p:txBody>
      </p:sp>
    </p:spTree>
    <p:extLst>
      <p:ext uri="{BB962C8B-B14F-4D97-AF65-F5344CB8AC3E}">
        <p14:creationId xmlns:p14="http://schemas.microsoft.com/office/powerpoint/2010/main" val="1120948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2" name="Slide Number Placeholder 4"/>
          <p:cNvSpPr>
            <a:spLocks noGrp="1"/>
          </p:cNvSpPr>
          <p:nvPr>
            <p:ph type="sldNum" sz="quarter" idx="12"/>
          </p:nvPr>
        </p:nvSpPr>
        <p:spPr/>
        <p:txBody>
          <a:bodyPr/>
          <a:lstStyle/>
          <a:p>
            <a:pPr>
              <a:defRPr/>
            </a:pPr>
            <a:fld id="{328273E0-C941-48E9-B085-A3F1B4C6F080}" type="slidenum">
              <a:rPr lang="en-US"/>
              <a:pPr>
                <a:defRPr/>
              </a:pPr>
              <a:t>14</a:t>
            </a:fld>
            <a:endParaRPr lang="en-US" dirty="0"/>
          </a:p>
        </p:txBody>
      </p:sp>
      <p:sp>
        <p:nvSpPr>
          <p:cNvPr id="11267" name="Rectangle 65"/>
          <p:cNvSpPr>
            <a:spLocks noGrp="1" noChangeArrowheads="1"/>
          </p:cNvSpPr>
          <p:nvPr>
            <p:ph type="title"/>
          </p:nvPr>
        </p:nvSpPr>
        <p:spPr/>
        <p:txBody>
          <a:bodyPr/>
          <a:lstStyle/>
          <a:p>
            <a:pPr eaLnBrk="1" hangingPunct="1"/>
            <a:r>
              <a:rPr lang="en-US" sz="3200" dirty="0" smtClean="0"/>
              <a:t>Bond Valuation: Example</a:t>
            </a:r>
            <a:r>
              <a:rPr lang="en-US" dirty="0" smtClean="0"/>
              <a:t/>
            </a:r>
            <a:br>
              <a:rPr lang="en-US" dirty="0" smtClean="0"/>
            </a:br>
            <a:r>
              <a:rPr lang="en-US" sz="1800" dirty="0" err="1" smtClean="0"/>
              <a:t>MicroDrive’s</a:t>
            </a:r>
            <a:r>
              <a:rPr lang="en-US" sz="1800" dirty="0" smtClean="0"/>
              <a:t> Bond: price</a:t>
            </a:r>
            <a:r>
              <a:rPr lang="en-US" sz="1800" dirty="0"/>
              <a:t> </a:t>
            </a:r>
            <a:r>
              <a:rPr lang="en-US" sz="1800" dirty="0" smtClean="0"/>
              <a:t>of a 15-year, </a:t>
            </a:r>
            <a:r>
              <a:rPr lang="en-US" sz="1800" dirty="0"/>
              <a:t>9</a:t>
            </a:r>
            <a:r>
              <a:rPr lang="en-US" sz="1800" dirty="0" smtClean="0"/>
              <a:t>% coupon bond if r</a:t>
            </a:r>
            <a:r>
              <a:rPr lang="en-US" sz="1800" baseline="-25000" dirty="0" smtClean="0"/>
              <a:t>d</a:t>
            </a:r>
            <a:r>
              <a:rPr lang="en-US" sz="1800" dirty="0" smtClean="0"/>
              <a:t> = </a:t>
            </a:r>
            <a:r>
              <a:rPr lang="en-US" sz="1800" dirty="0"/>
              <a:t>9</a:t>
            </a:r>
            <a:r>
              <a:rPr lang="en-US" sz="1800" dirty="0" smtClean="0"/>
              <a:t>%</a:t>
            </a:r>
            <a:br>
              <a:rPr lang="en-US" sz="1800" dirty="0" smtClean="0"/>
            </a:br>
            <a:r>
              <a:rPr lang="en-US" sz="1600" dirty="0" smtClean="0">
                <a:solidFill>
                  <a:srgbClr val="FF0000"/>
                </a:solidFill>
              </a:rPr>
              <a:t>(Important: the first 9% is the coupon rate fixed in the contract; the second 9% is the going market interest rate for similar risk bonds </a:t>
            </a:r>
            <a:r>
              <a:rPr lang="en-US" sz="1600" i="1" dirty="0" smtClean="0">
                <a:solidFill>
                  <a:srgbClr val="008000"/>
                </a:solidFill>
              </a:rPr>
              <a:t>(the required rate of return on </a:t>
            </a:r>
            <a:r>
              <a:rPr lang="en-US" sz="1600" i="1" dirty="0" smtClean="0">
                <a:solidFill>
                  <a:srgbClr val="008000"/>
                </a:solidFill>
              </a:rPr>
              <a:t>bond</a:t>
            </a:r>
            <a:r>
              <a:rPr lang="en-US" sz="1600" i="1" dirty="0" smtClean="0">
                <a:solidFill>
                  <a:srgbClr val="008000"/>
                </a:solidFill>
              </a:rPr>
              <a:t> </a:t>
            </a:r>
            <a:r>
              <a:rPr lang="en-US" sz="1600" i="1" dirty="0" smtClean="0">
                <a:solidFill>
                  <a:srgbClr val="008000"/>
                </a:solidFill>
              </a:rPr>
              <a:t>/ the discount rate) </a:t>
            </a:r>
            <a:r>
              <a:rPr lang="en-US" sz="1600" dirty="0" smtClean="0">
                <a:solidFill>
                  <a:srgbClr val="FF0000"/>
                </a:solidFill>
              </a:rPr>
              <a:t>which may change over time.)</a:t>
            </a:r>
          </a:p>
        </p:txBody>
      </p:sp>
      <p:sp>
        <p:nvSpPr>
          <p:cNvPr id="11268" name="Line 5"/>
          <p:cNvSpPr>
            <a:spLocks noChangeShapeType="1"/>
          </p:cNvSpPr>
          <p:nvPr/>
        </p:nvSpPr>
        <p:spPr bwMode="auto">
          <a:xfrm>
            <a:off x="1665288" y="4483100"/>
            <a:ext cx="1282700"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p>
        </p:txBody>
      </p:sp>
      <p:sp>
        <p:nvSpPr>
          <p:cNvPr id="11269" name="Line 8"/>
          <p:cNvSpPr>
            <a:spLocks noChangeShapeType="1"/>
          </p:cNvSpPr>
          <p:nvPr/>
        </p:nvSpPr>
        <p:spPr bwMode="auto">
          <a:xfrm>
            <a:off x="4572000" y="4483100"/>
            <a:ext cx="1414463"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p>
        </p:txBody>
      </p:sp>
      <p:sp>
        <p:nvSpPr>
          <p:cNvPr id="11270" name="Line 11"/>
          <p:cNvSpPr>
            <a:spLocks noChangeShapeType="1"/>
          </p:cNvSpPr>
          <p:nvPr/>
        </p:nvSpPr>
        <p:spPr bwMode="auto">
          <a:xfrm>
            <a:off x="6403975" y="4483100"/>
            <a:ext cx="1441450"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p>
        </p:txBody>
      </p:sp>
      <p:sp>
        <p:nvSpPr>
          <p:cNvPr id="11271" name="Rectangle 12"/>
          <p:cNvSpPr>
            <a:spLocks noChangeArrowheads="1"/>
          </p:cNvSpPr>
          <p:nvPr/>
        </p:nvSpPr>
        <p:spPr bwMode="auto">
          <a:xfrm>
            <a:off x="746125" y="4210050"/>
            <a:ext cx="393700" cy="5159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pPr eaLnBrk="0" hangingPunct="0"/>
            <a:r>
              <a:rPr lang="en-US" sz="2800" dirty="0">
                <a:latin typeface="Tahoma" pitchFamily="34" charset="0"/>
              </a:rPr>
              <a:t>V</a:t>
            </a:r>
          </a:p>
        </p:txBody>
      </p:sp>
      <p:sp>
        <p:nvSpPr>
          <p:cNvPr id="11272" name="Rectangle 14"/>
          <p:cNvSpPr>
            <a:spLocks noChangeArrowheads="1"/>
          </p:cNvSpPr>
          <p:nvPr/>
        </p:nvSpPr>
        <p:spPr bwMode="auto">
          <a:xfrm>
            <a:off x="946150" y="4411663"/>
            <a:ext cx="315913" cy="3635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pPr eaLnBrk="0" hangingPunct="0"/>
            <a:r>
              <a:rPr lang="en-US" dirty="0">
                <a:latin typeface="Tahoma" pitchFamily="34" charset="0"/>
              </a:rPr>
              <a:t>B</a:t>
            </a:r>
          </a:p>
        </p:txBody>
      </p:sp>
      <p:sp>
        <p:nvSpPr>
          <p:cNvPr id="11273" name="Rectangle 16"/>
          <p:cNvSpPr>
            <a:spLocks noChangeArrowheads="1"/>
          </p:cNvSpPr>
          <p:nvPr/>
        </p:nvSpPr>
        <p:spPr bwMode="auto">
          <a:xfrm>
            <a:off x="1247775" y="4210050"/>
            <a:ext cx="439738" cy="5159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pPr eaLnBrk="0" hangingPunct="0"/>
            <a:r>
              <a:rPr lang="en-US" sz="2800" dirty="0">
                <a:latin typeface="Tahoma" pitchFamily="34" charset="0"/>
              </a:rPr>
              <a:t>=</a:t>
            </a:r>
          </a:p>
        </p:txBody>
      </p:sp>
      <p:sp>
        <p:nvSpPr>
          <p:cNvPr id="11274" name="Rectangle 17"/>
          <p:cNvSpPr>
            <a:spLocks noChangeArrowheads="1"/>
          </p:cNvSpPr>
          <p:nvPr/>
        </p:nvSpPr>
        <p:spPr bwMode="auto">
          <a:xfrm>
            <a:off x="1752600" y="3949700"/>
            <a:ext cx="770795" cy="5206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pPr eaLnBrk="0" hangingPunct="0"/>
            <a:r>
              <a:rPr lang="en-US" sz="2800" dirty="0" smtClean="0">
                <a:latin typeface="Tahoma" pitchFamily="34" charset="0"/>
              </a:rPr>
              <a:t>$90</a:t>
            </a:r>
            <a:endParaRPr lang="en-US" sz="2800" dirty="0">
              <a:latin typeface="Tahoma" pitchFamily="34" charset="0"/>
            </a:endParaRPr>
          </a:p>
        </p:txBody>
      </p:sp>
      <p:sp>
        <p:nvSpPr>
          <p:cNvPr id="11275" name="Rectangle 18"/>
          <p:cNvSpPr>
            <a:spLocks noChangeArrowheads="1"/>
          </p:cNvSpPr>
          <p:nvPr/>
        </p:nvSpPr>
        <p:spPr bwMode="auto">
          <a:xfrm>
            <a:off x="6523038" y="3949700"/>
            <a:ext cx="1477962" cy="5159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8" tIns="44450" rIns="90488" bIns="44450">
            <a:spAutoFit/>
          </a:bodyPr>
          <a:lstStyle/>
          <a:p>
            <a:pPr eaLnBrk="0" hangingPunct="0"/>
            <a:r>
              <a:rPr lang="en-US" sz="2800" dirty="0">
                <a:latin typeface="Tahoma" pitchFamily="34" charset="0"/>
              </a:rPr>
              <a:t>$1,000</a:t>
            </a:r>
          </a:p>
        </p:txBody>
      </p:sp>
      <p:sp>
        <p:nvSpPr>
          <p:cNvPr id="11276" name="Rectangle 25"/>
          <p:cNvSpPr>
            <a:spLocks noChangeArrowheads="1"/>
          </p:cNvSpPr>
          <p:nvPr/>
        </p:nvSpPr>
        <p:spPr bwMode="auto">
          <a:xfrm>
            <a:off x="3270250" y="4210050"/>
            <a:ext cx="400050" cy="5159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pPr eaLnBrk="0" hangingPunct="0"/>
            <a:r>
              <a:rPr lang="en-US" sz="2800" dirty="0">
                <a:latin typeface="Tahoma" pitchFamily="34" charset="0"/>
              </a:rPr>
              <a:t> .</a:t>
            </a:r>
          </a:p>
        </p:txBody>
      </p:sp>
      <p:sp>
        <p:nvSpPr>
          <p:cNvPr id="11277" name="Rectangle 26"/>
          <p:cNvSpPr>
            <a:spLocks noChangeArrowheads="1"/>
          </p:cNvSpPr>
          <p:nvPr/>
        </p:nvSpPr>
        <p:spPr bwMode="auto">
          <a:xfrm>
            <a:off x="3513138" y="4210050"/>
            <a:ext cx="400050" cy="5159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pPr eaLnBrk="0" hangingPunct="0"/>
            <a:r>
              <a:rPr lang="en-US" sz="2800" dirty="0">
                <a:latin typeface="Tahoma" pitchFamily="34" charset="0"/>
              </a:rPr>
              <a:t> .</a:t>
            </a:r>
          </a:p>
        </p:txBody>
      </p:sp>
      <p:sp>
        <p:nvSpPr>
          <p:cNvPr id="11278" name="Rectangle 27"/>
          <p:cNvSpPr>
            <a:spLocks noChangeArrowheads="1"/>
          </p:cNvSpPr>
          <p:nvPr/>
        </p:nvSpPr>
        <p:spPr bwMode="auto">
          <a:xfrm>
            <a:off x="3757613" y="4210050"/>
            <a:ext cx="400050" cy="5159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pPr eaLnBrk="0" hangingPunct="0"/>
            <a:r>
              <a:rPr lang="en-US" sz="2800" dirty="0">
                <a:latin typeface="Tahoma" pitchFamily="34" charset="0"/>
              </a:rPr>
              <a:t> .</a:t>
            </a:r>
          </a:p>
        </p:txBody>
      </p:sp>
      <p:sp>
        <p:nvSpPr>
          <p:cNvPr id="11279" name="Rectangle 28"/>
          <p:cNvSpPr>
            <a:spLocks noChangeArrowheads="1"/>
          </p:cNvSpPr>
          <p:nvPr/>
        </p:nvSpPr>
        <p:spPr bwMode="auto">
          <a:xfrm>
            <a:off x="4000500" y="4210050"/>
            <a:ext cx="292100" cy="5159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pPr eaLnBrk="0" hangingPunct="0"/>
            <a:r>
              <a:rPr lang="en-US" sz="2800" dirty="0">
                <a:latin typeface="Tahoma" pitchFamily="34" charset="0"/>
              </a:rPr>
              <a:t> </a:t>
            </a:r>
          </a:p>
        </p:txBody>
      </p:sp>
      <p:sp>
        <p:nvSpPr>
          <p:cNvPr id="11280" name="Rectangle 29"/>
          <p:cNvSpPr>
            <a:spLocks noChangeArrowheads="1"/>
          </p:cNvSpPr>
          <p:nvPr/>
        </p:nvSpPr>
        <p:spPr bwMode="auto">
          <a:xfrm>
            <a:off x="4183063" y="4251325"/>
            <a:ext cx="439737" cy="5159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pPr eaLnBrk="0" hangingPunct="0"/>
            <a:r>
              <a:rPr lang="en-US" sz="2800" dirty="0">
                <a:latin typeface="Tahoma" pitchFamily="34" charset="0"/>
              </a:rPr>
              <a:t>+</a:t>
            </a:r>
          </a:p>
        </p:txBody>
      </p:sp>
      <p:sp>
        <p:nvSpPr>
          <p:cNvPr id="11281" name="Rectangle 30"/>
          <p:cNvSpPr>
            <a:spLocks noChangeArrowheads="1"/>
          </p:cNvSpPr>
          <p:nvPr/>
        </p:nvSpPr>
        <p:spPr bwMode="auto">
          <a:xfrm>
            <a:off x="4794250" y="3949700"/>
            <a:ext cx="770795" cy="5206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pPr eaLnBrk="0" hangingPunct="0"/>
            <a:r>
              <a:rPr lang="en-US" sz="2800" dirty="0" smtClean="0">
                <a:latin typeface="Tahoma" pitchFamily="34" charset="0"/>
              </a:rPr>
              <a:t>$90</a:t>
            </a:r>
            <a:endParaRPr lang="en-US" sz="2800" dirty="0">
              <a:latin typeface="Tahoma" pitchFamily="34" charset="0"/>
            </a:endParaRPr>
          </a:p>
        </p:txBody>
      </p:sp>
      <p:sp>
        <p:nvSpPr>
          <p:cNvPr id="11282" name="Rectangle 35"/>
          <p:cNvSpPr>
            <a:spLocks noChangeArrowheads="1"/>
          </p:cNvSpPr>
          <p:nvPr/>
        </p:nvSpPr>
        <p:spPr bwMode="auto">
          <a:xfrm>
            <a:off x="3262313" y="3240088"/>
            <a:ext cx="525085" cy="459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pPr eaLnBrk="0" hangingPunct="0"/>
            <a:r>
              <a:rPr lang="en-US" sz="2400" b="1" dirty="0" smtClean="0"/>
              <a:t>90</a:t>
            </a:r>
            <a:endParaRPr lang="en-US" sz="2400" b="1" dirty="0"/>
          </a:p>
        </p:txBody>
      </p:sp>
      <p:sp>
        <p:nvSpPr>
          <p:cNvPr id="11283" name="Rectangle 36"/>
          <p:cNvSpPr>
            <a:spLocks noChangeArrowheads="1"/>
          </p:cNvSpPr>
          <p:nvPr/>
        </p:nvSpPr>
        <p:spPr bwMode="auto">
          <a:xfrm>
            <a:off x="7680325" y="3194050"/>
            <a:ext cx="827088"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nchor="ctr"/>
          <a:lstStyle/>
          <a:p>
            <a:pPr eaLnBrk="0" hangingPunct="0"/>
            <a:endParaRPr lang="en-US" dirty="0"/>
          </a:p>
        </p:txBody>
      </p:sp>
      <p:sp>
        <p:nvSpPr>
          <p:cNvPr id="11284" name="Line 37"/>
          <p:cNvSpPr>
            <a:spLocks noChangeShapeType="1"/>
          </p:cNvSpPr>
          <p:nvPr/>
        </p:nvSpPr>
        <p:spPr bwMode="auto">
          <a:xfrm>
            <a:off x="1447800" y="2657475"/>
            <a:ext cx="0" cy="541338"/>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p>
        </p:txBody>
      </p:sp>
      <p:sp>
        <p:nvSpPr>
          <p:cNvPr id="11285" name="Line 38"/>
          <p:cNvSpPr>
            <a:spLocks noChangeShapeType="1"/>
          </p:cNvSpPr>
          <p:nvPr/>
        </p:nvSpPr>
        <p:spPr bwMode="auto">
          <a:xfrm>
            <a:off x="3657600" y="2657475"/>
            <a:ext cx="0" cy="541338"/>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p>
        </p:txBody>
      </p:sp>
      <p:sp>
        <p:nvSpPr>
          <p:cNvPr id="11286" name="Line 39"/>
          <p:cNvSpPr>
            <a:spLocks noChangeShapeType="1"/>
          </p:cNvSpPr>
          <p:nvPr/>
        </p:nvSpPr>
        <p:spPr bwMode="auto">
          <a:xfrm>
            <a:off x="5638800" y="2657475"/>
            <a:ext cx="0" cy="541338"/>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p>
        </p:txBody>
      </p:sp>
      <p:sp>
        <p:nvSpPr>
          <p:cNvPr id="11287" name="Line 40"/>
          <p:cNvSpPr>
            <a:spLocks noChangeShapeType="1"/>
          </p:cNvSpPr>
          <p:nvPr/>
        </p:nvSpPr>
        <p:spPr bwMode="auto">
          <a:xfrm>
            <a:off x="7924800" y="2657475"/>
            <a:ext cx="0" cy="541338"/>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p>
        </p:txBody>
      </p:sp>
      <p:sp>
        <p:nvSpPr>
          <p:cNvPr id="11288" name="Rectangle 41"/>
          <p:cNvSpPr>
            <a:spLocks noChangeArrowheads="1"/>
          </p:cNvSpPr>
          <p:nvPr/>
        </p:nvSpPr>
        <p:spPr bwMode="auto">
          <a:xfrm>
            <a:off x="5243513" y="3240088"/>
            <a:ext cx="525085" cy="459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pPr eaLnBrk="0" hangingPunct="0"/>
            <a:r>
              <a:rPr lang="en-US" sz="2400" b="1" dirty="0" smtClean="0"/>
              <a:t>90</a:t>
            </a:r>
            <a:endParaRPr lang="en-US" sz="2400" b="1" dirty="0"/>
          </a:p>
        </p:txBody>
      </p:sp>
      <p:grpSp>
        <p:nvGrpSpPr>
          <p:cNvPr id="11289" name="Group 42"/>
          <p:cNvGrpSpPr>
            <a:grpSpLocks/>
          </p:cNvGrpSpPr>
          <p:nvPr/>
        </p:nvGrpSpPr>
        <p:grpSpPr bwMode="auto">
          <a:xfrm>
            <a:off x="1281113" y="2133602"/>
            <a:ext cx="7002463" cy="458788"/>
            <a:chOff x="663" y="1304"/>
            <a:chExt cx="4411" cy="289"/>
          </a:xfrm>
        </p:grpSpPr>
        <p:sp>
          <p:nvSpPr>
            <p:cNvPr id="11302" name="Rectangle 43"/>
            <p:cNvSpPr>
              <a:spLocks noChangeArrowheads="1"/>
            </p:cNvSpPr>
            <p:nvPr/>
          </p:nvSpPr>
          <p:spPr bwMode="auto">
            <a:xfrm>
              <a:off x="663" y="1304"/>
              <a:ext cx="221" cy="2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pPr eaLnBrk="0" hangingPunct="0"/>
              <a:r>
                <a:rPr lang="en-US" sz="2400" b="1" dirty="0"/>
                <a:t>0</a:t>
              </a:r>
            </a:p>
          </p:txBody>
        </p:sp>
        <p:sp>
          <p:nvSpPr>
            <p:cNvPr id="11303" name="Rectangle 44"/>
            <p:cNvSpPr>
              <a:spLocks noChangeArrowheads="1"/>
            </p:cNvSpPr>
            <p:nvPr/>
          </p:nvSpPr>
          <p:spPr bwMode="auto">
            <a:xfrm>
              <a:off x="2055" y="1304"/>
              <a:ext cx="221" cy="2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pPr eaLnBrk="0" hangingPunct="0"/>
              <a:r>
                <a:rPr lang="en-US" sz="2400" b="1" dirty="0"/>
                <a:t>1</a:t>
              </a:r>
            </a:p>
          </p:txBody>
        </p:sp>
        <p:sp>
          <p:nvSpPr>
            <p:cNvPr id="11304" name="Rectangle 45"/>
            <p:cNvSpPr>
              <a:spLocks noChangeArrowheads="1"/>
            </p:cNvSpPr>
            <p:nvPr/>
          </p:nvSpPr>
          <p:spPr bwMode="auto">
            <a:xfrm>
              <a:off x="3303" y="1304"/>
              <a:ext cx="221" cy="2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pPr eaLnBrk="0" hangingPunct="0"/>
              <a:r>
                <a:rPr lang="en-US" sz="2400" b="1" dirty="0"/>
                <a:t>2</a:t>
              </a:r>
            </a:p>
          </p:txBody>
        </p:sp>
        <p:sp>
          <p:nvSpPr>
            <p:cNvPr id="11305" name="Rectangle 46"/>
            <p:cNvSpPr>
              <a:spLocks noChangeArrowheads="1"/>
            </p:cNvSpPr>
            <p:nvPr/>
          </p:nvSpPr>
          <p:spPr bwMode="auto">
            <a:xfrm>
              <a:off x="4743" y="1304"/>
              <a:ext cx="331" cy="2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pPr eaLnBrk="0" hangingPunct="0"/>
              <a:r>
                <a:rPr lang="en-US" sz="2400" b="1" dirty="0" smtClean="0"/>
                <a:t>15</a:t>
              </a:r>
              <a:endParaRPr lang="en-US" sz="2400" b="1" dirty="0"/>
            </a:p>
          </p:txBody>
        </p:sp>
      </p:grpSp>
      <p:sp>
        <p:nvSpPr>
          <p:cNvPr id="11290" name="Rectangle 47"/>
          <p:cNvSpPr>
            <a:spLocks noChangeArrowheads="1"/>
          </p:cNvSpPr>
          <p:nvPr/>
        </p:nvSpPr>
        <p:spPr bwMode="auto">
          <a:xfrm>
            <a:off x="1828800" y="2513013"/>
            <a:ext cx="1431895" cy="459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square" lIns="90488" tIns="44450" rIns="90488" bIns="44450">
            <a:spAutoFit/>
          </a:bodyPr>
          <a:lstStyle/>
          <a:p>
            <a:pPr eaLnBrk="0" hangingPunct="0"/>
            <a:r>
              <a:rPr lang="en-US" sz="2400" b="1" dirty="0"/>
              <a:t>r</a:t>
            </a:r>
            <a:r>
              <a:rPr lang="en-US" sz="2400" b="1" baseline="-25000" dirty="0" smtClean="0"/>
              <a:t>d</a:t>
            </a:r>
            <a:r>
              <a:rPr lang="en-US" sz="2400" b="1" dirty="0" smtClean="0"/>
              <a:t>=9%</a:t>
            </a:r>
            <a:endParaRPr lang="en-US" sz="2400" b="1" dirty="0"/>
          </a:p>
        </p:txBody>
      </p:sp>
      <p:sp>
        <p:nvSpPr>
          <p:cNvPr id="11291" name="Rectangle 48"/>
          <p:cNvSpPr>
            <a:spLocks noChangeArrowheads="1"/>
          </p:cNvSpPr>
          <p:nvPr/>
        </p:nvSpPr>
        <p:spPr bwMode="auto">
          <a:xfrm>
            <a:off x="6781800" y="3263900"/>
            <a:ext cx="1646035" cy="459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pPr eaLnBrk="0" hangingPunct="0"/>
            <a:r>
              <a:rPr lang="en-US" sz="2400" b="1" dirty="0" smtClean="0"/>
              <a:t>90 </a:t>
            </a:r>
            <a:r>
              <a:rPr lang="en-US" sz="2400" b="1" dirty="0"/>
              <a:t>+ 1,000</a:t>
            </a:r>
          </a:p>
        </p:txBody>
      </p:sp>
      <p:sp>
        <p:nvSpPr>
          <p:cNvPr id="11292" name="Rectangle 49"/>
          <p:cNvSpPr>
            <a:spLocks noChangeArrowheads="1"/>
          </p:cNvSpPr>
          <p:nvPr/>
        </p:nvSpPr>
        <p:spPr bwMode="auto">
          <a:xfrm>
            <a:off x="985838" y="3240088"/>
            <a:ext cx="915987" cy="454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pPr eaLnBrk="0" hangingPunct="0"/>
            <a:r>
              <a:rPr lang="en-US" sz="2400" b="1" dirty="0"/>
              <a:t>V = ?</a:t>
            </a:r>
          </a:p>
        </p:txBody>
      </p:sp>
      <p:sp>
        <p:nvSpPr>
          <p:cNvPr id="11293" name="Line 50"/>
          <p:cNvSpPr>
            <a:spLocks noChangeShapeType="1"/>
          </p:cNvSpPr>
          <p:nvPr/>
        </p:nvSpPr>
        <p:spPr bwMode="auto">
          <a:xfrm>
            <a:off x="1460500" y="2897188"/>
            <a:ext cx="4622800" cy="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p>
        </p:txBody>
      </p:sp>
      <p:sp>
        <p:nvSpPr>
          <p:cNvPr id="11294" name="Line 51"/>
          <p:cNvSpPr>
            <a:spLocks noChangeShapeType="1"/>
          </p:cNvSpPr>
          <p:nvPr/>
        </p:nvSpPr>
        <p:spPr bwMode="auto">
          <a:xfrm>
            <a:off x="6545263" y="2897188"/>
            <a:ext cx="1366837" cy="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p>
        </p:txBody>
      </p:sp>
      <p:sp>
        <p:nvSpPr>
          <p:cNvPr id="11295" name="Rectangle 52"/>
          <p:cNvSpPr>
            <a:spLocks noChangeArrowheads="1"/>
          </p:cNvSpPr>
          <p:nvPr/>
        </p:nvSpPr>
        <p:spPr bwMode="auto">
          <a:xfrm>
            <a:off x="6065838" y="2522538"/>
            <a:ext cx="519112" cy="5762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pPr eaLnBrk="0" hangingPunct="0"/>
            <a:r>
              <a:rPr lang="en-US" sz="3200" b="1" dirty="0"/>
              <a:t>...</a:t>
            </a:r>
          </a:p>
        </p:txBody>
      </p:sp>
      <p:sp>
        <p:nvSpPr>
          <p:cNvPr id="11296" name="Rectangle 53"/>
          <p:cNvSpPr>
            <a:spLocks noChangeArrowheads="1"/>
          </p:cNvSpPr>
          <p:nvPr/>
        </p:nvSpPr>
        <p:spPr bwMode="auto">
          <a:xfrm>
            <a:off x="1371600" y="5397500"/>
            <a:ext cx="6908167" cy="95154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pPr eaLnBrk="0" hangingPunct="0"/>
            <a:r>
              <a:rPr lang="en-US" sz="2800" dirty="0">
                <a:latin typeface="Tahoma" pitchFamily="34" charset="0"/>
              </a:rPr>
              <a:t>=  </a:t>
            </a:r>
            <a:r>
              <a:rPr lang="en-US" sz="2800" dirty="0" smtClean="0">
                <a:latin typeface="Tahoma" pitchFamily="34" charset="0"/>
              </a:rPr>
              <a:t>$82.57 </a:t>
            </a:r>
            <a:r>
              <a:rPr lang="en-US" sz="2800" dirty="0">
                <a:latin typeface="Tahoma" pitchFamily="34" charset="0"/>
              </a:rPr>
              <a:t>+    . . .   + </a:t>
            </a:r>
            <a:r>
              <a:rPr lang="en-US" sz="2800" dirty="0" smtClean="0">
                <a:latin typeface="Tahoma" pitchFamily="34" charset="0"/>
              </a:rPr>
              <a:t>$24.71   </a:t>
            </a:r>
            <a:r>
              <a:rPr lang="en-US" sz="2800" dirty="0">
                <a:latin typeface="Tahoma" pitchFamily="34" charset="0"/>
              </a:rPr>
              <a:t>+ </a:t>
            </a:r>
            <a:r>
              <a:rPr lang="en-US" sz="2800" dirty="0" smtClean="0">
                <a:latin typeface="Tahoma" pitchFamily="34" charset="0"/>
              </a:rPr>
              <a:t>$274.54</a:t>
            </a:r>
            <a:endParaRPr lang="en-US" sz="2800" dirty="0">
              <a:latin typeface="Tahoma" pitchFamily="34" charset="0"/>
            </a:endParaRPr>
          </a:p>
          <a:p>
            <a:pPr eaLnBrk="0" hangingPunct="0"/>
            <a:r>
              <a:rPr lang="en-US" sz="2800" dirty="0">
                <a:latin typeface="Tahoma" pitchFamily="34" charset="0"/>
              </a:rPr>
              <a:t>=  $1,000.</a:t>
            </a:r>
          </a:p>
        </p:txBody>
      </p:sp>
      <p:sp>
        <p:nvSpPr>
          <p:cNvPr id="11297" name="Rectangle 54"/>
          <p:cNvSpPr>
            <a:spLocks noChangeArrowheads="1"/>
          </p:cNvSpPr>
          <p:nvPr/>
        </p:nvSpPr>
        <p:spPr bwMode="auto">
          <a:xfrm>
            <a:off x="6015038" y="4251325"/>
            <a:ext cx="439737" cy="5159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pPr eaLnBrk="0" hangingPunct="0"/>
            <a:r>
              <a:rPr lang="en-US" sz="2800" dirty="0">
                <a:latin typeface="Tahoma" pitchFamily="34" charset="0"/>
              </a:rPr>
              <a:t>+</a:t>
            </a:r>
          </a:p>
        </p:txBody>
      </p:sp>
      <p:sp>
        <p:nvSpPr>
          <p:cNvPr id="11298" name="Rectangle 55"/>
          <p:cNvSpPr>
            <a:spLocks noChangeArrowheads="1"/>
          </p:cNvSpPr>
          <p:nvPr/>
        </p:nvSpPr>
        <p:spPr bwMode="auto">
          <a:xfrm>
            <a:off x="2981325" y="4251325"/>
            <a:ext cx="439738" cy="5159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pPr eaLnBrk="0" hangingPunct="0"/>
            <a:r>
              <a:rPr lang="en-US" sz="2800" dirty="0">
                <a:latin typeface="Tahoma" pitchFamily="34" charset="0"/>
              </a:rPr>
              <a:t>+</a:t>
            </a:r>
          </a:p>
        </p:txBody>
      </p:sp>
      <p:sp>
        <p:nvSpPr>
          <p:cNvPr id="11299" name="Rectangle 68"/>
          <p:cNvSpPr>
            <a:spLocks noChangeArrowheads="1"/>
          </p:cNvSpPr>
          <p:nvPr/>
        </p:nvSpPr>
        <p:spPr bwMode="auto">
          <a:xfrm>
            <a:off x="1600200" y="4483100"/>
            <a:ext cx="1522413" cy="5159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pPr eaLnBrk="0" hangingPunct="0"/>
            <a:r>
              <a:rPr lang="en-US" sz="2800" dirty="0">
                <a:latin typeface="Tahoma" pitchFamily="34" charset="0"/>
              </a:rPr>
              <a:t>(1 + r</a:t>
            </a:r>
            <a:r>
              <a:rPr lang="en-US" sz="2800" baseline="-25000" dirty="0">
                <a:latin typeface="Tahoma" pitchFamily="34" charset="0"/>
              </a:rPr>
              <a:t>d</a:t>
            </a:r>
            <a:r>
              <a:rPr lang="en-US" sz="2800" dirty="0">
                <a:latin typeface="Tahoma" pitchFamily="34" charset="0"/>
              </a:rPr>
              <a:t>)</a:t>
            </a:r>
            <a:r>
              <a:rPr lang="en-US" sz="2800" baseline="30000" dirty="0">
                <a:latin typeface="Tahoma" pitchFamily="34" charset="0"/>
              </a:rPr>
              <a:t>1</a:t>
            </a:r>
          </a:p>
        </p:txBody>
      </p:sp>
      <p:sp>
        <p:nvSpPr>
          <p:cNvPr id="11300" name="Rectangle 69"/>
          <p:cNvSpPr>
            <a:spLocks noChangeArrowheads="1"/>
          </p:cNvSpPr>
          <p:nvPr/>
        </p:nvSpPr>
        <p:spPr bwMode="auto">
          <a:xfrm>
            <a:off x="4572000" y="4483100"/>
            <a:ext cx="1662398" cy="5206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pPr eaLnBrk="0" hangingPunct="0"/>
            <a:r>
              <a:rPr lang="en-US" sz="2800" dirty="0">
                <a:latin typeface="Tahoma" pitchFamily="34" charset="0"/>
              </a:rPr>
              <a:t>(1 + r</a:t>
            </a:r>
            <a:r>
              <a:rPr lang="en-US" sz="2800" baseline="-25000" dirty="0">
                <a:latin typeface="Tahoma" pitchFamily="34" charset="0"/>
              </a:rPr>
              <a:t>d</a:t>
            </a:r>
            <a:r>
              <a:rPr lang="en-US" sz="2800" dirty="0" smtClean="0">
                <a:latin typeface="Tahoma" pitchFamily="34" charset="0"/>
              </a:rPr>
              <a:t>)</a:t>
            </a:r>
            <a:r>
              <a:rPr lang="en-US" sz="2800" baseline="30000" dirty="0" smtClean="0">
                <a:latin typeface="Tahoma" pitchFamily="34" charset="0"/>
              </a:rPr>
              <a:t>15</a:t>
            </a:r>
            <a:endParaRPr lang="en-US" sz="2800" baseline="30000" dirty="0">
              <a:latin typeface="Tahoma" pitchFamily="34" charset="0"/>
            </a:endParaRPr>
          </a:p>
        </p:txBody>
      </p:sp>
      <p:sp>
        <p:nvSpPr>
          <p:cNvPr id="11301" name="Rectangle 70"/>
          <p:cNvSpPr>
            <a:spLocks noChangeArrowheads="1"/>
          </p:cNvSpPr>
          <p:nvPr/>
        </p:nvSpPr>
        <p:spPr bwMode="auto">
          <a:xfrm>
            <a:off x="6400800" y="4483100"/>
            <a:ext cx="1662398" cy="5206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pPr eaLnBrk="0" hangingPunct="0"/>
            <a:r>
              <a:rPr lang="en-US" sz="2800" dirty="0">
                <a:latin typeface="Tahoma" pitchFamily="34" charset="0"/>
              </a:rPr>
              <a:t>(1 + r</a:t>
            </a:r>
            <a:r>
              <a:rPr lang="en-US" sz="2800" baseline="-25000" dirty="0">
                <a:latin typeface="Tahoma" pitchFamily="34" charset="0"/>
              </a:rPr>
              <a:t>d</a:t>
            </a:r>
            <a:r>
              <a:rPr lang="en-US" sz="2800" dirty="0" smtClean="0">
                <a:latin typeface="Tahoma" pitchFamily="34" charset="0"/>
              </a:rPr>
              <a:t>)</a:t>
            </a:r>
            <a:r>
              <a:rPr lang="en-US" sz="2800" baseline="30000" dirty="0" smtClean="0">
                <a:latin typeface="Tahoma" pitchFamily="34" charset="0"/>
              </a:rPr>
              <a:t>15</a:t>
            </a:r>
            <a:endParaRPr lang="en-US" sz="2800" baseline="30000" dirty="0">
              <a:latin typeface="Tahoma" pitchFamily="34"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 name="Slide Number Placeholder 4"/>
          <p:cNvSpPr>
            <a:spLocks noGrp="1"/>
          </p:cNvSpPr>
          <p:nvPr>
            <p:ph type="sldNum" sz="quarter" idx="12"/>
          </p:nvPr>
        </p:nvSpPr>
        <p:spPr/>
        <p:txBody>
          <a:bodyPr/>
          <a:lstStyle/>
          <a:p>
            <a:pPr>
              <a:defRPr/>
            </a:pPr>
            <a:fld id="{955462A5-085A-468A-9C69-28C7EA90EA3D}" type="slidenum">
              <a:rPr lang="en-US"/>
              <a:pPr>
                <a:defRPr/>
              </a:pPr>
              <a:t>15</a:t>
            </a:fld>
            <a:endParaRPr lang="en-US" dirty="0"/>
          </a:p>
        </p:txBody>
      </p:sp>
      <p:grpSp>
        <p:nvGrpSpPr>
          <p:cNvPr id="12291" name="Group 27"/>
          <p:cNvGrpSpPr>
            <a:grpSpLocks/>
          </p:cNvGrpSpPr>
          <p:nvPr/>
        </p:nvGrpSpPr>
        <p:grpSpPr bwMode="auto">
          <a:xfrm>
            <a:off x="827088" y="2286000"/>
            <a:ext cx="7556500" cy="3743325"/>
            <a:chOff x="521" y="1440"/>
            <a:chExt cx="4760" cy="2358"/>
          </a:xfrm>
        </p:grpSpPr>
        <p:sp>
          <p:nvSpPr>
            <p:cNvPr id="12293" name="AutoShape 5"/>
            <p:cNvSpPr>
              <a:spLocks noChangeArrowheads="1"/>
            </p:cNvSpPr>
            <p:nvPr/>
          </p:nvSpPr>
          <p:spPr bwMode="auto">
            <a:xfrm>
              <a:off x="1594" y="3224"/>
              <a:ext cx="416" cy="280"/>
            </a:xfrm>
            <a:prstGeom prst="roundRect">
              <a:avLst>
                <a:gd name="adj" fmla="val 12495"/>
              </a:avLst>
            </a:prstGeom>
            <a:solidFill>
              <a:schemeClr val="accent1"/>
            </a:solidFill>
            <a:ln w="25400">
              <a:solidFill>
                <a:schemeClr val="tx1"/>
              </a:solidFill>
              <a:round/>
              <a:headEnd/>
              <a:tailEnd/>
            </a:ln>
          </p:spPr>
          <p:txBody>
            <a:bodyPr wrap="none" anchor="ctr"/>
            <a:lstStyle/>
            <a:p>
              <a:pPr eaLnBrk="0" hangingPunct="0"/>
              <a:endParaRPr lang="en-US" dirty="0"/>
            </a:p>
          </p:txBody>
        </p:sp>
        <p:sp>
          <p:nvSpPr>
            <p:cNvPr id="12294" name="AutoShape 6"/>
            <p:cNvSpPr>
              <a:spLocks noChangeArrowheads="1"/>
            </p:cNvSpPr>
            <p:nvPr/>
          </p:nvSpPr>
          <p:spPr bwMode="auto">
            <a:xfrm>
              <a:off x="2254" y="3224"/>
              <a:ext cx="512" cy="280"/>
            </a:xfrm>
            <a:prstGeom prst="roundRect">
              <a:avLst>
                <a:gd name="adj" fmla="val 12495"/>
              </a:avLst>
            </a:prstGeom>
            <a:solidFill>
              <a:schemeClr val="accent1"/>
            </a:solidFill>
            <a:ln w="25400">
              <a:solidFill>
                <a:schemeClr val="tx1"/>
              </a:solidFill>
              <a:round/>
              <a:headEnd/>
              <a:tailEnd/>
            </a:ln>
          </p:spPr>
          <p:txBody>
            <a:bodyPr wrap="none" anchor="ctr"/>
            <a:lstStyle/>
            <a:p>
              <a:pPr eaLnBrk="0" hangingPunct="0"/>
              <a:endParaRPr lang="en-US" dirty="0"/>
            </a:p>
          </p:txBody>
        </p:sp>
        <p:sp>
          <p:nvSpPr>
            <p:cNvPr id="12295" name="AutoShape 7"/>
            <p:cNvSpPr>
              <a:spLocks noChangeArrowheads="1"/>
            </p:cNvSpPr>
            <p:nvPr/>
          </p:nvSpPr>
          <p:spPr bwMode="auto">
            <a:xfrm>
              <a:off x="3010" y="3224"/>
              <a:ext cx="464" cy="280"/>
            </a:xfrm>
            <a:prstGeom prst="roundRect">
              <a:avLst>
                <a:gd name="adj" fmla="val 12495"/>
              </a:avLst>
            </a:prstGeom>
            <a:solidFill>
              <a:schemeClr val="accent1"/>
            </a:solidFill>
            <a:ln w="25400">
              <a:solidFill>
                <a:schemeClr val="tx1"/>
              </a:solidFill>
              <a:round/>
              <a:headEnd/>
              <a:tailEnd/>
            </a:ln>
          </p:spPr>
          <p:txBody>
            <a:bodyPr wrap="none" anchor="ctr"/>
            <a:lstStyle/>
            <a:p>
              <a:pPr eaLnBrk="0" hangingPunct="0"/>
              <a:endParaRPr lang="en-US" dirty="0"/>
            </a:p>
          </p:txBody>
        </p:sp>
        <p:sp>
          <p:nvSpPr>
            <p:cNvPr id="12296" name="AutoShape 8"/>
            <p:cNvSpPr>
              <a:spLocks noChangeArrowheads="1"/>
            </p:cNvSpPr>
            <p:nvPr/>
          </p:nvSpPr>
          <p:spPr bwMode="auto">
            <a:xfrm>
              <a:off x="3718" y="3224"/>
              <a:ext cx="560" cy="280"/>
            </a:xfrm>
            <a:prstGeom prst="roundRect">
              <a:avLst>
                <a:gd name="adj" fmla="val 12495"/>
              </a:avLst>
            </a:prstGeom>
            <a:solidFill>
              <a:schemeClr val="accent1"/>
            </a:solidFill>
            <a:ln w="25400">
              <a:solidFill>
                <a:schemeClr val="tx1"/>
              </a:solidFill>
              <a:round/>
              <a:headEnd/>
              <a:tailEnd/>
            </a:ln>
          </p:spPr>
          <p:txBody>
            <a:bodyPr wrap="none" anchor="ctr"/>
            <a:lstStyle/>
            <a:p>
              <a:pPr eaLnBrk="0" hangingPunct="0"/>
              <a:endParaRPr lang="en-US" dirty="0"/>
            </a:p>
          </p:txBody>
        </p:sp>
        <p:sp>
          <p:nvSpPr>
            <p:cNvPr id="12297" name="AutoShape 9"/>
            <p:cNvSpPr>
              <a:spLocks noChangeArrowheads="1"/>
            </p:cNvSpPr>
            <p:nvPr/>
          </p:nvSpPr>
          <p:spPr bwMode="auto">
            <a:xfrm>
              <a:off x="4522" y="3224"/>
              <a:ext cx="416" cy="280"/>
            </a:xfrm>
            <a:prstGeom prst="roundRect">
              <a:avLst>
                <a:gd name="adj" fmla="val 12495"/>
              </a:avLst>
            </a:prstGeom>
            <a:solidFill>
              <a:schemeClr val="accent1"/>
            </a:solidFill>
            <a:ln w="25400">
              <a:solidFill>
                <a:schemeClr val="tx1"/>
              </a:solidFill>
              <a:round/>
              <a:headEnd/>
              <a:tailEnd/>
            </a:ln>
          </p:spPr>
          <p:txBody>
            <a:bodyPr wrap="none" anchor="ctr"/>
            <a:lstStyle/>
            <a:p>
              <a:pPr eaLnBrk="0" hangingPunct="0"/>
              <a:endParaRPr lang="en-US" dirty="0"/>
            </a:p>
          </p:txBody>
        </p:sp>
        <p:sp>
          <p:nvSpPr>
            <p:cNvPr id="12298" name="Rectangle 11"/>
            <p:cNvSpPr>
              <a:spLocks noChangeArrowheads="1"/>
            </p:cNvSpPr>
            <p:nvPr/>
          </p:nvSpPr>
          <p:spPr bwMode="auto">
            <a:xfrm>
              <a:off x="521" y="2974"/>
              <a:ext cx="4760" cy="8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8" tIns="44450" rIns="90488" bIns="44450">
              <a:spAutoFit/>
            </a:bodyPr>
            <a:lstStyle/>
            <a:p>
              <a:pPr eaLnBrk="0" hangingPunct="0"/>
              <a:r>
                <a:rPr lang="en-US" sz="2600" b="1" dirty="0"/>
                <a:t>		</a:t>
              </a:r>
              <a:r>
                <a:rPr lang="en-US" sz="2600" b="1" dirty="0" smtClean="0"/>
                <a:t>15</a:t>
              </a:r>
              <a:r>
                <a:rPr lang="en-US" sz="2600" b="1" dirty="0"/>
                <a:t>	 9		      </a:t>
              </a:r>
              <a:r>
                <a:rPr lang="en-US" sz="2600" b="1" dirty="0" smtClean="0"/>
                <a:t>90      </a:t>
              </a:r>
              <a:r>
                <a:rPr lang="en-US" sz="2600" b="1" dirty="0"/>
                <a:t>1000</a:t>
              </a:r>
            </a:p>
            <a:p>
              <a:pPr eaLnBrk="0" hangingPunct="0"/>
              <a:r>
                <a:rPr lang="en-US" sz="2600" b="1" dirty="0"/>
                <a:t>		N	I/YR	    PV	      PMT	FV</a:t>
              </a:r>
            </a:p>
            <a:p>
              <a:pPr eaLnBrk="0" hangingPunct="0"/>
              <a:r>
                <a:rPr lang="en-US" sz="2600" b="1" dirty="0"/>
                <a:t>				 -1,000</a:t>
              </a:r>
            </a:p>
          </p:txBody>
        </p:sp>
        <p:sp>
          <p:nvSpPr>
            <p:cNvPr id="12299" name="Line 16"/>
            <p:cNvSpPr>
              <a:spLocks noChangeShapeType="1"/>
            </p:cNvSpPr>
            <p:nvPr/>
          </p:nvSpPr>
          <p:spPr bwMode="auto">
            <a:xfrm>
              <a:off x="3368" y="2460"/>
              <a:ext cx="1154"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p>
          </p:txBody>
        </p:sp>
        <p:grpSp>
          <p:nvGrpSpPr>
            <p:cNvPr id="12300" name="Group 21"/>
            <p:cNvGrpSpPr>
              <a:grpSpLocks/>
            </p:cNvGrpSpPr>
            <p:nvPr/>
          </p:nvGrpSpPr>
          <p:grpSpPr bwMode="auto">
            <a:xfrm>
              <a:off x="768" y="1440"/>
              <a:ext cx="3805" cy="987"/>
              <a:chOff x="755" y="1470"/>
              <a:chExt cx="3805" cy="987"/>
            </a:xfrm>
          </p:grpSpPr>
          <p:grpSp>
            <p:nvGrpSpPr>
              <p:cNvPr id="12303" name="Group 19"/>
              <p:cNvGrpSpPr>
                <a:grpSpLocks/>
              </p:cNvGrpSpPr>
              <p:nvPr/>
            </p:nvGrpSpPr>
            <p:grpSpPr bwMode="auto">
              <a:xfrm>
                <a:off x="755" y="1470"/>
                <a:ext cx="3805" cy="987"/>
                <a:chOff x="755" y="1470"/>
                <a:chExt cx="3805" cy="987"/>
              </a:xfrm>
            </p:grpSpPr>
            <p:sp>
              <p:nvSpPr>
                <p:cNvPr id="12305" name="Rectangle 17"/>
                <p:cNvSpPr>
                  <a:spLocks noChangeArrowheads="1"/>
                </p:cNvSpPr>
                <p:nvPr/>
              </p:nvSpPr>
              <p:spPr bwMode="auto">
                <a:xfrm>
                  <a:off x="1531" y="1470"/>
                  <a:ext cx="3029" cy="9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pPr algn="r" eaLnBrk="0" hangingPunct="0"/>
                  <a:r>
                    <a:rPr lang="en-US" sz="3200" dirty="0"/>
                    <a:t>		 	</a:t>
                  </a:r>
                  <a:r>
                    <a:rPr lang="en-US" sz="3200" dirty="0">
                      <a:latin typeface="Tahoma" pitchFamily="34" charset="0"/>
                    </a:rPr>
                    <a:t>$   </a:t>
                  </a:r>
                  <a:r>
                    <a:rPr lang="en-US" sz="3200" dirty="0" smtClean="0">
                      <a:latin typeface="Tahoma" pitchFamily="34" charset="0"/>
                    </a:rPr>
                    <a:t>725.46</a:t>
                  </a:r>
                  <a:endParaRPr lang="en-US" sz="3200" dirty="0">
                    <a:latin typeface="Tahoma" pitchFamily="34" charset="0"/>
                  </a:endParaRPr>
                </a:p>
                <a:p>
                  <a:pPr algn="r" eaLnBrk="0" hangingPunct="0"/>
                  <a:r>
                    <a:rPr lang="en-US" sz="3200" dirty="0">
                      <a:latin typeface="Tahoma" pitchFamily="34" charset="0"/>
                    </a:rPr>
                    <a:t>	</a:t>
                  </a:r>
                  <a:r>
                    <a:rPr lang="en-US" sz="3200" u="sng" dirty="0">
                      <a:latin typeface="Tahoma" pitchFamily="34" charset="0"/>
                    </a:rPr>
                    <a:t>     </a:t>
                  </a:r>
                  <a:r>
                    <a:rPr lang="en-US" sz="3200" u="sng" dirty="0" smtClean="0">
                      <a:latin typeface="Tahoma" pitchFamily="34" charset="0"/>
                    </a:rPr>
                    <a:t>274.54</a:t>
                  </a:r>
                  <a:endParaRPr lang="en-US" sz="3200" dirty="0">
                    <a:latin typeface="Tahoma" pitchFamily="34" charset="0"/>
                  </a:endParaRPr>
                </a:p>
                <a:p>
                  <a:pPr algn="r" eaLnBrk="0" hangingPunct="0"/>
                  <a:r>
                    <a:rPr lang="en-US" sz="3200" dirty="0">
                      <a:latin typeface="Tahoma" pitchFamily="34" charset="0"/>
                    </a:rPr>
                    <a:t>		   	</a:t>
                  </a:r>
                  <a:r>
                    <a:rPr lang="en-US" sz="3200" u="sng" dirty="0">
                      <a:latin typeface="Tahoma" pitchFamily="34" charset="0"/>
                    </a:rPr>
                    <a:t>$1,000.00</a:t>
                  </a:r>
                </a:p>
              </p:txBody>
            </p:sp>
            <p:sp>
              <p:nvSpPr>
                <p:cNvPr id="12306" name="Rectangle 18"/>
                <p:cNvSpPr>
                  <a:spLocks noChangeArrowheads="1"/>
                </p:cNvSpPr>
                <p:nvPr/>
              </p:nvSpPr>
              <p:spPr bwMode="auto">
                <a:xfrm>
                  <a:off x="755" y="1470"/>
                  <a:ext cx="2424" cy="9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pPr eaLnBrk="0" hangingPunct="0"/>
                  <a:r>
                    <a:rPr lang="en-US" sz="3200" dirty="0">
                      <a:latin typeface="Tahoma" pitchFamily="34" charset="0"/>
                    </a:rPr>
                    <a:t>PV </a:t>
                  </a:r>
                  <a:r>
                    <a:rPr lang="en-US" sz="3200" dirty="0" smtClean="0">
                      <a:latin typeface="Tahoma" pitchFamily="34" charset="0"/>
                    </a:rPr>
                    <a:t>of annuity            </a:t>
                  </a:r>
                  <a:endParaRPr lang="en-US" sz="3200" dirty="0">
                    <a:latin typeface="Tahoma" pitchFamily="34" charset="0"/>
                  </a:endParaRPr>
                </a:p>
                <a:p>
                  <a:pPr eaLnBrk="0" hangingPunct="0"/>
                  <a:r>
                    <a:rPr lang="en-US" sz="3200" dirty="0">
                      <a:latin typeface="Tahoma" pitchFamily="34" charset="0"/>
                    </a:rPr>
                    <a:t>PV </a:t>
                  </a:r>
                  <a:r>
                    <a:rPr lang="en-US" sz="3200" dirty="0" smtClean="0">
                      <a:latin typeface="Tahoma" pitchFamily="34" charset="0"/>
                    </a:rPr>
                    <a:t>of maturity </a:t>
                  </a:r>
                  <a:r>
                    <a:rPr lang="en-US" sz="3200" dirty="0">
                      <a:latin typeface="Tahoma" pitchFamily="34" charset="0"/>
                    </a:rPr>
                    <a:t>value </a:t>
                  </a:r>
                </a:p>
                <a:p>
                  <a:pPr eaLnBrk="0" hangingPunct="0"/>
                  <a:r>
                    <a:rPr lang="en-US" sz="3200" dirty="0">
                      <a:latin typeface="Tahoma" pitchFamily="34" charset="0"/>
                    </a:rPr>
                    <a:t>Value of bond</a:t>
                  </a:r>
                  <a:r>
                    <a:rPr lang="en-US" sz="3200" dirty="0"/>
                    <a:t>             </a:t>
                  </a:r>
                </a:p>
              </p:txBody>
            </p:sp>
          </p:grpSp>
          <p:sp>
            <p:nvSpPr>
              <p:cNvPr id="12304" name="Rectangle 20"/>
              <p:cNvSpPr>
                <a:spLocks noChangeArrowheads="1"/>
              </p:cNvSpPr>
              <p:nvPr/>
            </p:nvSpPr>
            <p:spPr bwMode="auto">
              <a:xfrm>
                <a:off x="3055" y="1470"/>
                <a:ext cx="264" cy="9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pPr eaLnBrk="0" hangingPunct="0"/>
                <a:r>
                  <a:rPr lang="en-US" sz="3200" dirty="0"/>
                  <a:t>=</a:t>
                </a:r>
              </a:p>
              <a:p>
                <a:pPr eaLnBrk="0" hangingPunct="0"/>
                <a:r>
                  <a:rPr lang="en-US" sz="3200" dirty="0"/>
                  <a:t>=</a:t>
                </a:r>
              </a:p>
              <a:p>
                <a:pPr eaLnBrk="0" hangingPunct="0"/>
                <a:r>
                  <a:rPr lang="en-US" sz="3200" dirty="0"/>
                  <a:t>=</a:t>
                </a:r>
              </a:p>
            </p:txBody>
          </p:sp>
        </p:grpSp>
        <p:sp>
          <p:nvSpPr>
            <p:cNvPr id="12301" name="AutoShape 22"/>
            <p:cNvSpPr>
              <a:spLocks noChangeArrowheads="1"/>
            </p:cNvSpPr>
            <p:nvPr/>
          </p:nvSpPr>
          <p:spPr bwMode="auto">
            <a:xfrm>
              <a:off x="528" y="2832"/>
              <a:ext cx="864" cy="357"/>
            </a:xfrm>
            <a:prstGeom prst="roundRect">
              <a:avLst>
                <a:gd name="adj" fmla="val 12495"/>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round/>
                  <a:headEnd/>
                  <a:tailEnd/>
                </a14:hiddenLine>
              </a:ext>
            </a:extLst>
          </p:spPr>
          <p:txBody>
            <a:bodyPr wrap="none" lIns="90488" tIns="44450" rIns="90488" bIns="44450" anchor="ctr"/>
            <a:lstStyle/>
            <a:p>
              <a:pPr algn="ctr" eaLnBrk="0" hangingPunct="0"/>
              <a:r>
                <a:rPr lang="en-US" sz="2600" b="1" dirty="0"/>
                <a:t>INPUTS</a:t>
              </a:r>
            </a:p>
          </p:txBody>
        </p:sp>
        <p:sp>
          <p:nvSpPr>
            <p:cNvPr id="12302" name="AutoShape 23"/>
            <p:cNvSpPr>
              <a:spLocks noChangeArrowheads="1"/>
            </p:cNvSpPr>
            <p:nvPr/>
          </p:nvSpPr>
          <p:spPr bwMode="auto">
            <a:xfrm>
              <a:off x="561" y="3441"/>
              <a:ext cx="864" cy="357"/>
            </a:xfrm>
            <a:prstGeom prst="roundRect">
              <a:avLst>
                <a:gd name="adj" fmla="val 12495"/>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round/>
                  <a:headEnd/>
                  <a:tailEnd/>
                </a14:hiddenLine>
              </a:ext>
            </a:extLst>
          </p:spPr>
          <p:txBody>
            <a:bodyPr wrap="none" lIns="90488" tIns="44450" rIns="90488" bIns="44450" anchor="ctr"/>
            <a:lstStyle/>
            <a:p>
              <a:pPr algn="ctr" eaLnBrk="0" hangingPunct="0"/>
              <a:r>
                <a:rPr lang="en-US" sz="2600" b="1" dirty="0"/>
                <a:t>OUTPUT</a:t>
              </a:r>
            </a:p>
          </p:txBody>
        </p:sp>
      </p:grpSp>
      <p:sp>
        <p:nvSpPr>
          <p:cNvPr id="12292" name="Rectangle 1024"/>
          <p:cNvSpPr>
            <a:spLocks noGrp="1" noChangeArrowheads="1"/>
          </p:cNvSpPr>
          <p:nvPr>
            <p:ph type="title"/>
          </p:nvPr>
        </p:nvSpPr>
        <p:spPr/>
        <p:txBody>
          <a:bodyPr/>
          <a:lstStyle/>
          <a:p>
            <a:pPr eaLnBrk="1" hangingPunct="1"/>
            <a:r>
              <a:rPr lang="en-US" sz="3200" dirty="0" smtClean="0"/>
              <a:t>The bond consists of a 15-year, </a:t>
            </a:r>
            <a:r>
              <a:rPr lang="en-US" sz="3200" dirty="0"/>
              <a:t>9</a:t>
            </a:r>
            <a:r>
              <a:rPr lang="en-US" sz="3200" dirty="0" smtClean="0"/>
              <a:t>% annuity (PMT) of $90/year plus a $1,000 lump sum at t = 15:</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 name="Slide Number Placeholder 4"/>
          <p:cNvSpPr>
            <a:spLocks noGrp="1"/>
          </p:cNvSpPr>
          <p:nvPr>
            <p:ph type="sldNum" sz="quarter" idx="12"/>
          </p:nvPr>
        </p:nvSpPr>
        <p:spPr/>
        <p:txBody>
          <a:bodyPr/>
          <a:lstStyle/>
          <a:p>
            <a:pPr>
              <a:defRPr/>
            </a:pPr>
            <a:fld id="{FF9E4B8E-7E37-40D9-BE5F-DC2BF0B0989F}" type="slidenum">
              <a:rPr lang="en-US"/>
              <a:pPr>
                <a:defRPr/>
              </a:pPr>
              <a:t>16</a:t>
            </a:fld>
            <a:endParaRPr lang="en-US" dirty="0"/>
          </a:p>
        </p:txBody>
      </p:sp>
      <p:sp>
        <p:nvSpPr>
          <p:cNvPr id="13315" name="Rectangle 15"/>
          <p:cNvSpPr>
            <a:spLocks noChangeArrowheads="1"/>
          </p:cNvSpPr>
          <p:nvPr/>
        </p:nvSpPr>
        <p:spPr bwMode="auto">
          <a:xfrm>
            <a:off x="742950" y="4837113"/>
            <a:ext cx="7726363" cy="142757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8" tIns="44450" rIns="90488" bIns="44450">
            <a:spAutoFit/>
          </a:bodyPr>
          <a:lstStyle/>
          <a:p>
            <a:pPr eaLnBrk="0" hangingPunct="0">
              <a:lnSpc>
                <a:spcPct val="90000"/>
              </a:lnSpc>
            </a:pPr>
            <a:r>
              <a:rPr lang="en-US" sz="3200" dirty="0">
                <a:latin typeface="Tahoma" pitchFamily="34" charset="0"/>
              </a:rPr>
              <a:t>When r</a:t>
            </a:r>
            <a:r>
              <a:rPr lang="en-US" sz="3200" baseline="-25000" dirty="0">
                <a:latin typeface="Tahoma" pitchFamily="34" charset="0"/>
              </a:rPr>
              <a:t>d</a:t>
            </a:r>
            <a:r>
              <a:rPr lang="en-US" sz="3200" dirty="0">
                <a:latin typeface="Tahoma" pitchFamily="34" charset="0"/>
              </a:rPr>
              <a:t> </a:t>
            </a:r>
            <a:r>
              <a:rPr lang="en-US" sz="3200" dirty="0" smtClean="0">
                <a:latin typeface="Tahoma" pitchFamily="34" charset="0"/>
              </a:rPr>
              <a:t>rises</a:t>
            </a:r>
            <a:r>
              <a:rPr lang="en-US" sz="3200" dirty="0">
                <a:latin typeface="Tahoma" pitchFamily="34" charset="0"/>
              </a:rPr>
              <a:t> </a:t>
            </a:r>
            <a:r>
              <a:rPr lang="en-US" sz="3200" u="sng" dirty="0" smtClean="0">
                <a:latin typeface="Tahoma" pitchFamily="34" charset="0"/>
              </a:rPr>
              <a:t>above</a:t>
            </a:r>
            <a:r>
              <a:rPr lang="en-US" sz="3200" dirty="0" smtClean="0">
                <a:latin typeface="Tahoma" pitchFamily="34" charset="0"/>
              </a:rPr>
              <a:t> </a:t>
            </a:r>
            <a:r>
              <a:rPr lang="en-US" sz="3200" dirty="0">
                <a:latin typeface="Tahoma" pitchFamily="34" charset="0"/>
              </a:rPr>
              <a:t>the coupon rate, the bond’s value falls </a:t>
            </a:r>
            <a:r>
              <a:rPr lang="en-US" sz="3200" u="sng" dirty="0">
                <a:latin typeface="Tahoma" pitchFamily="34" charset="0"/>
              </a:rPr>
              <a:t>below</a:t>
            </a:r>
            <a:r>
              <a:rPr lang="en-US" sz="3200" dirty="0">
                <a:latin typeface="Tahoma" pitchFamily="34" charset="0"/>
              </a:rPr>
              <a:t> par, so it sells at a discount.</a:t>
            </a:r>
          </a:p>
        </p:txBody>
      </p:sp>
      <p:grpSp>
        <p:nvGrpSpPr>
          <p:cNvPr id="13316" name="Group 21"/>
          <p:cNvGrpSpPr>
            <a:grpSpLocks/>
          </p:cNvGrpSpPr>
          <p:nvPr/>
        </p:nvGrpSpPr>
        <p:grpSpPr bwMode="auto">
          <a:xfrm>
            <a:off x="762000" y="2719388"/>
            <a:ext cx="7556500" cy="1441450"/>
            <a:chOff x="480" y="1713"/>
            <a:chExt cx="4760" cy="908"/>
          </a:xfrm>
        </p:grpSpPr>
        <p:sp>
          <p:nvSpPr>
            <p:cNvPr id="13318" name="AutoShape 8"/>
            <p:cNvSpPr>
              <a:spLocks noChangeArrowheads="1"/>
            </p:cNvSpPr>
            <p:nvPr/>
          </p:nvSpPr>
          <p:spPr bwMode="auto">
            <a:xfrm>
              <a:off x="1636" y="2050"/>
              <a:ext cx="320" cy="254"/>
            </a:xfrm>
            <a:prstGeom prst="roundRect">
              <a:avLst>
                <a:gd name="adj" fmla="val 12495"/>
              </a:avLst>
            </a:prstGeom>
            <a:solidFill>
              <a:schemeClr val="accent1"/>
            </a:solidFill>
            <a:ln w="25400">
              <a:solidFill>
                <a:schemeClr val="tx1"/>
              </a:solidFill>
              <a:round/>
              <a:headEnd/>
              <a:tailEnd/>
            </a:ln>
          </p:spPr>
          <p:txBody>
            <a:bodyPr wrap="none" anchor="ctr"/>
            <a:lstStyle/>
            <a:p>
              <a:pPr eaLnBrk="0" hangingPunct="0"/>
              <a:endParaRPr lang="en-US" dirty="0"/>
            </a:p>
          </p:txBody>
        </p:sp>
        <p:sp>
          <p:nvSpPr>
            <p:cNvPr id="13319" name="AutoShape 9"/>
            <p:cNvSpPr>
              <a:spLocks noChangeArrowheads="1"/>
            </p:cNvSpPr>
            <p:nvPr/>
          </p:nvSpPr>
          <p:spPr bwMode="auto">
            <a:xfrm>
              <a:off x="2224" y="2050"/>
              <a:ext cx="608" cy="254"/>
            </a:xfrm>
            <a:prstGeom prst="roundRect">
              <a:avLst>
                <a:gd name="adj" fmla="val 12495"/>
              </a:avLst>
            </a:prstGeom>
            <a:solidFill>
              <a:schemeClr val="accent1"/>
            </a:solidFill>
            <a:ln w="25400">
              <a:solidFill>
                <a:schemeClr val="tx1"/>
              </a:solidFill>
              <a:round/>
              <a:headEnd/>
              <a:tailEnd/>
            </a:ln>
          </p:spPr>
          <p:txBody>
            <a:bodyPr wrap="none" anchor="ctr"/>
            <a:lstStyle/>
            <a:p>
              <a:pPr eaLnBrk="0" hangingPunct="0"/>
              <a:endParaRPr lang="en-US" dirty="0"/>
            </a:p>
          </p:txBody>
        </p:sp>
        <p:sp>
          <p:nvSpPr>
            <p:cNvPr id="13320" name="AutoShape 10"/>
            <p:cNvSpPr>
              <a:spLocks noChangeArrowheads="1"/>
            </p:cNvSpPr>
            <p:nvPr/>
          </p:nvSpPr>
          <p:spPr bwMode="auto">
            <a:xfrm>
              <a:off x="3100" y="2050"/>
              <a:ext cx="368" cy="254"/>
            </a:xfrm>
            <a:prstGeom prst="roundRect">
              <a:avLst>
                <a:gd name="adj" fmla="val 12495"/>
              </a:avLst>
            </a:prstGeom>
            <a:solidFill>
              <a:schemeClr val="accent1"/>
            </a:solidFill>
            <a:ln w="25400">
              <a:solidFill>
                <a:schemeClr val="tx1"/>
              </a:solidFill>
              <a:round/>
              <a:headEnd/>
              <a:tailEnd/>
            </a:ln>
          </p:spPr>
          <p:txBody>
            <a:bodyPr wrap="none" anchor="ctr"/>
            <a:lstStyle/>
            <a:p>
              <a:pPr eaLnBrk="0" hangingPunct="0"/>
              <a:endParaRPr lang="en-US" dirty="0"/>
            </a:p>
          </p:txBody>
        </p:sp>
        <p:sp>
          <p:nvSpPr>
            <p:cNvPr id="13321" name="AutoShape 11"/>
            <p:cNvSpPr>
              <a:spLocks noChangeArrowheads="1"/>
            </p:cNvSpPr>
            <p:nvPr/>
          </p:nvSpPr>
          <p:spPr bwMode="auto">
            <a:xfrm>
              <a:off x="3736" y="2050"/>
              <a:ext cx="560" cy="254"/>
            </a:xfrm>
            <a:prstGeom prst="roundRect">
              <a:avLst>
                <a:gd name="adj" fmla="val 12495"/>
              </a:avLst>
            </a:prstGeom>
            <a:solidFill>
              <a:schemeClr val="accent1"/>
            </a:solidFill>
            <a:ln w="25400">
              <a:solidFill>
                <a:schemeClr val="tx1"/>
              </a:solidFill>
              <a:round/>
              <a:headEnd/>
              <a:tailEnd/>
            </a:ln>
          </p:spPr>
          <p:txBody>
            <a:bodyPr wrap="none" anchor="ctr"/>
            <a:lstStyle/>
            <a:p>
              <a:pPr eaLnBrk="0" hangingPunct="0"/>
              <a:endParaRPr lang="en-US" dirty="0"/>
            </a:p>
          </p:txBody>
        </p:sp>
        <p:sp>
          <p:nvSpPr>
            <p:cNvPr id="13322" name="AutoShape 12"/>
            <p:cNvSpPr>
              <a:spLocks noChangeArrowheads="1"/>
            </p:cNvSpPr>
            <p:nvPr/>
          </p:nvSpPr>
          <p:spPr bwMode="auto">
            <a:xfrm>
              <a:off x="4564" y="2050"/>
              <a:ext cx="368" cy="254"/>
            </a:xfrm>
            <a:prstGeom prst="roundRect">
              <a:avLst>
                <a:gd name="adj" fmla="val 12495"/>
              </a:avLst>
            </a:prstGeom>
            <a:solidFill>
              <a:schemeClr val="accent1"/>
            </a:solidFill>
            <a:ln w="25400">
              <a:solidFill>
                <a:schemeClr val="tx1"/>
              </a:solidFill>
              <a:round/>
              <a:headEnd/>
              <a:tailEnd/>
            </a:ln>
          </p:spPr>
          <p:txBody>
            <a:bodyPr wrap="none" anchor="ctr"/>
            <a:lstStyle/>
            <a:p>
              <a:pPr eaLnBrk="0" hangingPunct="0"/>
              <a:endParaRPr lang="en-US" dirty="0"/>
            </a:p>
          </p:txBody>
        </p:sp>
        <p:sp>
          <p:nvSpPr>
            <p:cNvPr id="13323" name="Rectangle 14"/>
            <p:cNvSpPr>
              <a:spLocks noChangeArrowheads="1"/>
            </p:cNvSpPr>
            <p:nvPr/>
          </p:nvSpPr>
          <p:spPr bwMode="auto">
            <a:xfrm>
              <a:off x="480" y="1776"/>
              <a:ext cx="4760" cy="8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8" tIns="44450" rIns="90488" bIns="44450">
              <a:spAutoFit/>
            </a:bodyPr>
            <a:lstStyle/>
            <a:p>
              <a:pPr eaLnBrk="0" hangingPunct="0"/>
              <a:r>
                <a:rPr lang="en-US" sz="2600" b="1" dirty="0"/>
                <a:t>		</a:t>
              </a:r>
              <a:r>
                <a:rPr lang="en-US" sz="2600" b="1" dirty="0" smtClean="0"/>
                <a:t> 15 </a:t>
              </a:r>
              <a:r>
                <a:rPr lang="en-US" sz="2600" b="1" dirty="0"/>
                <a:t>	 </a:t>
              </a:r>
              <a:r>
                <a:rPr lang="en-US" sz="2600" b="1" dirty="0" smtClean="0"/>
                <a:t>14</a:t>
              </a:r>
              <a:r>
                <a:rPr lang="en-US" sz="2600" b="1" dirty="0"/>
                <a:t>		       </a:t>
              </a:r>
              <a:r>
                <a:rPr lang="en-US" sz="2600" b="1" dirty="0" smtClean="0"/>
                <a:t>90       1000</a:t>
              </a:r>
              <a:endParaRPr lang="en-US" sz="2600" b="1" dirty="0"/>
            </a:p>
            <a:p>
              <a:pPr eaLnBrk="0" hangingPunct="0"/>
              <a:r>
                <a:rPr lang="en-US" sz="2600" b="1" dirty="0"/>
                <a:t>		N	I/YR	     PV	      PMT	FV</a:t>
              </a:r>
            </a:p>
            <a:p>
              <a:pPr eaLnBrk="0" hangingPunct="0"/>
              <a:r>
                <a:rPr lang="en-US" sz="2600" b="1" dirty="0"/>
                <a:t>			           </a:t>
              </a:r>
              <a:r>
                <a:rPr lang="en-US" sz="2600" b="1" dirty="0" smtClean="0"/>
                <a:t>-692.89</a:t>
              </a:r>
              <a:endParaRPr lang="en-US" sz="2600" b="1" dirty="0"/>
            </a:p>
          </p:txBody>
        </p:sp>
        <p:sp>
          <p:nvSpPr>
            <p:cNvPr id="13324" name="AutoShape 17"/>
            <p:cNvSpPr>
              <a:spLocks noChangeArrowheads="1"/>
            </p:cNvSpPr>
            <p:nvPr/>
          </p:nvSpPr>
          <p:spPr bwMode="auto">
            <a:xfrm>
              <a:off x="567" y="1713"/>
              <a:ext cx="864" cy="357"/>
            </a:xfrm>
            <a:prstGeom prst="roundRect">
              <a:avLst>
                <a:gd name="adj" fmla="val 12495"/>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round/>
                  <a:headEnd/>
                  <a:tailEnd/>
                </a14:hiddenLine>
              </a:ext>
            </a:extLst>
          </p:spPr>
          <p:txBody>
            <a:bodyPr wrap="none" lIns="90488" tIns="44450" rIns="90488" bIns="44450" anchor="ctr"/>
            <a:lstStyle/>
            <a:p>
              <a:pPr algn="ctr" eaLnBrk="0" hangingPunct="0"/>
              <a:r>
                <a:rPr lang="en-US" sz="2600" b="1" dirty="0"/>
                <a:t>INPUTS</a:t>
              </a:r>
            </a:p>
          </p:txBody>
        </p:sp>
        <p:sp>
          <p:nvSpPr>
            <p:cNvPr id="13325" name="AutoShape 18"/>
            <p:cNvSpPr>
              <a:spLocks noChangeArrowheads="1"/>
            </p:cNvSpPr>
            <p:nvPr/>
          </p:nvSpPr>
          <p:spPr bwMode="auto">
            <a:xfrm>
              <a:off x="561" y="2264"/>
              <a:ext cx="864" cy="357"/>
            </a:xfrm>
            <a:prstGeom prst="roundRect">
              <a:avLst>
                <a:gd name="adj" fmla="val 12495"/>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round/>
                  <a:headEnd/>
                  <a:tailEnd/>
                </a14:hiddenLine>
              </a:ext>
            </a:extLst>
          </p:spPr>
          <p:txBody>
            <a:bodyPr wrap="none" lIns="90488" tIns="44450" rIns="90488" bIns="44450" anchor="ctr"/>
            <a:lstStyle/>
            <a:p>
              <a:pPr algn="ctr" eaLnBrk="0" hangingPunct="0"/>
              <a:r>
                <a:rPr lang="en-US" sz="2600" b="1" dirty="0"/>
                <a:t>OUTPUT</a:t>
              </a:r>
            </a:p>
          </p:txBody>
        </p:sp>
      </p:grpSp>
      <p:sp>
        <p:nvSpPr>
          <p:cNvPr id="13317" name="Rectangle 20"/>
          <p:cNvSpPr>
            <a:spLocks noGrp="1" noChangeArrowheads="1"/>
          </p:cNvSpPr>
          <p:nvPr>
            <p:ph type="title"/>
          </p:nvPr>
        </p:nvSpPr>
        <p:spPr/>
        <p:txBody>
          <a:bodyPr/>
          <a:lstStyle/>
          <a:p>
            <a:pPr eaLnBrk="1" hangingPunct="1"/>
            <a:r>
              <a:rPr lang="en-US" sz="3200" dirty="0" smtClean="0"/>
              <a:t>What would happen if expected inflation rose by 5%, causing r</a:t>
            </a:r>
            <a:r>
              <a:rPr lang="en-US" sz="3200" baseline="-25000" dirty="0" smtClean="0"/>
              <a:t>d</a:t>
            </a:r>
            <a:r>
              <a:rPr lang="en-US" sz="3200" dirty="0" smtClean="0"/>
              <a:t> = 14%?</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 name="Slide Number Placeholder 4"/>
          <p:cNvSpPr>
            <a:spLocks noGrp="1"/>
          </p:cNvSpPr>
          <p:nvPr>
            <p:ph type="sldNum" sz="quarter" idx="12"/>
          </p:nvPr>
        </p:nvSpPr>
        <p:spPr/>
        <p:txBody>
          <a:bodyPr/>
          <a:lstStyle/>
          <a:p>
            <a:pPr>
              <a:defRPr/>
            </a:pPr>
            <a:fld id="{C49543F0-1947-4280-BBDD-2647747B71A3}" type="slidenum">
              <a:rPr lang="en-US"/>
              <a:pPr>
                <a:defRPr/>
              </a:pPr>
              <a:t>17</a:t>
            </a:fld>
            <a:endParaRPr lang="en-US" dirty="0"/>
          </a:p>
        </p:txBody>
      </p:sp>
      <p:sp>
        <p:nvSpPr>
          <p:cNvPr id="14339" name="Rectangle 20"/>
          <p:cNvSpPr>
            <a:spLocks noGrp="1" noChangeArrowheads="1"/>
          </p:cNvSpPr>
          <p:nvPr>
            <p:ph type="title"/>
          </p:nvPr>
        </p:nvSpPr>
        <p:spPr/>
        <p:txBody>
          <a:bodyPr/>
          <a:lstStyle/>
          <a:p>
            <a:pPr eaLnBrk="1" hangingPunct="1"/>
            <a:r>
              <a:rPr lang="en-US" sz="3200" dirty="0" smtClean="0"/>
              <a:t>What would happen if inflation fell, and r</a:t>
            </a:r>
            <a:r>
              <a:rPr lang="en-US" sz="3200" baseline="-25000" dirty="0" smtClean="0"/>
              <a:t>d</a:t>
            </a:r>
            <a:r>
              <a:rPr lang="en-US" sz="3200" dirty="0" smtClean="0"/>
              <a:t> declined to 4%?</a:t>
            </a:r>
          </a:p>
        </p:txBody>
      </p:sp>
      <p:sp>
        <p:nvSpPr>
          <p:cNvPr id="14340" name="Rectangle 16"/>
          <p:cNvSpPr>
            <a:spLocks noChangeArrowheads="1"/>
          </p:cNvSpPr>
          <p:nvPr/>
        </p:nvSpPr>
        <p:spPr bwMode="auto">
          <a:xfrm>
            <a:off x="838200" y="4648200"/>
            <a:ext cx="7681913" cy="107465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8" tIns="44450" rIns="90488" bIns="44450">
            <a:spAutoFit/>
          </a:bodyPr>
          <a:lstStyle/>
          <a:p>
            <a:pPr eaLnBrk="0" hangingPunct="0"/>
            <a:r>
              <a:rPr lang="en-US" sz="3200" dirty="0">
                <a:latin typeface="Tahoma" pitchFamily="34" charset="0"/>
              </a:rPr>
              <a:t>If </a:t>
            </a:r>
            <a:r>
              <a:rPr lang="en-US" sz="3200" dirty="0" smtClean="0">
                <a:latin typeface="Tahoma" pitchFamily="34" charset="0"/>
              </a:rPr>
              <a:t>r</a:t>
            </a:r>
            <a:r>
              <a:rPr lang="en-US" sz="3200" baseline="-25000" dirty="0" smtClean="0">
                <a:latin typeface="Tahoma" pitchFamily="34" charset="0"/>
              </a:rPr>
              <a:t>d </a:t>
            </a:r>
            <a:r>
              <a:rPr lang="en-US" sz="3200" dirty="0" smtClean="0">
                <a:latin typeface="Tahoma" pitchFamily="34" charset="0"/>
              </a:rPr>
              <a:t>&lt; coupon rate, </a:t>
            </a:r>
            <a:r>
              <a:rPr lang="en-US" sz="3200" dirty="0" smtClean="0">
                <a:latin typeface="Tahoma" pitchFamily="34" charset="0"/>
              </a:rPr>
              <a:t>bond price </a:t>
            </a:r>
            <a:r>
              <a:rPr lang="en-US" sz="3200" dirty="0">
                <a:latin typeface="Tahoma" pitchFamily="34" charset="0"/>
              </a:rPr>
              <a:t>rises above par, and bond sells at a premium. </a:t>
            </a:r>
          </a:p>
        </p:txBody>
      </p:sp>
      <p:grpSp>
        <p:nvGrpSpPr>
          <p:cNvPr id="14341" name="Group 22"/>
          <p:cNvGrpSpPr>
            <a:grpSpLocks/>
          </p:cNvGrpSpPr>
          <p:nvPr/>
        </p:nvGrpSpPr>
        <p:grpSpPr bwMode="auto">
          <a:xfrm>
            <a:off x="890588" y="2806700"/>
            <a:ext cx="7580312" cy="1441450"/>
            <a:chOff x="561" y="1768"/>
            <a:chExt cx="4775" cy="908"/>
          </a:xfrm>
        </p:grpSpPr>
        <p:sp>
          <p:nvSpPr>
            <p:cNvPr id="14342" name="AutoShape 8"/>
            <p:cNvSpPr>
              <a:spLocks noChangeArrowheads="1"/>
            </p:cNvSpPr>
            <p:nvPr/>
          </p:nvSpPr>
          <p:spPr bwMode="auto">
            <a:xfrm>
              <a:off x="1670" y="2092"/>
              <a:ext cx="320" cy="260"/>
            </a:xfrm>
            <a:prstGeom prst="roundRect">
              <a:avLst>
                <a:gd name="adj" fmla="val 12495"/>
              </a:avLst>
            </a:prstGeom>
            <a:solidFill>
              <a:schemeClr val="accent1"/>
            </a:solidFill>
            <a:ln w="25400">
              <a:solidFill>
                <a:schemeClr val="tx1"/>
              </a:solidFill>
              <a:round/>
              <a:headEnd/>
              <a:tailEnd/>
            </a:ln>
          </p:spPr>
          <p:txBody>
            <a:bodyPr wrap="none" anchor="ctr"/>
            <a:lstStyle/>
            <a:p>
              <a:pPr eaLnBrk="0" hangingPunct="0"/>
              <a:endParaRPr lang="en-US" dirty="0"/>
            </a:p>
          </p:txBody>
        </p:sp>
        <p:sp>
          <p:nvSpPr>
            <p:cNvPr id="14343" name="AutoShape 9"/>
            <p:cNvSpPr>
              <a:spLocks noChangeArrowheads="1"/>
            </p:cNvSpPr>
            <p:nvPr/>
          </p:nvSpPr>
          <p:spPr bwMode="auto">
            <a:xfrm>
              <a:off x="2258" y="2092"/>
              <a:ext cx="560" cy="260"/>
            </a:xfrm>
            <a:prstGeom prst="roundRect">
              <a:avLst>
                <a:gd name="adj" fmla="val 12495"/>
              </a:avLst>
            </a:prstGeom>
            <a:solidFill>
              <a:schemeClr val="accent1"/>
            </a:solidFill>
            <a:ln w="25400">
              <a:solidFill>
                <a:schemeClr val="tx1"/>
              </a:solidFill>
              <a:round/>
              <a:headEnd/>
              <a:tailEnd/>
            </a:ln>
          </p:spPr>
          <p:txBody>
            <a:bodyPr wrap="none" anchor="ctr"/>
            <a:lstStyle/>
            <a:p>
              <a:pPr eaLnBrk="0" hangingPunct="0"/>
              <a:endParaRPr lang="en-US" dirty="0"/>
            </a:p>
          </p:txBody>
        </p:sp>
        <p:sp>
          <p:nvSpPr>
            <p:cNvPr id="14344" name="AutoShape 10"/>
            <p:cNvSpPr>
              <a:spLocks noChangeArrowheads="1"/>
            </p:cNvSpPr>
            <p:nvPr/>
          </p:nvSpPr>
          <p:spPr bwMode="auto">
            <a:xfrm>
              <a:off x="3086" y="2092"/>
              <a:ext cx="416" cy="260"/>
            </a:xfrm>
            <a:prstGeom prst="roundRect">
              <a:avLst>
                <a:gd name="adj" fmla="val 12495"/>
              </a:avLst>
            </a:prstGeom>
            <a:solidFill>
              <a:schemeClr val="accent1"/>
            </a:solidFill>
            <a:ln w="25400">
              <a:solidFill>
                <a:schemeClr val="tx1"/>
              </a:solidFill>
              <a:round/>
              <a:headEnd/>
              <a:tailEnd/>
            </a:ln>
          </p:spPr>
          <p:txBody>
            <a:bodyPr wrap="none" anchor="ctr"/>
            <a:lstStyle/>
            <a:p>
              <a:pPr eaLnBrk="0" hangingPunct="0"/>
              <a:endParaRPr lang="en-US" dirty="0"/>
            </a:p>
          </p:txBody>
        </p:sp>
        <p:sp>
          <p:nvSpPr>
            <p:cNvPr id="14345" name="AutoShape 11"/>
            <p:cNvSpPr>
              <a:spLocks noChangeArrowheads="1"/>
            </p:cNvSpPr>
            <p:nvPr/>
          </p:nvSpPr>
          <p:spPr bwMode="auto">
            <a:xfrm>
              <a:off x="3770" y="2092"/>
              <a:ext cx="560" cy="260"/>
            </a:xfrm>
            <a:prstGeom prst="roundRect">
              <a:avLst>
                <a:gd name="adj" fmla="val 12495"/>
              </a:avLst>
            </a:prstGeom>
            <a:solidFill>
              <a:schemeClr val="accent1"/>
            </a:solidFill>
            <a:ln w="25400">
              <a:solidFill>
                <a:schemeClr val="tx1"/>
              </a:solidFill>
              <a:round/>
              <a:headEnd/>
              <a:tailEnd/>
            </a:ln>
          </p:spPr>
          <p:txBody>
            <a:bodyPr wrap="none" anchor="ctr"/>
            <a:lstStyle/>
            <a:p>
              <a:pPr eaLnBrk="0" hangingPunct="0"/>
              <a:endParaRPr lang="en-US" dirty="0"/>
            </a:p>
          </p:txBody>
        </p:sp>
        <p:sp>
          <p:nvSpPr>
            <p:cNvPr id="14346" name="AutoShape 12"/>
            <p:cNvSpPr>
              <a:spLocks noChangeArrowheads="1"/>
            </p:cNvSpPr>
            <p:nvPr/>
          </p:nvSpPr>
          <p:spPr bwMode="auto">
            <a:xfrm>
              <a:off x="4598" y="2092"/>
              <a:ext cx="368" cy="260"/>
            </a:xfrm>
            <a:prstGeom prst="roundRect">
              <a:avLst>
                <a:gd name="adj" fmla="val 12495"/>
              </a:avLst>
            </a:prstGeom>
            <a:solidFill>
              <a:schemeClr val="accent1"/>
            </a:solidFill>
            <a:ln w="25400">
              <a:solidFill>
                <a:schemeClr val="tx1"/>
              </a:solidFill>
              <a:round/>
              <a:headEnd/>
              <a:tailEnd/>
            </a:ln>
          </p:spPr>
          <p:txBody>
            <a:bodyPr wrap="none" anchor="ctr"/>
            <a:lstStyle/>
            <a:p>
              <a:pPr eaLnBrk="0" hangingPunct="0"/>
              <a:endParaRPr lang="en-US" dirty="0"/>
            </a:p>
          </p:txBody>
        </p:sp>
        <p:sp>
          <p:nvSpPr>
            <p:cNvPr id="14347" name="Rectangle 15"/>
            <p:cNvSpPr>
              <a:spLocks noChangeArrowheads="1"/>
            </p:cNvSpPr>
            <p:nvPr/>
          </p:nvSpPr>
          <p:spPr bwMode="auto">
            <a:xfrm>
              <a:off x="576" y="1824"/>
              <a:ext cx="4760" cy="8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8" tIns="44450" rIns="90488" bIns="44450">
              <a:spAutoFit/>
            </a:bodyPr>
            <a:lstStyle/>
            <a:p>
              <a:pPr eaLnBrk="0" hangingPunct="0"/>
              <a:r>
                <a:rPr lang="en-US" sz="2600" b="1" dirty="0"/>
                <a:t>		</a:t>
              </a:r>
              <a:r>
                <a:rPr lang="en-US" sz="2600" b="1" dirty="0" smtClean="0"/>
                <a:t>15</a:t>
              </a:r>
              <a:r>
                <a:rPr lang="en-US" sz="2600" b="1" dirty="0"/>
                <a:t>	   </a:t>
              </a:r>
              <a:r>
                <a:rPr lang="en-US" sz="2600" b="1" dirty="0" smtClean="0"/>
                <a:t>4</a:t>
              </a:r>
              <a:r>
                <a:rPr lang="en-US" sz="2600" b="1" dirty="0"/>
                <a:t>		       </a:t>
              </a:r>
              <a:r>
                <a:rPr lang="en-US" sz="2600" b="1" dirty="0" smtClean="0"/>
                <a:t>90       </a:t>
              </a:r>
              <a:r>
                <a:rPr lang="en-US" sz="2600" b="1" dirty="0"/>
                <a:t>1000</a:t>
              </a:r>
            </a:p>
            <a:p>
              <a:pPr eaLnBrk="0" hangingPunct="0"/>
              <a:r>
                <a:rPr lang="en-US" sz="2600" b="1" dirty="0"/>
                <a:t>		N	I/YR	    PV	      PMT	FV</a:t>
              </a:r>
            </a:p>
            <a:p>
              <a:pPr eaLnBrk="0" hangingPunct="0"/>
              <a:r>
                <a:rPr lang="en-US" sz="2600" b="1" dirty="0"/>
                <a:t>			         </a:t>
              </a:r>
              <a:r>
                <a:rPr lang="en-US" sz="2600" b="1" dirty="0" smtClean="0"/>
                <a:t>-1,552.92</a:t>
              </a:r>
              <a:endParaRPr lang="en-US" sz="2600" b="1" dirty="0"/>
            </a:p>
          </p:txBody>
        </p:sp>
        <p:sp>
          <p:nvSpPr>
            <p:cNvPr id="14348" name="AutoShape 17"/>
            <p:cNvSpPr>
              <a:spLocks noChangeArrowheads="1"/>
            </p:cNvSpPr>
            <p:nvPr/>
          </p:nvSpPr>
          <p:spPr bwMode="auto">
            <a:xfrm>
              <a:off x="567" y="1768"/>
              <a:ext cx="864" cy="357"/>
            </a:xfrm>
            <a:prstGeom prst="roundRect">
              <a:avLst>
                <a:gd name="adj" fmla="val 12495"/>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round/>
                  <a:headEnd/>
                  <a:tailEnd/>
                </a14:hiddenLine>
              </a:ext>
            </a:extLst>
          </p:spPr>
          <p:txBody>
            <a:bodyPr wrap="none" lIns="90488" tIns="44450" rIns="90488" bIns="44450" anchor="ctr"/>
            <a:lstStyle/>
            <a:p>
              <a:pPr algn="ctr" eaLnBrk="0" hangingPunct="0"/>
              <a:r>
                <a:rPr lang="en-US" sz="2600" b="1" dirty="0"/>
                <a:t>INPUTS</a:t>
              </a:r>
            </a:p>
          </p:txBody>
        </p:sp>
        <p:sp>
          <p:nvSpPr>
            <p:cNvPr id="14349" name="AutoShape 18"/>
            <p:cNvSpPr>
              <a:spLocks noChangeArrowheads="1"/>
            </p:cNvSpPr>
            <p:nvPr/>
          </p:nvSpPr>
          <p:spPr bwMode="auto">
            <a:xfrm>
              <a:off x="561" y="2319"/>
              <a:ext cx="864" cy="357"/>
            </a:xfrm>
            <a:prstGeom prst="roundRect">
              <a:avLst>
                <a:gd name="adj" fmla="val 12495"/>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round/>
                  <a:headEnd/>
                  <a:tailEnd/>
                </a14:hiddenLine>
              </a:ext>
            </a:extLst>
          </p:spPr>
          <p:txBody>
            <a:bodyPr wrap="none" lIns="90488" tIns="44450" rIns="90488" bIns="44450" anchor="ctr"/>
            <a:lstStyle/>
            <a:p>
              <a:pPr algn="ctr" eaLnBrk="0" hangingPunct="0"/>
              <a:r>
                <a:rPr lang="en-US" sz="2600" b="1" dirty="0"/>
                <a:t>OUTPUT</a:t>
              </a:r>
            </a:p>
          </p:txBody>
        </p:sp>
      </p:gr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4"/>
          <p:cNvSpPr>
            <a:spLocks noGrp="1"/>
          </p:cNvSpPr>
          <p:nvPr>
            <p:ph type="sldNum" sz="quarter" idx="12"/>
          </p:nvPr>
        </p:nvSpPr>
        <p:spPr/>
        <p:txBody>
          <a:bodyPr/>
          <a:lstStyle/>
          <a:p>
            <a:pPr>
              <a:defRPr/>
            </a:pPr>
            <a:fld id="{C8647D48-710E-42A3-89B4-11C05AF475DB}" type="slidenum">
              <a:rPr lang="en-US"/>
              <a:pPr>
                <a:defRPr/>
              </a:pPr>
              <a:t>18</a:t>
            </a:fld>
            <a:endParaRPr lang="en-US" dirty="0"/>
          </a:p>
        </p:txBody>
      </p:sp>
      <p:sp>
        <p:nvSpPr>
          <p:cNvPr id="26627" name="Rectangle 23"/>
          <p:cNvSpPr>
            <a:spLocks noGrp="1" noChangeArrowheads="1"/>
          </p:cNvSpPr>
          <p:nvPr>
            <p:ph type="title"/>
          </p:nvPr>
        </p:nvSpPr>
        <p:spPr/>
        <p:txBody>
          <a:bodyPr/>
          <a:lstStyle/>
          <a:p>
            <a:pPr eaLnBrk="1" hangingPunct="1"/>
            <a:r>
              <a:rPr lang="en-US" sz="3600" dirty="0" smtClean="0"/>
              <a:t>Excel Function for Bond Price:</a:t>
            </a:r>
          </a:p>
        </p:txBody>
      </p:sp>
      <p:sp>
        <p:nvSpPr>
          <p:cNvPr id="26628" name="Rectangle 9"/>
          <p:cNvSpPr>
            <a:spLocks noChangeArrowheads="1"/>
          </p:cNvSpPr>
          <p:nvPr/>
        </p:nvSpPr>
        <p:spPr bwMode="auto">
          <a:xfrm>
            <a:off x="1219200" y="2590800"/>
            <a:ext cx="7620000" cy="229447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square" lIns="90488" tIns="44450" rIns="90488" bIns="44450">
            <a:spAutoFit/>
          </a:bodyPr>
          <a:lstStyle/>
          <a:p>
            <a:pPr eaLnBrk="0" hangingPunct="0">
              <a:lnSpc>
                <a:spcPct val="90000"/>
              </a:lnSpc>
              <a:spcBef>
                <a:spcPct val="15000"/>
              </a:spcBef>
              <a:tabLst>
                <a:tab pos="450850" algn="l"/>
              </a:tabLst>
            </a:pPr>
            <a:r>
              <a:rPr lang="en-US" sz="2800" dirty="0" smtClean="0">
                <a:latin typeface="Tahoma" pitchFamily="34" charset="0"/>
              </a:rPr>
              <a:t>= PV(I, N, PMT, FV, 0)</a:t>
            </a:r>
          </a:p>
          <a:p>
            <a:pPr eaLnBrk="0" hangingPunct="0">
              <a:lnSpc>
                <a:spcPct val="90000"/>
              </a:lnSpc>
              <a:spcBef>
                <a:spcPct val="15000"/>
              </a:spcBef>
              <a:tabLst>
                <a:tab pos="450850" algn="l"/>
              </a:tabLst>
            </a:pPr>
            <a:r>
              <a:rPr lang="en-US" sz="2800" dirty="0" smtClean="0">
                <a:latin typeface="Tahoma" pitchFamily="34" charset="0"/>
              </a:rPr>
              <a:t>I: the discount rate;</a:t>
            </a:r>
          </a:p>
          <a:p>
            <a:pPr eaLnBrk="0" hangingPunct="0">
              <a:lnSpc>
                <a:spcPct val="90000"/>
              </a:lnSpc>
              <a:spcBef>
                <a:spcPct val="15000"/>
              </a:spcBef>
              <a:tabLst>
                <a:tab pos="450850" algn="l"/>
              </a:tabLst>
            </a:pPr>
            <a:r>
              <a:rPr lang="en-US" sz="2800" dirty="0" smtClean="0">
                <a:latin typeface="Tahoma" pitchFamily="34" charset="0"/>
              </a:rPr>
              <a:t>N: number of periods;</a:t>
            </a:r>
          </a:p>
          <a:p>
            <a:pPr eaLnBrk="0" hangingPunct="0">
              <a:lnSpc>
                <a:spcPct val="90000"/>
              </a:lnSpc>
              <a:spcBef>
                <a:spcPct val="15000"/>
              </a:spcBef>
              <a:tabLst>
                <a:tab pos="450850" algn="l"/>
              </a:tabLst>
            </a:pPr>
            <a:r>
              <a:rPr lang="en-US" sz="2800" dirty="0" smtClean="0">
                <a:latin typeface="Tahoma" pitchFamily="34" charset="0"/>
              </a:rPr>
              <a:t>PMT: the periodic coupon payment;</a:t>
            </a:r>
          </a:p>
          <a:p>
            <a:pPr eaLnBrk="0" hangingPunct="0">
              <a:lnSpc>
                <a:spcPct val="90000"/>
              </a:lnSpc>
              <a:spcBef>
                <a:spcPct val="15000"/>
              </a:spcBef>
              <a:tabLst>
                <a:tab pos="450850" algn="l"/>
              </a:tabLst>
            </a:pPr>
            <a:r>
              <a:rPr lang="en-US" sz="2800" dirty="0" smtClean="0">
                <a:latin typeface="Tahoma" pitchFamily="34" charset="0"/>
              </a:rPr>
              <a:t>FV: the face value/par value of the </a:t>
            </a:r>
            <a:r>
              <a:rPr lang="en-US" sz="2800" dirty="0" smtClean="0">
                <a:latin typeface="Tahoma" pitchFamily="34" charset="0"/>
              </a:rPr>
              <a:t>bond.</a:t>
            </a:r>
            <a:endParaRPr lang="en-US" sz="2800" dirty="0" smtClean="0">
              <a:latin typeface="Tahoma" pitchFamily="34" charset="0"/>
            </a:endParaRPr>
          </a:p>
        </p:txBody>
      </p:sp>
    </p:spTree>
    <p:extLst>
      <p:ext uri="{BB962C8B-B14F-4D97-AF65-F5344CB8AC3E}">
        <p14:creationId xmlns:p14="http://schemas.microsoft.com/office/powerpoint/2010/main" val="3406374059"/>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 name="Slide Number Placeholder 4"/>
          <p:cNvSpPr>
            <a:spLocks noGrp="1"/>
          </p:cNvSpPr>
          <p:nvPr>
            <p:ph type="sldNum" sz="quarter" idx="12"/>
          </p:nvPr>
        </p:nvSpPr>
        <p:spPr/>
        <p:txBody>
          <a:bodyPr/>
          <a:lstStyle/>
          <a:p>
            <a:pPr>
              <a:defRPr/>
            </a:pPr>
            <a:fld id="{C8647D48-710E-42A3-89B4-11C05AF475DB}" type="slidenum">
              <a:rPr lang="en-US"/>
              <a:pPr>
                <a:defRPr/>
              </a:pPr>
              <a:t>19</a:t>
            </a:fld>
            <a:endParaRPr lang="en-US" dirty="0"/>
          </a:p>
        </p:txBody>
      </p:sp>
      <p:sp>
        <p:nvSpPr>
          <p:cNvPr id="26627" name="Rectangle 23"/>
          <p:cNvSpPr>
            <a:spLocks noGrp="1" noChangeArrowheads="1"/>
          </p:cNvSpPr>
          <p:nvPr>
            <p:ph type="title"/>
          </p:nvPr>
        </p:nvSpPr>
        <p:spPr>
          <a:xfrm>
            <a:off x="838200" y="214313"/>
            <a:ext cx="8105775" cy="1462087"/>
          </a:xfrm>
        </p:spPr>
        <p:txBody>
          <a:bodyPr/>
          <a:lstStyle/>
          <a:p>
            <a:pPr eaLnBrk="1" hangingPunct="1"/>
            <a:r>
              <a:rPr lang="en-US" sz="3600" dirty="0" smtClean="0"/>
              <a:t>5-5 Bonds with Semiannual Coupons</a:t>
            </a:r>
          </a:p>
        </p:txBody>
      </p:sp>
      <p:sp>
        <p:nvSpPr>
          <p:cNvPr id="26628" name="Rectangle 9"/>
          <p:cNvSpPr>
            <a:spLocks noChangeArrowheads="1"/>
          </p:cNvSpPr>
          <p:nvPr/>
        </p:nvSpPr>
        <p:spPr bwMode="auto">
          <a:xfrm>
            <a:off x="873125" y="2590800"/>
            <a:ext cx="8042275" cy="34106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square" lIns="90488" tIns="44450" rIns="90488" bIns="44450">
            <a:spAutoFit/>
          </a:bodyPr>
          <a:lstStyle/>
          <a:p>
            <a:pPr eaLnBrk="0" hangingPunct="0">
              <a:lnSpc>
                <a:spcPct val="90000"/>
              </a:lnSpc>
              <a:spcBef>
                <a:spcPct val="15000"/>
              </a:spcBef>
              <a:tabLst>
                <a:tab pos="450850" algn="l"/>
              </a:tabLst>
            </a:pPr>
            <a:r>
              <a:rPr lang="en-US" sz="2000" dirty="0" smtClean="0">
                <a:latin typeface="Tahoma" pitchFamily="34" charset="0"/>
              </a:rPr>
              <a:t>Although some bonds pay interest annually, the vast majority pay interest </a:t>
            </a:r>
            <a:r>
              <a:rPr lang="en-US" sz="2000" dirty="0" smtClean="0">
                <a:solidFill>
                  <a:srgbClr val="FF0000"/>
                </a:solidFill>
                <a:latin typeface="Tahoma" pitchFamily="34" charset="0"/>
              </a:rPr>
              <a:t>semiannually</a:t>
            </a:r>
            <a:r>
              <a:rPr lang="en-US" sz="2000" dirty="0" smtClean="0">
                <a:latin typeface="Tahoma" pitchFamily="34" charset="0"/>
              </a:rPr>
              <a:t>. To evaluate </a:t>
            </a:r>
            <a:r>
              <a:rPr lang="en-US" sz="2000" dirty="0" smtClean="0">
                <a:solidFill>
                  <a:srgbClr val="FF0000"/>
                </a:solidFill>
                <a:latin typeface="Tahoma" pitchFamily="34" charset="0"/>
              </a:rPr>
              <a:t>semiannual payment bonds</a:t>
            </a:r>
            <a:r>
              <a:rPr lang="en-US" sz="2000" dirty="0" smtClean="0">
                <a:latin typeface="Tahoma" pitchFamily="34" charset="0"/>
              </a:rPr>
              <a:t>, we must modify the valuation models as follows:</a:t>
            </a:r>
          </a:p>
          <a:p>
            <a:pPr eaLnBrk="0" hangingPunct="0">
              <a:lnSpc>
                <a:spcPct val="90000"/>
              </a:lnSpc>
              <a:spcBef>
                <a:spcPct val="15000"/>
              </a:spcBef>
              <a:tabLst>
                <a:tab pos="450850" algn="l"/>
              </a:tabLst>
            </a:pPr>
            <a:endParaRPr lang="en-US" sz="2000" dirty="0">
              <a:latin typeface="Tahoma" pitchFamily="34" charset="0"/>
            </a:endParaRPr>
          </a:p>
          <a:p>
            <a:pPr marL="514350" indent="-514350" eaLnBrk="0" hangingPunct="0">
              <a:lnSpc>
                <a:spcPct val="90000"/>
              </a:lnSpc>
              <a:spcBef>
                <a:spcPct val="15000"/>
              </a:spcBef>
              <a:buAutoNum type="arabicPeriod"/>
              <a:tabLst>
                <a:tab pos="450850" algn="l"/>
              </a:tabLst>
            </a:pPr>
            <a:r>
              <a:rPr lang="en-US" sz="2400" dirty="0" smtClean="0">
                <a:latin typeface="Tahoma" pitchFamily="34" charset="0"/>
              </a:rPr>
              <a:t>Divide </a:t>
            </a:r>
            <a:r>
              <a:rPr lang="en-US" sz="2400" dirty="0">
                <a:latin typeface="Tahoma" pitchFamily="34" charset="0"/>
              </a:rPr>
              <a:t>annual coupon payment </a:t>
            </a:r>
            <a:r>
              <a:rPr lang="en-US" sz="2400" dirty="0" smtClean="0">
                <a:latin typeface="Tahoma" pitchFamily="34" charset="0"/>
              </a:rPr>
              <a:t>(coupon rate * par value) by </a:t>
            </a:r>
            <a:r>
              <a:rPr lang="en-US" sz="2400" dirty="0">
                <a:latin typeface="Tahoma" pitchFamily="34" charset="0"/>
              </a:rPr>
              <a:t>2 to get </a:t>
            </a:r>
            <a:r>
              <a:rPr lang="en-US" sz="2400" dirty="0" smtClean="0">
                <a:latin typeface="Tahoma" pitchFamily="34" charset="0"/>
              </a:rPr>
              <a:t>PMT</a:t>
            </a:r>
            <a:r>
              <a:rPr lang="en-US" sz="2400" dirty="0">
                <a:latin typeface="Tahoma" pitchFamily="34" charset="0"/>
              </a:rPr>
              <a:t> </a:t>
            </a:r>
            <a:r>
              <a:rPr lang="en-US" sz="2400" dirty="0" smtClean="0">
                <a:latin typeface="Tahoma" pitchFamily="34" charset="0"/>
              </a:rPr>
              <a:t>every six months.</a:t>
            </a:r>
          </a:p>
          <a:p>
            <a:pPr marL="514350" indent="-514350" eaLnBrk="0" hangingPunct="0">
              <a:lnSpc>
                <a:spcPct val="90000"/>
              </a:lnSpc>
              <a:spcBef>
                <a:spcPct val="15000"/>
              </a:spcBef>
              <a:buAutoNum type="arabicPeriod" startAt="2"/>
              <a:tabLst>
                <a:tab pos="450850" algn="l"/>
              </a:tabLst>
            </a:pPr>
            <a:r>
              <a:rPr lang="en-US" sz="2400" dirty="0" smtClean="0">
                <a:latin typeface="Tahoma" pitchFamily="34" charset="0"/>
              </a:rPr>
              <a:t>Multiply </a:t>
            </a:r>
            <a:r>
              <a:rPr lang="en-US" sz="2400" dirty="0">
                <a:latin typeface="Tahoma" pitchFamily="34" charset="0"/>
              </a:rPr>
              <a:t>years by 2 to get </a:t>
            </a:r>
            <a:r>
              <a:rPr lang="en-US" sz="2400" dirty="0" smtClean="0">
                <a:latin typeface="Tahoma" pitchFamily="34" charset="0"/>
              </a:rPr>
              <a:t>number of periods =2*number of </a:t>
            </a:r>
            <a:r>
              <a:rPr lang="en-US" sz="2400" dirty="0" smtClean="0">
                <a:latin typeface="Tahoma" pitchFamily="34" charset="0"/>
              </a:rPr>
              <a:t>years.</a:t>
            </a:r>
            <a:endParaRPr lang="en-US" sz="2400" dirty="0">
              <a:latin typeface="Tahoma" pitchFamily="34" charset="0"/>
            </a:endParaRPr>
          </a:p>
          <a:p>
            <a:pPr marL="514350" indent="-514350" eaLnBrk="0" hangingPunct="0">
              <a:lnSpc>
                <a:spcPct val="90000"/>
              </a:lnSpc>
              <a:spcBef>
                <a:spcPct val="15000"/>
              </a:spcBef>
              <a:buAutoNum type="arabicPeriod" startAt="2"/>
              <a:tabLst>
                <a:tab pos="450850" algn="l"/>
              </a:tabLst>
            </a:pPr>
            <a:r>
              <a:rPr lang="en-US" sz="2400" dirty="0" smtClean="0">
                <a:latin typeface="Tahoma" pitchFamily="34" charset="0"/>
              </a:rPr>
              <a:t>Divide the nominal/quoted (</a:t>
            </a:r>
            <a:r>
              <a:rPr lang="en-US" sz="2400" dirty="0" smtClean="0">
                <a:latin typeface="Tahoma" pitchFamily="34" charset="0"/>
              </a:rPr>
              <a:t>annual) interest </a:t>
            </a:r>
            <a:r>
              <a:rPr lang="en-US" sz="2400" dirty="0" smtClean="0">
                <a:latin typeface="Tahoma" pitchFamily="34" charset="0"/>
              </a:rPr>
              <a:t>rate </a:t>
            </a:r>
            <a:r>
              <a:rPr lang="en-US" sz="2400" dirty="0">
                <a:latin typeface="Tahoma" pitchFamily="34" charset="0"/>
              </a:rPr>
              <a:t>by 2 to get </a:t>
            </a:r>
            <a:r>
              <a:rPr lang="en-US" sz="2400" dirty="0" smtClean="0">
                <a:latin typeface="Tahoma" pitchFamily="34" charset="0"/>
              </a:rPr>
              <a:t>periodic rate (semiannual rate)= </a:t>
            </a:r>
            <a:r>
              <a:rPr lang="en-US" sz="2400" dirty="0">
                <a:latin typeface="Tahoma" pitchFamily="34" charset="0"/>
              </a:rPr>
              <a:t>r</a:t>
            </a:r>
            <a:r>
              <a:rPr lang="en-US" sz="2400" baseline="-25000" dirty="0">
                <a:latin typeface="Tahoma" pitchFamily="34" charset="0"/>
              </a:rPr>
              <a:t>d</a:t>
            </a:r>
            <a:r>
              <a:rPr lang="en-US" sz="2400" dirty="0">
                <a:latin typeface="Tahoma" pitchFamily="34" charset="0"/>
              </a:rPr>
              <a:t>/2</a:t>
            </a:r>
            <a:r>
              <a:rPr lang="en-US" sz="2400" dirty="0" smtClean="0">
                <a:latin typeface="Tahoma" pitchFamily="34" charset="0"/>
              </a:rPr>
              <a:t>.</a:t>
            </a:r>
            <a:endParaRPr lang="en-US" sz="2400" dirty="0">
              <a:latin typeface="Tahoma" pitchFamily="34"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B6602CB3-8EA9-4B75-8412-876C83507056}" type="slidenum">
              <a:rPr lang="en-US"/>
              <a:pPr>
                <a:defRPr/>
              </a:pPr>
              <a:t>2</a:t>
            </a:fld>
            <a:endParaRPr lang="en-US" dirty="0"/>
          </a:p>
        </p:txBody>
      </p:sp>
      <p:sp>
        <p:nvSpPr>
          <p:cNvPr id="4099" name="Rectangle 11"/>
          <p:cNvSpPr>
            <a:spLocks noGrp="1" noChangeArrowheads="1"/>
          </p:cNvSpPr>
          <p:nvPr>
            <p:ph type="title"/>
          </p:nvPr>
        </p:nvSpPr>
        <p:spPr/>
        <p:txBody>
          <a:bodyPr/>
          <a:lstStyle/>
          <a:p>
            <a:pPr eaLnBrk="1" hangingPunct="1"/>
            <a:r>
              <a:rPr lang="en-US" dirty="0" smtClean="0"/>
              <a:t>Topics in Chapter</a:t>
            </a:r>
          </a:p>
        </p:txBody>
      </p:sp>
      <p:sp>
        <p:nvSpPr>
          <p:cNvPr id="4100" name="Rectangle 12"/>
          <p:cNvSpPr>
            <a:spLocks noGrp="1" noChangeArrowheads="1"/>
          </p:cNvSpPr>
          <p:nvPr>
            <p:ph type="body" idx="1"/>
          </p:nvPr>
        </p:nvSpPr>
        <p:spPr/>
        <p:txBody>
          <a:bodyPr/>
          <a:lstStyle/>
          <a:p>
            <a:pPr marL="0" indent="0" eaLnBrk="1" hangingPunct="1">
              <a:buNone/>
            </a:pPr>
            <a:r>
              <a:rPr lang="en-US" dirty="0" smtClean="0"/>
              <a:t>Read sections 1, 2, 3, 5, 6, 7, 8, 9, 10, 11, 12, 15.</a:t>
            </a:r>
          </a:p>
          <a:p>
            <a:pPr eaLnBrk="1" hangingPunct="1"/>
            <a:r>
              <a:rPr lang="en-US" dirty="0" smtClean="0"/>
              <a:t>Key features of bonds</a:t>
            </a:r>
          </a:p>
          <a:p>
            <a:pPr eaLnBrk="1" hangingPunct="1"/>
            <a:r>
              <a:rPr lang="en-US" dirty="0" smtClean="0"/>
              <a:t>Bond valuation</a:t>
            </a:r>
          </a:p>
          <a:p>
            <a:pPr eaLnBrk="1" hangingPunct="1"/>
            <a:r>
              <a:rPr lang="en-US" dirty="0" smtClean="0"/>
              <a:t>Measuring yield</a:t>
            </a:r>
          </a:p>
          <a:p>
            <a:pPr eaLnBrk="1" hangingPunct="1"/>
            <a:r>
              <a:rPr lang="en-US" dirty="0" smtClean="0"/>
              <a:t>Assessing risk</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Slide Number Placeholder 4"/>
          <p:cNvSpPr>
            <a:spLocks noGrp="1"/>
          </p:cNvSpPr>
          <p:nvPr>
            <p:ph type="sldNum" sz="quarter" idx="12"/>
          </p:nvPr>
        </p:nvSpPr>
        <p:spPr/>
        <p:txBody>
          <a:bodyPr/>
          <a:lstStyle/>
          <a:p>
            <a:pPr>
              <a:defRPr/>
            </a:pPr>
            <a:fld id="{ABF82323-8B15-4943-B979-C9562E3F167B}" type="slidenum">
              <a:rPr lang="en-US"/>
              <a:pPr>
                <a:defRPr/>
              </a:pPr>
              <a:t>20</a:t>
            </a:fld>
            <a:endParaRPr lang="en-US" dirty="0"/>
          </a:p>
        </p:txBody>
      </p:sp>
      <p:grpSp>
        <p:nvGrpSpPr>
          <p:cNvPr id="27651" name="Group 25"/>
          <p:cNvGrpSpPr>
            <a:grpSpLocks/>
          </p:cNvGrpSpPr>
          <p:nvPr/>
        </p:nvGrpSpPr>
        <p:grpSpPr bwMode="auto">
          <a:xfrm>
            <a:off x="838200" y="3352800"/>
            <a:ext cx="7556500" cy="1733550"/>
            <a:chOff x="528" y="2112"/>
            <a:chExt cx="4760" cy="1092"/>
          </a:xfrm>
        </p:grpSpPr>
        <p:sp>
          <p:nvSpPr>
            <p:cNvPr id="27653" name="AutoShape 6"/>
            <p:cNvSpPr>
              <a:spLocks noChangeArrowheads="1"/>
            </p:cNvSpPr>
            <p:nvPr/>
          </p:nvSpPr>
          <p:spPr bwMode="auto">
            <a:xfrm>
              <a:off x="1645" y="2629"/>
              <a:ext cx="320" cy="260"/>
            </a:xfrm>
            <a:prstGeom prst="roundRect">
              <a:avLst>
                <a:gd name="adj" fmla="val 12495"/>
              </a:avLst>
            </a:prstGeom>
            <a:solidFill>
              <a:schemeClr val="accent1"/>
            </a:solidFill>
            <a:ln w="25400">
              <a:solidFill>
                <a:schemeClr val="tx1"/>
              </a:solidFill>
              <a:round/>
              <a:headEnd/>
              <a:tailEnd/>
            </a:ln>
          </p:spPr>
          <p:txBody>
            <a:bodyPr wrap="none" anchor="ctr"/>
            <a:lstStyle/>
            <a:p>
              <a:pPr eaLnBrk="0" hangingPunct="0"/>
              <a:endParaRPr lang="en-US" dirty="0"/>
            </a:p>
          </p:txBody>
        </p:sp>
        <p:sp>
          <p:nvSpPr>
            <p:cNvPr id="27654" name="AutoShape 7"/>
            <p:cNvSpPr>
              <a:spLocks noChangeArrowheads="1"/>
            </p:cNvSpPr>
            <p:nvPr/>
          </p:nvSpPr>
          <p:spPr bwMode="auto">
            <a:xfrm>
              <a:off x="2209" y="2629"/>
              <a:ext cx="560" cy="260"/>
            </a:xfrm>
            <a:prstGeom prst="roundRect">
              <a:avLst>
                <a:gd name="adj" fmla="val 12495"/>
              </a:avLst>
            </a:prstGeom>
            <a:solidFill>
              <a:schemeClr val="accent1"/>
            </a:solidFill>
            <a:ln w="25400">
              <a:solidFill>
                <a:schemeClr val="tx1"/>
              </a:solidFill>
              <a:round/>
              <a:headEnd/>
              <a:tailEnd/>
            </a:ln>
          </p:spPr>
          <p:txBody>
            <a:bodyPr wrap="none" anchor="ctr"/>
            <a:lstStyle/>
            <a:p>
              <a:pPr eaLnBrk="0" hangingPunct="0"/>
              <a:endParaRPr lang="en-US" dirty="0"/>
            </a:p>
          </p:txBody>
        </p:sp>
        <p:sp>
          <p:nvSpPr>
            <p:cNvPr id="27655" name="AutoShape 8"/>
            <p:cNvSpPr>
              <a:spLocks noChangeArrowheads="1"/>
            </p:cNvSpPr>
            <p:nvPr/>
          </p:nvSpPr>
          <p:spPr bwMode="auto">
            <a:xfrm>
              <a:off x="3013" y="2629"/>
              <a:ext cx="416" cy="260"/>
            </a:xfrm>
            <a:prstGeom prst="roundRect">
              <a:avLst>
                <a:gd name="adj" fmla="val 12495"/>
              </a:avLst>
            </a:prstGeom>
            <a:solidFill>
              <a:schemeClr val="accent1"/>
            </a:solidFill>
            <a:ln w="25400">
              <a:solidFill>
                <a:schemeClr val="tx1"/>
              </a:solidFill>
              <a:round/>
              <a:headEnd/>
              <a:tailEnd/>
            </a:ln>
          </p:spPr>
          <p:txBody>
            <a:bodyPr wrap="none" anchor="ctr"/>
            <a:lstStyle/>
            <a:p>
              <a:pPr eaLnBrk="0" hangingPunct="0"/>
              <a:endParaRPr lang="en-US" dirty="0"/>
            </a:p>
          </p:txBody>
        </p:sp>
        <p:sp>
          <p:nvSpPr>
            <p:cNvPr id="27656" name="AutoShape 9"/>
            <p:cNvSpPr>
              <a:spLocks noChangeArrowheads="1"/>
            </p:cNvSpPr>
            <p:nvPr/>
          </p:nvSpPr>
          <p:spPr bwMode="auto">
            <a:xfrm>
              <a:off x="3673" y="2629"/>
              <a:ext cx="560" cy="260"/>
            </a:xfrm>
            <a:prstGeom prst="roundRect">
              <a:avLst>
                <a:gd name="adj" fmla="val 12495"/>
              </a:avLst>
            </a:prstGeom>
            <a:solidFill>
              <a:schemeClr val="accent1"/>
            </a:solidFill>
            <a:ln w="25400">
              <a:solidFill>
                <a:schemeClr val="tx1"/>
              </a:solidFill>
              <a:round/>
              <a:headEnd/>
              <a:tailEnd/>
            </a:ln>
          </p:spPr>
          <p:txBody>
            <a:bodyPr wrap="none" anchor="ctr"/>
            <a:lstStyle/>
            <a:p>
              <a:pPr eaLnBrk="0" hangingPunct="0"/>
              <a:endParaRPr lang="en-US" dirty="0"/>
            </a:p>
          </p:txBody>
        </p:sp>
        <p:sp>
          <p:nvSpPr>
            <p:cNvPr id="27657" name="AutoShape 10"/>
            <p:cNvSpPr>
              <a:spLocks noChangeArrowheads="1"/>
            </p:cNvSpPr>
            <p:nvPr/>
          </p:nvSpPr>
          <p:spPr bwMode="auto">
            <a:xfrm>
              <a:off x="4477" y="2629"/>
              <a:ext cx="512" cy="260"/>
            </a:xfrm>
            <a:prstGeom prst="roundRect">
              <a:avLst>
                <a:gd name="adj" fmla="val 12495"/>
              </a:avLst>
            </a:prstGeom>
            <a:solidFill>
              <a:schemeClr val="accent1"/>
            </a:solidFill>
            <a:ln w="25400">
              <a:solidFill>
                <a:schemeClr val="tx1"/>
              </a:solidFill>
              <a:round/>
              <a:headEnd/>
              <a:tailEnd/>
            </a:ln>
          </p:spPr>
          <p:txBody>
            <a:bodyPr wrap="none" anchor="ctr"/>
            <a:lstStyle/>
            <a:p>
              <a:pPr eaLnBrk="0" hangingPunct="0"/>
              <a:endParaRPr lang="en-US" dirty="0"/>
            </a:p>
          </p:txBody>
        </p:sp>
        <p:sp>
          <p:nvSpPr>
            <p:cNvPr id="27658" name="Rectangle 15"/>
            <p:cNvSpPr>
              <a:spLocks noChangeArrowheads="1"/>
            </p:cNvSpPr>
            <p:nvPr/>
          </p:nvSpPr>
          <p:spPr bwMode="auto">
            <a:xfrm>
              <a:off x="528" y="2112"/>
              <a:ext cx="4760" cy="10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8" tIns="44450" rIns="90488" bIns="44450">
              <a:spAutoFit/>
            </a:bodyPr>
            <a:lstStyle/>
            <a:p>
              <a:pPr eaLnBrk="0" hangingPunct="0"/>
              <a:r>
                <a:rPr lang="en-US" sz="2600" b="1" dirty="0"/>
                <a:t>	       </a:t>
              </a:r>
              <a:r>
                <a:rPr lang="en-US" sz="2600" b="1" dirty="0" smtClean="0"/>
                <a:t>2*15     4/</a:t>
              </a:r>
              <a:r>
                <a:rPr lang="en-US" sz="2600" b="1" dirty="0"/>
                <a:t>2		  </a:t>
              </a:r>
              <a:r>
                <a:rPr lang="en-US" sz="2600" b="1" dirty="0" smtClean="0"/>
                <a:t>9%*1000/</a:t>
              </a:r>
              <a:r>
                <a:rPr lang="en-US" sz="2600" b="1" dirty="0"/>
                <a:t>2</a:t>
              </a:r>
            </a:p>
            <a:p>
              <a:pPr eaLnBrk="0" hangingPunct="0"/>
              <a:r>
                <a:rPr lang="en-US" sz="2600" b="1" dirty="0"/>
                <a:t>	</a:t>
              </a:r>
              <a:r>
                <a:rPr lang="en-US" sz="2600" b="1" dirty="0" smtClean="0"/>
                <a:t>	=30      =2</a:t>
              </a:r>
              <a:r>
                <a:rPr lang="en-US" sz="2600" b="1" dirty="0"/>
                <a:t>		      </a:t>
              </a:r>
              <a:r>
                <a:rPr lang="en-US" sz="2600" b="1" dirty="0" smtClean="0"/>
                <a:t>=45       </a:t>
              </a:r>
              <a:r>
                <a:rPr lang="en-US" sz="2600" b="1" dirty="0"/>
                <a:t>1000</a:t>
              </a:r>
            </a:p>
            <a:p>
              <a:pPr eaLnBrk="0" hangingPunct="0"/>
              <a:r>
                <a:rPr lang="en-US" sz="2600" b="1" dirty="0"/>
                <a:t>		N	I/YR	   PV	     PMT	FV</a:t>
              </a:r>
            </a:p>
            <a:p>
              <a:pPr eaLnBrk="0" hangingPunct="0"/>
              <a:r>
                <a:rPr lang="en-US" sz="2600" b="1" dirty="0"/>
                <a:t>			          </a:t>
              </a:r>
              <a:r>
                <a:rPr lang="en-US" sz="2600" b="1" dirty="0" smtClean="0"/>
                <a:t>-1559.91</a:t>
              </a:r>
              <a:endParaRPr lang="en-US" sz="2600" b="1" dirty="0"/>
            </a:p>
          </p:txBody>
        </p:sp>
        <p:sp>
          <p:nvSpPr>
            <p:cNvPr id="27659" name="AutoShape 20"/>
            <p:cNvSpPr>
              <a:spLocks noChangeArrowheads="1"/>
            </p:cNvSpPr>
            <p:nvPr/>
          </p:nvSpPr>
          <p:spPr bwMode="auto">
            <a:xfrm>
              <a:off x="567" y="2296"/>
              <a:ext cx="864" cy="357"/>
            </a:xfrm>
            <a:prstGeom prst="roundRect">
              <a:avLst>
                <a:gd name="adj" fmla="val 12495"/>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round/>
                  <a:headEnd/>
                  <a:tailEnd/>
                </a14:hiddenLine>
              </a:ext>
            </a:extLst>
          </p:spPr>
          <p:txBody>
            <a:bodyPr wrap="none" lIns="90488" tIns="44450" rIns="90488" bIns="44450" anchor="ctr"/>
            <a:lstStyle/>
            <a:p>
              <a:pPr algn="ctr" eaLnBrk="0" hangingPunct="0"/>
              <a:r>
                <a:rPr lang="en-US" sz="2600" b="1" dirty="0"/>
                <a:t>INPUTS</a:t>
              </a:r>
            </a:p>
          </p:txBody>
        </p:sp>
        <p:sp>
          <p:nvSpPr>
            <p:cNvPr id="27660" name="AutoShape 21"/>
            <p:cNvSpPr>
              <a:spLocks noChangeArrowheads="1"/>
            </p:cNvSpPr>
            <p:nvPr/>
          </p:nvSpPr>
          <p:spPr bwMode="auto">
            <a:xfrm>
              <a:off x="561" y="2847"/>
              <a:ext cx="864" cy="357"/>
            </a:xfrm>
            <a:prstGeom prst="roundRect">
              <a:avLst>
                <a:gd name="adj" fmla="val 12495"/>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round/>
                  <a:headEnd/>
                  <a:tailEnd/>
                </a14:hiddenLine>
              </a:ext>
            </a:extLst>
          </p:spPr>
          <p:txBody>
            <a:bodyPr wrap="none" lIns="90488" tIns="44450" rIns="90488" bIns="44450" anchor="ctr"/>
            <a:lstStyle/>
            <a:p>
              <a:pPr algn="ctr" eaLnBrk="0" hangingPunct="0"/>
              <a:r>
                <a:rPr lang="en-US" sz="2600" b="1" dirty="0"/>
                <a:t>OUTPUT</a:t>
              </a:r>
            </a:p>
          </p:txBody>
        </p:sp>
      </p:grpSp>
      <p:sp>
        <p:nvSpPr>
          <p:cNvPr id="27652" name="Rectangle 24"/>
          <p:cNvSpPr>
            <a:spLocks noGrp="1" noChangeArrowheads="1"/>
          </p:cNvSpPr>
          <p:nvPr>
            <p:ph type="title"/>
          </p:nvPr>
        </p:nvSpPr>
        <p:spPr/>
        <p:txBody>
          <a:bodyPr/>
          <a:lstStyle/>
          <a:p>
            <a:pPr eaLnBrk="1" hangingPunct="1"/>
            <a:r>
              <a:rPr lang="en-US" sz="3600" dirty="0" err="1" smtClean="0"/>
              <a:t>MicroDrive</a:t>
            </a:r>
            <a:r>
              <a:rPr lang="en-US" sz="3600" dirty="0" smtClean="0"/>
              <a:t>: Value of 15-year, </a:t>
            </a:r>
            <a:r>
              <a:rPr lang="en-US" sz="3600" dirty="0"/>
              <a:t>9</a:t>
            </a:r>
            <a:r>
              <a:rPr lang="en-US" sz="3600" dirty="0" smtClean="0"/>
              <a:t>% coupon, </a:t>
            </a:r>
            <a:r>
              <a:rPr lang="en-US" sz="3600" dirty="0" smtClean="0">
                <a:solidFill>
                  <a:srgbClr val="FF0000"/>
                </a:solidFill>
              </a:rPr>
              <a:t>semiannual</a:t>
            </a:r>
            <a:r>
              <a:rPr lang="en-US" sz="3600" dirty="0" smtClean="0"/>
              <a:t> bond if r</a:t>
            </a:r>
            <a:r>
              <a:rPr lang="en-US" sz="3600" baseline="-25000" dirty="0" smtClean="0"/>
              <a:t>d</a:t>
            </a:r>
            <a:r>
              <a:rPr lang="en-US" sz="3600" dirty="0" smtClean="0"/>
              <a:t> = </a:t>
            </a:r>
            <a:r>
              <a:rPr lang="en-US" sz="3600" dirty="0"/>
              <a:t>4</a:t>
            </a:r>
            <a:r>
              <a:rPr lang="en-US" sz="3600" dirty="0" smtClean="0"/>
              <a:t>%.</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FA4B81D5-8BB2-44A5-9661-62CD2DF3279D}" type="slidenum">
              <a:rPr lang="en-US"/>
              <a:pPr>
                <a:defRPr/>
              </a:pPr>
              <a:t>21</a:t>
            </a:fld>
            <a:endParaRPr lang="en-US" dirty="0"/>
          </a:p>
        </p:txBody>
      </p:sp>
      <p:sp>
        <p:nvSpPr>
          <p:cNvPr id="18435" name="Rectangle 9"/>
          <p:cNvSpPr>
            <a:spLocks noGrp="1" noChangeArrowheads="1"/>
          </p:cNvSpPr>
          <p:nvPr>
            <p:ph type="title"/>
          </p:nvPr>
        </p:nvSpPr>
        <p:spPr/>
        <p:txBody>
          <a:bodyPr/>
          <a:lstStyle/>
          <a:p>
            <a:pPr eaLnBrk="1" hangingPunct="1"/>
            <a:r>
              <a:rPr lang="en-US" dirty="0" smtClean="0"/>
              <a:t>5-6 Bond Valuation: Yields</a:t>
            </a:r>
            <a:endParaRPr lang="en-US" sz="2800" dirty="0" smtClean="0"/>
          </a:p>
        </p:txBody>
      </p:sp>
      <p:sp>
        <p:nvSpPr>
          <p:cNvPr id="18436" name="Rectangle 10"/>
          <p:cNvSpPr>
            <a:spLocks noGrp="1" noChangeArrowheads="1"/>
          </p:cNvSpPr>
          <p:nvPr>
            <p:ph type="body" idx="1"/>
          </p:nvPr>
        </p:nvSpPr>
        <p:spPr/>
        <p:txBody>
          <a:bodyPr/>
          <a:lstStyle/>
          <a:p>
            <a:pPr marL="0" indent="0" eaLnBrk="1" hangingPunct="1">
              <a:buNone/>
            </a:pPr>
            <a:r>
              <a:rPr lang="en-US" dirty="0" smtClean="0"/>
              <a:t>What’s the yield to maturity (YTM)?</a:t>
            </a:r>
          </a:p>
          <a:p>
            <a:pPr eaLnBrk="1" hangingPunct="1"/>
            <a:r>
              <a:rPr lang="en-US" dirty="0" smtClean="0"/>
              <a:t>YTM is the rate of return earned on a bond held to maturity.  Also called “promised yield.”</a:t>
            </a:r>
          </a:p>
          <a:p>
            <a:pPr eaLnBrk="1" hangingPunct="1"/>
            <a:r>
              <a:rPr lang="en-US" dirty="0" smtClean="0"/>
              <a:t>It assumes the bond will not default.</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 name="Slide Number Placeholder 4"/>
          <p:cNvSpPr>
            <a:spLocks noGrp="1"/>
          </p:cNvSpPr>
          <p:nvPr>
            <p:ph type="sldNum" sz="quarter" idx="12"/>
          </p:nvPr>
        </p:nvSpPr>
        <p:spPr/>
        <p:txBody>
          <a:bodyPr/>
          <a:lstStyle/>
          <a:p>
            <a:pPr>
              <a:defRPr/>
            </a:pPr>
            <a:fld id="{84D56A10-1518-42F6-9707-7FB9CF5A644C}" type="slidenum">
              <a:rPr lang="en-US"/>
              <a:pPr>
                <a:defRPr/>
              </a:pPr>
              <a:t>22</a:t>
            </a:fld>
            <a:endParaRPr lang="en-US" dirty="0"/>
          </a:p>
        </p:txBody>
      </p:sp>
      <p:sp>
        <p:nvSpPr>
          <p:cNvPr id="19459" name="Rectangle 37"/>
          <p:cNvSpPr>
            <a:spLocks noGrp="1" noChangeArrowheads="1"/>
          </p:cNvSpPr>
          <p:nvPr>
            <p:ph type="title"/>
          </p:nvPr>
        </p:nvSpPr>
        <p:spPr/>
        <p:txBody>
          <a:bodyPr/>
          <a:lstStyle/>
          <a:p>
            <a:pPr eaLnBrk="1" hangingPunct="1"/>
            <a:r>
              <a:rPr lang="en-US" sz="3200" dirty="0" smtClean="0"/>
              <a:t>5-6a Yield to Maturity</a:t>
            </a:r>
            <a:br>
              <a:rPr lang="en-US" sz="3200" dirty="0" smtClean="0"/>
            </a:br>
            <a:r>
              <a:rPr lang="en-US" sz="1800" dirty="0" err="1" smtClean="0"/>
              <a:t>MicroDrive</a:t>
            </a:r>
            <a:r>
              <a:rPr lang="en-US" sz="1800" dirty="0" smtClean="0"/>
              <a:t>: one year has passed since the issuance of its 15-year bond. What’s the YTM on this 14-year remaining maturity, 9% </a:t>
            </a:r>
            <a:r>
              <a:rPr lang="en-US" sz="1800" dirty="0" smtClean="0">
                <a:solidFill>
                  <a:srgbClr val="FF0000"/>
                </a:solidFill>
              </a:rPr>
              <a:t>annual</a:t>
            </a:r>
            <a:r>
              <a:rPr lang="en-US" sz="1800" dirty="0" smtClean="0"/>
              <a:t> coupon, $1,000 par value bond selling for $1,528.16 on the market?</a:t>
            </a:r>
          </a:p>
        </p:txBody>
      </p:sp>
      <p:grpSp>
        <p:nvGrpSpPr>
          <p:cNvPr id="19460" name="Group 38"/>
          <p:cNvGrpSpPr>
            <a:grpSpLocks/>
          </p:cNvGrpSpPr>
          <p:nvPr/>
        </p:nvGrpSpPr>
        <p:grpSpPr bwMode="auto">
          <a:xfrm>
            <a:off x="801688" y="2447925"/>
            <a:ext cx="7186612" cy="3803650"/>
            <a:chOff x="505" y="1542"/>
            <a:chExt cx="4527" cy="2396"/>
          </a:xfrm>
        </p:grpSpPr>
        <p:sp>
          <p:nvSpPr>
            <p:cNvPr id="19461" name="Rectangle 6"/>
            <p:cNvSpPr>
              <a:spLocks noChangeArrowheads="1"/>
            </p:cNvSpPr>
            <p:nvPr/>
          </p:nvSpPr>
          <p:spPr bwMode="auto">
            <a:xfrm>
              <a:off x="1981" y="2174"/>
              <a:ext cx="381" cy="2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pPr eaLnBrk="0" hangingPunct="0"/>
              <a:r>
                <a:rPr lang="en-US" sz="2400" b="1" dirty="0"/>
                <a:t> 90</a:t>
              </a:r>
            </a:p>
          </p:txBody>
        </p:sp>
        <p:sp>
          <p:nvSpPr>
            <p:cNvPr id="19462" name="Rectangle 7"/>
            <p:cNvSpPr>
              <a:spLocks noChangeArrowheads="1"/>
            </p:cNvSpPr>
            <p:nvPr/>
          </p:nvSpPr>
          <p:spPr bwMode="auto">
            <a:xfrm>
              <a:off x="4701" y="2174"/>
              <a:ext cx="328" cy="2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pPr eaLnBrk="0" hangingPunct="0"/>
              <a:r>
                <a:rPr lang="en-US" sz="2400" b="1" dirty="0"/>
                <a:t>90</a:t>
              </a:r>
            </a:p>
          </p:txBody>
        </p:sp>
        <p:sp>
          <p:nvSpPr>
            <p:cNvPr id="19463" name="Line 8"/>
            <p:cNvSpPr>
              <a:spLocks noChangeShapeType="1"/>
            </p:cNvSpPr>
            <p:nvPr/>
          </p:nvSpPr>
          <p:spPr bwMode="auto">
            <a:xfrm>
              <a:off x="768" y="1801"/>
              <a:ext cx="0" cy="373"/>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p>
          </p:txBody>
        </p:sp>
        <p:sp>
          <p:nvSpPr>
            <p:cNvPr id="19464" name="Line 9"/>
            <p:cNvSpPr>
              <a:spLocks noChangeShapeType="1"/>
            </p:cNvSpPr>
            <p:nvPr/>
          </p:nvSpPr>
          <p:spPr bwMode="auto">
            <a:xfrm>
              <a:off x="2160" y="1801"/>
              <a:ext cx="0" cy="373"/>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p>
          </p:txBody>
        </p:sp>
        <p:sp>
          <p:nvSpPr>
            <p:cNvPr id="19465" name="Line 10"/>
            <p:cNvSpPr>
              <a:spLocks noChangeShapeType="1"/>
            </p:cNvSpPr>
            <p:nvPr/>
          </p:nvSpPr>
          <p:spPr bwMode="auto">
            <a:xfrm>
              <a:off x="3408" y="1801"/>
              <a:ext cx="0" cy="373"/>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p>
          </p:txBody>
        </p:sp>
        <p:sp>
          <p:nvSpPr>
            <p:cNvPr id="19466" name="Line 11"/>
            <p:cNvSpPr>
              <a:spLocks noChangeShapeType="1"/>
            </p:cNvSpPr>
            <p:nvPr/>
          </p:nvSpPr>
          <p:spPr bwMode="auto">
            <a:xfrm>
              <a:off x="4848" y="1801"/>
              <a:ext cx="0" cy="373"/>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p>
          </p:txBody>
        </p:sp>
        <p:sp>
          <p:nvSpPr>
            <p:cNvPr id="19467" name="Line 12"/>
            <p:cNvSpPr>
              <a:spLocks noChangeShapeType="1"/>
            </p:cNvSpPr>
            <p:nvPr/>
          </p:nvSpPr>
          <p:spPr bwMode="auto">
            <a:xfrm>
              <a:off x="2688" y="1988"/>
              <a:ext cx="2152" cy="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p>
          </p:txBody>
        </p:sp>
        <p:sp>
          <p:nvSpPr>
            <p:cNvPr id="19468" name="Rectangle 13"/>
            <p:cNvSpPr>
              <a:spLocks noChangeArrowheads="1"/>
            </p:cNvSpPr>
            <p:nvPr/>
          </p:nvSpPr>
          <p:spPr bwMode="auto">
            <a:xfrm>
              <a:off x="3229" y="2174"/>
              <a:ext cx="381" cy="2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pPr eaLnBrk="0" hangingPunct="0"/>
              <a:r>
                <a:rPr lang="en-US" sz="2400" b="1" dirty="0"/>
                <a:t> 90</a:t>
              </a:r>
            </a:p>
          </p:txBody>
        </p:sp>
        <p:sp>
          <p:nvSpPr>
            <p:cNvPr id="19469" name="Rectangle 14"/>
            <p:cNvSpPr>
              <a:spLocks noChangeArrowheads="1"/>
            </p:cNvSpPr>
            <p:nvPr/>
          </p:nvSpPr>
          <p:spPr bwMode="auto">
            <a:xfrm>
              <a:off x="663" y="1542"/>
              <a:ext cx="221" cy="2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pPr eaLnBrk="0" hangingPunct="0"/>
              <a:r>
                <a:rPr lang="en-US" sz="2400" b="1" dirty="0"/>
                <a:t>0</a:t>
              </a:r>
            </a:p>
          </p:txBody>
        </p:sp>
        <p:sp>
          <p:nvSpPr>
            <p:cNvPr id="19470" name="Rectangle 15"/>
            <p:cNvSpPr>
              <a:spLocks noChangeArrowheads="1"/>
            </p:cNvSpPr>
            <p:nvPr/>
          </p:nvSpPr>
          <p:spPr bwMode="auto">
            <a:xfrm>
              <a:off x="2055" y="1542"/>
              <a:ext cx="221" cy="2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pPr eaLnBrk="0" hangingPunct="0"/>
              <a:r>
                <a:rPr lang="en-US" sz="2400" b="1" dirty="0"/>
                <a:t>1</a:t>
              </a:r>
            </a:p>
          </p:txBody>
        </p:sp>
        <p:sp>
          <p:nvSpPr>
            <p:cNvPr id="19471" name="Rectangle 16"/>
            <p:cNvSpPr>
              <a:spLocks noChangeArrowheads="1"/>
            </p:cNvSpPr>
            <p:nvPr/>
          </p:nvSpPr>
          <p:spPr bwMode="auto">
            <a:xfrm>
              <a:off x="3303" y="1542"/>
              <a:ext cx="331" cy="2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pPr eaLnBrk="0" hangingPunct="0"/>
              <a:r>
                <a:rPr lang="en-US" sz="2400" b="1" dirty="0" smtClean="0"/>
                <a:t>13</a:t>
              </a:r>
              <a:endParaRPr lang="en-US" sz="2400" b="1" dirty="0"/>
            </a:p>
          </p:txBody>
        </p:sp>
        <p:sp>
          <p:nvSpPr>
            <p:cNvPr id="19472" name="Rectangle 17"/>
            <p:cNvSpPr>
              <a:spLocks noChangeArrowheads="1"/>
            </p:cNvSpPr>
            <p:nvPr/>
          </p:nvSpPr>
          <p:spPr bwMode="auto">
            <a:xfrm>
              <a:off x="4701" y="1542"/>
              <a:ext cx="331" cy="2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pPr eaLnBrk="0" hangingPunct="0"/>
              <a:r>
                <a:rPr lang="en-US" sz="2400" b="1" dirty="0" smtClean="0"/>
                <a:t>14</a:t>
              </a:r>
              <a:endParaRPr lang="en-US" sz="2400" b="1" dirty="0"/>
            </a:p>
          </p:txBody>
        </p:sp>
        <p:sp>
          <p:nvSpPr>
            <p:cNvPr id="19473" name="Rectangle 18"/>
            <p:cNvSpPr>
              <a:spLocks noChangeArrowheads="1"/>
            </p:cNvSpPr>
            <p:nvPr/>
          </p:nvSpPr>
          <p:spPr bwMode="auto">
            <a:xfrm>
              <a:off x="1143" y="1709"/>
              <a:ext cx="496" cy="2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pPr eaLnBrk="0" hangingPunct="0"/>
              <a:r>
                <a:rPr lang="en-US" sz="2400" b="1" dirty="0"/>
                <a:t>r</a:t>
              </a:r>
              <a:r>
                <a:rPr lang="en-US" sz="2400" b="1" baseline="-25000" dirty="0"/>
                <a:t>d</a:t>
              </a:r>
              <a:r>
                <a:rPr lang="en-US" sz="2400" b="1" dirty="0"/>
                <a:t>=?</a:t>
              </a:r>
            </a:p>
          </p:txBody>
        </p:sp>
        <p:sp>
          <p:nvSpPr>
            <p:cNvPr id="19474" name="Rectangle 19"/>
            <p:cNvSpPr>
              <a:spLocks noChangeArrowheads="1"/>
            </p:cNvSpPr>
            <p:nvPr/>
          </p:nvSpPr>
          <p:spPr bwMode="auto">
            <a:xfrm>
              <a:off x="4435" y="2387"/>
              <a:ext cx="595" cy="2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pPr eaLnBrk="0" hangingPunct="0"/>
              <a:r>
                <a:rPr lang="en-US" sz="2400" b="1" dirty="0"/>
                <a:t>1,000</a:t>
              </a:r>
            </a:p>
          </p:txBody>
        </p:sp>
        <p:sp>
          <p:nvSpPr>
            <p:cNvPr id="19475" name="Rectangle 20"/>
            <p:cNvSpPr>
              <a:spLocks noChangeArrowheads="1"/>
            </p:cNvSpPr>
            <p:nvPr/>
          </p:nvSpPr>
          <p:spPr bwMode="auto">
            <a:xfrm>
              <a:off x="505" y="2399"/>
              <a:ext cx="518" cy="124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pPr eaLnBrk="0" hangingPunct="0">
                <a:lnSpc>
                  <a:spcPct val="85000"/>
                </a:lnSpc>
              </a:pPr>
              <a:r>
                <a:rPr lang="en-US" sz="2400" b="1" dirty="0"/>
                <a:t>PV</a:t>
              </a:r>
              <a:r>
                <a:rPr lang="en-US" sz="2400" b="1" baseline="-25000" dirty="0"/>
                <a:t>1</a:t>
              </a:r>
              <a:endParaRPr lang="en-US" sz="2400" b="1" dirty="0"/>
            </a:p>
            <a:p>
              <a:pPr eaLnBrk="0" hangingPunct="0">
                <a:lnSpc>
                  <a:spcPct val="85000"/>
                </a:lnSpc>
              </a:pPr>
              <a:r>
                <a:rPr lang="en-US" sz="2400" b="1" dirty="0"/>
                <a:t>   .</a:t>
              </a:r>
            </a:p>
            <a:p>
              <a:pPr eaLnBrk="0" hangingPunct="0">
                <a:lnSpc>
                  <a:spcPct val="85000"/>
                </a:lnSpc>
              </a:pPr>
              <a:r>
                <a:rPr lang="en-US" sz="2400" b="1" dirty="0"/>
                <a:t>   .</a:t>
              </a:r>
            </a:p>
            <a:p>
              <a:pPr eaLnBrk="0" hangingPunct="0">
                <a:lnSpc>
                  <a:spcPct val="85000"/>
                </a:lnSpc>
              </a:pPr>
              <a:r>
                <a:rPr lang="en-US" sz="2400" b="1" dirty="0"/>
                <a:t>   .</a:t>
              </a:r>
            </a:p>
            <a:p>
              <a:pPr eaLnBrk="0" hangingPunct="0">
                <a:lnSpc>
                  <a:spcPct val="85000"/>
                </a:lnSpc>
              </a:pPr>
              <a:r>
                <a:rPr lang="en-US" sz="2400" b="1" dirty="0" smtClean="0"/>
                <a:t>PV</a:t>
              </a:r>
              <a:r>
                <a:rPr lang="en-US" sz="2400" b="1" baseline="-25000" dirty="0" smtClean="0"/>
                <a:t>14</a:t>
              </a:r>
              <a:endParaRPr lang="en-US" sz="2400" b="1" dirty="0"/>
            </a:p>
            <a:p>
              <a:pPr eaLnBrk="0" hangingPunct="0">
                <a:lnSpc>
                  <a:spcPct val="85000"/>
                </a:lnSpc>
              </a:pPr>
              <a:r>
                <a:rPr lang="en-US" sz="2400" b="1" dirty="0"/>
                <a:t>PV</a:t>
              </a:r>
              <a:r>
                <a:rPr lang="en-US" sz="2400" b="1" baseline="-25000" dirty="0"/>
                <a:t>M</a:t>
              </a:r>
            </a:p>
          </p:txBody>
        </p:sp>
        <p:sp>
          <p:nvSpPr>
            <p:cNvPr id="19476" name="Line 21"/>
            <p:cNvSpPr>
              <a:spLocks noChangeShapeType="1"/>
            </p:cNvSpPr>
            <p:nvPr/>
          </p:nvSpPr>
          <p:spPr bwMode="auto">
            <a:xfrm>
              <a:off x="544" y="3626"/>
              <a:ext cx="416" cy="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p>
          </p:txBody>
        </p:sp>
        <p:sp>
          <p:nvSpPr>
            <p:cNvPr id="19477" name="Rectangle 22"/>
            <p:cNvSpPr>
              <a:spLocks noChangeArrowheads="1"/>
            </p:cNvSpPr>
            <p:nvPr/>
          </p:nvSpPr>
          <p:spPr bwMode="auto">
            <a:xfrm>
              <a:off x="519" y="3598"/>
              <a:ext cx="933" cy="3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pPr eaLnBrk="0" hangingPunct="0"/>
              <a:r>
                <a:rPr lang="en-US" sz="2800" b="1" dirty="0" smtClean="0"/>
                <a:t>1528.16</a:t>
              </a:r>
              <a:endParaRPr lang="en-US" sz="2800" b="1" dirty="0"/>
            </a:p>
          </p:txBody>
        </p:sp>
        <p:sp>
          <p:nvSpPr>
            <p:cNvPr id="19478" name="Rectangle 23"/>
            <p:cNvSpPr>
              <a:spLocks noChangeArrowheads="1"/>
            </p:cNvSpPr>
            <p:nvPr/>
          </p:nvSpPr>
          <p:spPr bwMode="auto">
            <a:xfrm>
              <a:off x="2280" y="3575"/>
              <a:ext cx="2420" cy="3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pPr eaLnBrk="0" hangingPunct="0"/>
              <a:r>
                <a:rPr lang="en-US" sz="3200" dirty="0">
                  <a:latin typeface="Tahoma" pitchFamily="34" charset="0"/>
                </a:rPr>
                <a:t>Find r</a:t>
              </a:r>
              <a:r>
                <a:rPr lang="en-US" sz="3200" baseline="-25000" dirty="0">
                  <a:latin typeface="Tahoma" pitchFamily="34" charset="0"/>
                </a:rPr>
                <a:t>d</a:t>
              </a:r>
              <a:r>
                <a:rPr lang="en-US" sz="3200" dirty="0">
                  <a:latin typeface="Tahoma" pitchFamily="34" charset="0"/>
                </a:rPr>
                <a:t> that “works”!</a:t>
              </a:r>
            </a:p>
          </p:txBody>
        </p:sp>
        <p:sp>
          <p:nvSpPr>
            <p:cNvPr id="19479" name="Line 24"/>
            <p:cNvSpPr>
              <a:spLocks noChangeShapeType="1"/>
            </p:cNvSpPr>
            <p:nvPr/>
          </p:nvSpPr>
          <p:spPr bwMode="auto">
            <a:xfrm>
              <a:off x="4848" y="2692"/>
              <a:ext cx="0" cy="803"/>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p>
          </p:txBody>
        </p:sp>
        <p:sp>
          <p:nvSpPr>
            <p:cNvPr id="19480" name="Line 25"/>
            <p:cNvSpPr>
              <a:spLocks noChangeShapeType="1"/>
            </p:cNvSpPr>
            <p:nvPr/>
          </p:nvSpPr>
          <p:spPr bwMode="auto">
            <a:xfrm flipH="1">
              <a:off x="1192" y="3508"/>
              <a:ext cx="3664" cy="0"/>
            </a:xfrm>
            <a:prstGeom prst="line">
              <a:avLst/>
            </a:prstGeom>
            <a:noFill/>
            <a:ln w="2540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dirty="0"/>
            </a:p>
          </p:txBody>
        </p:sp>
        <p:sp>
          <p:nvSpPr>
            <p:cNvPr id="19481" name="Line 26"/>
            <p:cNvSpPr>
              <a:spLocks noChangeShapeType="1"/>
            </p:cNvSpPr>
            <p:nvPr/>
          </p:nvSpPr>
          <p:spPr bwMode="auto">
            <a:xfrm flipH="1">
              <a:off x="1192" y="3298"/>
              <a:ext cx="2992" cy="0"/>
            </a:xfrm>
            <a:prstGeom prst="line">
              <a:avLst/>
            </a:prstGeom>
            <a:noFill/>
            <a:ln w="2540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dirty="0"/>
            </a:p>
          </p:txBody>
        </p:sp>
        <p:sp>
          <p:nvSpPr>
            <p:cNvPr id="19482" name="Line 27"/>
            <p:cNvSpPr>
              <a:spLocks noChangeShapeType="1"/>
            </p:cNvSpPr>
            <p:nvPr/>
          </p:nvSpPr>
          <p:spPr bwMode="auto">
            <a:xfrm>
              <a:off x="4176" y="2308"/>
              <a:ext cx="0" cy="987"/>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p>
          </p:txBody>
        </p:sp>
        <p:sp>
          <p:nvSpPr>
            <p:cNvPr id="19483" name="Line 28"/>
            <p:cNvSpPr>
              <a:spLocks noChangeShapeType="1"/>
            </p:cNvSpPr>
            <p:nvPr/>
          </p:nvSpPr>
          <p:spPr bwMode="auto">
            <a:xfrm>
              <a:off x="4184" y="2300"/>
              <a:ext cx="512" cy="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p>
          </p:txBody>
        </p:sp>
        <p:grpSp>
          <p:nvGrpSpPr>
            <p:cNvPr id="19484" name="Group 31"/>
            <p:cNvGrpSpPr>
              <a:grpSpLocks/>
            </p:cNvGrpSpPr>
            <p:nvPr/>
          </p:nvGrpSpPr>
          <p:grpSpPr bwMode="auto">
            <a:xfrm>
              <a:off x="1208" y="2410"/>
              <a:ext cx="952" cy="136"/>
              <a:chOff x="1208" y="2410"/>
              <a:chExt cx="952" cy="136"/>
            </a:xfrm>
          </p:grpSpPr>
          <p:sp>
            <p:nvSpPr>
              <p:cNvPr id="19489" name="Line 29"/>
              <p:cNvSpPr>
                <a:spLocks noChangeShapeType="1"/>
              </p:cNvSpPr>
              <p:nvPr/>
            </p:nvSpPr>
            <p:spPr bwMode="auto">
              <a:xfrm>
                <a:off x="2160" y="2410"/>
                <a:ext cx="0" cy="128"/>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p>
            </p:txBody>
          </p:sp>
          <p:sp>
            <p:nvSpPr>
              <p:cNvPr id="19490" name="Line 30"/>
              <p:cNvSpPr>
                <a:spLocks noChangeShapeType="1"/>
              </p:cNvSpPr>
              <p:nvPr/>
            </p:nvSpPr>
            <p:spPr bwMode="auto">
              <a:xfrm>
                <a:off x="1208" y="2546"/>
                <a:ext cx="944" cy="0"/>
              </a:xfrm>
              <a:prstGeom prst="line">
                <a:avLst/>
              </a:prstGeom>
              <a:noFill/>
              <a:ln w="25400">
                <a:solidFill>
                  <a:schemeClr val="tx1"/>
                </a:solidFill>
                <a:round/>
                <a:headEnd type="triangle" w="med" len="med"/>
                <a:tailEnd/>
              </a:ln>
              <a:extLst>
                <a:ext uri="{909E8E84-426E-40dd-AFC4-6F175D3DCCD1}">
                  <a14:hiddenFill xmlns:a14="http://schemas.microsoft.com/office/drawing/2010/main" xmlns="">
                    <a:noFill/>
                  </a14:hiddenFill>
                </a:ext>
              </a:extLst>
            </p:spPr>
            <p:txBody>
              <a:bodyPr wrap="none" anchor="ctr"/>
              <a:lstStyle/>
              <a:p>
                <a:endParaRPr lang="en-US" dirty="0"/>
              </a:p>
            </p:txBody>
          </p:sp>
        </p:grpSp>
        <p:sp>
          <p:nvSpPr>
            <p:cNvPr id="19485" name="Rectangle 32"/>
            <p:cNvSpPr>
              <a:spLocks noChangeArrowheads="1"/>
            </p:cNvSpPr>
            <p:nvPr/>
          </p:nvSpPr>
          <p:spPr bwMode="auto">
            <a:xfrm>
              <a:off x="2351" y="1745"/>
              <a:ext cx="327" cy="3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pPr eaLnBrk="0" hangingPunct="0"/>
              <a:r>
                <a:rPr lang="en-US" sz="3200" b="1" dirty="0"/>
                <a:t>...</a:t>
              </a:r>
            </a:p>
          </p:txBody>
        </p:sp>
        <p:sp>
          <p:nvSpPr>
            <p:cNvPr id="19486" name="Line 33"/>
            <p:cNvSpPr>
              <a:spLocks noChangeShapeType="1"/>
            </p:cNvSpPr>
            <p:nvPr/>
          </p:nvSpPr>
          <p:spPr bwMode="auto">
            <a:xfrm>
              <a:off x="544" y="3902"/>
              <a:ext cx="416" cy="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p>
          </p:txBody>
        </p:sp>
        <p:sp>
          <p:nvSpPr>
            <p:cNvPr id="19487" name="Line 34"/>
            <p:cNvSpPr>
              <a:spLocks noChangeShapeType="1"/>
            </p:cNvSpPr>
            <p:nvPr/>
          </p:nvSpPr>
          <p:spPr bwMode="auto">
            <a:xfrm>
              <a:off x="544" y="3856"/>
              <a:ext cx="416" cy="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p>
          </p:txBody>
        </p:sp>
        <p:sp>
          <p:nvSpPr>
            <p:cNvPr id="19488" name="Line 35"/>
            <p:cNvSpPr>
              <a:spLocks noChangeShapeType="1"/>
            </p:cNvSpPr>
            <p:nvPr/>
          </p:nvSpPr>
          <p:spPr bwMode="auto">
            <a:xfrm>
              <a:off x="768" y="1992"/>
              <a:ext cx="1584" cy="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p>
          </p:txBody>
        </p:sp>
      </p:gr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 name="Slide Number Placeholder 4"/>
          <p:cNvSpPr>
            <a:spLocks noGrp="1"/>
          </p:cNvSpPr>
          <p:nvPr>
            <p:ph type="sldNum" sz="quarter" idx="12"/>
          </p:nvPr>
        </p:nvSpPr>
        <p:spPr/>
        <p:txBody>
          <a:bodyPr/>
          <a:lstStyle/>
          <a:p>
            <a:pPr>
              <a:defRPr/>
            </a:pPr>
            <a:fld id="{A8C3B8A0-611C-4C55-88E0-E863C43F5B38}" type="slidenum">
              <a:rPr lang="en-US"/>
              <a:pPr>
                <a:defRPr/>
              </a:pPr>
              <a:t>23</a:t>
            </a:fld>
            <a:endParaRPr lang="en-US" dirty="0"/>
          </a:p>
        </p:txBody>
      </p:sp>
      <p:sp>
        <p:nvSpPr>
          <p:cNvPr id="20483" name="AutoShape 6"/>
          <p:cNvSpPr>
            <a:spLocks noChangeArrowheads="1"/>
          </p:cNvSpPr>
          <p:nvPr/>
        </p:nvSpPr>
        <p:spPr bwMode="auto">
          <a:xfrm>
            <a:off x="2809875" y="5638800"/>
            <a:ext cx="508000" cy="398463"/>
          </a:xfrm>
          <a:prstGeom prst="roundRect">
            <a:avLst>
              <a:gd name="adj" fmla="val 12495"/>
            </a:avLst>
          </a:prstGeom>
          <a:solidFill>
            <a:schemeClr val="accent1"/>
          </a:solidFill>
          <a:ln w="25400">
            <a:solidFill>
              <a:schemeClr val="tx1"/>
            </a:solidFill>
            <a:round/>
            <a:headEnd/>
            <a:tailEnd/>
          </a:ln>
        </p:spPr>
        <p:txBody>
          <a:bodyPr wrap="none" anchor="ctr"/>
          <a:lstStyle/>
          <a:p>
            <a:pPr eaLnBrk="0" hangingPunct="0"/>
            <a:endParaRPr lang="en-US" dirty="0"/>
          </a:p>
        </p:txBody>
      </p:sp>
      <p:sp>
        <p:nvSpPr>
          <p:cNvPr id="20484" name="AutoShape 7"/>
          <p:cNvSpPr>
            <a:spLocks noChangeArrowheads="1"/>
          </p:cNvSpPr>
          <p:nvPr/>
        </p:nvSpPr>
        <p:spPr bwMode="auto">
          <a:xfrm>
            <a:off x="3743325" y="5638800"/>
            <a:ext cx="889000" cy="398463"/>
          </a:xfrm>
          <a:prstGeom prst="roundRect">
            <a:avLst>
              <a:gd name="adj" fmla="val 12495"/>
            </a:avLst>
          </a:prstGeom>
          <a:solidFill>
            <a:schemeClr val="accent1"/>
          </a:solidFill>
          <a:ln w="25400">
            <a:solidFill>
              <a:schemeClr val="tx1"/>
            </a:solidFill>
            <a:round/>
            <a:headEnd/>
            <a:tailEnd/>
          </a:ln>
        </p:spPr>
        <p:txBody>
          <a:bodyPr wrap="none" anchor="ctr"/>
          <a:lstStyle/>
          <a:p>
            <a:pPr eaLnBrk="0" hangingPunct="0"/>
            <a:endParaRPr lang="en-US" dirty="0"/>
          </a:p>
        </p:txBody>
      </p:sp>
      <p:sp>
        <p:nvSpPr>
          <p:cNvPr id="20485" name="AutoShape 8"/>
          <p:cNvSpPr>
            <a:spLocks noChangeArrowheads="1"/>
          </p:cNvSpPr>
          <p:nvPr/>
        </p:nvSpPr>
        <p:spPr bwMode="auto">
          <a:xfrm>
            <a:off x="5057775" y="5638800"/>
            <a:ext cx="584200" cy="398463"/>
          </a:xfrm>
          <a:prstGeom prst="roundRect">
            <a:avLst>
              <a:gd name="adj" fmla="val 12495"/>
            </a:avLst>
          </a:prstGeom>
          <a:solidFill>
            <a:schemeClr val="accent1"/>
          </a:solidFill>
          <a:ln w="25400">
            <a:solidFill>
              <a:schemeClr val="tx1"/>
            </a:solidFill>
            <a:round/>
            <a:headEnd/>
            <a:tailEnd/>
          </a:ln>
        </p:spPr>
        <p:txBody>
          <a:bodyPr wrap="none" anchor="ctr"/>
          <a:lstStyle/>
          <a:p>
            <a:pPr eaLnBrk="0" hangingPunct="0"/>
            <a:endParaRPr lang="en-US" dirty="0"/>
          </a:p>
        </p:txBody>
      </p:sp>
      <p:sp>
        <p:nvSpPr>
          <p:cNvPr id="20486" name="AutoShape 9"/>
          <p:cNvSpPr>
            <a:spLocks noChangeArrowheads="1"/>
          </p:cNvSpPr>
          <p:nvPr/>
        </p:nvSpPr>
        <p:spPr bwMode="auto">
          <a:xfrm>
            <a:off x="6067425" y="5638800"/>
            <a:ext cx="889000" cy="398463"/>
          </a:xfrm>
          <a:prstGeom prst="roundRect">
            <a:avLst>
              <a:gd name="adj" fmla="val 12495"/>
            </a:avLst>
          </a:prstGeom>
          <a:solidFill>
            <a:schemeClr val="accent1"/>
          </a:solidFill>
          <a:ln w="25400">
            <a:solidFill>
              <a:schemeClr val="tx1"/>
            </a:solidFill>
            <a:round/>
            <a:headEnd/>
            <a:tailEnd/>
          </a:ln>
        </p:spPr>
        <p:txBody>
          <a:bodyPr wrap="none" anchor="ctr"/>
          <a:lstStyle/>
          <a:p>
            <a:pPr eaLnBrk="0" hangingPunct="0"/>
            <a:endParaRPr lang="en-US" dirty="0"/>
          </a:p>
        </p:txBody>
      </p:sp>
      <p:sp>
        <p:nvSpPr>
          <p:cNvPr id="20487" name="AutoShape 10"/>
          <p:cNvSpPr>
            <a:spLocks noChangeArrowheads="1"/>
          </p:cNvSpPr>
          <p:nvPr/>
        </p:nvSpPr>
        <p:spPr bwMode="auto">
          <a:xfrm>
            <a:off x="7381875" y="5638800"/>
            <a:ext cx="736600" cy="398463"/>
          </a:xfrm>
          <a:prstGeom prst="roundRect">
            <a:avLst>
              <a:gd name="adj" fmla="val 12495"/>
            </a:avLst>
          </a:prstGeom>
          <a:solidFill>
            <a:schemeClr val="accent1"/>
          </a:solidFill>
          <a:ln w="25400">
            <a:solidFill>
              <a:schemeClr val="tx1"/>
            </a:solidFill>
            <a:round/>
            <a:headEnd/>
            <a:tailEnd/>
          </a:ln>
        </p:spPr>
        <p:txBody>
          <a:bodyPr wrap="none" anchor="ctr"/>
          <a:lstStyle/>
          <a:p>
            <a:pPr eaLnBrk="0" hangingPunct="0"/>
            <a:endParaRPr lang="en-US" dirty="0"/>
          </a:p>
        </p:txBody>
      </p:sp>
      <p:sp>
        <p:nvSpPr>
          <p:cNvPr id="20488" name="Rectangle 12"/>
          <p:cNvSpPr>
            <a:spLocks noChangeArrowheads="1"/>
          </p:cNvSpPr>
          <p:nvPr/>
        </p:nvSpPr>
        <p:spPr bwMode="auto">
          <a:xfrm>
            <a:off x="990600" y="5181600"/>
            <a:ext cx="7556500" cy="1279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8" tIns="44450" rIns="90488" bIns="44450">
            <a:spAutoFit/>
          </a:bodyPr>
          <a:lstStyle/>
          <a:p>
            <a:pPr eaLnBrk="0" hangingPunct="0"/>
            <a:r>
              <a:rPr lang="en-US" sz="2600" b="1" dirty="0"/>
              <a:t>		</a:t>
            </a:r>
            <a:r>
              <a:rPr lang="en-US" sz="2600" b="1" dirty="0" smtClean="0"/>
              <a:t>14</a:t>
            </a:r>
            <a:r>
              <a:rPr lang="en-US" sz="2600" b="1" dirty="0"/>
              <a:t>		</a:t>
            </a:r>
            <a:r>
              <a:rPr lang="en-US" sz="2600" b="1" dirty="0" smtClean="0"/>
              <a:t>-1528.16  90        </a:t>
            </a:r>
            <a:r>
              <a:rPr lang="en-US" sz="2600" b="1" dirty="0"/>
              <a:t>1000</a:t>
            </a:r>
          </a:p>
          <a:p>
            <a:pPr eaLnBrk="0" hangingPunct="0"/>
            <a:r>
              <a:rPr lang="en-US" sz="2600" b="1" dirty="0"/>
              <a:t>		N	I/YR	    PV	     PMT	FV</a:t>
            </a:r>
          </a:p>
          <a:p>
            <a:pPr eaLnBrk="0" hangingPunct="0"/>
            <a:r>
              <a:rPr lang="en-US" sz="2600" b="1" dirty="0"/>
              <a:t>			 </a:t>
            </a:r>
            <a:r>
              <a:rPr lang="en-US" sz="2600" b="1" dirty="0" smtClean="0"/>
              <a:t> 4</a:t>
            </a:r>
            <a:endParaRPr lang="en-US" sz="2600" b="1" dirty="0"/>
          </a:p>
        </p:txBody>
      </p:sp>
      <p:sp>
        <p:nvSpPr>
          <p:cNvPr id="20489" name="Line 15"/>
          <p:cNvSpPr>
            <a:spLocks noChangeShapeType="1"/>
          </p:cNvSpPr>
          <p:nvPr/>
        </p:nvSpPr>
        <p:spPr bwMode="auto">
          <a:xfrm>
            <a:off x="1981200" y="2819400"/>
            <a:ext cx="1363663"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p>
        </p:txBody>
      </p:sp>
      <p:sp>
        <p:nvSpPr>
          <p:cNvPr id="20490" name="Line 18"/>
          <p:cNvSpPr>
            <a:spLocks noChangeShapeType="1"/>
          </p:cNvSpPr>
          <p:nvPr/>
        </p:nvSpPr>
        <p:spPr bwMode="auto">
          <a:xfrm>
            <a:off x="4800600" y="2819400"/>
            <a:ext cx="140493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p>
        </p:txBody>
      </p:sp>
      <p:sp>
        <p:nvSpPr>
          <p:cNvPr id="20491" name="Line 21"/>
          <p:cNvSpPr>
            <a:spLocks noChangeShapeType="1"/>
          </p:cNvSpPr>
          <p:nvPr/>
        </p:nvSpPr>
        <p:spPr bwMode="auto">
          <a:xfrm>
            <a:off x="6640513" y="2819400"/>
            <a:ext cx="1435100"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p>
        </p:txBody>
      </p:sp>
      <p:sp>
        <p:nvSpPr>
          <p:cNvPr id="20492" name="Rectangle 22"/>
          <p:cNvSpPr>
            <a:spLocks noChangeArrowheads="1"/>
          </p:cNvSpPr>
          <p:nvPr/>
        </p:nvSpPr>
        <p:spPr bwMode="auto">
          <a:xfrm>
            <a:off x="1030288" y="2513013"/>
            <a:ext cx="393700" cy="5159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pPr eaLnBrk="0" hangingPunct="0"/>
            <a:r>
              <a:rPr lang="en-US" sz="2800" dirty="0">
                <a:latin typeface="Tahoma" pitchFamily="34" charset="0"/>
              </a:rPr>
              <a:t>V</a:t>
            </a:r>
          </a:p>
        </p:txBody>
      </p:sp>
      <p:sp>
        <p:nvSpPr>
          <p:cNvPr id="20493" name="Rectangle 23"/>
          <p:cNvSpPr>
            <a:spLocks noChangeArrowheads="1"/>
          </p:cNvSpPr>
          <p:nvPr/>
        </p:nvSpPr>
        <p:spPr bwMode="auto">
          <a:xfrm>
            <a:off x="2268538" y="2286000"/>
            <a:ext cx="760412" cy="5159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pPr eaLnBrk="0" hangingPunct="0"/>
            <a:r>
              <a:rPr lang="en-US" sz="2800" dirty="0">
                <a:latin typeface="Tahoma" pitchFamily="34" charset="0"/>
              </a:rPr>
              <a:t>INT</a:t>
            </a:r>
          </a:p>
        </p:txBody>
      </p:sp>
      <p:sp>
        <p:nvSpPr>
          <p:cNvPr id="20494" name="Rectangle 25"/>
          <p:cNvSpPr>
            <a:spLocks noChangeArrowheads="1"/>
          </p:cNvSpPr>
          <p:nvPr/>
        </p:nvSpPr>
        <p:spPr bwMode="auto">
          <a:xfrm>
            <a:off x="7105650" y="2286000"/>
            <a:ext cx="455613" cy="5159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pPr eaLnBrk="0" hangingPunct="0"/>
            <a:r>
              <a:rPr lang="en-US" sz="2800" dirty="0">
                <a:latin typeface="Tahoma" pitchFamily="34" charset="0"/>
              </a:rPr>
              <a:t>M</a:t>
            </a:r>
          </a:p>
        </p:txBody>
      </p:sp>
      <p:sp>
        <p:nvSpPr>
          <p:cNvPr id="20495" name="Rectangle 27"/>
          <p:cNvSpPr>
            <a:spLocks noChangeArrowheads="1"/>
          </p:cNvSpPr>
          <p:nvPr/>
        </p:nvSpPr>
        <p:spPr bwMode="auto">
          <a:xfrm>
            <a:off x="1244600" y="2717800"/>
            <a:ext cx="315913" cy="3635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pPr eaLnBrk="0" hangingPunct="0"/>
            <a:r>
              <a:rPr lang="en-US" dirty="0">
                <a:latin typeface="Tahoma" pitchFamily="34" charset="0"/>
              </a:rPr>
              <a:t>B</a:t>
            </a:r>
          </a:p>
        </p:txBody>
      </p:sp>
      <p:sp>
        <p:nvSpPr>
          <p:cNvPr id="20496" name="Rectangle 32"/>
          <p:cNvSpPr>
            <a:spLocks noChangeArrowheads="1"/>
          </p:cNvSpPr>
          <p:nvPr/>
        </p:nvSpPr>
        <p:spPr bwMode="auto">
          <a:xfrm>
            <a:off x="1560513" y="2513013"/>
            <a:ext cx="439737" cy="5159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pPr eaLnBrk="0" hangingPunct="0"/>
            <a:r>
              <a:rPr lang="en-US" sz="2800" dirty="0">
                <a:latin typeface="Tahoma" pitchFamily="34" charset="0"/>
              </a:rPr>
              <a:t>=</a:t>
            </a:r>
          </a:p>
        </p:txBody>
      </p:sp>
      <p:sp>
        <p:nvSpPr>
          <p:cNvPr id="20497" name="Rectangle 33"/>
          <p:cNvSpPr>
            <a:spLocks noChangeArrowheads="1"/>
          </p:cNvSpPr>
          <p:nvPr/>
        </p:nvSpPr>
        <p:spPr bwMode="auto">
          <a:xfrm>
            <a:off x="2025650" y="2827338"/>
            <a:ext cx="1522413" cy="5159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pPr eaLnBrk="0" hangingPunct="0"/>
            <a:r>
              <a:rPr lang="en-US" sz="2800" dirty="0">
                <a:latin typeface="Tahoma" pitchFamily="34" charset="0"/>
              </a:rPr>
              <a:t>(1 + r</a:t>
            </a:r>
            <a:r>
              <a:rPr lang="en-US" sz="2800" baseline="-25000" dirty="0">
                <a:latin typeface="Tahoma" pitchFamily="34" charset="0"/>
              </a:rPr>
              <a:t>d</a:t>
            </a:r>
            <a:r>
              <a:rPr lang="en-US" sz="2800" dirty="0">
                <a:latin typeface="Tahoma" pitchFamily="34" charset="0"/>
              </a:rPr>
              <a:t>)</a:t>
            </a:r>
            <a:r>
              <a:rPr lang="en-US" sz="2800" baseline="30000" dirty="0">
                <a:latin typeface="Tahoma" pitchFamily="34" charset="0"/>
              </a:rPr>
              <a:t>1</a:t>
            </a:r>
            <a:endParaRPr lang="en-US" sz="2800" dirty="0">
              <a:latin typeface="Tahoma" pitchFamily="34" charset="0"/>
            </a:endParaRPr>
          </a:p>
        </p:txBody>
      </p:sp>
      <p:sp>
        <p:nvSpPr>
          <p:cNvPr id="20498" name="Rectangle 34"/>
          <p:cNvSpPr>
            <a:spLocks noChangeArrowheads="1"/>
          </p:cNvSpPr>
          <p:nvPr/>
        </p:nvSpPr>
        <p:spPr bwMode="auto">
          <a:xfrm>
            <a:off x="6670675" y="2827338"/>
            <a:ext cx="1550988" cy="5159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pPr eaLnBrk="0" hangingPunct="0"/>
            <a:r>
              <a:rPr lang="en-US" sz="2800" dirty="0">
                <a:latin typeface="Tahoma" pitchFamily="34" charset="0"/>
              </a:rPr>
              <a:t>(1 + r</a:t>
            </a:r>
            <a:r>
              <a:rPr lang="en-US" sz="2800" baseline="-25000" dirty="0">
                <a:latin typeface="Tahoma" pitchFamily="34" charset="0"/>
              </a:rPr>
              <a:t>d</a:t>
            </a:r>
            <a:r>
              <a:rPr lang="en-US" sz="2800" dirty="0">
                <a:latin typeface="Tahoma" pitchFamily="34" charset="0"/>
              </a:rPr>
              <a:t>)</a:t>
            </a:r>
            <a:r>
              <a:rPr lang="en-US" sz="2800" baseline="30000" dirty="0">
                <a:latin typeface="Tahoma" pitchFamily="34" charset="0"/>
              </a:rPr>
              <a:t>N</a:t>
            </a:r>
          </a:p>
        </p:txBody>
      </p:sp>
      <p:sp>
        <p:nvSpPr>
          <p:cNvPr id="20499" name="Rectangle 36"/>
          <p:cNvSpPr>
            <a:spLocks noChangeArrowheads="1"/>
          </p:cNvSpPr>
          <p:nvPr/>
        </p:nvSpPr>
        <p:spPr bwMode="auto">
          <a:xfrm>
            <a:off x="3663950" y="2398713"/>
            <a:ext cx="681038" cy="5762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pPr eaLnBrk="0" hangingPunct="0"/>
            <a:r>
              <a:rPr lang="en-US" sz="3200" dirty="0">
                <a:latin typeface="Tahoma" pitchFamily="34" charset="0"/>
              </a:rPr>
              <a:t> ...</a:t>
            </a:r>
          </a:p>
        </p:txBody>
      </p:sp>
      <p:sp>
        <p:nvSpPr>
          <p:cNvPr id="20500" name="Rectangle 37"/>
          <p:cNvSpPr>
            <a:spLocks noChangeArrowheads="1"/>
          </p:cNvSpPr>
          <p:nvPr/>
        </p:nvSpPr>
        <p:spPr bwMode="auto">
          <a:xfrm>
            <a:off x="4203700" y="2536825"/>
            <a:ext cx="550863" cy="5159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pPr eaLnBrk="0" hangingPunct="0"/>
            <a:r>
              <a:rPr lang="en-US" sz="2800" dirty="0">
                <a:latin typeface="Tahoma" pitchFamily="34" charset="0"/>
              </a:rPr>
              <a:t> +</a:t>
            </a:r>
          </a:p>
        </p:txBody>
      </p:sp>
      <p:sp>
        <p:nvSpPr>
          <p:cNvPr id="20501" name="Rectangle 38"/>
          <p:cNvSpPr>
            <a:spLocks noChangeArrowheads="1"/>
          </p:cNvSpPr>
          <p:nvPr/>
        </p:nvSpPr>
        <p:spPr bwMode="auto">
          <a:xfrm>
            <a:off x="5092700" y="2286000"/>
            <a:ext cx="760413" cy="5159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pPr eaLnBrk="0" hangingPunct="0"/>
            <a:r>
              <a:rPr lang="en-US" sz="2800" dirty="0">
                <a:latin typeface="Tahoma" pitchFamily="34" charset="0"/>
              </a:rPr>
              <a:t>INT</a:t>
            </a:r>
          </a:p>
        </p:txBody>
      </p:sp>
      <p:sp>
        <p:nvSpPr>
          <p:cNvPr id="20502" name="Line 45"/>
          <p:cNvSpPr>
            <a:spLocks noChangeShapeType="1"/>
          </p:cNvSpPr>
          <p:nvPr/>
        </p:nvSpPr>
        <p:spPr bwMode="auto">
          <a:xfrm>
            <a:off x="1939924" y="4024313"/>
            <a:ext cx="1328738" cy="20636"/>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p>
        </p:txBody>
      </p:sp>
      <p:sp>
        <p:nvSpPr>
          <p:cNvPr id="20503" name="Line 48"/>
          <p:cNvSpPr>
            <a:spLocks noChangeShapeType="1"/>
          </p:cNvSpPr>
          <p:nvPr/>
        </p:nvSpPr>
        <p:spPr bwMode="auto">
          <a:xfrm>
            <a:off x="4719638" y="4024312"/>
            <a:ext cx="1325562" cy="12701"/>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p>
        </p:txBody>
      </p:sp>
      <p:sp>
        <p:nvSpPr>
          <p:cNvPr id="20504" name="Line 51"/>
          <p:cNvSpPr>
            <a:spLocks noChangeShapeType="1"/>
          </p:cNvSpPr>
          <p:nvPr/>
        </p:nvSpPr>
        <p:spPr bwMode="auto">
          <a:xfrm flipV="1">
            <a:off x="6535737" y="4037013"/>
            <a:ext cx="1582738"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p>
        </p:txBody>
      </p:sp>
      <p:sp>
        <p:nvSpPr>
          <p:cNvPr id="20505" name="Rectangle 52"/>
          <p:cNvSpPr>
            <a:spLocks noChangeArrowheads="1"/>
          </p:cNvSpPr>
          <p:nvPr/>
        </p:nvSpPr>
        <p:spPr bwMode="auto">
          <a:xfrm>
            <a:off x="228600" y="3751263"/>
            <a:ext cx="2056513" cy="5206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square" lIns="90488" tIns="44450" rIns="90488" bIns="44450">
            <a:spAutoFit/>
          </a:bodyPr>
          <a:lstStyle/>
          <a:p>
            <a:pPr eaLnBrk="0" hangingPunct="0"/>
            <a:r>
              <a:rPr lang="en-US" sz="2800" dirty="0" smtClean="0">
                <a:latin typeface="Tahoma" pitchFamily="34" charset="0"/>
              </a:rPr>
              <a:t>1528.16</a:t>
            </a:r>
            <a:endParaRPr lang="en-US" sz="2800" dirty="0">
              <a:latin typeface="Tahoma" pitchFamily="34" charset="0"/>
            </a:endParaRPr>
          </a:p>
        </p:txBody>
      </p:sp>
      <p:sp>
        <p:nvSpPr>
          <p:cNvPr id="20506" name="Rectangle 53"/>
          <p:cNvSpPr>
            <a:spLocks noChangeArrowheads="1"/>
          </p:cNvSpPr>
          <p:nvPr/>
        </p:nvSpPr>
        <p:spPr bwMode="auto">
          <a:xfrm>
            <a:off x="2262188" y="3581400"/>
            <a:ext cx="568325" cy="5159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pPr eaLnBrk="0" hangingPunct="0"/>
            <a:r>
              <a:rPr lang="en-US" sz="2800" dirty="0">
                <a:latin typeface="Tahoma" pitchFamily="34" charset="0"/>
              </a:rPr>
              <a:t>90</a:t>
            </a:r>
          </a:p>
        </p:txBody>
      </p:sp>
      <p:sp>
        <p:nvSpPr>
          <p:cNvPr id="20507" name="Rectangle 54"/>
          <p:cNvSpPr>
            <a:spLocks noChangeArrowheads="1"/>
          </p:cNvSpPr>
          <p:nvPr/>
        </p:nvSpPr>
        <p:spPr bwMode="auto">
          <a:xfrm>
            <a:off x="1962150" y="4037013"/>
            <a:ext cx="1522413" cy="5159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pPr eaLnBrk="0" hangingPunct="0"/>
            <a:r>
              <a:rPr lang="en-US" sz="2800" dirty="0">
                <a:latin typeface="Tahoma" pitchFamily="34" charset="0"/>
              </a:rPr>
              <a:t>(1 + r</a:t>
            </a:r>
            <a:r>
              <a:rPr lang="en-US" sz="2800" baseline="-25000" dirty="0">
                <a:latin typeface="Tahoma" pitchFamily="34" charset="0"/>
              </a:rPr>
              <a:t>d</a:t>
            </a:r>
            <a:r>
              <a:rPr lang="en-US" sz="2800" dirty="0">
                <a:latin typeface="Tahoma" pitchFamily="34" charset="0"/>
              </a:rPr>
              <a:t>)</a:t>
            </a:r>
            <a:r>
              <a:rPr lang="en-US" sz="2800" baseline="30000" dirty="0">
                <a:latin typeface="Tahoma" pitchFamily="34" charset="0"/>
              </a:rPr>
              <a:t>1</a:t>
            </a:r>
          </a:p>
        </p:txBody>
      </p:sp>
      <p:sp>
        <p:nvSpPr>
          <p:cNvPr id="20508" name="Rectangle 55"/>
          <p:cNvSpPr>
            <a:spLocks noChangeArrowheads="1"/>
          </p:cNvSpPr>
          <p:nvPr/>
        </p:nvSpPr>
        <p:spPr bwMode="auto">
          <a:xfrm>
            <a:off x="6640512" y="3529013"/>
            <a:ext cx="1360487" cy="5159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square" lIns="90488" tIns="44450" rIns="90488" bIns="44450">
            <a:spAutoFit/>
          </a:bodyPr>
          <a:lstStyle/>
          <a:p>
            <a:pPr eaLnBrk="0" hangingPunct="0"/>
            <a:r>
              <a:rPr lang="en-US" sz="2800" dirty="0">
                <a:latin typeface="Tahoma" pitchFamily="34" charset="0"/>
              </a:rPr>
              <a:t>1,000</a:t>
            </a:r>
          </a:p>
        </p:txBody>
      </p:sp>
      <p:sp>
        <p:nvSpPr>
          <p:cNvPr id="20509" name="Rectangle 57"/>
          <p:cNvSpPr>
            <a:spLocks noChangeArrowheads="1"/>
          </p:cNvSpPr>
          <p:nvPr/>
        </p:nvSpPr>
        <p:spPr bwMode="auto">
          <a:xfrm>
            <a:off x="6535737" y="4037013"/>
            <a:ext cx="1685925" cy="5206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square" lIns="90488" tIns="44450" rIns="90488" bIns="44450">
            <a:spAutoFit/>
          </a:bodyPr>
          <a:lstStyle/>
          <a:p>
            <a:pPr eaLnBrk="0" hangingPunct="0"/>
            <a:r>
              <a:rPr lang="en-US" sz="2800" dirty="0">
                <a:latin typeface="Tahoma" pitchFamily="34" charset="0"/>
              </a:rPr>
              <a:t>(1 + r</a:t>
            </a:r>
            <a:r>
              <a:rPr lang="en-US" sz="2800" baseline="-25000" dirty="0">
                <a:latin typeface="Tahoma" pitchFamily="34" charset="0"/>
              </a:rPr>
              <a:t>d</a:t>
            </a:r>
            <a:r>
              <a:rPr lang="en-US" sz="2800" dirty="0" smtClean="0">
                <a:latin typeface="Tahoma" pitchFamily="34" charset="0"/>
              </a:rPr>
              <a:t>)</a:t>
            </a:r>
            <a:r>
              <a:rPr lang="en-US" sz="2800" baseline="30000" dirty="0" smtClean="0">
                <a:latin typeface="Tahoma" pitchFamily="34" charset="0"/>
              </a:rPr>
              <a:t>14</a:t>
            </a:r>
            <a:endParaRPr lang="en-US" sz="2800" baseline="30000" dirty="0">
              <a:latin typeface="Tahoma" pitchFamily="34" charset="0"/>
            </a:endParaRPr>
          </a:p>
        </p:txBody>
      </p:sp>
      <p:sp>
        <p:nvSpPr>
          <p:cNvPr id="20510" name="Rectangle 61"/>
          <p:cNvSpPr>
            <a:spLocks noChangeArrowheads="1"/>
          </p:cNvSpPr>
          <p:nvPr/>
        </p:nvSpPr>
        <p:spPr bwMode="auto">
          <a:xfrm>
            <a:off x="1520825" y="3751263"/>
            <a:ext cx="439738" cy="5159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pPr eaLnBrk="0" hangingPunct="0"/>
            <a:r>
              <a:rPr lang="en-US" sz="2800" dirty="0">
                <a:latin typeface="Tahoma" pitchFamily="34" charset="0"/>
              </a:rPr>
              <a:t>=</a:t>
            </a:r>
          </a:p>
        </p:txBody>
      </p:sp>
      <p:sp>
        <p:nvSpPr>
          <p:cNvPr id="20511" name="Rectangle 66"/>
          <p:cNvSpPr>
            <a:spLocks noChangeArrowheads="1"/>
          </p:cNvSpPr>
          <p:nvPr/>
        </p:nvSpPr>
        <p:spPr bwMode="auto">
          <a:xfrm>
            <a:off x="4178300" y="3751263"/>
            <a:ext cx="292100" cy="5159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pPr eaLnBrk="0" hangingPunct="0"/>
            <a:r>
              <a:rPr lang="en-US" sz="2800" dirty="0">
                <a:latin typeface="Tahoma" pitchFamily="34" charset="0"/>
              </a:rPr>
              <a:t> </a:t>
            </a:r>
          </a:p>
        </p:txBody>
      </p:sp>
      <p:sp>
        <p:nvSpPr>
          <p:cNvPr id="20512" name="Rectangle 67"/>
          <p:cNvSpPr>
            <a:spLocks noChangeArrowheads="1"/>
          </p:cNvSpPr>
          <p:nvPr/>
        </p:nvSpPr>
        <p:spPr bwMode="auto">
          <a:xfrm>
            <a:off x="4316413" y="3806825"/>
            <a:ext cx="439737" cy="5159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pPr eaLnBrk="0" hangingPunct="0"/>
            <a:r>
              <a:rPr lang="en-US" sz="2800" dirty="0">
                <a:latin typeface="Tahoma" pitchFamily="34" charset="0"/>
              </a:rPr>
              <a:t>+</a:t>
            </a:r>
          </a:p>
        </p:txBody>
      </p:sp>
      <p:sp>
        <p:nvSpPr>
          <p:cNvPr id="20513" name="Rectangle 68"/>
          <p:cNvSpPr>
            <a:spLocks noChangeArrowheads="1"/>
          </p:cNvSpPr>
          <p:nvPr/>
        </p:nvSpPr>
        <p:spPr bwMode="auto">
          <a:xfrm>
            <a:off x="5087938" y="3581400"/>
            <a:ext cx="568325" cy="5159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pPr eaLnBrk="0" hangingPunct="0"/>
            <a:r>
              <a:rPr lang="en-US" sz="2800" dirty="0">
                <a:latin typeface="Tahoma" pitchFamily="34" charset="0"/>
              </a:rPr>
              <a:t>90</a:t>
            </a:r>
          </a:p>
        </p:txBody>
      </p:sp>
      <p:sp>
        <p:nvSpPr>
          <p:cNvPr id="20514" name="Rectangle 69"/>
          <p:cNvSpPr>
            <a:spLocks noChangeArrowheads="1"/>
          </p:cNvSpPr>
          <p:nvPr/>
        </p:nvSpPr>
        <p:spPr bwMode="auto">
          <a:xfrm>
            <a:off x="4608513" y="4037013"/>
            <a:ext cx="1681162" cy="5206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square" lIns="90488" tIns="44450" rIns="90488" bIns="44450">
            <a:spAutoFit/>
          </a:bodyPr>
          <a:lstStyle/>
          <a:p>
            <a:pPr eaLnBrk="0" hangingPunct="0"/>
            <a:r>
              <a:rPr lang="en-US" sz="2800" dirty="0">
                <a:latin typeface="Tahoma" pitchFamily="34" charset="0"/>
              </a:rPr>
              <a:t>(1 + r</a:t>
            </a:r>
            <a:r>
              <a:rPr lang="en-US" sz="2800" baseline="-25000" dirty="0">
                <a:latin typeface="Tahoma" pitchFamily="34" charset="0"/>
              </a:rPr>
              <a:t>d</a:t>
            </a:r>
            <a:r>
              <a:rPr lang="en-US" sz="2800" dirty="0" smtClean="0">
                <a:latin typeface="Tahoma" pitchFamily="34" charset="0"/>
              </a:rPr>
              <a:t>)</a:t>
            </a:r>
            <a:r>
              <a:rPr lang="en-US" sz="2800" baseline="30000" dirty="0" smtClean="0">
                <a:latin typeface="Tahoma" pitchFamily="34" charset="0"/>
              </a:rPr>
              <a:t>14</a:t>
            </a:r>
            <a:endParaRPr lang="en-US" sz="2800" baseline="30000" dirty="0">
              <a:latin typeface="Tahoma" pitchFamily="34" charset="0"/>
            </a:endParaRPr>
          </a:p>
        </p:txBody>
      </p:sp>
      <p:sp>
        <p:nvSpPr>
          <p:cNvPr id="20515" name="Rectangle 75"/>
          <p:cNvSpPr>
            <a:spLocks noChangeArrowheads="1"/>
          </p:cNvSpPr>
          <p:nvPr/>
        </p:nvSpPr>
        <p:spPr bwMode="auto">
          <a:xfrm>
            <a:off x="6103938" y="2547938"/>
            <a:ext cx="550862" cy="5159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pPr eaLnBrk="0" hangingPunct="0"/>
            <a:r>
              <a:rPr lang="en-US" sz="2800" dirty="0">
                <a:latin typeface="Tahoma" pitchFamily="34" charset="0"/>
              </a:rPr>
              <a:t> +</a:t>
            </a:r>
          </a:p>
        </p:txBody>
      </p:sp>
      <p:sp>
        <p:nvSpPr>
          <p:cNvPr id="20516" name="Rectangle 76"/>
          <p:cNvSpPr>
            <a:spLocks noChangeArrowheads="1"/>
          </p:cNvSpPr>
          <p:nvPr/>
        </p:nvSpPr>
        <p:spPr bwMode="auto">
          <a:xfrm>
            <a:off x="3278188" y="2547938"/>
            <a:ext cx="550862" cy="5159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pPr eaLnBrk="0" hangingPunct="0"/>
            <a:r>
              <a:rPr lang="en-US" sz="2800" dirty="0">
                <a:latin typeface="Tahoma" pitchFamily="34" charset="0"/>
              </a:rPr>
              <a:t> +</a:t>
            </a:r>
          </a:p>
        </p:txBody>
      </p:sp>
      <p:sp>
        <p:nvSpPr>
          <p:cNvPr id="20517" name="Rectangle 79"/>
          <p:cNvSpPr>
            <a:spLocks noChangeArrowheads="1"/>
          </p:cNvSpPr>
          <p:nvPr/>
        </p:nvSpPr>
        <p:spPr bwMode="auto">
          <a:xfrm>
            <a:off x="6103938" y="3802063"/>
            <a:ext cx="477836" cy="5206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square" lIns="90488" tIns="44450" rIns="90488" bIns="44450">
            <a:spAutoFit/>
          </a:bodyPr>
          <a:lstStyle/>
          <a:p>
            <a:pPr eaLnBrk="0" hangingPunct="0"/>
            <a:r>
              <a:rPr lang="en-US" sz="2800" dirty="0" smtClean="0">
                <a:latin typeface="Tahoma" pitchFamily="34" charset="0"/>
              </a:rPr>
              <a:t>+</a:t>
            </a:r>
            <a:endParaRPr lang="en-US" sz="2800" dirty="0">
              <a:latin typeface="Tahoma" pitchFamily="34" charset="0"/>
            </a:endParaRPr>
          </a:p>
        </p:txBody>
      </p:sp>
      <p:sp>
        <p:nvSpPr>
          <p:cNvPr id="20518" name="Rectangle 80"/>
          <p:cNvSpPr>
            <a:spLocks noChangeArrowheads="1"/>
          </p:cNvSpPr>
          <p:nvPr/>
        </p:nvSpPr>
        <p:spPr bwMode="auto">
          <a:xfrm>
            <a:off x="3149600" y="3798888"/>
            <a:ext cx="661988" cy="5159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pPr eaLnBrk="0" hangingPunct="0"/>
            <a:r>
              <a:rPr lang="en-US" sz="2800" dirty="0">
                <a:latin typeface="Tahoma" pitchFamily="34" charset="0"/>
              </a:rPr>
              <a:t>  +</a:t>
            </a:r>
          </a:p>
        </p:txBody>
      </p:sp>
      <p:sp>
        <p:nvSpPr>
          <p:cNvPr id="20519" name="AutoShape 83"/>
          <p:cNvSpPr>
            <a:spLocks noChangeArrowheads="1"/>
          </p:cNvSpPr>
          <p:nvPr/>
        </p:nvSpPr>
        <p:spPr bwMode="auto">
          <a:xfrm>
            <a:off x="1100138" y="5114925"/>
            <a:ext cx="1371600" cy="566738"/>
          </a:xfrm>
          <a:prstGeom prst="roundRect">
            <a:avLst>
              <a:gd name="adj" fmla="val 12495"/>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round/>
                <a:headEnd/>
                <a:tailEnd/>
              </a14:hiddenLine>
            </a:ext>
          </a:extLst>
        </p:spPr>
        <p:txBody>
          <a:bodyPr wrap="none" lIns="90488" tIns="44450" rIns="90488" bIns="44450" anchor="ctr"/>
          <a:lstStyle/>
          <a:p>
            <a:pPr algn="ctr" eaLnBrk="0" hangingPunct="0"/>
            <a:r>
              <a:rPr lang="en-US" sz="2600" b="1" dirty="0"/>
              <a:t>INPUTS</a:t>
            </a:r>
          </a:p>
        </p:txBody>
      </p:sp>
      <p:sp>
        <p:nvSpPr>
          <p:cNvPr id="20520" name="AutoShape 84"/>
          <p:cNvSpPr>
            <a:spLocks noChangeArrowheads="1"/>
          </p:cNvSpPr>
          <p:nvPr/>
        </p:nvSpPr>
        <p:spPr bwMode="auto">
          <a:xfrm>
            <a:off x="1090613" y="5989638"/>
            <a:ext cx="1371600" cy="566737"/>
          </a:xfrm>
          <a:prstGeom prst="roundRect">
            <a:avLst>
              <a:gd name="adj" fmla="val 12495"/>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round/>
                <a:headEnd/>
                <a:tailEnd/>
              </a14:hiddenLine>
            </a:ext>
          </a:extLst>
        </p:spPr>
        <p:txBody>
          <a:bodyPr wrap="none" lIns="90488" tIns="44450" rIns="90488" bIns="44450" anchor="ctr"/>
          <a:lstStyle/>
          <a:p>
            <a:pPr algn="ctr" eaLnBrk="0" hangingPunct="0"/>
            <a:r>
              <a:rPr lang="en-US" sz="2600" b="1" dirty="0"/>
              <a:t>OUTPUT</a:t>
            </a:r>
          </a:p>
        </p:txBody>
      </p:sp>
      <p:sp>
        <p:nvSpPr>
          <p:cNvPr id="20521" name="Rectangle 85"/>
          <p:cNvSpPr>
            <a:spLocks noChangeArrowheads="1"/>
          </p:cNvSpPr>
          <p:nvPr/>
        </p:nvSpPr>
        <p:spPr bwMode="auto">
          <a:xfrm>
            <a:off x="3606800" y="3613150"/>
            <a:ext cx="681038" cy="576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pPr eaLnBrk="0" hangingPunct="0"/>
            <a:r>
              <a:rPr lang="en-US" sz="3200" dirty="0">
                <a:latin typeface="Tahoma" pitchFamily="34" charset="0"/>
              </a:rPr>
              <a:t> ...</a:t>
            </a:r>
          </a:p>
        </p:txBody>
      </p:sp>
      <p:sp>
        <p:nvSpPr>
          <p:cNvPr id="20522" name="Rectangle 89"/>
          <p:cNvSpPr>
            <a:spLocks noGrp="1" noChangeArrowheads="1"/>
          </p:cNvSpPr>
          <p:nvPr>
            <p:ph type="title"/>
          </p:nvPr>
        </p:nvSpPr>
        <p:spPr/>
        <p:txBody>
          <a:bodyPr/>
          <a:lstStyle/>
          <a:p>
            <a:pPr eaLnBrk="1" hangingPunct="1"/>
            <a:r>
              <a:rPr lang="en-US" dirty="0" smtClean="0"/>
              <a:t>Find r</a:t>
            </a:r>
            <a:r>
              <a:rPr lang="en-US" baseline="-25000" dirty="0" smtClean="0"/>
              <a:t>d</a:t>
            </a:r>
          </a:p>
        </p:txBody>
      </p:sp>
      <p:sp>
        <p:nvSpPr>
          <p:cNvPr id="20523" name="Rectangle 92"/>
          <p:cNvSpPr>
            <a:spLocks noChangeArrowheads="1"/>
          </p:cNvSpPr>
          <p:nvPr/>
        </p:nvSpPr>
        <p:spPr bwMode="auto">
          <a:xfrm>
            <a:off x="4800600" y="2819400"/>
            <a:ext cx="1550988" cy="5159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pPr eaLnBrk="0" hangingPunct="0"/>
            <a:r>
              <a:rPr lang="en-US" sz="2800" dirty="0">
                <a:latin typeface="Tahoma" pitchFamily="34" charset="0"/>
              </a:rPr>
              <a:t>(1 + r</a:t>
            </a:r>
            <a:r>
              <a:rPr lang="en-US" sz="2800" baseline="-25000" dirty="0">
                <a:latin typeface="Tahoma" pitchFamily="34" charset="0"/>
              </a:rPr>
              <a:t>d</a:t>
            </a:r>
            <a:r>
              <a:rPr lang="en-US" sz="2800" dirty="0">
                <a:latin typeface="Tahoma" pitchFamily="34" charset="0"/>
              </a:rPr>
              <a:t>)</a:t>
            </a:r>
            <a:r>
              <a:rPr lang="en-US" sz="2800" baseline="30000" dirty="0">
                <a:latin typeface="Tahoma" pitchFamily="34" charset="0"/>
              </a:rPr>
              <a:t>N</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2F957243-18D8-4517-B86A-67EA182348C9}" type="slidenum">
              <a:rPr lang="en-US"/>
              <a:pPr>
                <a:defRPr/>
              </a:pPr>
              <a:t>24</a:t>
            </a:fld>
            <a:endParaRPr lang="en-US" dirty="0"/>
          </a:p>
        </p:txBody>
      </p:sp>
      <p:sp>
        <p:nvSpPr>
          <p:cNvPr id="32771" name="Rectangle 9"/>
          <p:cNvSpPr>
            <a:spLocks noGrp="1" noChangeArrowheads="1"/>
          </p:cNvSpPr>
          <p:nvPr>
            <p:ph type="title"/>
          </p:nvPr>
        </p:nvSpPr>
        <p:spPr/>
        <p:txBody>
          <a:bodyPr/>
          <a:lstStyle/>
          <a:p>
            <a:pPr eaLnBrk="1" hangingPunct="1"/>
            <a:r>
              <a:rPr lang="en-US" sz="3200" dirty="0" smtClean="0"/>
              <a:t>Calculate Yield in Excel</a:t>
            </a:r>
          </a:p>
        </p:txBody>
      </p:sp>
      <p:sp>
        <p:nvSpPr>
          <p:cNvPr id="32772" name="Rectangle 10"/>
          <p:cNvSpPr>
            <a:spLocks noGrp="1" noChangeArrowheads="1"/>
          </p:cNvSpPr>
          <p:nvPr>
            <p:ph type="body" idx="1"/>
          </p:nvPr>
        </p:nvSpPr>
        <p:spPr/>
        <p:txBody>
          <a:bodyPr/>
          <a:lstStyle/>
          <a:p>
            <a:pPr marL="0" indent="0" eaLnBrk="1" hangingPunct="1">
              <a:buNone/>
            </a:pPr>
            <a:r>
              <a:rPr lang="en-US" dirty="0" smtClean="0"/>
              <a:t>= RATE(N, PMT, PV, FV, 0)</a:t>
            </a:r>
            <a:endParaRPr lang="en-US" dirty="0">
              <a:latin typeface="Tahoma" pitchFamily="34" charset="0"/>
            </a:endParaRPr>
          </a:p>
          <a:p>
            <a:pPr>
              <a:lnSpc>
                <a:spcPct val="90000"/>
              </a:lnSpc>
              <a:spcBef>
                <a:spcPct val="15000"/>
              </a:spcBef>
              <a:tabLst>
                <a:tab pos="450850" algn="l"/>
              </a:tabLst>
            </a:pPr>
            <a:r>
              <a:rPr lang="en-US" dirty="0">
                <a:latin typeface="Tahoma" pitchFamily="34" charset="0"/>
              </a:rPr>
              <a:t>N: number of periods;</a:t>
            </a:r>
          </a:p>
          <a:p>
            <a:pPr>
              <a:lnSpc>
                <a:spcPct val="90000"/>
              </a:lnSpc>
              <a:spcBef>
                <a:spcPct val="15000"/>
              </a:spcBef>
              <a:tabLst>
                <a:tab pos="450850" algn="l"/>
              </a:tabLst>
            </a:pPr>
            <a:r>
              <a:rPr lang="en-US" dirty="0">
                <a:latin typeface="Tahoma" pitchFamily="34" charset="0"/>
              </a:rPr>
              <a:t>PMT: the periodic coupon payment</a:t>
            </a:r>
            <a:r>
              <a:rPr lang="en-US" dirty="0" smtClean="0">
                <a:latin typeface="Tahoma" pitchFamily="34" charset="0"/>
              </a:rPr>
              <a:t>;</a:t>
            </a:r>
          </a:p>
          <a:p>
            <a:pPr>
              <a:lnSpc>
                <a:spcPct val="90000"/>
              </a:lnSpc>
              <a:spcBef>
                <a:spcPct val="15000"/>
              </a:spcBef>
              <a:tabLst>
                <a:tab pos="450850" algn="l"/>
              </a:tabLst>
            </a:pPr>
            <a:r>
              <a:rPr lang="en-US" dirty="0" smtClean="0">
                <a:latin typeface="Tahoma" pitchFamily="34" charset="0"/>
              </a:rPr>
              <a:t>PV: the current price (cash outflow:”-”);</a:t>
            </a:r>
            <a:endParaRPr lang="en-US" dirty="0">
              <a:latin typeface="Tahoma" pitchFamily="34" charset="0"/>
            </a:endParaRPr>
          </a:p>
          <a:p>
            <a:pPr>
              <a:lnSpc>
                <a:spcPct val="90000"/>
              </a:lnSpc>
              <a:spcBef>
                <a:spcPct val="15000"/>
              </a:spcBef>
              <a:tabLst>
                <a:tab pos="450850" algn="l"/>
              </a:tabLst>
            </a:pPr>
            <a:r>
              <a:rPr lang="en-US" dirty="0">
                <a:latin typeface="Tahoma" pitchFamily="34" charset="0"/>
              </a:rPr>
              <a:t>FV: the face value/par </a:t>
            </a:r>
            <a:r>
              <a:rPr lang="en-US" dirty="0" smtClean="0">
                <a:latin typeface="Tahoma" pitchFamily="34" charset="0"/>
              </a:rPr>
              <a:t>value.</a:t>
            </a:r>
            <a:endParaRPr lang="en-US" dirty="0">
              <a:latin typeface="Tahoma" pitchFamily="34" charset="0"/>
            </a:endParaRPr>
          </a:p>
          <a:p>
            <a:pPr marL="0" indent="0" eaLnBrk="1" hangingPunct="1">
              <a:buNone/>
            </a:pPr>
            <a:endParaRPr lang="en-US" dirty="0" smtClean="0"/>
          </a:p>
        </p:txBody>
      </p:sp>
    </p:spTree>
    <p:extLst>
      <p:ext uri="{BB962C8B-B14F-4D97-AF65-F5344CB8AC3E}">
        <p14:creationId xmlns:p14="http://schemas.microsoft.com/office/powerpoint/2010/main" val="3578782932"/>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Slide Number Placeholder 4"/>
          <p:cNvSpPr>
            <a:spLocks noGrp="1"/>
          </p:cNvSpPr>
          <p:nvPr>
            <p:ph type="sldNum" sz="quarter" idx="12"/>
          </p:nvPr>
        </p:nvSpPr>
        <p:spPr/>
        <p:txBody>
          <a:bodyPr/>
          <a:lstStyle/>
          <a:p>
            <a:pPr>
              <a:defRPr/>
            </a:pPr>
            <a:fld id="{B745F3BB-9B0D-47E7-8E77-53468C65957C}" type="slidenum">
              <a:rPr lang="en-US"/>
              <a:pPr>
                <a:defRPr/>
              </a:pPr>
              <a:t>25</a:t>
            </a:fld>
            <a:endParaRPr lang="en-US" dirty="0"/>
          </a:p>
        </p:txBody>
      </p:sp>
      <p:sp>
        <p:nvSpPr>
          <p:cNvPr id="23555" name="Rectangle 13"/>
          <p:cNvSpPr>
            <a:spLocks noGrp="1" noChangeArrowheads="1"/>
          </p:cNvSpPr>
          <p:nvPr>
            <p:ph type="title"/>
          </p:nvPr>
        </p:nvSpPr>
        <p:spPr/>
        <p:txBody>
          <a:bodyPr/>
          <a:lstStyle/>
          <a:p>
            <a:pPr eaLnBrk="1" hangingPunct="1"/>
            <a:r>
              <a:rPr lang="en-US" dirty="0" smtClean="0"/>
              <a:t>5-6c Current Yield</a:t>
            </a:r>
            <a:br>
              <a:rPr lang="en-US" dirty="0" smtClean="0"/>
            </a:br>
            <a:r>
              <a:rPr lang="en-US" sz="3200" dirty="0" smtClean="0"/>
              <a:t>coupon component of YTM</a:t>
            </a:r>
          </a:p>
        </p:txBody>
      </p:sp>
      <p:sp>
        <p:nvSpPr>
          <p:cNvPr id="23556" name="Rectangle 6"/>
          <p:cNvSpPr>
            <a:spLocks noChangeArrowheads="1"/>
          </p:cNvSpPr>
          <p:nvPr/>
        </p:nvSpPr>
        <p:spPr bwMode="auto">
          <a:xfrm>
            <a:off x="609600" y="2438400"/>
            <a:ext cx="6256521" cy="402930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pPr eaLnBrk="0" hangingPunct="0"/>
            <a:r>
              <a:rPr lang="en-US" sz="3200" dirty="0">
                <a:latin typeface="Tahoma" pitchFamily="34" charset="0"/>
              </a:rPr>
              <a:t>Current </a:t>
            </a:r>
            <a:r>
              <a:rPr lang="en-US" sz="3200" dirty="0" smtClean="0">
                <a:latin typeface="Tahoma" pitchFamily="34" charset="0"/>
              </a:rPr>
              <a:t>Yield </a:t>
            </a:r>
            <a:r>
              <a:rPr lang="en-US" sz="3200" dirty="0">
                <a:latin typeface="Tahoma" pitchFamily="34" charset="0"/>
              </a:rPr>
              <a:t>=</a:t>
            </a:r>
          </a:p>
          <a:p>
            <a:pPr eaLnBrk="0" hangingPunct="0"/>
            <a:endParaRPr lang="en-US" sz="3200" dirty="0">
              <a:latin typeface="Tahoma" pitchFamily="34" charset="0"/>
            </a:endParaRPr>
          </a:p>
          <a:p>
            <a:pPr eaLnBrk="0" hangingPunct="0"/>
            <a:endParaRPr lang="en-US" sz="3200" dirty="0">
              <a:latin typeface="Tahoma" pitchFamily="34" charset="0"/>
            </a:endParaRPr>
          </a:p>
          <a:p>
            <a:pPr eaLnBrk="0" hangingPunct="0"/>
            <a:r>
              <a:rPr lang="en-US" sz="3200" dirty="0">
                <a:latin typeface="Tahoma" pitchFamily="34" charset="0"/>
              </a:rPr>
              <a:t>Capital G</a:t>
            </a:r>
            <a:r>
              <a:rPr lang="en-US" sz="3200" dirty="0" smtClean="0">
                <a:latin typeface="Tahoma" pitchFamily="34" charset="0"/>
              </a:rPr>
              <a:t>ains </a:t>
            </a:r>
            <a:r>
              <a:rPr lang="en-US" sz="3200" dirty="0">
                <a:latin typeface="Tahoma" pitchFamily="34" charset="0"/>
              </a:rPr>
              <a:t>Y</a:t>
            </a:r>
            <a:r>
              <a:rPr lang="en-US" sz="3200" dirty="0" smtClean="0">
                <a:latin typeface="Tahoma" pitchFamily="34" charset="0"/>
              </a:rPr>
              <a:t>ield </a:t>
            </a:r>
            <a:r>
              <a:rPr lang="en-US" sz="3200" dirty="0">
                <a:latin typeface="Tahoma" pitchFamily="34" charset="0"/>
              </a:rPr>
              <a:t>=</a:t>
            </a:r>
          </a:p>
          <a:p>
            <a:pPr eaLnBrk="0" hangingPunct="0"/>
            <a:endParaRPr lang="en-US" sz="3200" dirty="0">
              <a:latin typeface="Tahoma" pitchFamily="34" charset="0"/>
            </a:endParaRPr>
          </a:p>
          <a:p>
            <a:pPr eaLnBrk="0" hangingPunct="0"/>
            <a:endParaRPr lang="en-US" sz="3200" dirty="0">
              <a:latin typeface="Tahoma" pitchFamily="34" charset="0"/>
            </a:endParaRPr>
          </a:p>
          <a:p>
            <a:pPr eaLnBrk="0" hangingPunct="0"/>
            <a:r>
              <a:rPr lang="en-US" sz="3200" dirty="0">
                <a:latin typeface="Tahoma" pitchFamily="34" charset="0"/>
              </a:rPr>
              <a:t>	         =  YTM  =              +</a:t>
            </a:r>
          </a:p>
          <a:p>
            <a:pPr eaLnBrk="0" latinLnBrk="1" hangingPunct="0"/>
            <a:endParaRPr lang="en-US" sz="3200" dirty="0">
              <a:latin typeface="Tahoma" pitchFamily="34" charset="0"/>
            </a:endParaRPr>
          </a:p>
        </p:txBody>
      </p:sp>
      <p:sp>
        <p:nvSpPr>
          <p:cNvPr id="23557" name="Rectangle 7"/>
          <p:cNvSpPr>
            <a:spLocks noChangeArrowheads="1"/>
          </p:cNvSpPr>
          <p:nvPr/>
        </p:nvSpPr>
        <p:spPr bwMode="auto">
          <a:xfrm>
            <a:off x="3852171" y="2216150"/>
            <a:ext cx="3754234" cy="9761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pPr algn="ctr" eaLnBrk="0" hangingPunct="0">
              <a:lnSpc>
                <a:spcPct val="90000"/>
              </a:lnSpc>
            </a:pPr>
            <a:r>
              <a:rPr lang="en-US" sz="3200" u="sng" dirty="0">
                <a:latin typeface="Tahoma" pitchFamily="34" charset="0"/>
              </a:rPr>
              <a:t>a</a:t>
            </a:r>
            <a:r>
              <a:rPr lang="en-US" sz="3200" u="sng" dirty="0" smtClean="0">
                <a:latin typeface="Tahoma" pitchFamily="34" charset="0"/>
              </a:rPr>
              <a:t>nnual </a:t>
            </a:r>
            <a:r>
              <a:rPr lang="en-US" sz="3200" u="sng" dirty="0">
                <a:latin typeface="Tahoma" pitchFamily="34" charset="0"/>
              </a:rPr>
              <a:t>coupon </a:t>
            </a:r>
            <a:r>
              <a:rPr lang="en-US" sz="3200" u="sng" dirty="0" smtClean="0">
                <a:latin typeface="Tahoma" pitchFamily="34" charset="0"/>
              </a:rPr>
              <a:t>PMT</a:t>
            </a:r>
            <a:endParaRPr lang="en-US" sz="3200" u="sng" dirty="0">
              <a:latin typeface="Tahoma" pitchFamily="34" charset="0"/>
            </a:endParaRPr>
          </a:p>
          <a:p>
            <a:pPr algn="ctr" eaLnBrk="0" hangingPunct="0">
              <a:lnSpc>
                <a:spcPct val="90000"/>
              </a:lnSpc>
            </a:pPr>
            <a:r>
              <a:rPr lang="en-US" sz="3200" dirty="0" smtClean="0">
                <a:latin typeface="Tahoma" pitchFamily="34" charset="0"/>
              </a:rPr>
              <a:t>purchase</a:t>
            </a:r>
            <a:r>
              <a:rPr lang="en-US" sz="3200" dirty="0" smtClean="0">
                <a:latin typeface="Tahoma" pitchFamily="34" charset="0"/>
              </a:rPr>
              <a:t> </a:t>
            </a:r>
            <a:r>
              <a:rPr lang="en-US" sz="3200" dirty="0">
                <a:latin typeface="Tahoma" pitchFamily="34" charset="0"/>
              </a:rPr>
              <a:t>price</a:t>
            </a:r>
          </a:p>
        </p:txBody>
      </p:sp>
      <p:sp>
        <p:nvSpPr>
          <p:cNvPr id="23558" name="Rectangle 8"/>
          <p:cNvSpPr>
            <a:spLocks noChangeArrowheads="1"/>
          </p:cNvSpPr>
          <p:nvPr/>
        </p:nvSpPr>
        <p:spPr bwMode="auto">
          <a:xfrm>
            <a:off x="4907472" y="3748088"/>
            <a:ext cx="2972369" cy="98437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pPr algn="ctr" eaLnBrk="0" hangingPunct="0">
              <a:lnSpc>
                <a:spcPct val="90000"/>
              </a:lnSpc>
            </a:pPr>
            <a:r>
              <a:rPr lang="en-US" sz="3200" u="sng" dirty="0">
                <a:latin typeface="Tahoma" pitchFamily="34" charset="0"/>
              </a:rPr>
              <a:t>c</a:t>
            </a:r>
            <a:r>
              <a:rPr lang="en-US" sz="3200" u="sng" dirty="0" smtClean="0">
                <a:latin typeface="Tahoma" pitchFamily="34" charset="0"/>
              </a:rPr>
              <a:t>hange </a:t>
            </a:r>
            <a:r>
              <a:rPr lang="en-US" sz="3200" u="sng" dirty="0">
                <a:latin typeface="Tahoma" pitchFamily="34" charset="0"/>
              </a:rPr>
              <a:t>in price</a:t>
            </a:r>
          </a:p>
          <a:p>
            <a:pPr algn="ctr" eaLnBrk="0" hangingPunct="0">
              <a:lnSpc>
                <a:spcPct val="90000"/>
              </a:lnSpc>
            </a:pPr>
            <a:r>
              <a:rPr lang="en-US" sz="3200" dirty="0" smtClean="0">
                <a:latin typeface="Tahoma" pitchFamily="34" charset="0"/>
              </a:rPr>
              <a:t>purchase</a:t>
            </a:r>
            <a:r>
              <a:rPr lang="en-US" sz="3200" dirty="0" smtClean="0">
                <a:latin typeface="Tahoma" pitchFamily="34" charset="0"/>
              </a:rPr>
              <a:t> </a:t>
            </a:r>
            <a:r>
              <a:rPr lang="en-US" sz="3200" dirty="0">
                <a:latin typeface="Tahoma" pitchFamily="34" charset="0"/>
              </a:rPr>
              <a:t>price</a:t>
            </a:r>
          </a:p>
        </p:txBody>
      </p:sp>
      <p:sp>
        <p:nvSpPr>
          <p:cNvPr id="23559" name="Rectangle 9"/>
          <p:cNvSpPr>
            <a:spLocks noChangeArrowheads="1"/>
          </p:cNvSpPr>
          <p:nvPr/>
        </p:nvSpPr>
        <p:spPr bwMode="auto">
          <a:xfrm>
            <a:off x="577109" y="5183188"/>
            <a:ext cx="1958871" cy="98437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pPr algn="ctr" eaLnBrk="0" hangingPunct="0">
              <a:lnSpc>
                <a:spcPct val="90000"/>
              </a:lnSpc>
            </a:pPr>
            <a:r>
              <a:rPr lang="en-US" sz="3200" dirty="0" smtClean="0">
                <a:latin typeface="Tahoma" pitchFamily="34" charset="0"/>
              </a:rPr>
              <a:t>Exp. </a:t>
            </a:r>
            <a:r>
              <a:rPr lang="en-US" sz="3200" dirty="0">
                <a:latin typeface="Tahoma" pitchFamily="34" charset="0"/>
              </a:rPr>
              <a:t>T</a:t>
            </a:r>
            <a:r>
              <a:rPr lang="en-US" sz="3200" dirty="0" smtClean="0">
                <a:latin typeface="Tahoma" pitchFamily="34" charset="0"/>
              </a:rPr>
              <a:t>otal</a:t>
            </a:r>
            <a:endParaRPr lang="en-US" sz="3200" u="sng" dirty="0">
              <a:latin typeface="Tahoma" pitchFamily="34" charset="0"/>
            </a:endParaRPr>
          </a:p>
          <a:p>
            <a:pPr algn="ctr" eaLnBrk="0" hangingPunct="0">
              <a:lnSpc>
                <a:spcPct val="90000"/>
              </a:lnSpc>
            </a:pPr>
            <a:r>
              <a:rPr lang="en-US" sz="3200" dirty="0">
                <a:latin typeface="Tahoma" pitchFamily="34" charset="0"/>
              </a:rPr>
              <a:t>R</a:t>
            </a:r>
            <a:r>
              <a:rPr lang="en-US" sz="3200" dirty="0" smtClean="0">
                <a:latin typeface="Tahoma" pitchFamily="34" charset="0"/>
              </a:rPr>
              <a:t>eturn</a:t>
            </a:r>
            <a:endParaRPr lang="en-US" sz="3200" dirty="0">
              <a:latin typeface="Tahoma" pitchFamily="34" charset="0"/>
            </a:endParaRPr>
          </a:p>
        </p:txBody>
      </p:sp>
      <p:sp>
        <p:nvSpPr>
          <p:cNvPr id="23560" name="Rectangle 10"/>
          <p:cNvSpPr>
            <a:spLocks noChangeArrowheads="1"/>
          </p:cNvSpPr>
          <p:nvPr/>
        </p:nvSpPr>
        <p:spPr bwMode="auto">
          <a:xfrm>
            <a:off x="4532184" y="5183188"/>
            <a:ext cx="1832233" cy="98437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pPr algn="ctr" eaLnBrk="0" hangingPunct="0">
              <a:lnSpc>
                <a:spcPct val="90000"/>
              </a:lnSpc>
            </a:pPr>
            <a:r>
              <a:rPr lang="en-US" sz="3200" dirty="0" smtClean="0">
                <a:latin typeface="Tahoma" pitchFamily="34" charset="0"/>
              </a:rPr>
              <a:t>Exp. </a:t>
            </a:r>
            <a:endParaRPr lang="en-US" sz="3200" dirty="0">
              <a:latin typeface="Tahoma" pitchFamily="34" charset="0"/>
            </a:endParaRPr>
          </a:p>
          <a:p>
            <a:pPr algn="ctr" eaLnBrk="0" hangingPunct="0">
              <a:lnSpc>
                <a:spcPct val="90000"/>
              </a:lnSpc>
            </a:pPr>
            <a:r>
              <a:rPr lang="en-US" sz="3200" dirty="0" err="1" smtClean="0">
                <a:latin typeface="Tahoma" pitchFamily="34" charset="0"/>
              </a:rPr>
              <a:t>Curr</a:t>
            </a:r>
            <a:r>
              <a:rPr lang="en-US" sz="3200" dirty="0" smtClean="0">
                <a:latin typeface="Tahoma" pitchFamily="34" charset="0"/>
              </a:rPr>
              <a:t>. </a:t>
            </a:r>
            <a:r>
              <a:rPr lang="en-US" sz="3200" dirty="0" err="1" smtClean="0">
                <a:latin typeface="Tahoma" pitchFamily="34" charset="0"/>
              </a:rPr>
              <a:t>Yld</a:t>
            </a:r>
            <a:r>
              <a:rPr lang="en-US" sz="3200" dirty="0" smtClean="0">
                <a:latin typeface="Tahoma" pitchFamily="34" charset="0"/>
              </a:rPr>
              <a:t>.</a:t>
            </a:r>
            <a:endParaRPr lang="en-US" sz="3200" dirty="0">
              <a:latin typeface="Tahoma" pitchFamily="34" charset="0"/>
            </a:endParaRPr>
          </a:p>
        </p:txBody>
      </p:sp>
      <p:sp>
        <p:nvSpPr>
          <p:cNvPr id="23561" name="Rectangle 11"/>
          <p:cNvSpPr>
            <a:spLocks noChangeArrowheads="1"/>
          </p:cNvSpPr>
          <p:nvPr/>
        </p:nvSpPr>
        <p:spPr bwMode="auto">
          <a:xfrm>
            <a:off x="6806520" y="5183188"/>
            <a:ext cx="1987324" cy="98437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pPr algn="ctr" eaLnBrk="0" hangingPunct="0">
              <a:lnSpc>
                <a:spcPct val="90000"/>
              </a:lnSpc>
            </a:pPr>
            <a:r>
              <a:rPr lang="en-US" sz="3200" dirty="0" smtClean="0">
                <a:latin typeface="Tahoma" pitchFamily="34" charset="0"/>
              </a:rPr>
              <a:t>Exp. Cap.</a:t>
            </a:r>
            <a:endParaRPr lang="en-US" sz="3200" u="sng" dirty="0">
              <a:latin typeface="Tahoma" pitchFamily="34" charset="0"/>
            </a:endParaRPr>
          </a:p>
          <a:p>
            <a:pPr algn="ctr" eaLnBrk="0" hangingPunct="0">
              <a:lnSpc>
                <a:spcPct val="90000"/>
              </a:lnSpc>
            </a:pPr>
            <a:r>
              <a:rPr lang="en-US" sz="3200" dirty="0">
                <a:latin typeface="Tahoma" pitchFamily="34" charset="0"/>
              </a:rPr>
              <a:t>G</a:t>
            </a:r>
            <a:r>
              <a:rPr lang="en-US" sz="3200" dirty="0" smtClean="0">
                <a:latin typeface="Tahoma" pitchFamily="34" charset="0"/>
              </a:rPr>
              <a:t>ains </a:t>
            </a:r>
            <a:r>
              <a:rPr lang="en-US" sz="3200" dirty="0" err="1" smtClean="0">
                <a:latin typeface="Tahoma" pitchFamily="34" charset="0"/>
              </a:rPr>
              <a:t>Yld</a:t>
            </a:r>
            <a:r>
              <a:rPr lang="en-US" sz="3200" dirty="0" smtClean="0">
                <a:latin typeface="Tahoma" pitchFamily="34" charset="0"/>
              </a:rPr>
              <a:t>.</a:t>
            </a:r>
            <a:endParaRPr lang="en-US" sz="3200" dirty="0">
              <a:latin typeface="Tahoma" pitchFamily="34" charset="0"/>
            </a:endParaRPr>
          </a:p>
        </p:txBody>
      </p:sp>
    </p:spTree>
    <p:extLst>
      <p:ext uri="{BB962C8B-B14F-4D97-AF65-F5344CB8AC3E}">
        <p14:creationId xmlns:p14="http://schemas.microsoft.com/office/powerpoint/2010/main" val="90691165"/>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lide Number Placeholder 4"/>
          <p:cNvSpPr>
            <a:spLocks noGrp="1"/>
          </p:cNvSpPr>
          <p:nvPr>
            <p:ph type="sldNum" sz="quarter" idx="12"/>
          </p:nvPr>
        </p:nvSpPr>
        <p:spPr/>
        <p:txBody>
          <a:bodyPr/>
          <a:lstStyle/>
          <a:p>
            <a:pPr>
              <a:defRPr/>
            </a:pPr>
            <a:fld id="{78D17194-61A2-4F92-8DAA-8551F728BD19}" type="slidenum">
              <a:rPr lang="en-US"/>
              <a:pPr>
                <a:defRPr/>
              </a:pPr>
              <a:t>26</a:t>
            </a:fld>
            <a:endParaRPr lang="en-US" dirty="0"/>
          </a:p>
        </p:txBody>
      </p:sp>
      <p:sp>
        <p:nvSpPr>
          <p:cNvPr id="24579" name="Rectangle 10"/>
          <p:cNvSpPr>
            <a:spLocks noGrp="1" noChangeArrowheads="1"/>
          </p:cNvSpPr>
          <p:nvPr>
            <p:ph type="title"/>
          </p:nvPr>
        </p:nvSpPr>
        <p:spPr>
          <a:xfrm>
            <a:off x="1150938" y="293688"/>
            <a:ext cx="7793037" cy="1382712"/>
          </a:xfrm>
        </p:spPr>
        <p:txBody>
          <a:bodyPr/>
          <a:lstStyle/>
          <a:p>
            <a:pPr eaLnBrk="1" hangingPunct="1"/>
            <a:r>
              <a:rPr lang="en-US" sz="2800" dirty="0" smtClean="0"/>
              <a:t>For </a:t>
            </a:r>
            <a:r>
              <a:rPr lang="en-US" sz="2800" dirty="0" err="1" smtClean="0"/>
              <a:t>MicroDrive’s</a:t>
            </a:r>
            <a:r>
              <a:rPr lang="en-US" sz="2800" dirty="0" smtClean="0"/>
              <a:t> 9% coupon, 14-year remaining maturity bond</a:t>
            </a:r>
            <a:r>
              <a:rPr lang="en-US" sz="2800" dirty="0"/>
              <a:t> </a:t>
            </a:r>
            <a:r>
              <a:rPr lang="en-US" sz="2800" dirty="0" smtClean="0"/>
              <a:t>with P = $1,528.16</a:t>
            </a:r>
          </a:p>
        </p:txBody>
      </p:sp>
      <p:grpSp>
        <p:nvGrpSpPr>
          <p:cNvPr id="24580" name="Group 12"/>
          <p:cNvGrpSpPr>
            <a:grpSpLocks/>
          </p:cNvGrpSpPr>
          <p:nvPr/>
        </p:nvGrpSpPr>
        <p:grpSpPr bwMode="auto">
          <a:xfrm>
            <a:off x="908050" y="3154363"/>
            <a:ext cx="6500814" cy="1785937"/>
            <a:chOff x="572" y="1987"/>
            <a:chExt cx="4095" cy="1125"/>
          </a:xfrm>
        </p:grpSpPr>
        <p:sp>
          <p:nvSpPr>
            <p:cNvPr id="24581" name="Rectangle 7"/>
            <p:cNvSpPr>
              <a:spLocks noChangeArrowheads="1"/>
            </p:cNvSpPr>
            <p:nvPr/>
          </p:nvSpPr>
          <p:spPr bwMode="auto">
            <a:xfrm>
              <a:off x="572" y="2125"/>
              <a:ext cx="4095" cy="9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pPr eaLnBrk="0" hangingPunct="0"/>
              <a:r>
                <a:rPr lang="en-US" sz="3200" dirty="0">
                  <a:latin typeface="Tahoma" pitchFamily="34" charset="0"/>
                </a:rPr>
                <a:t>Current </a:t>
              </a:r>
              <a:r>
                <a:rPr lang="en-US" sz="3200" dirty="0" smtClean="0">
                  <a:latin typeface="Tahoma" pitchFamily="34" charset="0"/>
                </a:rPr>
                <a:t>Yield</a:t>
              </a:r>
              <a:r>
                <a:rPr lang="en-US" sz="3200" dirty="0">
                  <a:latin typeface="Tahoma" pitchFamily="34" charset="0"/>
                </a:rPr>
                <a:t> </a:t>
              </a:r>
              <a:r>
                <a:rPr lang="en-US" sz="3200" dirty="0" smtClean="0">
                  <a:latin typeface="Tahoma" pitchFamily="34" charset="0"/>
                </a:rPr>
                <a:t>=</a:t>
              </a:r>
              <a:endParaRPr lang="en-US" sz="3200" dirty="0">
                <a:latin typeface="Tahoma" pitchFamily="34" charset="0"/>
              </a:endParaRPr>
            </a:p>
            <a:p>
              <a:pPr eaLnBrk="0" hangingPunct="0"/>
              <a:endParaRPr lang="en-US" sz="3200" dirty="0">
                <a:latin typeface="Tahoma" pitchFamily="34" charset="0"/>
              </a:endParaRPr>
            </a:p>
            <a:p>
              <a:pPr eaLnBrk="0" hangingPunct="0"/>
              <a:r>
                <a:rPr lang="en-US" sz="3200" dirty="0">
                  <a:latin typeface="Tahoma" pitchFamily="34" charset="0"/>
                </a:rPr>
                <a:t>			= </a:t>
              </a:r>
              <a:r>
                <a:rPr lang="en-US" sz="3200" dirty="0" smtClean="0">
                  <a:latin typeface="Tahoma" pitchFamily="34" charset="0"/>
                </a:rPr>
                <a:t>0.0589 </a:t>
              </a:r>
              <a:r>
                <a:rPr lang="en-US" sz="3200" dirty="0">
                  <a:latin typeface="Tahoma" pitchFamily="34" charset="0"/>
                </a:rPr>
                <a:t>= </a:t>
              </a:r>
              <a:r>
                <a:rPr lang="en-US" sz="3200" dirty="0" smtClean="0">
                  <a:latin typeface="Tahoma" pitchFamily="34" charset="0"/>
                </a:rPr>
                <a:t>5.89%</a:t>
              </a:r>
              <a:r>
                <a:rPr lang="en-US" sz="3200" dirty="0">
                  <a:latin typeface="Tahoma" pitchFamily="34" charset="0"/>
                </a:rPr>
                <a:t>.</a:t>
              </a:r>
            </a:p>
          </p:txBody>
        </p:sp>
        <p:sp>
          <p:nvSpPr>
            <p:cNvPr id="24582" name="Rectangle 8"/>
            <p:cNvSpPr>
              <a:spLocks noChangeArrowheads="1"/>
            </p:cNvSpPr>
            <p:nvPr/>
          </p:nvSpPr>
          <p:spPr bwMode="auto">
            <a:xfrm>
              <a:off x="2359" y="1987"/>
              <a:ext cx="1181" cy="6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pPr algn="ctr" eaLnBrk="0" hangingPunct="0">
                <a:lnSpc>
                  <a:spcPct val="90000"/>
                </a:lnSpc>
              </a:pPr>
              <a:r>
                <a:rPr lang="en-US" sz="3200" u="sng" dirty="0" smtClean="0">
                  <a:latin typeface="Tahoma" pitchFamily="34" charset="0"/>
                </a:rPr>
                <a:t> $90 </a:t>
              </a:r>
              <a:endParaRPr lang="en-US" sz="3200" dirty="0">
                <a:latin typeface="Tahoma" pitchFamily="34" charset="0"/>
              </a:endParaRPr>
            </a:p>
            <a:p>
              <a:pPr algn="ctr" eaLnBrk="0" hangingPunct="0">
                <a:lnSpc>
                  <a:spcPct val="90000"/>
                </a:lnSpc>
              </a:pPr>
              <a:r>
                <a:rPr lang="en-US" sz="3200" dirty="0" smtClean="0">
                  <a:latin typeface="Tahoma" pitchFamily="34" charset="0"/>
                </a:rPr>
                <a:t>$1528.16</a:t>
              </a:r>
              <a:endParaRPr lang="en-US" sz="3200" dirty="0">
                <a:latin typeface="Tahoma" pitchFamily="34" charset="0"/>
              </a:endParaRPr>
            </a:p>
          </p:txBody>
        </p:sp>
      </p:gr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4"/>
          <p:cNvSpPr>
            <a:spLocks noGrp="1"/>
          </p:cNvSpPr>
          <p:nvPr>
            <p:ph type="sldNum" sz="quarter" idx="12"/>
          </p:nvPr>
        </p:nvSpPr>
        <p:spPr/>
        <p:txBody>
          <a:bodyPr/>
          <a:lstStyle/>
          <a:p>
            <a:pPr>
              <a:defRPr/>
            </a:pPr>
            <a:fld id="{AFE9D7F6-B77E-4443-8812-CC9DF3160B97}" type="slidenum">
              <a:rPr lang="en-US"/>
              <a:pPr>
                <a:defRPr/>
              </a:pPr>
              <a:t>27</a:t>
            </a:fld>
            <a:endParaRPr lang="en-US" dirty="0"/>
          </a:p>
        </p:txBody>
      </p:sp>
      <p:sp>
        <p:nvSpPr>
          <p:cNvPr id="25603" name="Rectangle 5"/>
          <p:cNvSpPr>
            <a:spLocks noChangeArrowheads="1"/>
          </p:cNvSpPr>
          <p:nvPr/>
        </p:nvSpPr>
        <p:spPr bwMode="auto">
          <a:xfrm>
            <a:off x="985838" y="2286000"/>
            <a:ext cx="7700962" cy="20595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8" tIns="44450" rIns="90488" bIns="44450">
            <a:spAutoFit/>
          </a:bodyPr>
          <a:lstStyle/>
          <a:p>
            <a:pPr eaLnBrk="0" hangingPunct="0"/>
            <a:endParaRPr lang="en-US" sz="3200" b="1" dirty="0"/>
          </a:p>
          <a:p>
            <a:pPr eaLnBrk="0" hangingPunct="0"/>
            <a:r>
              <a:rPr lang="en-US" sz="3200" dirty="0" smtClean="0">
                <a:latin typeface="Tahoma" pitchFamily="34" charset="0"/>
              </a:rPr>
              <a:t>Cap. </a:t>
            </a:r>
            <a:r>
              <a:rPr lang="en-US" sz="3200" dirty="0">
                <a:latin typeface="Tahoma" pitchFamily="34" charset="0"/>
              </a:rPr>
              <a:t>gains yield = YTM - Current yield</a:t>
            </a:r>
          </a:p>
          <a:p>
            <a:pPr eaLnBrk="0" hangingPunct="0"/>
            <a:r>
              <a:rPr lang="en-US" sz="3200" dirty="0">
                <a:latin typeface="Tahoma" pitchFamily="34" charset="0"/>
              </a:rPr>
              <a:t>			 = 4</a:t>
            </a:r>
            <a:r>
              <a:rPr lang="en-US" sz="3200" dirty="0" smtClean="0">
                <a:latin typeface="Tahoma" pitchFamily="34" charset="0"/>
              </a:rPr>
              <a:t>% </a:t>
            </a:r>
            <a:r>
              <a:rPr lang="en-US" sz="3200" dirty="0">
                <a:latin typeface="Tahoma" pitchFamily="34" charset="0"/>
              </a:rPr>
              <a:t>- </a:t>
            </a:r>
            <a:r>
              <a:rPr lang="en-US" sz="3200" dirty="0" smtClean="0">
                <a:latin typeface="Tahoma" pitchFamily="34" charset="0"/>
              </a:rPr>
              <a:t>5.89%</a:t>
            </a:r>
            <a:endParaRPr lang="en-US" sz="3200" dirty="0">
              <a:latin typeface="Tahoma" pitchFamily="34" charset="0"/>
            </a:endParaRPr>
          </a:p>
          <a:p>
            <a:pPr eaLnBrk="0" hangingPunct="0"/>
            <a:r>
              <a:rPr lang="en-US" sz="3200" dirty="0">
                <a:latin typeface="Tahoma" pitchFamily="34" charset="0"/>
              </a:rPr>
              <a:t>			 = </a:t>
            </a:r>
            <a:r>
              <a:rPr lang="en-US" sz="3200" dirty="0" smtClean="0">
                <a:latin typeface="Tahoma" pitchFamily="34" charset="0"/>
              </a:rPr>
              <a:t>-1.89%</a:t>
            </a:r>
            <a:r>
              <a:rPr lang="en-US" sz="3200" dirty="0">
                <a:latin typeface="Tahoma" pitchFamily="34" charset="0"/>
              </a:rPr>
              <a:t>.</a:t>
            </a:r>
          </a:p>
        </p:txBody>
      </p:sp>
      <p:sp>
        <p:nvSpPr>
          <p:cNvPr id="25604" name="Rectangle 6"/>
          <p:cNvSpPr>
            <a:spLocks noChangeArrowheads="1"/>
          </p:cNvSpPr>
          <p:nvPr/>
        </p:nvSpPr>
        <p:spPr bwMode="auto">
          <a:xfrm>
            <a:off x="990600" y="4648200"/>
            <a:ext cx="7908925" cy="7053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8" tIns="44450" rIns="90488" bIns="44450">
            <a:spAutoFit/>
          </a:bodyPr>
          <a:lstStyle/>
          <a:p>
            <a:pPr eaLnBrk="0" hangingPunct="0"/>
            <a:r>
              <a:rPr lang="en-US" sz="2000" dirty="0" smtClean="0">
                <a:latin typeface="Tahoma" pitchFamily="34" charset="0"/>
              </a:rPr>
              <a:t>For capital gains/loss yield: Could </a:t>
            </a:r>
            <a:r>
              <a:rPr lang="en-US" sz="2000" dirty="0">
                <a:latin typeface="Tahoma" pitchFamily="34" charset="0"/>
              </a:rPr>
              <a:t>also find </a:t>
            </a:r>
            <a:r>
              <a:rPr lang="en-US" sz="2000" dirty="0" smtClean="0">
                <a:latin typeface="Tahoma" pitchFamily="34" charset="0"/>
              </a:rPr>
              <a:t>bond prices at time 1 and 0, get the difference</a:t>
            </a:r>
            <a:r>
              <a:rPr lang="en-US" sz="2000" dirty="0">
                <a:latin typeface="Tahoma" pitchFamily="34" charset="0"/>
              </a:rPr>
              <a:t>, and divide by </a:t>
            </a:r>
            <a:r>
              <a:rPr lang="en-US" sz="2000" dirty="0" smtClean="0">
                <a:latin typeface="Tahoma" pitchFamily="34" charset="0"/>
              </a:rPr>
              <a:t>price at time</a:t>
            </a:r>
            <a:r>
              <a:rPr lang="en-US" sz="2000" dirty="0">
                <a:latin typeface="Tahoma" pitchFamily="34" charset="0"/>
              </a:rPr>
              <a:t> </a:t>
            </a:r>
            <a:r>
              <a:rPr lang="en-US" sz="2000" dirty="0" smtClean="0">
                <a:latin typeface="Tahoma" pitchFamily="34" charset="0"/>
              </a:rPr>
              <a:t>0.  </a:t>
            </a:r>
            <a:r>
              <a:rPr lang="en-US" sz="2000" dirty="0">
                <a:latin typeface="Tahoma" pitchFamily="34" charset="0"/>
              </a:rPr>
              <a:t>Same answer</a:t>
            </a:r>
            <a:r>
              <a:rPr lang="en-US" sz="2000" dirty="0" smtClean="0">
                <a:latin typeface="Tahoma" pitchFamily="34" charset="0"/>
              </a:rPr>
              <a:t>.</a:t>
            </a:r>
          </a:p>
        </p:txBody>
      </p:sp>
      <p:sp>
        <p:nvSpPr>
          <p:cNvPr id="25605" name="Rectangle 8"/>
          <p:cNvSpPr>
            <a:spLocks noGrp="1" noChangeArrowheads="1"/>
          </p:cNvSpPr>
          <p:nvPr>
            <p:ph type="title"/>
          </p:nvPr>
        </p:nvSpPr>
        <p:spPr/>
        <p:txBody>
          <a:bodyPr/>
          <a:lstStyle/>
          <a:p>
            <a:pPr eaLnBrk="1" hangingPunct="1"/>
            <a:r>
              <a:rPr lang="en-US" dirty="0" smtClean="0"/>
              <a:t>YTM = Current yield + Capital gains yield</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 name="Slide Number Placeholder 4"/>
          <p:cNvSpPr>
            <a:spLocks noGrp="1"/>
          </p:cNvSpPr>
          <p:nvPr>
            <p:ph type="sldNum" sz="quarter" idx="12"/>
          </p:nvPr>
        </p:nvSpPr>
        <p:spPr/>
        <p:txBody>
          <a:bodyPr/>
          <a:lstStyle/>
          <a:p>
            <a:pPr>
              <a:defRPr/>
            </a:pPr>
            <a:fld id="{6061A34B-8AB4-4813-B759-698C5A6356F6}" type="slidenum">
              <a:rPr lang="en-US"/>
              <a:pPr>
                <a:defRPr/>
              </a:pPr>
              <a:t>28</a:t>
            </a:fld>
            <a:endParaRPr lang="en-US" dirty="0"/>
          </a:p>
        </p:txBody>
      </p:sp>
      <p:sp>
        <p:nvSpPr>
          <p:cNvPr id="22531" name="Rectangle 17"/>
          <p:cNvSpPr>
            <a:spLocks noGrp="1" noChangeArrowheads="1"/>
          </p:cNvSpPr>
          <p:nvPr>
            <p:ph type="title"/>
          </p:nvPr>
        </p:nvSpPr>
        <p:spPr/>
        <p:txBody>
          <a:bodyPr/>
          <a:lstStyle/>
          <a:p>
            <a:pPr eaLnBrk="1" hangingPunct="1"/>
            <a:r>
              <a:rPr lang="en-US" sz="2800" dirty="0" smtClean="0"/>
              <a:t>5-6b Yield to Call (YTC) for Callable Bonds</a:t>
            </a:r>
            <a:r>
              <a:rPr lang="en-US" sz="2800" dirty="0"/>
              <a:t/>
            </a:r>
            <a:br>
              <a:rPr lang="en-US" sz="2800" dirty="0"/>
            </a:br>
            <a:r>
              <a:rPr lang="en-US" sz="1800" dirty="0" smtClean="0"/>
              <a:t>Example: Find YTC if the bond in the previous example is callable in 9 years at a call price of $1,100 (par value + $100 call premium)</a:t>
            </a:r>
          </a:p>
        </p:txBody>
      </p:sp>
      <p:sp>
        <p:nvSpPr>
          <p:cNvPr id="22532" name="Rectangle 14"/>
          <p:cNvSpPr>
            <a:spLocks noChangeArrowheads="1"/>
          </p:cNvSpPr>
          <p:nvPr/>
        </p:nvSpPr>
        <p:spPr bwMode="auto">
          <a:xfrm>
            <a:off x="1676400" y="4114800"/>
            <a:ext cx="6172200" cy="181331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square" lIns="90488" tIns="44450" rIns="90488" bIns="44450">
            <a:spAutoFit/>
          </a:bodyPr>
          <a:lstStyle/>
          <a:p>
            <a:pPr eaLnBrk="0" hangingPunct="0"/>
            <a:r>
              <a:rPr lang="en-US" sz="1600" b="1" dirty="0" smtClean="0">
                <a:latin typeface="Tahoma" pitchFamily="34" charset="0"/>
              </a:rPr>
              <a:t>The impact of call provision in bond contract/indenture:</a:t>
            </a:r>
          </a:p>
          <a:p>
            <a:pPr eaLnBrk="0" hangingPunct="0"/>
            <a:r>
              <a:rPr lang="en-US" sz="1600" dirty="0" smtClean="0">
                <a:latin typeface="Tahoma" pitchFamily="34" charset="0"/>
              </a:rPr>
              <a:t>The bond is selling </a:t>
            </a:r>
            <a:r>
              <a:rPr lang="en-US" sz="1600" dirty="0">
                <a:latin typeface="Tahoma" pitchFamily="34" charset="0"/>
              </a:rPr>
              <a:t>at a </a:t>
            </a:r>
            <a:r>
              <a:rPr lang="en-US" sz="1600" dirty="0" smtClean="0">
                <a:latin typeface="Tahoma" pitchFamily="34" charset="0"/>
              </a:rPr>
              <a:t>premium because </a:t>
            </a:r>
            <a:r>
              <a:rPr lang="en-US" sz="1600" dirty="0">
                <a:latin typeface="Tahoma" pitchFamily="34" charset="0"/>
              </a:rPr>
              <a:t>coupon = 9% &gt; </a:t>
            </a:r>
            <a:r>
              <a:rPr lang="en-US" sz="1600" dirty="0" smtClean="0">
                <a:latin typeface="Tahoma" pitchFamily="34" charset="0"/>
              </a:rPr>
              <a:t>YTM (r</a:t>
            </a:r>
            <a:r>
              <a:rPr lang="en-US" sz="1600" baseline="-25000" dirty="0" smtClean="0">
                <a:latin typeface="Tahoma" pitchFamily="34" charset="0"/>
              </a:rPr>
              <a:t>d</a:t>
            </a:r>
            <a:r>
              <a:rPr lang="en-US" sz="1600" dirty="0" smtClean="0">
                <a:latin typeface="Tahoma" pitchFamily="34" charset="0"/>
              </a:rPr>
              <a:t>)= 4% (previous example). But since it has a call provision, the bond is likely to be called back exactly because the issuer can refund the bond at the lower going interest rate 4%. As a result, the bondholders would probably earn the YTC (3.15%) rather than YTM (4%).</a:t>
            </a:r>
            <a:endParaRPr lang="en-US" sz="1600" dirty="0">
              <a:latin typeface="Tahoma" pitchFamily="34" charset="0"/>
            </a:endParaRPr>
          </a:p>
        </p:txBody>
      </p:sp>
      <p:grpSp>
        <p:nvGrpSpPr>
          <p:cNvPr id="22533" name="Group 18"/>
          <p:cNvGrpSpPr>
            <a:grpSpLocks/>
          </p:cNvGrpSpPr>
          <p:nvPr/>
        </p:nvGrpSpPr>
        <p:grpSpPr bwMode="auto">
          <a:xfrm>
            <a:off x="609600" y="2386013"/>
            <a:ext cx="7861300" cy="1441450"/>
            <a:chOff x="384" y="1503"/>
            <a:chExt cx="4952" cy="908"/>
          </a:xfrm>
        </p:grpSpPr>
        <p:sp>
          <p:nvSpPr>
            <p:cNvPr id="22534" name="AutoShape 7"/>
            <p:cNvSpPr>
              <a:spLocks noChangeArrowheads="1"/>
            </p:cNvSpPr>
            <p:nvPr/>
          </p:nvSpPr>
          <p:spPr bwMode="auto">
            <a:xfrm>
              <a:off x="1515" y="1847"/>
              <a:ext cx="320" cy="248"/>
            </a:xfrm>
            <a:prstGeom prst="roundRect">
              <a:avLst>
                <a:gd name="adj" fmla="val 12495"/>
              </a:avLst>
            </a:prstGeom>
            <a:solidFill>
              <a:schemeClr val="accent1"/>
            </a:solidFill>
            <a:ln w="25400">
              <a:solidFill>
                <a:schemeClr val="tx1"/>
              </a:solidFill>
              <a:round/>
              <a:headEnd/>
              <a:tailEnd/>
            </a:ln>
          </p:spPr>
          <p:txBody>
            <a:bodyPr wrap="none" anchor="ctr"/>
            <a:lstStyle/>
            <a:p>
              <a:pPr eaLnBrk="0" hangingPunct="0"/>
              <a:endParaRPr lang="en-US" dirty="0"/>
            </a:p>
          </p:txBody>
        </p:sp>
        <p:sp>
          <p:nvSpPr>
            <p:cNvPr id="22535" name="AutoShape 8"/>
            <p:cNvSpPr>
              <a:spLocks noChangeArrowheads="1"/>
            </p:cNvSpPr>
            <p:nvPr/>
          </p:nvSpPr>
          <p:spPr bwMode="auto">
            <a:xfrm>
              <a:off x="2127" y="1847"/>
              <a:ext cx="512" cy="248"/>
            </a:xfrm>
            <a:prstGeom prst="roundRect">
              <a:avLst>
                <a:gd name="adj" fmla="val 12495"/>
              </a:avLst>
            </a:prstGeom>
            <a:solidFill>
              <a:schemeClr val="accent1"/>
            </a:solidFill>
            <a:ln w="25400">
              <a:solidFill>
                <a:schemeClr val="tx1"/>
              </a:solidFill>
              <a:round/>
              <a:headEnd/>
              <a:tailEnd/>
            </a:ln>
          </p:spPr>
          <p:txBody>
            <a:bodyPr wrap="none" anchor="ctr"/>
            <a:lstStyle/>
            <a:p>
              <a:pPr eaLnBrk="0" hangingPunct="0"/>
              <a:endParaRPr lang="en-US" dirty="0"/>
            </a:p>
          </p:txBody>
        </p:sp>
        <p:sp>
          <p:nvSpPr>
            <p:cNvPr id="22536" name="AutoShape 9"/>
            <p:cNvSpPr>
              <a:spLocks noChangeArrowheads="1"/>
            </p:cNvSpPr>
            <p:nvPr/>
          </p:nvSpPr>
          <p:spPr bwMode="auto">
            <a:xfrm>
              <a:off x="2931" y="1847"/>
              <a:ext cx="368" cy="248"/>
            </a:xfrm>
            <a:prstGeom prst="roundRect">
              <a:avLst>
                <a:gd name="adj" fmla="val 12495"/>
              </a:avLst>
            </a:prstGeom>
            <a:solidFill>
              <a:schemeClr val="accent1"/>
            </a:solidFill>
            <a:ln w="25400">
              <a:solidFill>
                <a:schemeClr val="tx1"/>
              </a:solidFill>
              <a:round/>
              <a:headEnd/>
              <a:tailEnd/>
            </a:ln>
          </p:spPr>
          <p:txBody>
            <a:bodyPr wrap="none" anchor="ctr"/>
            <a:lstStyle/>
            <a:p>
              <a:pPr eaLnBrk="0" hangingPunct="0"/>
              <a:endParaRPr lang="en-US" dirty="0"/>
            </a:p>
          </p:txBody>
        </p:sp>
        <p:sp>
          <p:nvSpPr>
            <p:cNvPr id="22537" name="AutoShape 10"/>
            <p:cNvSpPr>
              <a:spLocks noChangeArrowheads="1"/>
            </p:cNvSpPr>
            <p:nvPr/>
          </p:nvSpPr>
          <p:spPr bwMode="auto">
            <a:xfrm>
              <a:off x="3591" y="1847"/>
              <a:ext cx="512" cy="248"/>
            </a:xfrm>
            <a:prstGeom prst="roundRect">
              <a:avLst>
                <a:gd name="adj" fmla="val 12495"/>
              </a:avLst>
            </a:prstGeom>
            <a:solidFill>
              <a:schemeClr val="accent1"/>
            </a:solidFill>
            <a:ln w="25400">
              <a:solidFill>
                <a:schemeClr val="tx1"/>
              </a:solidFill>
              <a:round/>
              <a:headEnd/>
              <a:tailEnd/>
            </a:ln>
          </p:spPr>
          <p:txBody>
            <a:bodyPr wrap="none" anchor="ctr"/>
            <a:lstStyle/>
            <a:p>
              <a:pPr eaLnBrk="0" hangingPunct="0"/>
              <a:endParaRPr lang="en-US" dirty="0"/>
            </a:p>
          </p:txBody>
        </p:sp>
        <p:sp>
          <p:nvSpPr>
            <p:cNvPr id="22538" name="AutoShape 11"/>
            <p:cNvSpPr>
              <a:spLocks noChangeArrowheads="1"/>
            </p:cNvSpPr>
            <p:nvPr/>
          </p:nvSpPr>
          <p:spPr bwMode="auto">
            <a:xfrm>
              <a:off x="4395" y="1847"/>
              <a:ext cx="464" cy="248"/>
            </a:xfrm>
            <a:prstGeom prst="roundRect">
              <a:avLst>
                <a:gd name="adj" fmla="val 12495"/>
              </a:avLst>
            </a:prstGeom>
            <a:solidFill>
              <a:schemeClr val="accent1"/>
            </a:solidFill>
            <a:ln w="25400">
              <a:solidFill>
                <a:schemeClr val="tx1"/>
              </a:solidFill>
              <a:round/>
              <a:headEnd/>
              <a:tailEnd/>
            </a:ln>
          </p:spPr>
          <p:txBody>
            <a:bodyPr wrap="none" anchor="ctr"/>
            <a:lstStyle/>
            <a:p>
              <a:pPr eaLnBrk="0" hangingPunct="0"/>
              <a:endParaRPr lang="en-US" dirty="0"/>
            </a:p>
          </p:txBody>
        </p:sp>
        <p:sp>
          <p:nvSpPr>
            <p:cNvPr id="22539" name="Rectangle 13"/>
            <p:cNvSpPr>
              <a:spLocks noChangeArrowheads="1"/>
            </p:cNvSpPr>
            <p:nvPr/>
          </p:nvSpPr>
          <p:spPr bwMode="auto">
            <a:xfrm>
              <a:off x="384" y="1584"/>
              <a:ext cx="4952" cy="8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8" tIns="44450" rIns="90488" bIns="44450">
              <a:spAutoFit/>
            </a:bodyPr>
            <a:lstStyle/>
            <a:p>
              <a:pPr eaLnBrk="0" hangingPunct="0"/>
              <a:r>
                <a:rPr lang="en-US" sz="2600" b="1" dirty="0"/>
                <a:t>		9	          </a:t>
              </a:r>
              <a:r>
                <a:rPr lang="en-US" sz="2600" b="1" dirty="0" smtClean="0"/>
                <a:t>-1528.16    90      </a:t>
              </a:r>
              <a:r>
                <a:rPr lang="en-US" sz="2600" b="1" dirty="0" smtClean="0">
                  <a:solidFill>
                    <a:srgbClr val="FF0000"/>
                  </a:solidFill>
                </a:rPr>
                <a:t>1100</a:t>
              </a:r>
              <a:endParaRPr lang="en-US" sz="2600" b="1" dirty="0">
                <a:solidFill>
                  <a:srgbClr val="FF0000"/>
                </a:solidFill>
              </a:endParaRPr>
            </a:p>
            <a:p>
              <a:pPr eaLnBrk="0" hangingPunct="0"/>
              <a:r>
                <a:rPr lang="en-US" sz="2600" b="1" dirty="0"/>
                <a:t>		N	I/YR	    PV	      PMT	FV</a:t>
              </a:r>
            </a:p>
            <a:p>
              <a:pPr eaLnBrk="0" hangingPunct="0"/>
              <a:r>
                <a:rPr lang="en-US" sz="2600" b="1" dirty="0"/>
                <a:t>			 </a:t>
              </a:r>
              <a:r>
                <a:rPr lang="en-US" sz="2600" b="1" dirty="0" smtClean="0"/>
                <a:t>3.15</a:t>
              </a:r>
              <a:endParaRPr lang="en-US" sz="2600" b="1" dirty="0"/>
            </a:p>
          </p:txBody>
        </p:sp>
        <p:sp>
          <p:nvSpPr>
            <p:cNvPr id="22540" name="AutoShape 15"/>
            <p:cNvSpPr>
              <a:spLocks noChangeArrowheads="1"/>
            </p:cNvSpPr>
            <p:nvPr/>
          </p:nvSpPr>
          <p:spPr bwMode="auto">
            <a:xfrm>
              <a:off x="578" y="1503"/>
              <a:ext cx="864" cy="357"/>
            </a:xfrm>
            <a:prstGeom prst="roundRect">
              <a:avLst>
                <a:gd name="adj" fmla="val 12495"/>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round/>
                  <a:headEnd/>
                  <a:tailEnd/>
                </a14:hiddenLine>
              </a:ext>
            </a:extLst>
          </p:spPr>
          <p:txBody>
            <a:bodyPr wrap="none" lIns="90488" tIns="44450" rIns="90488" bIns="44450" anchor="ctr"/>
            <a:lstStyle/>
            <a:p>
              <a:pPr algn="ctr" eaLnBrk="0" hangingPunct="0"/>
              <a:r>
                <a:rPr lang="en-US" sz="2600" b="1" dirty="0"/>
                <a:t>INPUTS</a:t>
              </a:r>
            </a:p>
          </p:txBody>
        </p:sp>
        <p:sp>
          <p:nvSpPr>
            <p:cNvPr id="22541" name="AutoShape 16"/>
            <p:cNvSpPr>
              <a:spLocks noChangeArrowheads="1"/>
            </p:cNvSpPr>
            <p:nvPr/>
          </p:nvSpPr>
          <p:spPr bwMode="auto">
            <a:xfrm>
              <a:off x="572" y="2054"/>
              <a:ext cx="864" cy="357"/>
            </a:xfrm>
            <a:prstGeom prst="roundRect">
              <a:avLst>
                <a:gd name="adj" fmla="val 12495"/>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round/>
                  <a:headEnd/>
                  <a:tailEnd/>
                </a14:hiddenLine>
              </a:ext>
            </a:extLst>
          </p:spPr>
          <p:txBody>
            <a:bodyPr wrap="none" lIns="90488" tIns="44450" rIns="90488" bIns="44450" anchor="ctr"/>
            <a:lstStyle/>
            <a:p>
              <a:pPr algn="ctr" eaLnBrk="0" hangingPunct="0"/>
              <a:r>
                <a:rPr lang="en-US" sz="2600" b="1" dirty="0"/>
                <a:t>OUTPUT</a:t>
              </a:r>
            </a:p>
          </p:txBody>
        </p:sp>
      </p:gr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2F957243-18D8-4517-B86A-67EA182348C9}" type="slidenum">
              <a:rPr lang="en-US"/>
              <a:pPr>
                <a:defRPr/>
              </a:pPr>
              <a:t>29</a:t>
            </a:fld>
            <a:endParaRPr lang="en-US" dirty="0"/>
          </a:p>
        </p:txBody>
      </p:sp>
      <p:sp>
        <p:nvSpPr>
          <p:cNvPr id="32771" name="Rectangle 9"/>
          <p:cNvSpPr>
            <a:spLocks noGrp="1" noChangeArrowheads="1"/>
          </p:cNvSpPr>
          <p:nvPr>
            <p:ph type="title"/>
          </p:nvPr>
        </p:nvSpPr>
        <p:spPr/>
        <p:txBody>
          <a:bodyPr/>
          <a:lstStyle/>
          <a:p>
            <a:pPr eaLnBrk="1" hangingPunct="1"/>
            <a:r>
              <a:rPr lang="en-US" sz="3200" dirty="0" smtClean="0"/>
              <a:t>If you bought callable bonds, would you be more likely to earn YTM or YTC?</a:t>
            </a:r>
          </a:p>
        </p:txBody>
      </p:sp>
      <p:sp>
        <p:nvSpPr>
          <p:cNvPr id="32772" name="Rectangle 10"/>
          <p:cNvSpPr>
            <a:spLocks noGrp="1" noChangeArrowheads="1"/>
          </p:cNvSpPr>
          <p:nvPr>
            <p:ph type="body" idx="1"/>
          </p:nvPr>
        </p:nvSpPr>
        <p:spPr/>
        <p:txBody>
          <a:bodyPr/>
          <a:lstStyle/>
          <a:p>
            <a:pPr eaLnBrk="1" hangingPunct="1"/>
            <a:r>
              <a:rPr lang="en-US" dirty="0" smtClean="0"/>
              <a:t>In general, if a bond sells at a premium, then coupon &gt; r</a:t>
            </a:r>
            <a:r>
              <a:rPr lang="en-US" baseline="-25000" dirty="0" smtClean="0"/>
              <a:t>d</a:t>
            </a:r>
            <a:r>
              <a:rPr lang="en-US" dirty="0" smtClean="0"/>
              <a:t>, so a call is likely.</a:t>
            </a:r>
          </a:p>
          <a:p>
            <a:pPr eaLnBrk="1" hangingPunct="1"/>
            <a:r>
              <a:rPr lang="en-US" dirty="0" smtClean="0"/>
              <a:t>So, expect to earn:</a:t>
            </a:r>
          </a:p>
          <a:p>
            <a:pPr lvl="1" eaLnBrk="1" hangingPunct="1"/>
            <a:r>
              <a:rPr lang="en-US" dirty="0" smtClean="0"/>
              <a:t>YTC on premium bonds.</a:t>
            </a:r>
          </a:p>
          <a:p>
            <a:pPr lvl="1" eaLnBrk="1" hangingPunct="1"/>
            <a:r>
              <a:rPr lang="en-US" dirty="0" smtClean="0"/>
              <a:t>YTM on par &amp; discount bonds.</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 name="Slide Number Placeholder 3"/>
          <p:cNvSpPr>
            <a:spLocks noGrp="1"/>
          </p:cNvSpPr>
          <p:nvPr>
            <p:ph type="sldNum" sz="quarter" idx="12"/>
          </p:nvPr>
        </p:nvSpPr>
        <p:spPr/>
        <p:txBody>
          <a:bodyPr/>
          <a:lstStyle/>
          <a:p>
            <a:pPr>
              <a:defRPr/>
            </a:pPr>
            <a:fld id="{A078244B-1C15-4191-8109-E5E170192DF6}" type="slidenum">
              <a:rPr lang="en-US"/>
              <a:pPr>
                <a:defRPr/>
              </a:pPr>
              <a:t>3</a:t>
            </a:fld>
            <a:endParaRPr lang="en-US" dirty="0"/>
          </a:p>
        </p:txBody>
      </p:sp>
      <p:sp>
        <p:nvSpPr>
          <p:cNvPr id="5123" name="Rectangle 2"/>
          <p:cNvSpPr>
            <a:spLocks noChangeArrowheads="1"/>
          </p:cNvSpPr>
          <p:nvPr/>
        </p:nvSpPr>
        <p:spPr bwMode="auto">
          <a:xfrm>
            <a:off x="0" y="0"/>
            <a:ext cx="9144000" cy="6248400"/>
          </a:xfrm>
          <a:prstGeom prst="rect">
            <a:avLst/>
          </a:prstGeom>
          <a:solidFill>
            <a:schemeClr val="bg1"/>
          </a:solidFill>
          <a:ln w="9525">
            <a:noFill/>
            <a:miter lim="800000"/>
            <a:headEnd/>
            <a:tailEnd/>
          </a:ln>
        </p:spPr>
        <p:txBody>
          <a:bodyPr wrap="none" anchor="ctr"/>
          <a:lstStyle/>
          <a:p>
            <a:pPr eaLnBrk="0" hangingPunct="0"/>
            <a:endParaRPr lang="en-US" dirty="0"/>
          </a:p>
        </p:txBody>
      </p:sp>
      <p:sp>
        <p:nvSpPr>
          <p:cNvPr id="5124" name="AutoShape 3"/>
          <p:cNvSpPr>
            <a:spLocks noChangeArrowheads="1"/>
          </p:cNvSpPr>
          <p:nvPr/>
        </p:nvSpPr>
        <p:spPr bwMode="auto">
          <a:xfrm>
            <a:off x="990600" y="2935287"/>
            <a:ext cx="6934200" cy="914400"/>
          </a:xfrm>
          <a:prstGeom prst="roundRect">
            <a:avLst>
              <a:gd name="adj" fmla="val 16667"/>
            </a:avLst>
          </a:prstGeom>
          <a:solidFill>
            <a:srgbClr val="A3D5D9"/>
          </a:solidFill>
          <a:ln w="28575">
            <a:solidFill>
              <a:schemeClr val="tx2"/>
            </a:solidFill>
            <a:round/>
            <a:headEnd/>
            <a:tailEnd/>
          </a:ln>
        </p:spPr>
        <p:txBody>
          <a:bodyPr wrap="none" anchor="ctr"/>
          <a:lstStyle/>
          <a:p>
            <a:pPr algn="ctr" eaLnBrk="0" hangingPunct="0"/>
            <a:endParaRPr lang="en-US" sz="2400" dirty="0"/>
          </a:p>
        </p:txBody>
      </p:sp>
      <p:sp>
        <p:nvSpPr>
          <p:cNvPr id="5125" name="Text Box 4"/>
          <p:cNvSpPr txBox="1">
            <a:spLocks noChangeArrowheads="1"/>
          </p:cNvSpPr>
          <p:nvPr/>
        </p:nvSpPr>
        <p:spPr bwMode="auto">
          <a:xfrm>
            <a:off x="990600" y="3160712"/>
            <a:ext cx="5305425" cy="3635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lgn="ctr">
                <a:solidFill>
                  <a:srgbClr val="000000"/>
                </a:solidFill>
                <a:miter lim="800000"/>
                <a:headEnd/>
                <a:tailEnd/>
              </a14:hiddenLine>
            </a:ext>
          </a:extLst>
        </p:spPr>
        <p:txBody>
          <a:bodyPr wrap="none" lIns="90488" tIns="44450" rIns="90488" bIns="4445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b="1" dirty="0">
                <a:latin typeface="Tahoma" pitchFamily="34" charset="0"/>
              </a:rPr>
              <a:t>Value =                         +                         +     +</a:t>
            </a:r>
          </a:p>
        </p:txBody>
      </p:sp>
      <p:sp>
        <p:nvSpPr>
          <p:cNvPr id="5126" name="Text Box 5"/>
          <p:cNvSpPr txBox="1">
            <a:spLocks noChangeArrowheads="1"/>
          </p:cNvSpPr>
          <p:nvPr/>
        </p:nvSpPr>
        <p:spPr bwMode="auto">
          <a:xfrm>
            <a:off x="2438400" y="3011487"/>
            <a:ext cx="1066800" cy="3635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lgn="ctr">
                <a:solidFill>
                  <a:srgbClr val="000000"/>
                </a:solidFill>
                <a:miter lim="800000"/>
                <a:headEnd/>
                <a:tailEnd/>
              </a14:hiddenLine>
            </a:ext>
          </a:extLst>
        </p:spPr>
        <p:txBody>
          <a:bodyPr lIns="90488" tIns="44450" rIns="90488" bIns="4445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b="1" dirty="0">
                <a:latin typeface="Tahoma" pitchFamily="34" charset="0"/>
              </a:rPr>
              <a:t>FCF</a:t>
            </a:r>
            <a:r>
              <a:rPr lang="en-US" b="1" baseline="-25000" dirty="0">
                <a:latin typeface="Tahoma" pitchFamily="34" charset="0"/>
              </a:rPr>
              <a:t>1</a:t>
            </a:r>
          </a:p>
        </p:txBody>
      </p:sp>
      <p:sp>
        <p:nvSpPr>
          <p:cNvPr id="5127" name="Text Box 6"/>
          <p:cNvSpPr txBox="1">
            <a:spLocks noChangeArrowheads="1"/>
          </p:cNvSpPr>
          <p:nvPr/>
        </p:nvSpPr>
        <p:spPr bwMode="auto">
          <a:xfrm>
            <a:off x="4343400" y="3011487"/>
            <a:ext cx="1066800" cy="3635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lgn="ctr">
                <a:solidFill>
                  <a:srgbClr val="000000"/>
                </a:solidFill>
                <a:miter lim="800000"/>
                <a:headEnd/>
                <a:tailEnd/>
              </a14:hiddenLine>
            </a:ext>
          </a:extLst>
        </p:spPr>
        <p:txBody>
          <a:bodyPr lIns="90488" tIns="44450" rIns="90488" bIns="4445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b="1" dirty="0">
                <a:latin typeface="Tahoma" pitchFamily="34" charset="0"/>
              </a:rPr>
              <a:t>FCF</a:t>
            </a:r>
            <a:r>
              <a:rPr lang="en-US" b="1" baseline="-25000" dirty="0">
                <a:latin typeface="Tahoma" pitchFamily="34" charset="0"/>
              </a:rPr>
              <a:t>2</a:t>
            </a:r>
          </a:p>
        </p:txBody>
      </p:sp>
      <p:sp>
        <p:nvSpPr>
          <p:cNvPr id="5128" name="Text Box 7"/>
          <p:cNvSpPr txBox="1">
            <a:spLocks noChangeArrowheads="1"/>
          </p:cNvSpPr>
          <p:nvPr/>
        </p:nvSpPr>
        <p:spPr bwMode="auto">
          <a:xfrm>
            <a:off x="6629400" y="3011487"/>
            <a:ext cx="1066800" cy="3635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lgn="ctr">
                <a:solidFill>
                  <a:srgbClr val="000000"/>
                </a:solidFill>
                <a:miter lim="800000"/>
                <a:headEnd/>
                <a:tailEnd/>
              </a14:hiddenLine>
            </a:ext>
          </a:extLst>
        </p:spPr>
        <p:txBody>
          <a:bodyPr lIns="90488" tIns="44450" rIns="90488" bIns="4445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b="1" dirty="0">
                <a:latin typeface="Tahoma" pitchFamily="34" charset="0"/>
              </a:rPr>
              <a:t>FCF</a:t>
            </a:r>
            <a:r>
              <a:rPr lang="en-US" b="1" baseline="-25000" dirty="0">
                <a:latin typeface="Tahoma" pitchFamily="34" charset="0"/>
              </a:rPr>
              <a:t>∞</a:t>
            </a:r>
          </a:p>
        </p:txBody>
      </p:sp>
      <p:sp>
        <p:nvSpPr>
          <p:cNvPr id="5129" name="Text Box 8"/>
          <p:cNvSpPr txBox="1">
            <a:spLocks noChangeArrowheads="1"/>
          </p:cNvSpPr>
          <p:nvPr/>
        </p:nvSpPr>
        <p:spPr bwMode="auto">
          <a:xfrm>
            <a:off x="1981200" y="3333750"/>
            <a:ext cx="2057400" cy="3635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lgn="ctr">
                <a:solidFill>
                  <a:srgbClr val="000000"/>
                </a:solidFill>
                <a:miter lim="800000"/>
                <a:headEnd/>
                <a:tailEnd/>
              </a14:hiddenLine>
            </a:ext>
          </a:extLst>
        </p:spPr>
        <p:txBody>
          <a:bodyPr lIns="90488" tIns="44450" rIns="90488" bIns="4445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b="1" dirty="0">
                <a:latin typeface="Tahoma" pitchFamily="34" charset="0"/>
              </a:rPr>
              <a:t>(1 + WACC)</a:t>
            </a:r>
            <a:r>
              <a:rPr lang="en-US" b="1" baseline="30000" dirty="0">
                <a:latin typeface="Tahoma" pitchFamily="34" charset="0"/>
              </a:rPr>
              <a:t>1</a:t>
            </a:r>
          </a:p>
        </p:txBody>
      </p:sp>
      <p:sp>
        <p:nvSpPr>
          <p:cNvPr id="5130" name="Text Box 9"/>
          <p:cNvSpPr txBox="1">
            <a:spLocks noChangeArrowheads="1"/>
          </p:cNvSpPr>
          <p:nvPr/>
        </p:nvSpPr>
        <p:spPr bwMode="auto">
          <a:xfrm>
            <a:off x="6172200" y="3333750"/>
            <a:ext cx="1752600" cy="3635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lgn="ctr">
                <a:solidFill>
                  <a:srgbClr val="000000"/>
                </a:solidFill>
                <a:miter lim="800000"/>
                <a:headEnd/>
                <a:tailEnd/>
              </a14:hiddenLine>
            </a:ext>
          </a:extLst>
        </p:spPr>
        <p:txBody>
          <a:bodyPr lIns="90488" tIns="44450" rIns="90488" bIns="4445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b="1" dirty="0">
                <a:latin typeface="Tahoma" pitchFamily="34" charset="0"/>
              </a:rPr>
              <a:t>(1 + WACC)</a:t>
            </a:r>
            <a:r>
              <a:rPr lang="en-US" b="1" baseline="30000" dirty="0">
                <a:latin typeface="Tahoma" pitchFamily="34" charset="0"/>
              </a:rPr>
              <a:t>∞</a:t>
            </a:r>
          </a:p>
        </p:txBody>
      </p:sp>
      <p:sp>
        <p:nvSpPr>
          <p:cNvPr id="5131" name="Text Box 10"/>
          <p:cNvSpPr txBox="1">
            <a:spLocks noChangeArrowheads="1"/>
          </p:cNvSpPr>
          <p:nvPr/>
        </p:nvSpPr>
        <p:spPr bwMode="auto">
          <a:xfrm>
            <a:off x="3810000" y="3333750"/>
            <a:ext cx="1981200" cy="3635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lgn="ctr">
                <a:solidFill>
                  <a:srgbClr val="000000"/>
                </a:solidFill>
                <a:miter lim="800000"/>
                <a:headEnd/>
                <a:tailEnd/>
              </a14:hiddenLine>
            </a:ext>
          </a:extLst>
        </p:spPr>
        <p:txBody>
          <a:bodyPr lIns="90488" tIns="44450" rIns="90488" bIns="4445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b="1" dirty="0">
                <a:latin typeface="Tahoma" pitchFamily="34" charset="0"/>
              </a:rPr>
              <a:t>(1 + WACC)</a:t>
            </a:r>
            <a:r>
              <a:rPr lang="en-US" b="1" baseline="30000" dirty="0">
                <a:latin typeface="Tahoma" pitchFamily="34" charset="0"/>
              </a:rPr>
              <a:t>2</a:t>
            </a:r>
          </a:p>
        </p:txBody>
      </p:sp>
      <p:sp>
        <p:nvSpPr>
          <p:cNvPr id="5132" name="Line 11"/>
          <p:cNvSpPr>
            <a:spLocks noChangeShapeType="1"/>
          </p:cNvSpPr>
          <p:nvPr/>
        </p:nvSpPr>
        <p:spPr bwMode="auto">
          <a:xfrm>
            <a:off x="2133600" y="3392487"/>
            <a:ext cx="1371600" cy="3175"/>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lIns="90488" tIns="44450" rIns="90488" bIns="44450"/>
          <a:lstStyle/>
          <a:p>
            <a:endParaRPr lang="en-US" dirty="0"/>
          </a:p>
        </p:txBody>
      </p:sp>
      <p:sp>
        <p:nvSpPr>
          <p:cNvPr id="5133" name="Line 12"/>
          <p:cNvSpPr>
            <a:spLocks noChangeShapeType="1"/>
          </p:cNvSpPr>
          <p:nvPr/>
        </p:nvSpPr>
        <p:spPr bwMode="auto">
          <a:xfrm>
            <a:off x="3962400" y="3392487"/>
            <a:ext cx="1371600" cy="3175"/>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lIns="90488" tIns="44450" rIns="90488" bIns="44450"/>
          <a:lstStyle/>
          <a:p>
            <a:endParaRPr lang="en-US" dirty="0"/>
          </a:p>
        </p:txBody>
      </p:sp>
      <p:sp>
        <p:nvSpPr>
          <p:cNvPr id="5134" name="Line 13"/>
          <p:cNvSpPr>
            <a:spLocks noChangeShapeType="1"/>
          </p:cNvSpPr>
          <p:nvPr/>
        </p:nvSpPr>
        <p:spPr bwMode="auto">
          <a:xfrm>
            <a:off x="6324600" y="3392487"/>
            <a:ext cx="1371600" cy="3175"/>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lIns="90488" tIns="44450" rIns="90488" bIns="44450"/>
          <a:lstStyle/>
          <a:p>
            <a:endParaRPr lang="en-US" dirty="0"/>
          </a:p>
        </p:txBody>
      </p:sp>
      <p:sp>
        <p:nvSpPr>
          <p:cNvPr id="5135" name="AutoShape 14"/>
          <p:cNvSpPr>
            <a:spLocks noChangeArrowheads="1"/>
          </p:cNvSpPr>
          <p:nvPr/>
        </p:nvSpPr>
        <p:spPr bwMode="auto">
          <a:xfrm>
            <a:off x="3586163" y="2019300"/>
            <a:ext cx="1744662" cy="661987"/>
          </a:xfrm>
          <a:prstGeom prst="roundRect">
            <a:avLst>
              <a:gd name="adj" fmla="val 16667"/>
            </a:avLst>
          </a:prstGeom>
          <a:solidFill>
            <a:schemeClr val="accent2"/>
          </a:solidFill>
          <a:ln w="28575">
            <a:solidFill>
              <a:srgbClr val="000000"/>
            </a:solidFill>
            <a:round/>
            <a:headEnd/>
            <a:tailEnd/>
          </a:ln>
        </p:spPr>
        <p:txBody>
          <a:bodyPr wrap="none">
            <a:spAutoFit/>
          </a:bodyPr>
          <a:lstStyle/>
          <a:p>
            <a:pPr algn="ctr" eaLnBrk="0" hangingPunct="0"/>
            <a:r>
              <a:rPr lang="en-US" sz="1600" b="1" dirty="0">
                <a:latin typeface="Tahoma" pitchFamily="34" charset="0"/>
              </a:rPr>
              <a:t>Free cash flow</a:t>
            </a:r>
          </a:p>
          <a:p>
            <a:pPr algn="ctr" eaLnBrk="0" hangingPunct="0"/>
            <a:r>
              <a:rPr lang="en-US" sz="1600" b="1" dirty="0">
                <a:latin typeface="Tahoma" pitchFamily="34" charset="0"/>
              </a:rPr>
              <a:t>(FCF)</a:t>
            </a:r>
          </a:p>
        </p:txBody>
      </p:sp>
      <p:cxnSp>
        <p:nvCxnSpPr>
          <p:cNvPr id="5136" name="AutoShape 15"/>
          <p:cNvCxnSpPr>
            <a:cxnSpLocks noChangeShapeType="1"/>
            <a:stCxn id="5141" idx="0"/>
            <a:endCxn id="5142" idx="2"/>
          </p:cNvCxnSpPr>
          <p:nvPr/>
        </p:nvCxnSpPr>
        <p:spPr bwMode="auto">
          <a:xfrm flipH="1" flipV="1">
            <a:off x="4457700" y="5102225"/>
            <a:ext cx="149225" cy="177800"/>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xmlns="">
                <a:noFill/>
              </a14:hiddenFill>
            </a:ext>
          </a:extLst>
        </p:spPr>
      </p:cxnSp>
      <p:sp>
        <p:nvSpPr>
          <p:cNvPr id="5137" name="AutoShape 16"/>
          <p:cNvSpPr>
            <a:spLocks noChangeArrowheads="1"/>
          </p:cNvSpPr>
          <p:nvPr/>
        </p:nvSpPr>
        <p:spPr bwMode="auto">
          <a:xfrm>
            <a:off x="627063" y="5219700"/>
            <a:ext cx="2095500" cy="392112"/>
          </a:xfrm>
          <a:prstGeom prst="roundRect">
            <a:avLst>
              <a:gd name="adj" fmla="val 16667"/>
            </a:avLst>
          </a:prstGeom>
          <a:solidFill>
            <a:schemeClr val="accent1"/>
          </a:solidFill>
          <a:ln w="28575">
            <a:solidFill>
              <a:srgbClr val="000000"/>
            </a:solidFill>
            <a:round/>
            <a:headEnd/>
            <a:tailEnd/>
          </a:ln>
        </p:spPr>
        <p:txBody>
          <a:bodyPr wrap="none">
            <a:spAutoFit/>
          </a:bodyPr>
          <a:lstStyle/>
          <a:p>
            <a:pPr eaLnBrk="0" hangingPunct="0">
              <a:spcBef>
                <a:spcPct val="50000"/>
              </a:spcBef>
            </a:pPr>
            <a:r>
              <a:rPr lang="en-US" sz="1600" dirty="0">
                <a:latin typeface="Tahoma" pitchFamily="34" charset="0"/>
              </a:rPr>
              <a:t>Market interest rates</a:t>
            </a:r>
          </a:p>
        </p:txBody>
      </p:sp>
      <p:sp>
        <p:nvSpPr>
          <p:cNvPr id="5138" name="AutoShape 17"/>
          <p:cNvSpPr>
            <a:spLocks noChangeArrowheads="1"/>
          </p:cNvSpPr>
          <p:nvPr/>
        </p:nvSpPr>
        <p:spPr bwMode="auto">
          <a:xfrm>
            <a:off x="5791200" y="5753100"/>
            <a:ext cx="1970088" cy="392112"/>
          </a:xfrm>
          <a:prstGeom prst="roundRect">
            <a:avLst>
              <a:gd name="adj" fmla="val 16667"/>
            </a:avLst>
          </a:prstGeom>
          <a:solidFill>
            <a:schemeClr val="accent1"/>
          </a:solidFill>
          <a:ln w="28575">
            <a:solidFill>
              <a:schemeClr val="tx1"/>
            </a:solidFill>
            <a:round/>
            <a:headEnd/>
            <a:tailEnd/>
          </a:ln>
        </p:spPr>
        <p:txBody>
          <a:bodyPr wrap="none">
            <a:spAutoFit/>
          </a:bodyPr>
          <a:lstStyle/>
          <a:p>
            <a:pPr eaLnBrk="0" hangingPunct="0">
              <a:spcBef>
                <a:spcPct val="50000"/>
              </a:spcBef>
            </a:pPr>
            <a:r>
              <a:rPr lang="en-US" sz="1600" dirty="0">
                <a:latin typeface="Tahoma" pitchFamily="34" charset="0"/>
              </a:rPr>
              <a:t>Firm’s business risk</a:t>
            </a:r>
          </a:p>
        </p:txBody>
      </p:sp>
      <p:sp>
        <p:nvSpPr>
          <p:cNvPr id="5139" name="AutoShape 18"/>
          <p:cNvSpPr>
            <a:spLocks noChangeArrowheads="1"/>
          </p:cNvSpPr>
          <p:nvPr/>
        </p:nvSpPr>
        <p:spPr bwMode="auto">
          <a:xfrm>
            <a:off x="684213" y="5753100"/>
            <a:ext cx="2038350" cy="392112"/>
          </a:xfrm>
          <a:prstGeom prst="roundRect">
            <a:avLst>
              <a:gd name="adj" fmla="val 16667"/>
            </a:avLst>
          </a:prstGeom>
          <a:solidFill>
            <a:schemeClr val="accent1"/>
          </a:solidFill>
          <a:ln w="28575">
            <a:solidFill>
              <a:srgbClr val="000000"/>
            </a:solidFill>
            <a:round/>
            <a:headEnd/>
            <a:tailEnd/>
          </a:ln>
        </p:spPr>
        <p:txBody>
          <a:bodyPr wrap="none">
            <a:spAutoFit/>
          </a:bodyPr>
          <a:lstStyle/>
          <a:p>
            <a:pPr eaLnBrk="0" hangingPunct="0">
              <a:spcBef>
                <a:spcPct val="50000"/>
              </a:spcBef>
            </a:pPr>
            <a:r>
              <a:rPr lang="en-US" sz="1600" dirty="0">
                <a:latin typeface="Tahoma" pitchFamily="34" charset="0"/>
              </a:rPr>
              <a:t>Market risk aversion</a:t>
            </a:r>
          </a:p>
        </p:txBody>
      </p:sp>
      <p:sp>
        <p:nvSpPr>
          <p:cNvPr id="5140" name="AutoShape 19"/>
          <p:cNvSpPr>
            <a:spLocks noChangeArrowheads="1"/>
          </p:cNvSpPr>
          <p:nvPr/>
        </p:nvSpPr>
        <p:spPr bwMode="auto">
          <a:xfrm>
            <a:off x="5791200" y="5219700"/>
            <a:ext cx="2239963" cy="392112"/>
          </a:xfrm>
          <a:prstGeom prst="roundRect">
            <a:avLst>
              <a:gd name="adj" fmla="val 16667"/>
            </a:avLst>
          </a:prstGeom>
          <a:solidFill>
            <a:schemeClr val="accent1"/>
          </a:solidFill>
          <a:ln w="28575">
            <a:solidFill>
              <a:schemeClr val="tx1"/>
            </a:solidFill>
            <a:round/>
            <a:headEnd/>
            <a:tailEnd/>
          </a:ln>
        </p:spPr>
        <p:txBody>
          <a:bodyPr wrap="none">
            <a:spAutoFit/>
          </a:bodyPr>
          <a:lstStyle/>
          <a:p>
            <a:pPr eaLnBrk="0" hangingPunct="0">
              <a:spcBef>
                <a:spcPct val="50000"/>
              </a:spcBef>
            </a:pPr>
            <a:r>
              <a:rPr lang="en-US" sz="1600" dirty="0">
                <a:latin typeface="Tahoma" pitchFamily="34" charset="0"/>
              </a:rPr>
              <a:t>Firm’s debt/equity mix</a:t>
            </a:r>
          </a:p>
        </p:txBody>
      </p:sp>
      <p:sp>
        <p:nvSpPr>
          <p:cNvPr id="5141" name="AutoShape 20"/>
          <p:cNvSpPr>
            <a:spLocks noChangeArrowheads="1"/>
          </p:cNvSpPr>
          <p:nvPr/>
        </p:nvSpPr>
        <p:spPr bwMode="auto">
          <a:xfrm>
            <a:off x="3692525" y="5294312"/>
            <a:ext cx="1827213" cy="865188"/>
          </a:xfrm>
          <a:prstGeom prst="roundRect">
            <a:avLst>
              <a:gd name="adj" fmla="val 16667"/>
            </a:avLst>
          </a:prstGeom>
          <a:solidFill>
            <a:schemeClr val="accent1"/>
          </a:solidFill>
          <a:ln w="28575">
            <a:solidFill>
              <a:schemeClr val="tx2"/>
            </a:solidFill>
            <a:round/>
            <a:headEnd/>
            <a:tailEnd/>
          </a:ln>
          <a:effectLst>
            <a:prstShdw prst="shdw13" dist="53882" dir="13500000">
              <a:schemeClr val="bg2">
                <a:alpha val="50000"/>
              </a:schemeClr>
            </a:prstShdw>
          </a:effectLst>
        </p:spPr>
        <p:txBody>
          <a:bodyPr wrap="none">
            <a:spAutoFit/>
          </a:bodyPr>
          <a:lstStyle/>
          <a:p>
            <a:pPr eaLnBrk="0" hangingPunct="0">
              <a:spcBef>
                <a:spcPct val="50000"/>
              </a:spcBef>
            </a:pPr>
            <a:r>
              <a:rPr lang="en-US" sz="2000" b="1" dirty="0">
                <a:solidFill>
                  <a:schemeClr val="tx2"/>
                </a:solidFill>
                <a:latin typeface="Tahoma" pitchFamily="34" charset="0"/>
              </a:rPr>
              <a:t>Cost of debt</a:t>
            </a:r>
          </a:p>
          <a:p>
            <a:pPr eaLnBrk="0" hangingPunct="0">
              <a:spcBef>
                <a:spcPct val="50000"/>
              </a:spcBef>
            </a:pPr>
            <a:r>
              <a:rPr lang="en-US" sz="1600" dirty="0">
                <a:latin typeface="Tahoma" pitchFamily="34" charset="0"/>
              </a:rPr>
              <a:t>Cost of equity</a:t>
            </a:r>
          </a:p>
        </p:txBody>
      </p:sp>
      <p:sp>
        <p:nvSpPr>
          <p:cNvPr id="5142" name="AutoShape 21"/>
          <p:cNvSpPr>
            <a:spLocks noChangeArrowheads="1"/>
          </p:cNvSpPr>
          <p:nvPr/>
        </p:nvSpPr>
        <p:spPr bwMode="auto">
          <a:xfrm>
            <a:off x="3378200" y="4154487"/>
            <a:ext cx="2157413" cy="933450"/>
          </a:xfrm>
          <a:prstGeom prst="roundRect">
            <a:avLst>
              <a:gd name="adj" fmla="val 16667"/>
            </a:avLst>
          </a:prstGeom>
          <a:solidFill>
            <a:schemeClr val="accent1"/>
          </a:solidFill>
          <a:ln w="28575">
            <a:solidFill>
              <a:srgbClr val="000000"/>
            </a:solidFill>
            <a:round/>
            <a:headEnd/>
            <a:tailEnd/>
          </a:ln>
        </p:spPr>
        <p:txBody>
          <a:bodyPr wrap="none">
            <a:spAutoFit/>
          </a:bodyPr>
          <a:lstStyle/>
          <a:p>
            <a:pPr algn="ctr" eaLnBrk="0" hangingPunct="0"/>
            <a:r>
              <a:rPr lang="en-US" sz="1600" b="1" dirty="0">
                <a:latin typeface="Tahoma" pitchFamily="34" charset="0"/>
              </a:rPr>
              <a:t>Weighted average</a:t>
            </a:r>
          </a:p>
          <a:p>
            <a:pPr algn="ctr" eaLnBrk="0" hangingPunct="0"/>
            <a:r>
              <a:rPr lang="en-US" sz="1600" b="1" dirty="0">
                <a:latin typeface="Tahoma" pitchFamily="34" charset="0"/>
              </a:rPr>
              <a:t>cost of capital</a:t>
            </a:r>
          </a:p>
          <a:p>
            <a:pPr algn="ctr" eaLnBrk="0" hangingPunct="0"/>
            <a:r>
              <a:rPr lang="en-US" sz="1600" b="1" dirty="0">
                <a:latin typeface="Tahoma" pitchFamily="34" charset="0"/>
              </a:rPr>
              <a:t>(WACC)</a:t>
            </a:r>
          </a:p>
        </p:txBody>
      </p:sp>
      <p:cxnSp>
        <p:nvCxnSpPr>
          <p:cNvPr id="5143" name="AutoShape 22"/>
          <p:cNvCxnSpPr>
            <a:cxnSpLocks noChangeShapeType="1"/>
            <a:stCxn id="5140" idx="1"/>
            <a:endCxn id="5141" idx="3"/>
          </p:cNvCxnSpPr>
          <p:nvPr/>
        </p:nvCxnSpPr>
        <p:spPr bwMode="auto">
          <a:xfrm flipH="1">
            <a:off x="5534025" y="5416550"/>
            <a:ext cx="242888" cy="311150"/>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5144" name="AutoShape 23"/>
          <p:cNvCxnSpPr>
            <a:cxnSpLocks noChangeShapeType="1"/>
            <a:stCxn id="5138" idx="1"/>
            <a:endCxn id="5141" idx="3"/>
          </p:cNvCxnSpPr>
          <p:nvPr/>
        </p:nvCxnSpPr>
        <p:spPr bwMode="auto">
          <a:xfrm flipH="1" flipV="1">
            <a:off x="5534025" y="5727700"/>
            <a:ext cx="242888" cy="222250"/>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5145" name="AutoShape 24"/>
          <p:cNvCxnSpPr>
            <a:cxnSpLocks noChangeShapeType="1"/>
            <a:stCxn id="5137" idx="3"/>
            <a:endCxn id="5141" idx="1"/>
          </p:cNvCxnSpPr>
          <p:nvPr/>
        </p:nvCxnSpPr>
        <p:spPr bwMode="auto">
          <a:xfrm>
            <a:off x="2736850" y="5416550"/>
            <a:ext cx="941388" cy="311150"/>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5146" name="AutoShape 25"/>
          <p:cNvCxnSpPr>
            <a:cxnSpLocks noChangeShapeType="1"/>
            <a:stCxn id="5139" idx="3"/>
            <a:endCxn id="5141" idx="1"/>
          </p:cNvCxnSpPr>
          <p:nvPr/>
        </p:nvCxnSpPr>
        <p:spPr bwMode="auto">
          <a:xfrm flipV="1">
            <a:off x="2736850" y="5727700"/>
            <a:ext cx="941388" cy="222250"/>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xmlns="">
                <a:noFill/>
              </a14:hiddenFill>
            </a:ext>
          </a:extLst>
        </p:spPr>
      </p:cxnSp>
      <p:cxnSp>
        <p:nvCxnSpPr>
          <p:cNvPr id="5147" name="AutoShape 26"/>
          <p:cNvCxnSpPr>
            <a:cxnSpLocks noChangeShapeType="1"/>
            <a:stCxn id="5140" idx="0"/>
            <a:endCxn id="5142" idx="3"/>
          </p:cNvCxnSpPr>
          <p:nvPr/>
        </p:nvCxnSpPr>
        <p:spPr bwMode="auto">
          <a:xfrm rot="5400000" flipH="1">
            <a:off x="5938838" y="4232274"/>
            <a:ext cx="584200" cy="1362075"/>
          </a:xfrm>
          <a:prstGeom prst="bentConnector2">
            <a:avLst/>
          </a:prstGeom>
          <a:noFill/>
          <a:ln w="28575">
            <a:solidFill>
              <a:schemeClr val="tx1"/>
            </a:solidFill>
            <a:miter lim="800000"/>
            <a:headEnd/>
            <a:tailEnd type="triangle" w="med" len="med"/>
          </a:ln>
          <a:extLst>
            <a:ext uri="{909E8E84-426E-40dd-AFC4-6F175D3DCCD1}">
              <a14:hiddenFill xmlns:a14="http://schemas.microsoft.com/office/drawing/2010/main" xmlns="">
                <a:noFill/>
              </a14:hiddenFill>
            </a:ext>
          </a:extLst>
        </p:spPr>
      </p:cxnSp>
      <p:sp>
        <p:nvSpPr>
          <p:cNvPr id="5148" name="AutoShape 27"/>
          <p:cNvSpPr>
            <a:spLocks noChangeArrowheads="1"/>
          </p:cNvSpPr>
          <p:nvPr/>
        </p:nvSpPr>
        <p:spPr bwMode="auto">
          <a:xfrm>
            <a:off x="1522413" y="1295400"/>
            <a:ext cx="1757362" cy="635000"/>
          </a:xfrm>
          <a:prstGeom prst="roundRect">
            <a:avLst>
              <a:gd name="adj" fmla="val 16667"/>
            </a:avLst>
          </a:prstGeom>
          <a:solidFill>
            <a:schemeClr val="accent2"/>
          </a:solidFill>
          <a:ln w="28575">
            <a:solidFill>
              <a:schemeClr val="tx1"/>
            </a:solidFill>
            <a:round/>
            <a:headEnd/>
            <a:tailEnd/>
          </a:ln>
        </p:spPr>
        <p:txBody>
          <a:bodyPr wrap="none">
            <a:spAutoFit/>
          </a:bodyPr>
          <a:lstStyle/>
          <a:p>
            <a:pPr eaLnBrk="0" hangingPunct="0">
              <a:lnSpc>
                <a:spcPct val="95000"/>
              </a:lnSpc>
            </a:pPr>
            <a:r>
              <a:rPr lang="en-US" sz="1600" dirty="0">
                <a:latin typeface="Tahoma" pitchFamily="34" charset="0"/>
              </a:rPr>
              <a:t>Net operating</a:t>
            </a:r>
          </a:p>
          <a:p>
            <a:pPr eaLnBrk="0" hangingPunct="0">
              <a:lnSpc>
                <a:spcPct val="95000"/>
              </a:lnSpc>
            </a:pPr>
            <a:r>
              <a:rPr lang="en-US" sz="1600" dirty="0">
                <a:latin typeface="Tahoma" pitchFamily="34" charset="0"/>
              </a:rPr>
              <a:t>profit after taxes</a:t>
            </a:r>
          </a:p>
        </p:txBody>
      </p:sp>
      <p:sp>
        <p:nvSpPr>
          <p:cNvPr id="5149" name="AutoShape 28"/>
          <p:cNvSpPr>
            <a:spLocks noChangeArrowheads="1"/>
          </p:cNvSpPr>
          <p:nvPr/>
        </p:nvSpPr>
        <p:spPr bwMode="auto">
          <a:xfrm>
            <a:off x="5484813" y="1295400"/>
            <a:ext cx="2197100" cy="635000"/>
          </a:xfrm>
          <a:prstGeom prst="roundRect">
            <a:avLst>
              <a:gd name="adj" fmla="val 16667"/>
            </a:avLst>
          </a:prstGeom>
          <a:solidFill>
            <a:schemeClr val="accent2"/>
          </a:solidFill>
          <a:ln w="28575">
            <a:solidFill>
              <a:schemeClr val="tx1"/>
            </a:solidFill>
            <a:round/>
            <a:headEnd/>
            <a:tailEnd/>
          </a:ln>
        </p:spPr>
        <p:txBody>
          <a:bodyPr wrap="none">
            <a:spAutoFit/>
          </a:bodyPr>
          <a:lstStyle/>
          <a:p>
            <a:pPr eaLnBrk="0" hangingPunct="0">
              <a:lnSpc>
                <a:spcPct val="95000"/>
              </a:lnSpc>
            </a:pPr>
            <a:r>
              <a:rPr lang="en-US" sz="1600" dirty="0">
                <a:latin typeface="Tahoma" pitchFamily="34" charset="0"/>
              </a:rPr>
              <a:t>Required investments</a:t>
            </a:r>
          </a:p>
          <a:p>
            <a:pPr eaLnBrk="0" hangingPunct="0">
              <a:lnSpc>
                <a:spcPct val="95000"/>
              </a:lnSpc>
            </a:pPr>
            <a:r>
              <a:rPr lang="en-US" sz="1600" dirty="0">
                <a:latin typeface="Tahoma" pitchFamily="34" charset="0"/>
              </a:rPr>
              <a:t>in operating capital</a:t>
            </a:r>
          </a:p>
        </p:txBody>
      </p:sp>
      <p:sp>
        <p:nvSpPr>
          <p:cNvPr id="5150" name="Text Box 29"/>
          <p:cNvSpPr txBox="1">
            <a:spLocks noChangeArrowheads="1"/>
          </p:cNvSpPr>
          <p:nvPr/>
        </p:nvSpPr>
        <p:spPr bwMode="auto">
          <a:xfrm>
            <a:off x="5105400" y="1436687"/>
            <a:ext cx="350838"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sz="1600" b="1" dirty="0">
                <a:latin typeface="Tahoma" pitchFamily="34" charset="0"/>
                <a:cs typeface="Tahoma" pitchFamily="34" charset="0"/>
              </a:rPr>
              <a:t>−</a:t>
            </a:r>
          </a:p>
        </p:txBody>
      </p:sp>
      <p:sp>
        <p:nvSpPr>
          <p:cNvPr id="5151" name="Text Box 30"/>
          <p:cNvSpPr txBox="1">
            <a:spLocks noChangeArrowheads="1"/>
          </p:cNvSpPr>
          <p:nvPr/>
        </p:nvSpPr>
        <p:spPr bwMode="auto">
          <a:xfrm>
            <a:off x="5334000" y="2173287"/>
            <a:ext cx="350838"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sz="1600" b="1" dirty="0">
                <a:latin typeface="Tahoma" pitchFamily="34" charset="0"/>
                <a:cs typeface="Tahoma" pitchFamily="34" charset="0"/>
              </a:rPr>
              <a:t>=</a:t>
            </a:r>
          </a:p>
        </p:txBody>
      </p:sp>
      <p:cxnSp>
        <p:nvCxnSpPr>
          <p:cNvPr id="5152" name="AutoShape 31"/>
          <p:cNvCxnSpPr>
            <a:cxnSpLocks noChangeShapeType="1"/>
            <a:stCxn id="5142" idx="0"/>
            <a:endCxn id="5124" idx="2"/>
          </p:cNvCxnSpPr>
          <p:nvPr/>
        </p:nvCxnSpPr>
        <p:spPr bwMode="auto">
          <a:xfrm flipV="1">
            <a:off x="4457700" y="3863975"/>
            <a:ext cx="0" cy="276225"/>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5153" name="AutoShape 32"/>
          <p:cNvCxnSpPr>
            <a:cxnSpLocks noChangeShapeType="1"/>
            <a:stCxn id="5135" idx="2"/>
            <a:endCxn id="5124" idx="0"/>
          </p:cNvCxnSpPr>
          <p:nvPr/>
        </p:nvCxnSpPr>
        <p:spPr bwMode="auto">
          <a:xfrm flipH="1">
            <a:off x="4457700" y="2695575"/>
            <a:ext cx="1588" cy="225425"/>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5154" name="AutoShape 33"/>
          <p:cNvCxnSpPr>
            <a:cxnSpLocks noChangeShapeType="1"/>
            <a:stCxn id="5149" idx="2"/>
            <a:endCxn id="5151" idx="3"/>
          </p:cNvCxnSpPr>
          <p:nvPr/>
        </p:nvCxnSpPr>
        <p:spPr bwMode="auto">
          <a:xfrm rot="5400000">
            <a:off x="5935663" y="1693862"/>
            <a:ext cx="396875" cy="898525"/>
          </a:xfrm>
          <a:prstGeom prst="bentConnector2">
            <a:avLst/>
          </a:prstGeom>
          <a:noFill/>
          <a:ln w="28575">
            <a:solidFill>
              <a:schemeClr val="tx1"/>
            </a:solidFill>
            <a:miter lim="800000"/>
            <a:headEnd/>
            <a:tailEnd type="triangle" w="med" len="med"/>
          </a:ln>
          <a:extLst>
            <a:ext uri="{909E8E84-426E-40dd-AFC4-6F175D3DCCD1}">
              <a14:hiddenFill xmlns:a14="http://schemas.microsoft.com/office/drawing/2010/main" xmlns="">
                <a:noFill/>
              </a14:hiddenFill>
            </a:ext>
          </a:extLst>
        </p:spPr>
      </p:cxnSp>
      <p:cxnSp>
        <p:nvCxnSpPr>
          <p:cNvPr id="5155" name="AutoShape 34"/>
          <p:cNvCxnSpPr>
            <a:cxnSpLocks noChangeShapeType="1"/>
            <a:stCxn id="5148" idx="3"/>
            <a:endCxn id="5150" idx="1"/>
          </p:cNvCxnSpPr>
          <p:nvPr/>
        </p:nvCxnSpPr>
        <p:spPr bwMode="auto">
          <a:xfrm flipV="1">
            <a:off x="3294063" y="1604962"/>
            <a:ext cx="1811337" cy="7938"/>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xmlns="">
                <a:noFill/>
              </a14:hiddenFill>
            </a:ext>
          </a:extLst>
        </p:spPr>
      </p:cxnSp>
      <p:sp>
        <p:nvSpPr>
          <p:cNvPr id="5156" name="AutoShape 35"/>
          <p:cNvSpPr>
            <a:spLocks noChangeArrowheads="1"/>
          </p:cNvSpPr>
          <p:nvPr/>
        </p:nvSpPr>
        <p:spPr bwMode="auto">
          <a:xfrm rot="1637477">
            <a:off x="1577975" y="4799012"/>
            <a:ext cx="2133600" cy="304800"/>
          </a:xfrm>
          <a:prstGeom prst="notchedRightArrow">
            <a:avLst>
              <a:gd name="adj1" fmla="val 50000"/>
              <a:gd name="adj2" fmla="val 175000"/>
            </a:avLst>
          </a:prstGeom>
          <a:solidFill>
            <a:schemeClr val="tx2"/>
          </a:solidFill>
          <a:ln w="9525" algn="ctr">
            <a:solidFill>
              <a:schemeClr val="tx1"/>
            </a:solidFill>
            <a:miter lim="800000"/>
            <a:headEnd/>
            <a:tailEnd/>
          </a:ln>
        </p:spPr>
        <p:txBody>
          <a:bodyPr wrap="none" anchor="ctr"/>
          <a:lstStyle/>
          <a:p>
            <a:pPr eaLnBrk="0" hangingPunct="0"/>
            <a:endParaRPr lang="en-US" dirty="0"/>
          </a:p>
        </p:txBody>
      </p:sp>
      <p:sp>
        <p:nvSpPr>
          <p:cNvPr id="5157" name="Text Box 36"/>
          <p:cNvSpPr txBox="1">
            <a:spLocks noChangeArrowheads="1"/>
          </p:cNvSpPr>
          <p:nvPr/>
        </p:nvSpPr>
        <p:spPr bwMode="auto">
          <a:xfrm>
            <a:off x="914400" y="228600"/>
            <a:ext cx="77724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sz="2400" b="1" dirty="0">
                <a:solidFill>
                  <a:schemeClr val="tx2"/>
                </a:solidFill>
                <a:latin typeface="Tahoma" pitchFamily="34" charset="0"/>
              </a:rPr>
              <a:t>Determinants of Intrinsic Value: The Cost of Debt</a:t>
            </a:r>
          </a:p>
        </p:txBody>
      </p:sp>
      <p:sp>
        <p:nvSpPr>
          <p:cNvPr id="5158" name="Text Box 37"/>
          <p:cNvSpPr txBox="1">
            <a:spLocks noChangeArrowheads="1"/>
          </p:cNvSpPr>
          <p:nvPr/>
        </p:nvSpPr>
        <p:spPr bwMode="auto">
          <a:xfrm>
            <a:off x="5638800" y="3087687"/>
            <a:ext cx="457200" cy="3635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lgn="ctr">
                <a:solidFill>
                  <a:srgbClr val="000000"/>
                </a:solidFill>
                <a:miter lim="800000"/>
                <a:headEnd/>
                <a:tailEnd/>
              </a14:hiddenLine>
            </a:ext>
          </a:extLst>
        </p:spPr>
        <p:txBody>
          <a:bodyPr lIns="90488" tIns="44450" rIns="90488" bIns="4445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b="1" dirty="0">
                <a:latin typeface="Tahoma" pitchFamily="34" charset="0"/>
              </a:rPr>
              <a:t>...</a:t>
            </a:r>
            <a:endParaRPr lang="en-US" b="1" baseline="-25000" dirty="0">
              <a:latin typeface="Tahoma"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5-6d The Cost of Debt and a Firm’s Intrinsic Value</a:t>
            </a:r>
            <a:endParaRPr lang="en-US" sz="2400" dirty="0"/>
          </a:p>
        </p:txBody>
      </p:sp>
      <p:sp>
        <p:nvSpPr>
          <p:cNvPr id="3" name="Content Placeholder 2"/>
          <p:cNvSpPr>
            <a:spLocks noGrp="1"/>
          </p:cNvSpPr>
          <p:nvPr>
            <p:ph idx="1"/>
          </p:nvPr>
        </p:nvSpPr>
        <p:spPr/>
        <p:txBody>
          <a:bodyPr/>
          <a:lstStyle/>
          <a:p>
            <a:pPr marL="0" indent="0">
              <a:buNone/>
            </a:pPr>
            <a:r>
              <a:rPr lang="en-US" sz="2800" dirty="0"/>
              <a:t>The “Intrinsic Value Box” at the </a:t>
            </a:r>
            <a:r>
              <a:rPr lang="en-US" sz="2800" dirty="0" smtClean="0"/>
              <a:t>beginning of this chapter highlights </a:t>
            </a:r>
            <a:r>
              <a:rPr lang="en-US" sz="2800" dirty="0"/>
              <a:t>the cost of debt, which affects the weighted average cost of capital (WACC), which in turn affects the company’s intrinsic value. The pre-tax cost of debt from the company’s perspective is the required return from the </a:t>
            </a:r>
            <a:r>
              <a:rPr lang="en-US" sz="2800" dirty="0" err="1"/>
              <a:t>debtholder’s</a:t>
            </a:r>
            <a:r>
              <a:rPr lang="en-US" sz="2800" dirty="0"/>
              <a:t> perspective. Therefore, the pre-tax cost of debt is the yield to maturity (or the yield to call if a call is likely).</a:t>
            </a:r>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C62AD572-EBC4-4935-B369-C2C8AFA77521}" type="slidenum">
              <a:rPr lang="en-US" smtClean="0"/>
              <a:pPr>
                <a:defRPr/>
              </a:pPr>
              <a:t>30</a:t>
            </a:fld>
            <a:endParaRPr lang="en-US" dirty="0"/>
          </a:p>
        </p:txBody>
      </p:sp>
    </p:spTree>
    <p:extLst>
      <p:ext uri="{BB962C8B-B14F-4D97-AF65-F5344CB8AC3E}">
        <p14:creationId xmlns:p14="http://schemas.microsoft.com/office/powerpoint/2010/main" val="17692821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Slide Number Placeholder 3"/>
          <p:cNvSpPr>
            <a:spLocks noGrp="1"/>
          </p:cNvSpPr>
          <p:nvPr>
            <p:ph type="sldNum" sz="quarter" idx="12"/>
          </p:nvPr>
        </p:nvSpPr>
        <p:spPr/>
        <p:txBody>
          <a:bodyPr/>
          <a:lstStyle/>
          <a:p>
            <a:pPr>
              <a:defRPr/>
            </a:pPr>
            <a:fld id="{A078244B-1C15-4191-8109-E5E170192DF6}" type="slidenum">
              <a:rPr lang="en-US"/>
              <a:pPr>
                <a:defRPr/>
              </a:pPr>
              <a:t>31</a:t>
            </a:fld>
            <a:endParaRPr lang="en-US" dirty="0"/>
          </a:p>
        </p:txBody>
      </p:sp>
      <p:sp>
        <p:nvSpPr>
          <p:cNvPr id="5123" name="Rectangle 2"/>
          <p:cNvSpPr>
            <a:spLocks noChangeArrowheads="1"/>
          </p:cNvSpPr>
          <p:nvPr/>
        </p:nvSpPr>
        <p:spPr bwMode="auto">
          <a:xfrm>
            <a:off x="0" y="0"/>
            <a:ext cx="9144000" cy="6248400"/>
          </a:xfrm>
          <a:prstGeom prst="rect">
            <a:avLst/>
          </a:prstGeom>
          <a:solidFill>
            <a:schemeClr val="bg1"/>
          </a:solidFill>
          <a:ln w="9525">
            <a:noFill/>
            <a:miter lim="800000"/>
            <a:headEnd/>
            <a:tailEnd/>
          </a:ln>
        </p:spPr>
        <p:txBody>
          <a:bodyPr wrap="none" anchor="ctr"/>
          <a:lstStyle/>
          <a:p>
            <a:pPr eaLnBrk="0" hangingPunct="0"/>
            <a:endParaRPr lang="en-US" dirty="0"/>
          </a:p>
        </p:txBody>
      </p:sp>
      <p:sp>
        <p:nvSpPr>
          <p:cNvPr id="5124" name="AutoShape 3"/>
          <p:cNvSpPr>
            <a:spLocks noChangeArrowheads="1"/>
          </p:cNvSpPr>
          <p:nvPr/>
        </p:nvSpPr>
        <p:spPr bwMode="auto">
          <a:xfrm>
            <a:off x="990600" y="2935287"/>
            <a:ext cx="6934200" cy="914400"/>
          </a:xfrm>
          <a:prstGeom prst="roundRect">
            <a:avLst>
              <a:gd name="adj" fmla="val 16667"/>
            </a:avLst>
          </a:prstGeom>
          <a:solidFill>
            <a:srgbClr val="A3D5D9"/>
          </a:solidFill>
          <a:ln w="28575">
            <a:solidFill>
              <a:schemeClr val="tx2"/>
            </a:solidFill>
            <a:round/>
            <a:headEnd/>
            <a:tailEnd/>
          </a:ln>
        </p:spPr>
        <p:txBody>
          <a:bodyPr wrap="none" anchor="ctr"/>
          <a:lstStyle/>
          <a:p>
            <a:pPr algn="ctr" eaLnBrk="0" hangingPunct="0"/>
            <a:endParaRPr lang="en-US" sz="2400" dirty="0"/>
          </a:p>
        </p:txBody>
      </p:sp>
      <p:sp>
        <p:nvSpPr>
          <p:cNvPr id="5125" name="Text Box 4"/>
          <p:cNvSpPr txBox="1">
            <a:spLocks noChangeArrowheads="1"/>
          </p:cNvSpPr>
          <p:nvPr/>
        </p:nvSpPr>
        <p:spPr bwMode="auto">
          <a:xfrm>
            <a:off x="990600" y="3160712"/>
            <a:ext cx="5305425" cy="3635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lgn="ctr">
                <a:solidFill>
                  <a:srgbClr val="000000"/>
                </a:solidFill>
                <a:miter lim="800000"/>
                <a:headEnd/>
                <a:tailEnd/>
              </a14:hiddenLine>
            </a:ext>
          </a:extLst>
        </p:spPr>
        <p:txBody>
          <a:bodyPr wrap="none" lIns="90488" tIns="44450" rIns="90488" bIns="4445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b="1" dirty="0">
                <a:latin typeface="Tahoma" pitchFamily="34" charset="0"/>
              </a:rPr>
              <a:t>Value =                         +                         +     +</a:t>
            </a:r>
          </a:p>
        </p:txBody>
      </p:sp>
      <p:sp>
        <p:nvSpPr>
          <p:cNvPr id="5126" name="Text Box 5"/>
          <p:cNvSpPr txBox="1">
            <a:spLocks noChangeArrowheads="1"/>
          </p:cNvSpPr>
          <p:nvPr/>
        </p:nvSpPr>
        <p:spPr bwMode="auto">
          <a:xfrm>
            <a:off x="2438400" y="3011487"/>
            <a:ext cx="1066800" cy="3635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lgn="ctr">
                <a:solidFill>
                  <a:srgbClr val="000000"/>
                </a:solidFill>
                <a:miter lim="800000"/>
                <a:headEnd/>
                <a:tailEnd/>
              </a14:hiddenLine>
            </a:ext>
          </a:extLst>
        </p:spPr>
        <p:txBody>
          <a:bodyPr lIns="90488" tIns="44450" rIns="90488" bIns="4445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b="1" dirty="0">
                <a:latin typeface="Tahoma" pitchFamily="34" charset="0"/>
              </a:rPr>
              <a:t>FCF</a:t>
            </a:r>
            <a:r>
              <a:rPr lang="en-US" b="1" baseline="-25000" dirty="0">
                <a:latin typeface="Tahoma" pitchFamily="34" charset="0"/>
              </a:rPr>
              <a:t>1</a:t>
            </a:r>
          </a:p>
        </p:txBody>
      </p:sp>
      <p:sp>
        <p:nvSpPr>
          <p:cNvPr id="5127" name="Text Box 6"/>
          <p:cNvSpPr txBox="1">
            <a:spLocks noChangeArrowheads="1"/>
          </p:cNvSpPr>
          <p:nvPr/>
        </p:nvSpPr>
        <p:spPr bwMode="auto">
          <a:xfrm>
            <a:off x="4343400" y="3011487"/>
            <a:ext cx="1066800" cy="3635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lgn="ctr">
                <a:solidFill>
                  <a:srgbClr val="000000"/>
                </a:solidFill>
                <a:miter lim="800000"/>
                <a:headEnd/>
                <a:tailEnd/>
              </a14:hiddenLine>
            </a:ext>
          </a:extLst>
        </p:spPr>
        <p:txBody>
          <a:bodyPr lIns="90488" tIns="44450" rIns="90488" bIns="4445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b="1" dirty="0">
                <a:latin typeface="Tahoma" pitchFamily="34" charset="0"/>
              </a:rPr>
              <a:t>FCF</a:t>
            </a:r>
            <a:r>
              <a:rPr lang="en-US" b="1" baseline="-25000" dirty="0">
                <a:latin typeface="Tahoma" pitchFamily="34" charset="0"/>
              </a:rPr>
              <a:t>2</a:t>
            </a:r>
          </a:p>
        </p:txBody>
      </p:sp>
      <p:sp>
        <p:nvSpPr>
          <p:cNvPr id="5128" name="Text Box 7"/>
          <p:cNvSpPr txBox="1">
            <a:spLocks noChangeArrowheads="1"/>
          </p:cNvSpPr>
          <p:nvPr/>
        </p:nvSpPr>
        <p:spPr bwMode="auto">
          <a:xfrm>
            <a:off x="6629400" y="3011487"/>
            <a:ext cx="1066800" cy="3635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lgn="ctr">
                <a:solidFill>
                  <a:srgbClr val="000000"/>
                </a:solidFill>
                <a:miter lim="800000"/>
                <a:headEnd/>
                <a:tailEnd/>
              </a14:hiddenLine>
            </a:ext>
          </a:extLst>
        </p:spPr>
        <p:txBody>
          <a:bodyPr lIns="90488" tIns="44450" rIns="90488" bIns="4445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b="1" dirty="0">
                <a:latin typeface="Tahoma" pitchFamily="34" charset="0"/>
              </a:rPr>
              <a:t>FCF</a:t>
            </a:r>
            <a:r>
              <a:rPr lang="en-US" b="1" baseline="-25000" dirty="0">
                <a:latin typeface="Tahoma" pitchFamily="34" charset="0"/>
              </a:rPr>
              <a:t>∞</a:t>
            </a:r>
          </a:p>
        </p:txBody>
      </p:sp>
      <p:sp>
        <p:nvSpPr>
          <p:cNvPr id="5129" name="Text Box 8"/>
          <p:cNvSpPr txBox="1">
            <a:spLocks noChangeArrowheads="1"/>
          </p:cNvSpPr>
          <p:nvPr/>
        </p:nvSpPr>
        <p:spPr bwMode="auto">
          <a:xfrm>
            <a:off x="1981200" y="3333750"/>
            <a:ext cx="2057400" cy="3635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lgn="ctr">
                <a:solidFill>
                  <a:srgbClr val="000000"/>
                </a:solidFill>
                <a:miter lim="800000"/>
                <a:headEnd/>
                <a:tailEnd/>
              </a14:hiddenLine>
            </a:ext>
          </a:extLst>
        </p:spPr>
        <p:txBody>
          <a:bodyPr lIns="90488" tIns="44450" rIns="90488" bIns="4445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b="1" dirty="0">
                <a:latin typeface="Tahoma" pitchFamily="34" charset="0"/>
              </a:rPr>
              <a:t>(1 + WACC)</a:t>
            </a:r>
            <a:r>
              <a:rPr lang="en-US" b="1" baseline="30000" dirty="0">
                <a:latin typeface="Tahoma" pitchFamily="34" charset="0"/>
              </a:rPr>
              <a:t>1</a:t>
            </a:r>
          </a:p>
        </p:txBody>
      </p:sp>
      <p:sp>
        <p:nvSpPr>
          <p:cNvPr id="5130" name="Text Box 9"/>
          <p:cNvSpPr txBox="1">
            <a:spLocks noChangeArrowheads="1"/>
          </p:cNvSpPr>
          <p:nvPr/>
        </p:nvSpPr>
        <p:spPr bwMode="auto">
          <a:xfrm>
            <a:off x="6172200" y="3333750"/>
            <a:ext cx="1752600" cy="3635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lgn="ctr">
                <a:solidFill>
                  <a:srgbClr val="000000"/>
                </a:solidFill>
                <a:miter lim="800000"/>
                <a:headEnd/>
                <a:tailEnd/>
              </a14:hiddenLine>
            </a:ext>
          </a:extLst>
        </p:spPr>
        <p:txBody>
          <a:bodyPr lIns="90488" tIns="44450" rIns="90488" bIns="4445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b="1" dirty="0">
                <a:latin typeface="Tahoma" pitchFamily="34" charset="0"/>
              </a:rPr>
              <a:t>(1 + WACC)</a:t>
            </a:r>
            <a:r>
              <a:rPr lang="en-US" b="1" baseline="30000" dirty="0">
                <a:latin typeface="Tahoma" pitchFamily="34" charset="0"/>
              </a:rPr>
              <a:t>∞</a:t>
            </a:r>
          </a:p>
        </p:txBody>
      </p:sp>
      <p:sp>
        <p:nvSpPr>
          <p:cNvPr id="5131" name="Text Box 10"/>
          <p:cNvSpPr txBox="1">
            <a:spLocks noChangeArrowheads="1"/>
          </p:cNvSpPr>
          <p:nvPr/>
        </p:nvSpPr>
        <p:spPr bwMode="auto">
          <a:xfrm>
            <a:off x="3810000" y="3333750"/>
            <a:ext cx="1981200" cy="3635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lgn="ctr">
                <a:solidFill>
                  <a:srgbClr val="000000"/>
                </a:solidFill>
                <a:miter lim="800000"/>
                <a:headEnd/>
                <a:tailEnd/>
              </a14:hiddenLine>
            </a:ext>
          </a:extLst>
        </p:spPr>
        <p:txBody>
          <a:bodyPr lIns="90488" tIns="44450" rIns="90488" bIns="4445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b="1" dirty="0">
                <a:latin typeface="Tahoma" pitchFamily="34" charset="0"/>
              </a:rPr>
              <a:t>(1 + WACC)</a:t>
            </a:r>
            <a:r>
              <a:rPr lang="en-US" b="1" baseline="30000" dirty="0">
                <a:latin typeface="Tahoma" pitchFamily="34" charset="0"/>
              </a:rPr>
              <a:t>2</a:t>
            </a:r>
          </a:p>
        </p:txBody>
      </p:sp>
      <p:sp>
        <p:nvSpPr>
          <p:cNvPr id="5132" name="Line 11"/>
          <p:cNvSpPr>
            <a:spLocks noChangeShapeType="1"/>
          </p:cNvSpPr>
          <p:nvPr/>
        </p:nvSpPr>
        <p:spPr bwMode="auto">
          <a:xfrm>
            <a:off x="2133600" y="3392487"/>
            <a:ext cx="1371600" cy="3175"/>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lIns="90488" tIns="44450" rIns="90488" bIns="44450"/>
          <a:lstStyle/>
          <a:p>
            <a:endParaRPr lang="en-US" dirty="0"/>
          </a:p>
        </p:txBody>
      </p:sp>
      <p:sp>
        <p:nvSpPr>
          <p:cNvPr id="5133" name="Line 12"/>
          <p:cNvSpPr>
            <a:spLocks noChangeShapeType="1"/>
          </p:cNvSpPr>
          <p:nvPr/>
        </p:nvSpPr>
        <p:spPr bwMode="auto">
          <a:xfrm>
            <a:off x="3962400" y="3392487"/>
            <a:ext cx="1371600" cy="3175"/>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lIns="90488" tIns="44450" rIns="90488" bIns="44450"/>
          <a:lstStyle/>
          <a:p>
            <a:endParaRPr lang="en-US" dirty="0"/>
          </a:p>
        </p:txBody>
      </p:sp>
      <p:sp>
        <p:nvSpPr>
          <p:cNvPr id="5134" name="Line 13"/>
          <p:cNvSpPr>
            <a:spLocks noChangeShapeType="1"/>
          </p:cNvSpPr>
          <p:nvPr/>
        </p:nvSpPr>
        <p:spPr bwMode="auto">
          <a:xfrm>
            <a:off x="6324600" y="3392487"/>
            <a:ext cx="1371600" cy="3175"/>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lIns="90488" tIns="44450" rIns="90488" bIns="44450"/>
          <a:lstStyle/>
          <a:p>
            <a:endParaRPr lang="en-US" dirty="0"/>
          </a:p>
        </p:txBody>
      </p:sp>
      <p:sp>
        <p:nvSpPr>
          <p:cNvPr id="5135" name="AutoShape 14"/>
          <p:cNvSpPr>
            <a:spLocks noChangeArrowheads="1"/>
          </p:cNvSpPr>
          <p:nvPr/>
        </p:nvSpPr>
        <p:spPr bwMode="auto">
          <a:xfrm>
            <a:off x="3586163" y="2019300"/>
            <a:ext cx="1744662" cy="661987"/>
          </a:xfrm>
          <a:prstGeom prst="roundRect">
            <a:avLst>
              <a:gd name="adj" fmla="val 16667"/>
            </a:avLst>
          </a:prstGeom>
          <a:solidFill>
            <a:schemeClr val="accent2"/>
          </a:solidFill>
          <a:ln w="28575">
            <a:solidFill>
              <a:srgbClr val="000000"/>
            </a:solidFill>
            <a:round/>
            <a:headEnd/>
            <a:tailEnd/>
          </a:ln>
        </p:spPr>
        <p:txBody>
          <a:bodyPr wrap="none">
            <a:spAutoFit/>
          </a:bodyPr>
          <a:lstStyle/>
          <a:p>
            <a:pPr algn="ctr" eaLnBrk="0" hangingPunct="0"/>
            <a:r>
              <a:rPr lang="en-US" sz="1600" b="1" dirty="0">
                <a:latin typeface="Tahoma" pitchFamily="34" charset="0"/>
              </a:rPr>
              <a:t>Free cash flow</a:t>
            </a:r>
          </a:p>
          <a:p>
            <a:pPr algn="ctr" eaLnBrk="0" hangingPunct="0"/>
            <a:r>
              <a:rPr lang="en-US" sz="1600" b="1" dirty="0">
                <a:latin typeface="Tahoma" pitchFamily="34" charset="0"/>
              </a:rPr>
              <a:t>(FCF)</a:t>
            </a:r>
          </a:p>
        </p:txBody>
      </p:sp>
      <p:cxnSp>
        <p:nvCxnSpPr>
          <p:cNvPr id="5136" name="AutoShape 15"/>
          <p:cNvCxnSpPr>
            <a:cxnSpLocks noChangeShapeType="1"/>
            <a:stCxn id="5141" idx="0"/>
            <a:endCxn id="5142" idx="2"/>
          </p:cNvCxnSpPr>
          <p:nvPr/>
        </p:nvCxnSpPr>
        <p:spPr bwMode="auto">
          <a:xfrm flipH="1" flipV="1">
            <a:off x="4457700" y="5102225"/>
            <a:ext cx="149225" cy="177800"/>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xmlns="">
                <a:noFill/>
              </a14:hiddenFill>
            </a:ext>
          </a:extLst>
        </p:spPr>
      </p:cxnSp>
      <p:sp>
        <p:nvSpPr>
          <p:cNvPr id="5137" name="AutoShape 16"/>
          <p:cNvSpPr>
            <a:spLocks noChangeArrowheads="1"/>
          </p:cNvSpPr>
          <p:nvPr/>
        </p:nvSpPr>
        <p:spPr bwMode="auto">
          <a:xfrm>
            <a:off x="627063" y="5219700"/>
            <a:ext cx="2095500" cy="392112"/>
          </a:xfrm>
          <a:prstGeom prst="roundRect">
            <a:avLst>
              <a:gd name="adj" fmla="val 16667"/>
            </a:avLst>
          </a:prstGeom>
          <a:solidFill>
            <a:schemeClr val="accent1"/>
          </a:solidFill>
          <a:ln w="28575">
            <a:solidFill>
              <a:srgbClr val="000000"/>
            </a:solidFill>
            <a:round/>
            <a:headEnd/>
            <a:tailEnd/>
          </a:ln>
        </p:spPr>
        <p:txBody>
          <a:bodyPr wrap="none">
            <a:spAutoFit/>
          </a:bodyPr>
          <a:lstStyle/>
          <a:p>
            <a:pPr eaLnBrk="0" hangingPunct="0">
              <a:spcBef>
                <a:spcPct val="50000"/>
              </a:spcBef>
            </a:pPr>
            <a:r>
              <a:rPr lang="en-US" sz="1600" dirty="0">
                <a:latin typeface="Tahoma" pitchFamily="34" charset="0"/>
              </a:rPr>
              <a:t>Market interest rates</a:t>
            </a:r>
          </a:p>
        </p:txBody>
      </p:sp>
      <p:sp>
        <p:nvSpPr>
          <p:cNvPr id="5138" name="AutoShape 17"/>
          <p:cNvSpPr>
            <a:spLocks noChangeArrowheads="1"/>
          </p:cNvSpPr>
          <p:nvPr/>
        </p:nvSpPr>
        <p:spPr bwMode="auto">
          <a:xfrm>
            <a:off x="5791200" y="5753100"/>
            <a:ext cx="1970088" cy="392112"/>
          </a:xfrm>
          <a:prstGeom prst="roundRect">
            <a:avLst>
              <a:gd name="adj" fmla="val 16667"/>
            </a:avLst>
          </a:prstGeom>
          <a:solidFill>
            <a:schemeClr val="accent1"/>
          </a:solidFill>
          <a:ln w="28575">
            <a:solidFill>
              <a:schemeClr val="tx1"/>
            </a:solidFill>
            <a:round/>
            <a:headEnd/>
            <a:tailEnd/>
          </a:ln>
        </p:spPr>
        <p:txBody>
          <a:bodyPr wrap="none">
            <a:spAutoFit/>
          </a:bodyPr>
          <a:lstStyle/>
          <a:p>
            <a:pPr eaLnBrk="0" hangingPunct="0">
              <a:spcBef>
                <a:spcPct val="50000"/>
              </a:spcBef>
            </a:pPr>
            <a:r>
              <a:rPr lang="en-US" sz="1600" dirty="0">
                <a:latin typeface="Tahoma" pitchFamily="34" charset="0"/>
              </a:rPr>
              <a:t>Firm’s business risk</a:t>
            </a:r>
          </a:p>
        </p:txBody>
      </p:sp>
      <p:sp>
        <p:nvSpPr>
          <p:cNvPr id="5139" name="AutoShape 18"/>
          <p:cNvSpPr>
            <a:spLocks noChangeArrowheads="1"/>
          </p:cNvSpPr>
          <p:nvPr/>
        </p:nvSpPr>
        <p:spPr bwMode="auto">
          <a:xfrm>
            <a:off x="684213" y="5753100"/>
            <a:ext cx="2038350" cy="392112"/>
          </a:xfrm>
          <a:prstGeom prst="roundRect">
            <a:avLst>
              <a:gd name="adj" fmla="val 16667"/>
            </a:avLst>
          </a:prstGeom>
          <a:solidFill>
            <a:schemeClr val="accent1"/>
          </a:solidFill>
          <a:ln w="28575">
            <a:solidFill>
              <a:srgbClr val="000000"/>
            </a:solidFill>
            <a:round/>
            <a:headEnd/>
            <a:tailEnd/>
          </a:ln>
        </p:spPr>
        <p:txBody>
          <a:bodyPr wrap="none">
            <a:spAutoFit/>
          </a:bodyPr>
          <a:lstStyle/>
          <a:p>
            <a:pPr eaLnBrk="0" hangingPunct="0">
              <a:spcBef>
                <a:spcPct val="50000"/>
              </a:spcBef>
            </a:pPr>
            <a:r>
              <a:rPr lang="en-US" sz="1600" dirty="0">
                <a:latin typeface="Tahoma" pitchFamily="34" charset="0"/>
              </a:rPr>
              <a:t>Market risk aversion</a:t>
            </a:r>
          </a:p>
        </p:txBody>
      </p:sp>
      <p:sp>
        <p:nvSpPr>
          <p:cNvPr id="5140" name="AutoShape 19"/>
          <p:cNvSpPr>
            <a:spLocks noChangeArrowheads="1"/>
          </p:cNvSpPr>
          <p:nvPr/>
        </p:nvSpPr>
        <p:spPr bwMode="auto">
          <a:xfrm>
            <a:off x="5791200" y="5219700"/>
            <a:ext cx="2239963" cy="392112"/>
          </a:xfrm>
          <a:prstGeom prst="roundRect">
            <a:avLst>
              <a:gd name="adj" fmla="val 16667"/>
            </a:avLst>
          </a:prstGeom>
          <a:solidFill>
            <a:schemeClr val="accent1"/>
          </a:solidFill>
          <a:ln w="28575">
            <a:solidFill>
              <a:schemeClr val="tx1"/>
            </a:solidFill>
            <a:round/>
            <a:headEnd/>
            <a:tailEnd/>
          </a:ln>
        </p:spPr>
        <p:txBody>
          <a:bodyPr wrap="none">
            <a:spAutoFit/>
          </a:bodyPr>
          <a:lstStyle/>
          <a:p>
            <a:pPr eaLnBrk="0" hangingPunct="0">
              <a:spcBef>
                <a:spcPct val="50000"/>
              </a:spcBef>
            </a:pPr>
            <a:r>
              <a:rPr lang="en-US" sz="1600" dirty="0">
                <a:latin typeface="Tahoma" pitchFamily="34" charset="0"/>
              </a:rPr>
              <a:t>Firm’s debt/equity mix</a:t>
            </a:r>
          </a:p>
        </p:txBody>
      </p:sp>
      <p:sp>
        <p:nvSpPr>
          <p:cNvPr id="5141" name="AutoShape 20"/>
          <p:cNvSpPr>
            <a:spLocks noChangeArrowheads="1"/>
          </p:cNvSpPr>
          <p:nvPr/>
        </p:nvSpPr>
        <p:spPr bwMode="auto">
          <a:xfrm>
            <a:off x="3692525" y="5294312"/>
            <a:ext cx="1827213" cy="865188"/>
          </a:xfrm>
          <a:prstGeom prst="roundRect">
            <a:avLst>
              <a:gd name="adj" fmla="val 16667"/>
            </a:avLst>
          </a:prstGeom>
          <a:solidFill>
            <a:schemeClr val="accent1"/>
          </a:solidFill>
          <a:ln w="28575">
            <a:solidFill>
              <a:schemeClr val="tx2"/>
            </a:solidFill>
            <a:round/>
            <a:headEnd/>
            <a:tailEnd/>
          </a:ln>
          <a:effectLst>
            <a:prstShdw prst="shdw13" dist="53882" dir="13500000">
              <a:schemeClr val="bg2">
                <a:alpha val="50000"/>
              </a:schemeClr>
            </a:prstShdw>
          </a:effectLst>
        </p:spPr>
        <p:txBody>
          <a:bodyPr wrap="none">
            <a:spAutoFit/>
          </a:bodyPr>
          <a:lstStyle/>
          <a:p>
            <a:pPr eaLnBrk="0" hangingPunct="0">
              <a:spcBef>
                <a:spcPct val="50000"/>
              </a:spcBef>
            </a:pPr>
            <a:r>
              <a:rPr lang="en-US" sz="2000" b="1" dirty="0">
                <a:solidFill>
                  <a:schemeClr val="tx2"/>
                </a:solidFill>
                <a:latin typeface="Tahoma" pitchFamily="34" charset="0"/>
              </a:rPr>
              <a:t>Cost of debt</a:t>
            </a:r>
          </a:p>
          <a:p>
            <a:pPr eaLnBrk="0" hangingPunct="0">
              <a:spcBef>
                <a:spcPct val="50000"/>
              </a:spcBef>
            </a:pPr>
            <a:r>
              <a:rPr lang="en-US" sz="1600" dirty="0">
                <a:latin typeface="Tahoma" pitchFamily="34" charset="0"/>
              </a:rPr>
              <a:t>Cost of equity</a:t>
            </a:r>
          </a:p>
        </p:txBody>
      </p:sp>
      <p:sp>
        <p:nvSpPr>
          <p:cNvPr id="5142" name="AutoShape 21"/>
          <p:cNvSpPr>
            <a:spLocks noChangeArrowheads="1"/>
          </p:cNvSpPr>
          <p:nvPr/>
        </p:nvSpPr>
        <p:spPr bwMode="auto">
          <a:xfrm>
            <a:off x="3378200" y="4154487"/>
            <a:ext cx="2157413" cy="933450"/>
          </a:xfrm>
          <a:prstGeom prst="roundRect">
            <a:avLst>
              <a:gd name="adj" fmla="val 16667"/>
            </a:avLst>
          </a:prstGeom>
          <a:solidFill>
            <a:schemeClr val="accent1"/>
          </a:solidFill>
          <a:ln w="28575">
            <a:solidFill>
              <a:srgbClr val="000000"/>
            </a:solidFill>
            <a:round/>
            <a:headEnd/>
            <a:tailEnd/>
          </a:ln>
        </p:spPr>
        <p:txBody>
          <a:bodyPr wrap="none">
            <a:spAutoFit/>
          </a:bodyPr>
          <a:lstStyle/>
          <a:p>
            <a:pPr algn="ctr" eaLnBrk="0" hangingPunct="0"/>
            <a:r>
              <a:rPr lang="en-US" sz="1600" b="1" dirty="0">
                <a:latin typeface="Tahoma" pitchFamily="34" charset="0"/>
              </a:rPr>
              <a:t>Weighted average</a:t>
            </a:r>
          </a:p>
          <a:p>
            <a:pPr algn="ctr" eaLnBrk="0" hangingPunct="0"/>
            <a:r>
              <a:rPr lang="en-US" sz="1600" b="1" dirty="0">
                <a:latin typeface="Tahoma" pitchFamily="34" charset="0"/>
              </a:rPr>
              <a:t>cost of capital</a:t>
            </a:r>
          </a:p>
          <a:p>
            <a:pPr algn="ctr" eaLnBrk="0" hangingPunct="0"/>
            <a:r>
              <a:rPr lang="en-US" sz="1600" b="1" dirty="0">
                <a:latin typeface="Tahoma" pitchFamily="34" charset="0"/>
              </a:rPr>
              <a:t>(WACC)</a:t>
            </a:r>
          </a:p>
        </p:txBody>
      </p:sp>
      <p:cxnSp>
        <p:nvCxnSpPr>
          <p:cNvPr id="5143" name="AutoShape 22"/>
          <p:cNvCxnSpPr>
            <a:cxnSpLocks noChangeShapeType="1"/>
            <a:stCxn id="5140" idx="1"/>
            <a:endCxn id="5141" idx="3"/>
          </p:cNvCxnSpPr>
          <p:nvPr/>
        </p:nvCxnSpPr>
        <p:spPr bwMode="auto">
          <a:xfrm flipH="1">
            <a:off x="5534025" y="5416550"/>
            <a:ext cx="242888" cy="311150"/>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5144" name="AutoShape 23"/>
          <p:cNvCxnSpPr>
            <a:cxnSpLocks noChangeShapeType="1"/>
            <a:stCxn id="5138" idx="1"/>
            <a:endCxn id="5141" idx="3"/>
          </p:cNvCxnSpPr>
          <p:nvPr/>
        </p:nvCxnSpPr>
        <p:spPr bwMode="auto">
          <a:xfrm flipH="1" flipV="1">
            <a:off x="5534025" y="5727700"/>
            <a:ext cx="242888" cy="222250"/>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5145" name="AutoShape 24"/>
          <p:cNvCxnSpPr>
            <a:cxnSpLocks noChangeShapeType="1"/>
            <a:stCxn id="5137" idx="3"/>
            <a:endCxn id="5141" idx="1"/>
          </p:cNvCxnSpPr>
          <p:nvPr/>
        </p:nvCxnSpPr>
        <p:spPr bwMode="auto">
          <a:xfrm>
            <a:off x="2736850" y="5416550"/>
            <a:ext cx="941388" cy="311150"/>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5146" name="AutoShape 25"/>
          <p:cNvCxnSpPr>
            <a:cxnSpLocks noChangeShapeType="1"/>
            <a:stCxn id="5139" idx="3"/>
            <a:endCxn id="5141" idx="1"/>
          </p:cNvCxnSpPr>
          <p:nvPr/>
        </p:nvCxnSpPr>
        <p:spPr bwMode="auto">
          <a:xfrm flipV="1">
            <a:off x="2736850" y="5727700"/>
            <a:ext cx="941388" cy="222250"/>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xmlns="">
                <a:noFill/>
              </a14:hiddenFill>
            </a:ext>
          </a:extLst>
        </p:spPr>
      </p:cxnSp>
      <p:cxnSp>
        <p:nvCxnSpPr>
          <p:cNvPr id="5147" name="AutoShape 26"/>
          <p:cNvCxnSpPr>
            <a:cxnSpLocks noChangeShapeType="1"/>
            <a:stCxn id="5140" idx="0"/>
            <a:endCxn id="5142" idx="3"/>
          </p:cNvCxnSpPr>
          <p:nvPr/>
        </p:nvCxnSpPr>
        <p:spPr bwMode="auto">
          <a:xfrm rot="5400000" flipH="1">
            <a:off x="5938838" y="4232274"/>
            <a:ext cx="584200" cy="1362075"/>
          </a:xfrm>
          <a:prstGeom prst="bentConnector2">
            <a:avLst/>
          </a:prstGeom>
          <a:noFill/>
          <a:ln w="28575">
            <a:solidFill>
              <a:schemeClr val="tx1"/>
            </a:solidFill>
            <a:miter lim="800000"/>
            <a:headEnd/>
            <a:tailEnd type="triangle" w="med" len="med"/>
          </a:ln>
          <a:extLst>
            <a:ext uri="{909E8E84-426E-40dd-AFC4-6F175D3DCCD1}">
              <a14:hiddenFill xmlns:a14="http://schemas.microsoft.com/office/drawing/2010/main" xmlns="">
                <a:noFill/>
              </a14:hiddenFill>
            </a:ext>
          </a:extLst>
        </p:spPr>
      </p:cxnSp>
      <p:sp>
        <p:nvSpPr>
          <p:cNvPr id="5148" name="AutoShape 27"/>
          <p:cNvSpPr>
            <a:spLocks noChangeArrowheads="1"/>
          </p:cNvSpPr>
          <p:nvPr/>
        </p:nvSpPr>
        <p:spPr bwMode="auto">
          <a:xfrm>
            <a:off x="1522413" y="1295400"/>
            <a:ext cx="1757362" cy="635000"/>
          </a:xfrm>
          <a:prstGeom prst="roundRect">
            <a:avLst>
              <a:gd name="adj" fmla="val 16667"/>
            </a:avLst>
          </a:prstGeom>
          <a:solidFill>
            <a:schemeClr val="accent2"/>
          </a:solidFill>
          <a:ln w="28575">
            <a:solidFill>
              <a:schemeClr val="tx1"/>
            </a:solidFill>
            <a:round/>
            <a:headEnd/>
            <a:tailEnd/>
          </a:ln>
        </p:spPr>
        <p:txBody>
          <a:bodyPr wrap="none">
            <a:spAutoFit/>
          </a:bodyPr>
          <a:lstStyle/>
          <a:p>
            <a:pPr eaLnBrk="0" hangingPunct="0">
              <a:lnSpc>
                <a:spcPct val="95000"/>
              </a:lnSpc>
            </a:pPr>
            <a:r>
              <a:rPr lang="en-US" sz="1600" dirty="0">
                <a:latin typeface="Tahoma" pitchFamily="34" charset="0"/>
              </a:rPr>
              <a:t>Net operating</a:t>
            </a:r>
          </a:p>
          <a:p>
            <a:pPr eaLnBrk="0" hangingPunct="0">
              <a:lnSpc>
                <a:spcPct val="95000"/>
              </a:lnSpc>
            </a:pPr>
            <a:r>
              <a:rPr lang="en-US" sz="1600" dirty="0">
                <a:latin typeface="Tahoma" pitchFamily="34" charset="0"/>
              </a:rPr>
              <a:t>profit after taxes</a:t>
            </a:r>
          </a:p>
        </p:txBody>
      </p:sp>
      <p:sp>
        <p:nvSpPr>
          <p:cNvPr id="5149" name="AutoShape 28"/>
          <p:cNvSpPr>
            <a:spLocks noChangeArrowheads="1"/>
          </p:cNvSpPr>
          <p:nvPr/>
        </p:nvSpPr>
        <p:spPr bwMode="auto">
          <a:xfrm>
            <a:off x="5484813" y="1295400"/>
            <a:ext cx="2197100" cy="635000"/>
          </a:xfrm>
          <a:prstGeom prst="roundRect">
            <a:avLst>
              <a:gd name="adj" fmla="val 16667"/>
            </a:avLst>
          </a:prstGeom>
          <a:solidFill>
            <a:schemeClr val="accent2"/>
          </a:solidFill>
          <a:ln w="28575">
            <a:solidFill>
              <a:schemeClr val="tx1"/>
            </a:solidFill>
            <a:round/>
            <a:headEnd/>
            <a:tailEnd/>
          </a:ln>
        </p:spPr>
        <p:txBody>
          <a:bodyPr wrap="none">
            <a:spAutoFit/>
          </a:bodyPr>
          <a:lstStyle/>
          <a:p>
            <a:pPr eaLnBrk="0" hangingPunct="0">
              <a:lnSpc>
                <a:spcPct val="95000"/>
              </a:lnSpc>
            </a:pPr>
            <a:r>
              <a:rPr lang="en-US" sz="1600" dirty="0">
                <a:latin typeface="Tahoma" pitchFamily="34" charset="0"/>
              </a:rPr>
              <a:t>Required investments</a:t>
            </a:r>
          </a:p>
          <a:p>
            <a:pPr eaLnBrk="0" hangingPunct="0">
              <a:lnSpc>
                <a:spcPct val="95000"/>
              </a:lnSpc>
            </a:pPr>
            <a:r>
              <a:rPr lang="en-US" sz="1600" dirty="0">
                <a:latin typeface="Tahoma" pitchFamily="34" charset="0"/>
              </a:rPr>
              <a:t>in operating capital</a:t>
            </a:r>
          </a:p>
        </p:txBody>
      </p:sp>
      <p:sp>
        <p:nvSpPr>
          <p:cNvPr id="5150" name="Text Box 29"/>
          <p:cNvSpPr txBox="1">
            <a:spLocks noChangeArrowheads="1"/>
          </p:cNvSpPr>
          <p:nvPr/>
        </p:nvSpPr>
        <p:spPr bwMode="auto">
          <a:xfrm>
            <a:off x="5105400" y="1436687"/>
            <a:ext cx="350838"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sz="1600" b="1" dirty="0">
                <a:latin typeface="Tahoma" pitchFamily="34" charset="0"/>
                <a:cs typeface="Tahoma" pitchFamily="34" charset="0"/>
              </a:rPr>
              <a:t>−</a:t>
            </a:r>
          </a:p>
        </p:txBody>
      </p:sp>
      <p:sp>
        <p:nvSpPr>
          <p:cNvPr id="5151" name="Text Box 30"/>
          <p:cNvSpPr txBox="1">
            <a:spLocks noChangeArrowheads="1"/>
          </p:cNvSpPr>
          <p:nvPr/>
        </p:nvSpPr>
        <p:spPr bwMode="auto">
          <a:xfrm>
            <a:off x="5334000" y="2173287"/>
            <a:ext cx="350838"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sz="1600" b="1" dirty="0">
                <a:latin typeface="Tahoma" pitchFamily="34" charset="0"/>
                <a:cs typeface="Tahoma" pitchFamily="34" charset="0"/>
              </a:rPr>
              <a:t>=</a:t>
            </a:r>
          </a:p>
        </p:txBody>
      </p:sp>
      <p:cxnSp>
        <p:nvCxnSpPr>
          <p:cNvPr id="5152" name="AutoShape 31"/>
          <p:cNvCxnSpPr>
            <a:cxnSpLocks noChangeShapeType="1"/>
            <a:stCxn id="5142" idx="0"/>
            <a:endCxn id="5124" idx="2"/>
          </p:cNvCxnSpPr>
          <p:nvPr/>
        </p:nvCxnSpPr>
        <p:spPr bwMode="auto">
          <a:xfrm flipV="1">
            <a:off x="4457700" y="3863975"/>
            <a:ext cx="0" cy="276225"/>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5153" name="AutoShape 32"/>
          <p:cNvCxnSpPr>
            <a:cxnSpLocks noChangeShapeType="1"/>
            <a:stCxn id="5135" idx="2"/>
            <a:endCxn id="5124" idx="0"/>
          </p:cNvCxnSpPr>
          <p:nvPr/>
        </p:nvCxnSpPr>
        <p:spPr bwMode="auto">
          <a:xfrm flipH="1">
            <a:off x="4457700" y="2695575"/>
            <a:ext cx="1588" cy="225425"/>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xmlns="">
                <a:noFill/>
              </a14:hiddenFill>
            </a:ext>
          </a:extLst>
        </p:spPr>
      </p:cxnSp>
      <p:cxnSp>
        <p:nvCxnSpPr>
          <p:cNvPr id="5154" name="AutoShape 33"/>
          <p:cNvCxnSpPr>
            <a:cxnSpLocks noChangeShapeType="1"/>
            <a:stCxn id="5149" idx="2"/>
            <a:endCxn id="5151" idx="3"/>
          </p:cNvCxnSpPr>
          <p:nvPr/>
        </p:nvCxnSpPr>
        <p:spPr bwMode="auto">
          <a:xfrm rot="5400000">
            <a:off x="5935663" y="1693862"/>
            <a:ext cx="396875" cy="898525"/>
          </a:xfrm>
          <a:prstGeom prst="bentConnector2">
            <a:avLst/>
          </a:prstGeom>
          <a:noFill/>
          <a:ln w="28575">
            <a:solidFill>
              <a:schemeClr val="tx1"/>
            </a:solidFill>
            <a:miter lim="800000"/>
            <a:headEnd/>
            <a:tailEnd type="triangle" w="med" len="med"/>
          </a:ln>
          <a:extLst>
            <a:ext uri="{909E8E84-426E-40dd-AFC4-6F175D3DCCD1}">
              <a14:hiddenFill xmlns:a14="http://schemas.microsoft.com/office/drawing/2010/main" xmlns="">
                <a:noFill/>
              </a14:hiddenFill>
            </a:ext>
          </a:extLst>
        </p:spPr>
      </p:cxnSp>
      <p:cxnSp>
        <p:nvCxnSpPr>
          <p:cNvPr id="5155" name="AutoShape 34"/>
          <p:cNvCxnSpPr>
            <a:cxnSpLocks noChangeShapeType="1"/>
            <a:stCxn id="5148" idx="3"/>
            <a:endCxn id="5150" idx="1"/>
          </p:cNvCxnSpPr>
          <p:nvPr/>
        </p:nvCxnSpPr>
        <p:spPr bwMode="auto">
          <a:xfrm flipV="1">
            <a:off x="3294063" y="1604962"/>
            <a:ext cx="1811337" cy="7938"/>
          </a:xfrm>
          <a:prstGeom prst="straightConnector1">
            <a:avLst/>
          </a:prstGeom>
          <a:noFill/>
          <a:ln w="28575">
            <a:solidFill>
              <a:schemeClr val="tx1"/>
            </a:solidFill>
            <a:round/>
            <a:headEnd/>
            <a:tailEnd type="triangle" w="med" len="med"/>
          </a:ln>
          <a:extLst>
            <a:ext uri="{909E8E84-426E-40dd-AFC4-6F175D3DCCD1}">
              <a14:hiddenFill xmlns:a14="http://schemas.microsoft.com/office/drawing/2010/main" xmlns="">
                <a:noFill/>
              </a14:hiddenFill>
            </a:ext>
          </a:extLst>
        </p:spPr>
      </p:cxnSp>
      <p:sp>
        <p:nvSpPr>
          <p:cNvPr id="5156" name="AutoShape 35"/>
          <p:cNvSpPr>
            <a:spLocks noChangeArrowheads="1"/>
          </p:cNvSpPr>
          <p:nvPr/>
        </p:nvSpPr>
        <p:spPr bwMode="auto">
          <a:xfrm rot="1637477">
            <a:off x="1577975" y="4799012"/>
            <a:ext cx="2133600" cy="304800"/>
          </a:xfrm>
          <a:prstGeom prst="notchedRightArrow">
            <a:avLst>
              <a:gd name="adj1" fmla="val 50000"/>
              <a:gd name="adj2" fmla="val 175000"/>
            </a:avLst>
          </a:prstGeom>
          <a:solidFill>
            <a:schemeClr val="tx2"/>
          </a:solidFill>
          <a:ln w="9525" algn="ctr">
            <a:solidFill>
              <a:schemeClr val="tx1"/>
            </a:solidFill>
            <a:miter lim="800000"/>
            <a:headEnd/>
            <a:tailEnd/>
          </a:ln>
        </p:spPr>
        <p:txBody>
          <a:bodyPr wrap="none" anchor="ctr"/>
          <a:lstStyle/>
          <a:p>
            <a:pPr eaLnBrk="0" hangingPunct="0"/>
            <a:endParaRPr lang="en-US" dirty="0"/>
          </a:p>
        </p:txBody>
      </p:sp>
      <p:sp>
        <p:nvSpPr>
          <p:cNvPr id="5157" name="Text Box 36"/>
          <p:cNvSpPr txBox="1">
            <a:spLocks noChangeArrowheads="1"/>
          </p:cNvSpPr>
          <p:nvPr/>
        </p:nvSpPr>
        <p:spPr bwMode="auto">
          <a:xfrm>
            <a:off x="914400" y="228600"/>
            <a:ext cx="77724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sz="2400" b="1" dirty="0">
                <a:solidFill>
                  <a:schemeClr val="tx2"/>
                </a:solidFill>
                <a:latin typeface="Tahoma" pitchFamily="34" charset="0"/>
              </a:rPr>
              <a:t>Determinants of Intrinsic Value: The Cost of Debt</a:t>
            </a:r>
          </a:p>
        </p:txBody>
      </p:sp>
      <p:sp>
        <p:nvSpPr>
          <p:cNvPr id="5158" name="Text Box 37"/>
          <p:cNvSpPr txBox="1">
            <a:spLocks noChangeArrowheads="1"/>
          </p:cNvSpPr>
          <p:nvPr/>
        </p:nvSpPr>
        <p:spPr bwMode="auto">
          <a:xfrm>
            <a:off x="5638800" y="3087687"/>
            <a:ext cx="457200" cy="3635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lgn="ctr">
                <a:solidFill>
                  <a:srgbClr val="000000"/>
                </a:solidFill>
                <a:miter lim="800000"/>
                <a:headEnd/>
                <a:tailEnd/>
              </a14:hiddenLine>
            </a:ext>
          </a:extLst>
        </p:spPr>
        <p:txBody>
          <a:bodyPr lIns="90488" tIns="44450" rIns="90488" bIns="4445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b="1" dirty="0">
                <a:latin typeface="Tahoma" pitchFamily="34" charset="0"/>
              </a:rPr>
              <a:t>...</a:t>
            </a:r>
            <a:endParaRPr lang="en-US" b="1" baseline="-25000" dirty="0">
              <a:latin typeface="Tahoma" pitchFamily="34" charset="0"/>
            </a:endParaRPr>
          </a:p>
        </p:txBody>
      </p:sp>
    </p:spTree>
    <p:extLst>
      <p:ext uri="{BB962C8B-B14F-4D97-AF65-F5344CB8AC3E}">
        <p14:creationId xmlns:p14="http://schemas.microsoft.com/office/powerpoint/2010/main" val="89295119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lide Number Placeholder 4"/>
          <p:cNvSpPr>
            <a:spLocks noGrp="1"/>
          </p:cNvSpPr>
          <p:nvPr>
            <p:ph type="sldNum" sz="quarter" idx="12"/>
          </p:nvPr>
        </p:nvSpPr>
        <p:spPr/>
        <p:txBody>
          <a:bodyPr/>
          <a:lstStyle/>
          <a:p>
            <a:pPr>
              <a:defRPr/>
            </a:pPr>
            <a:fld id="{C612A18F-83D1-4891-AE42-950B7DBC8699}" type="slidenum">
              <a:rPr lang="en-US"/>
              <a:pPr>
                <a:defRPr/>
              </a:pPr>
              <a:t>32</a:t>
            </a:fld>
            <a:endParaRPr lang="en-US" dirty="0"/>
          </a:p>
        </p:txBody>
      </p:sp>
      <p:sp>
        <p:nvSpPr>
          <p:cNvPr id="33795"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nchor="ctr"/>
          <a:lstStyle/>
          <a:p>
            <a:pPr eaLnBrk="0" hangingPunct="0"/>
            <a:endParaRPr lang="en-US" dirty="0"/>
          </a:p>
        </p:txBody>
      </p:sp>
      <p:sp>
        <p:nvSpPr>
          <p:cNvPr id="33796"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nchor="ctr"/>
          <a:lstStyle/>
          <a:p>
            <a:pPr eaLnBrk="0" hangingPunct="0"/>
            <a:endParaRPr lang="en-US" dirty="0"/>
          </a:p>
        </p:txBody>
      </p:sp>
      <p:sp>
        <p:nvSpPr>
          <p:cNvPr id="33797" name="Rectangle 4"/>
          <p:cNvSpPr>
            <a:spLocks noGrp="1" noChangeArrowheads="1"/>
          </p:cNvSpPr>
          <p:nvPr>
            <p:ph type="title"/>
          </p:nvPr>
        </p:nvSpPr>
        <p:spPr/>
        <p:txBody>
          <a:bodyPr/>
          <a:lstStyle/>
          <a:p>
            <a:pPr eaLnBrk="1" hangingPunct="1"/>
            <a:r>
              <a:rPr lang="en-US" dirty="0" smtClean="0"/>
              <a:t/>
            </a:r>
            <a:br>
              <a:rPr lang="en-US" dirty="0" smtClean="0"/>
            </a:br>
            <a:r>
              <a:rPr lang="en-US" sz="2800" dirty="0" smtClean="0"/>
              <a:t>5-7 The Pre-Tax Cost of Debt to a Firm:</a:t>
            </a:r>
            <a:br>
              <a:rPr lang="en-US" sz="2800" dirty="0" smtClean="0"/>
            </a:br>
            <a:r>
              <a:rPr lang="en-US" sz="1800" dirty="0" smtClean="0"/>
              <a:t>Why do different bonds have different yields to maturity?</a:t>
            </a:r>
            <a:br>
              <a:rPr lang="en-US" sz="1800" dirty="0" smtClean="0"/>
            </a:br>
            <a:r>
              <a:rPr lang="en-US" sz="1800" dirty="0" smtClean="0">
                <a:solidFill>
                  <a:srgbClr val="FF0000"/>
                </a:solidFill>
              </a:rPr>
              <a:t>Determinants of Market Interest Rates:</a:t>
            </a:r>
            <a:br>
              <a:rPr lang="en-US" sz="1800" dirty="0" smtClean="0">
                <a:solidFill>
                  <a:srgbClr val="FF0000"/>
                </a:solidFill>
              </a:rPr>
            </a:br>
            <a:r>
              <a:rPr lang="en-US" sz="1800" dirty="0" smtClean="0"/>
              <a:t>r</a:t>
            </a:r>
            <a:r>
              <a:rPr lang="en-US" sz="1800" baseline="-25000" dirty="0" smtClean="0"/>
              <a:t>d</a:t>
            </a:r>
            <a:r>
              <a:rPr lang="en-US" sz="1800" dirty="0" smtClean="0"/>
              <a:t> = r* + IP + MRP + DRP + LP = r</a:t>
            </a:r>
            <a:r>
              <a:rPr lang="en-US" sz="1800" baseline="-25000" dirty="0" smtClean="0"/>
              <a:t>RF</a:t>
            </a:r>
            <a:r>
              <a:rPr lang="en-US" sz="1800" dirty="0" smtClean="0"/>
              <a:t> + MRP + DRP + LP</a:t>
            </a:r>
          </a:p>
        </p:txBody>
      </p:sp>
      <p:sp>
        <p:nvSpPr>
          <p:cNvPr id="33798" name="Rectangle 5"/>
          <p:cNvSpPr>
            <a:spLocks noGrp="1" noChangeArrowheads="1"/>
          </p:cNvSpPr>
          <p:nvPr>
            <p:ph type="body" idx="4294967295"/>
          </p:nvPr>
        </p:nvSpPr>
        <p:spPr>
          <a:xfrm>
            <a:off x="1295400" y="2133600"/>
            <a:ext cx="6848475" cy="4038600"/>
          </a:xfrm>
        </p:spPr>
        <p:txBody>
          <a:bodyPr lIns="90488" tIns="44450" rIns="90488" bIns="44450"/>
          <a:lstStyle/>
          <a:p>
            <a:pPr marL="1550988" indent="-1550988" eaLnBrk="1" hangingPunct="1">
              <a:lnSpc>
                <a:spcPct val="90000"/>
              </a:lnSpc>
              <a:spcBef>
                <a:spcPct val="30000"/>
              </a:spcBef>
              <a:buFont typeface="Wingdings" pitchFamily="2" charset="2"/>
              <a:buNone/>
              <a:tabLst>
                <a:tab pos="1022350" algn="l"/>
                <a:tab pos="1487488" algn="l"/>
              </a:tabLst>
            </a:pPr>
            <a:r>
              <a:rPr lang="en-US" sz="2400" dirty="0" smtClean="0"/>
              <a:t>Here:</a:t>
            </a:r>
          </a:p>
          <a:p>
            <a:pPr marL="1550988" indent="-1550988" eaLnBrk="1" hangingPunct="1">
              <a:lnSpc>
                <a:spcPct val="110000"/>
              </a:lnSpc>
              <a:spcBef>
                <a:spcPct val="30000"/>
              </a:spcBef>
              <a:buFont typeface="Wingdings" pitchFamily="2" charset="2"/>
              <a:buNone/>
              <a:tabLst>
                <a:tab pos="1022350" algn="l"/>
                <a:tab pos="1487488" algn="l"/>
              </a:tabLst>
            </a:pPr>
            <a:r>
              <a:rPr lang="en-US" sz="2400" dirty="0" smtClean="0"/>
              <a:t>    </a:t>
            </a:r>
            <a:r>
              <a:rPr lang="en-US" sz="2400" dirty="0" smtClean="0"/>
              <a:t>r</a:t>
            </a:r>
            <a:r>
              <a:rPr lang="en-US" sz="2400" baseline="-25000" dirty="0" smtClean="0"/>
              <a:t>d</a:t>
            </a:r>
            <a:r>
              <a:rPr lang="en-US" sz="2400" dirty="0" smtClean="0"/>
              <a:t>	=	</a:t>
            </a:r>
            <a:r>
              <a:rPr lang="en-US" sz="2400" dirty="0"/>
              <a:t>Q</a:t>
            </a:r>
            <a:r>
              <a:rPr lang="en-US" sz="2400" dirty="0" smtClean="0"/>
              <a:t>uoted market rate: required rate of return on a debt security</a:t>
            </a:r>
          </a:p>
          <a:p>
            <a:pPr marL="1550988" indent="-1550988" eaLnBrk="1" hangingPunct="1">
              <a:lnSpc>
                <a:spcPct val="90000"/>
              </a:lnSpc>
              <a:spcBef>
                <a:spcPct val="30000"/>
              </a:spcBef>
              <a:buFont typeface="Wingdings" pitchFamily="2" charset="2"/>
              <a:buNone/>
              <a:tabLst>
                <a:tab pos="1022350" algn="l"/>
                <a:tab pos="1487488" algn="l"/>
              </a:tabLst>
            </a:pPr>
            <a:r>
              <a:rPr lang="en-US" sz="2400" dirty="0" smtClean="0"/>
              <a:t>    r*	= 	Real risk-free rate</a:t>
            </a:r>
          </a:p>
          <a:p>
            <a:pPr marL="1550988" indent="-1550988" eaLnBrk="1" hangingPunct="1">
              <a:lnSpc>
                <a:spcPct val="90000"/>
              </a:lnSpc>
              <a:spcBef>
                <a:spcPct val="30000"/>
              </a:spcBef>
              <a:buFont typeface="Wingdings" pitchFamily="2" charset="2"/>
              <a:buNone/>
              <a:tabLst>
                <a:tab pos="1022350" algn="l"/>
                <a:tab pos="1487488" algn="l"/>
              </a:tabLst>
            </a:pPr>
            <a:r>
              <a:rPr lang="en-US" sz="2400" dirty="0" smtClean="0"/>
              <a:t>    IP	= 	Inflation premium</a:t>
            </a:r>
          </a:p>
          <a:p>
            <a:pPr marL="1550988" indent="-1550988" eaLnBrk="1" hangingPunct="1">
              <a:lnSpc>
                <a:spcPct val="90000"/>
              </a:lnSpc>
              <a:spcBef>
                <a:spcPct val="30000"/>
              </a:spcBef>
              <a:buFont typeface="Wingdings" pitchFamily="2" charset="2"/>
              <a:buNone/>
              <a:tabLst>
                <a:tab pos="1022350" algn="l"/>
                <a:tab pos="1487488" algn="l"/>
              </a:tabLst>
            </a:pPr>
            <a:r>
              <a:rPr lang="en-US" sz="2400" dirty="0" smtClean="0"/>
              <a:t>    </a:t>
            </a:r>
            <a:r>
              <a:rPr lang="en-US" sz="2400" dirty="0" smtClean="0"/>
              <a:t>r</a:t>
            </a:r>
            <a:r>
              <a:rPr lang="en-US" sz="2400" baseline="-25000" dirty="0" smtClean="0"/>
              <a:t>RF</a:t>
            </a:r>
            <a:r>
              <a:rPr lang="en-US" sz="2400" dirty="0" smtClean="0"/>
              <a:t>   =  </a:t>
            </a:r>
            <a:r>
              <a:rPr lang="en-US" sz="2400" dirty="0" smtClean="0"/>
              <a:t>Nominal/Quoted risk-free rate = r*+IP</a:t>
            </a:r>
          </a:p>
          <a:p>
            <a:pPr marL="1550988" indent="-1550988" eaLnBrk="1" hangingPunct="1">
              <a:lnSpc>
                <a:spcPct val="90000"/>
              </a:lnSpc>
              <a:spcBef>
                <a:spcPct val="30000"/>
              </a:spcBef>
              <a:buNone/>
              <a:tabLst>
                <a:tab pos="1022350" algn="l"/>
                <a:tab pos="1487488" algn="l"/>
              </a:tabLst>
            </a:pPr>
            <a:r>
              <a:rPr lang="en-US" sz="2400" dirty="0" smtClean="0"/>
              <a:t>   </a:t>
            </a:r>
            <a:r>
              <a:rPr lang="en-US" sz="2400" dirty="0" smtClean="0"/>
              <a:t> MRP</a:t>
            </a:r>
            <a:r>
              <a:rPr lang="en-US" sz="2400" dirty="0"/>
              <a:t>	= 	Maturity risk </a:t>
            </a:r>
            <a:r>
              <a:rPr lang="en-US" sz="2400" dirty="0" smtClean="0"/>
              <a:t>premium</a:t>
            </a:r>
          </a:p>
          <a:p>
            <a:pPr marL="1550988" indent="-1550988" eaLnBrk="1" hangingPunct="1">
              <a:lnSpc>
                <a:spcPct val="90000"/>
              </a:lnSpc>
              <a:spcBef>
                <a:spcPct val="30000"/>
              </a:spcBef>
              <a:buFont typeface="Wingdings" pitchFamily="2" charset="2"/>
              <a:buNone/>
              <a:tabLst>
                <a:tab pos="1022350" algn="l"/>
                <a:tab pos="1487488" algn="l"/>
              </a:tabLst>
            </a:pPr>
            <a:r>
              <a:rPr lang="en-US" sz="2400" dirty="0" smtClean="0"/>
              <a:t>    DRP = 	Default risk premium</a:t>
            </a:r>
          </a:p>
          <a:p>
            <a:pPr marL="1550988" indent="-1550988" eaLnBrk="1" hangingPunct="1">
              <a:lnSpc>
                <a:spcPct val="90000"/>
              </a:lnSpc>
              <a:spcBef>
                <a:spcPct val="30000"/>
              </a:spcBef>
              <a:buFont typeface="Wingdings" pitchFamily="2" charset="2"/>
              <a:buNone/>
              <a:tabLst>
                <a:tab pos="1022350" algn="l"/>
                <a:tab pos="1487488" algn="l"/>
              </a:tabLst>
            </a:pPr>
            <a:r>
              <a:rPr lang="en-US" sz="2400" dirty="0" smtClean="0"/>
              <a:t>    </a:t>
            </a:r>
            <a:r>
              <a:rPr lang="en-US" sz="2400" dirty="0" smtClean="0"/>
              <a:t>LP</a:t>
            </a:r>
            <a:r>
              <a:rPr lang="en-US" sz="2400" dirty="0" smtClean="0"/>
              <a:t>	= 	Liquidity premium</a:t>
            </a: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49D08324-B2CF-43AA-9CA9-AB08E17B0542}" type="slidenum">
              <a:rPr lang="en-US"/>
              <a:pPr>
                <a:defRPr/>
              </a:pPr>
              <a:t>33</a:t>
            </a:fld>
            <a:endParaRPr lang="en-US" dirty="0"/>
          </a:p>
        </p:txBody>
      </p:sp>
      <p:sp>
        <p:nvSpPr>
          <p:cNvPr id="34819" name="Rectangle 2"/>
          <p:cNvSpPr>
            <a:spLocks noGrp="1" noChangeArrowheads="1"/>
          </p:cNvSpPr>
          <p:nvPr>
            <p:ph type="title"/>
          </p:nvPr>
        </p:nvSpPr>
        <p:spPr/>
        <p:txBody>
          <a:bodyPr/>
          <a:lstStyle/>
          <a:p>
            <a:pPr eaLnBrk="1" hangingPunct="1"/>
            <a:r>
              <a:rPr lang="en-US" sz="3200" dirty="0" smtClean="0"/>
              <a:t>5-8 The Risk-Free Interest Rate:</a:t>
            </a:r>
            <a:br>
              <a:rPr lang="en-US" sz="3200" dirty="0" smtClean="0"/>
            </a:br>
            <a:r>
              <a:rPr lang="en-US" sz="3200" dirty="0" smtClean="0"/>
              <a:t>Nominal (r</a:t>
            </a:r>
            <a:r>
              <a:rPr lang="en-US" sz="3200" baseline="-25000" dirty="0" smtClean="0"/>
              <a:t>RF</a:t>
            </a:r>
            <a:r>
              <a:rPr lang="en-US" sz="3200" dirty="0" smtClean="0"/>
              <a:t>) and Real (r</a:t>
            </a:r>
            <a:r>
              <a:rPr lang="en-US" sz="3200" baseline="30000" dirty="0" smtClean="0"/>
              <a:t>*</a:t>
            </a:r>
            <a:r>
              <a:rPr lang="en-US" sz="3200" dirty="0" smtClean="0"/>
              <a:t>)</a:t>
            </a:r>
          </a:p>
        </p:txBody>
      </p:sp>
      <p:sp>
        <p:nvSpPr>
          <p:cNvPr id="34820" name="Rectangle 3"/>
          <p:cNvSpPr>
            <a:spLocks noGrp="1" noChangeArrowheads="1"/>
          </p:cNvSpPr>
          <p:nvPr>
            <p:ph type="body" idx="1"/>
          </p:nvPr>
        </p:nvSpPr>
        <p:spPr/>
        <p:txBody>
          <a:bodyPr/>
          <a:lstStyle/>
          <a:p>
            <a:pPr marL="0" indent="0">
              <a:buNone/>
            </a:pPr>
            <a:r>
              <a:rPr lang="en-US" sz="2400" dirty="0" smtClean="0"/>
              <a:t>The Real Risk-Free Rate:</a:t>
            </a:r>
          </a:p>
          <a:p>
            <a:r>
              <a:rPr lang="en-US" sz="2000" dirty="0" smtClean="0"/>
              <a:t>r*: </a:t>
            </a:r>
            <a:r>
              <a:rPr lang="en-US" sz="2000" dirty="0"/>
              <a:t>t</a:t>
            </a:r>
            <a:r>
              <a:rPr lang="en-US" sz="2000" dirty="0" smtClean="0"/>
              <a:t>he </a:t>
            </a:r>
            <a:r>
              <a:rPr lang="en-US" sz="2000" dirty="0"/>
              <a:t>rate that would exist on a riskless security if zero inflation were expected.</a:t>
            </a:r>
          </a:p>
          <a:p>
            <a:r>
              <a:rPr lang="en-US" sz="2000" dirty="0"/>
              <a:t>The yield on a TIPS with 1-year until maturity is a good estimate of the real risk-free rate</a:t>
            </a:r>
            <a:r>
              <a:rPr lang="en-US" sz="2000" dirty="0" smtClean="0"/>
              <a:t>.</a:t>
            </a:r>
          </a:p>
          <a:p>
            <a:pPr marL="0" indent="0">
              <a:buNone/>
            </a:pPr>
            <a:endParaRPr lang="en-US" sz="2000" dirty="0" smtClean="0"/>
          </a:p>
          <a:p>
            <a:pPr marL="0" indent="0">
              <a:buNone/>
            </a:pPr>
            <a:r>
              <a:rPr lang="en-US" sz="2400" dirty="0" smtClean="0"/>
              <a:t>The Nominal/Quoted Risk-Free Rate:</a:t>
            </a:r>
            <a:endParaRPr lang="en-US" sz="2400" dirty="0"/>
          </a:p>
          <a:p>
            <a:r>
              <a:rPr lang="en-US" sz="2000" dirty="0"/>
              <a:t>r</a:t>
            </a:r>
            <a:r>
              <a:rPr lang="en-US" sz="2000" baseline="-25000" dirty="0"/>
              <a:t>RF</a:t>
            </a:r>
            <a:r>
              <a:rPr lang="en-US" sz="2000" dirty="0"/>
              <a:t> = r</a:t>
            </a:r>
            <a:r>
              <a:rPr lang="en-US" sz="2000" baseline="30000" dirty="0"/>
              <a:t>*</a:t>
            </a:r>
            <a:r>
              <a:rPr lang="en-US" sz="2000" dirty="0"/>
              <a:t> + </a:t>
            </a:r>
            <a:r>
              <a:rPr lang="en-US" sz="2000" dirty="0" smtClean="0"/>
              <a:t>Inflation Premium</a:t>
            </a:r>
            <a:endParaRPr lang="en-US" sz="2000" dirty="0"/>
          </a:p>
          <a:p>
            <a:r>
              <a:rPr lang="en-US" sz="2000" dirty="0"/>
              <a:t>In general, we use the T-bill rate to approximate the short-term risk-free rate and use the T-bond rate to approximate the long-term risk-free rate.</a:t>
            </a:r>
          </a:p>
          <a:p>
            <a:pPr marL="0" indent="0" eaLnBrk="1" hangingPunct="1">
              <a:lnSpc>
                <a:spcPct val="110000"/>
              </a:lnSpc>
              <a:buNone/>
            </a:pPr>
            <a:endParaRPr lang="en-US" sz="2000" dirty="0" smtClean="0"/>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49D08324-B2CF-43AA-9CA9-AB08E17B0542}" type="slidenum">
              <a:rPr lang="en-US"/>
              <a:pPr>
                <a:defRPr/>
              </a:pPr>
              <a:t>34</a:t>
            </a:fld>
            <a:endParaRPr lang="en-US" dirty="0"/>
          </a:p>
        </p:txBody>
      </p:sp>
      <p:sp>
        <p:nvSpPr>
          <p:cNvPr id="34819" name="Rectangle 2"/>
          <p:cNvSpPr>
            <a:spLocks noGrp="1" noChangeArrowheads="1"/>
          </p:cNvSpPr>
          <p:nvPr>
            <p:ph type="title"/>
          </p:nvPr>
        </p:nvSpPr>
        <p:spPr/>
        <p:txBody>
          <a:bodyPr/>
          <a:lstStyle/>
          <a:p>
            <a:pPr eaLnBrk="1" hangingPunct="1"/>
            <a:r>
              <a:rPr lang="en-US" sz="3600" dirty="0" smtClean="0"/>
              <a:t>5-9 The Inflation Premium</a:t>
            </a:r>
            <a:r>
              <a:rPr lang="en-US" sz="3600" dirty="0"/>
              <a:t> </a:t>
            </a:r>
            <a:r>
              <a:rPr lang="en-US" sz="3600" dirty="0" smtClean="0"/>
              <a:t>(IP)</a:t>
            </a:r>
          </a:p>
        </p:txBody>
      </p:sp>
      <p:sp>
        <p:nvSpPr>
          <p:cNvPr id="34820" name="Rectangle 3"/>
          <p:cNvSpPr>
            <a:spLocks noGrp="1" noChangeArrowheads="1"/>
          </p:cNvSpPr>
          <p:nvPr>
            <p:ph type="body" idx="1"/>
          </p:nvPr>
        </p:nvSpPr>
        <p:spPr/>
        <p:txBody>
          <a:bodyPr/>
          <a:lstStyle/>
          <a:p>
            <a:pPr marL="0" indent="0" eaLnBrk="1" hangingPunct="1">
              <a:lnSpc>
                <a:spcPct val="110000"/>
              </a:lnSpc>
              <a:buNone/>
            </a:pPr>
            <a:r>
              <a:rPr lang="en-US" dirty="0"/>
              <a:t>The annual inflation premium is equal to the average expected inflation rate over the life of the security.</a:t>
            </a:r>
          </a:p>
          <a:p>
            <a:pPr marL="0" indent="0" eaLnBrk="1" hangingPunct="1">
              <a:lnSpc>
                <a:spcPct val="110000"/>
              </a:lnSpc>
              <a:buNone/>
            </a:pPr>
            <a:endParaRPr lang="en-US" dirty="0" smtClean="0"/>
          </a:p>
        </p:txBody>
      </p:sp>
    </p:spTree>
    <p:extLst>
      <p:ext uri="{BB962C8B-B14F-4D97-AF65-F5344CB8AC3E}">
        <p14:creationId xmlns:p14="http://schemas.microsoft.com/office/powerpoint/2010/main" val="44910663"/>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FBF768BE-D5E3-4E0A-B762-2E27B207883F}" type="slidenum">
              <a:rPr lang="en-US"/>
              <a:pPr>
                <a:defRPr/>
              </a:pPr>
              <a:t>35</a:t>
            </a:fld>
            <a:endParaRPr lang="en-US" dirty="0"/>
          </a:p>
        </p:txBody>
      </p:sp>
      <p:sp>
        <p:nvSpPr>
          <p:cNvPr id="35843" name="Rectangle 2"/>
          <p:cNvSpPr>
            <a:spLocks noGrp="1" noChangeArrowheads="1"/>
          </p:cNvSpPr>
          <p:nvPr>
            <p:ph type="title"/>
          </p:nvPr>
        </p:nvSpPr>
        <p:spPr/>
        <p:txBody>
          <a:bodyPr/>
          <a:lstStyle/>
          <a:p>
            <a:pPr eaLnBrk="1" hangingPunct="1"/>
            <a:r>
              <a:rPr lang="en-US" sz="3600" dirty="0" smtClean="0"/>
              <a:t>Estimating IP</a:t>
            </a:r>
          </a:p>
        </p:txBody>
      </p:sp>
      <p:sp>
        <p:nvSpPr>
          <p:cNvPr id="35844" name="Rectangle 3"/>
          <p:cNvSpPr>
            <a:spLocks noGrp="1" noChangeArrowheads="1"/>
          </p:cNvSpPr>
          <p:nvPr>
            <p:ph type="body" idx="1"/>
          </p:nvPr>
        </p:nvSpPr>
        <p:spPr/>
        <p:txBody>
          <a:bodyPr/>
          <a:lstStyle/>
          <a:p>
            <a:pPr eaLnBrk="1" hangingPunct="1"/>
            <a:r>
              <a:rPr lang="en-US" dirty="0" smtClean="0"/>
              <a:t>Treasury Inflation-Protected Securities (TIPS) are indexed to inflation.</a:t>
            </a:r>
          </a:p>
          <a:p>
            <a:pPr eaLnBrk="1" hangingPunct="1"/>
            <a:r>
              <a:rPr lang="en-US" dirty="0" smtClean="0"/>
              <a:t>The IP for a particular length maturity can be approximated as the difference between the yield on a non-indexed Treasury security of that maturity minus the yield on a TIPS of that maturity.</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3D7678D6-8D8D-404A-B58E-CBC6368DBF92}" type="slidenum">
              <a:rPr lang="en-US"/>
              <a:pPr>
                <a:defRPr/>
              </a:pPr>
              <a:t>36</a:t>
            </a:fld>
            <a:endParaRPr lang="en-US" dirty="0"/>
          </a:p>
        </p:txBody>
      </p:sp>
      <p:sp>
        <p:nvSpPr>
          <p:cNvPr id="36867" name="Rectangle 2"/>
          <p:cNvSpPr>
            <a:spLocks noGrp="1" noChangeArrowheads="1"/>
          </p:cNvSpPr>
          <p:nvPr>
            <p:ph type="title"/>
          </p:nvPr>
        </p:nvSpPr>
        <p:spPr>
          <a:xfrm>
            <a:off x="1143000" y="228600"/>
            <a:ext cx="7793037" cy="1462087"/>
          </a:xfrm>
        </p:spPr>
        <p:txBody>
          <a:bodyPr/>
          <a:lstStyle/>
          <a:p>
            <a:pPr eaLnBrk="1" hangingPunct="1"/>
            <a:r>
              <a:rPr lang="en-US" sz="3200" dirty="0" smtClean="0"/>
              <a:t>5-10 The Maturity Risk Premium</a:t>
            </a:r>
            <a:r>
              <a:rPr lang="en-US" sz="3200" dirty="0"/>
              <a:t> </a:t>
            </a:r>
            <a:r>
              <a:rPr lang="en-US" sz="3200" dirty="0" smtClean="0"/>
              <a:t>(MRP)</a:t>
            </a:r>
          </a:p>
        </p:txBody>
      </p:sp>
      <p:sp>
        <p:nvSpPr>
          <p:cNvPr id="36868" name="Rectangle 3"/>
          <p:cNvSpPr>
            <a:spLocks noGrp="1" noChangeArrowheads="1"/>
          </p:cNvSpPr>
          <p:nvPr>
            <p:ph type="body" idx="1"/>
          </p:nvPr>
        </p:nvSpPr>
        <p:spPr/>
        <p:txBody>
          <a:bodyPr/>
          <a:lstStyle/>
          <a:p>
            <a:pPr marL="0" indent="0" eaLnBrk="1" hangingPunct="1">
              <a:buNone/>
            </a:pPr>
            <a:r>
              <a:rPr lang="en-US" sz="2800" dirty="0"/>
              <a:t>All bonds, even Treasury bonds, are exposed to two additional sources of risk: interest rate risk and reinvestment risk. The net effect of these two sources of risk upon a bond’s yield is called the maturity risk premium, MRP.</a:t>
            </a:r>
          </a:p>
          <a:p>
            <a:pPr marL="0" indent="0" eaLnBrk="1" hangingPunct="1">
              <a:buNone/>
            </a:pPr>
            <a:endParaRPr lang="en-US" sz="2800" dirty="0" smtClean="0"/>
          </a:p>
        </p:txBody>
      </p:sp>
    </p:spTree>
    <p:extLst>
      <p:ext uri="{BB962C8B-B14F-4D97-AF65-F5344CB8AC3E}">
        <p14:creationId xmlns:p14="http://schemas.microsoft.com/office/powerpoint/2010/main" val="317767566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5-10a Interest </a:t>
            </a:r>
            <a:r>
              <a:rPr lang="en-US" sz="3600" dirty="0"/>
              <a:t>R</a:t>
            </a:r>
            <a:r>
              <a:rPr lang="en-US" sz="3600" dirty="0" smtClean="0"/>
              <a:t>ate Risk</a:t>
            </a:r>
            <a:br>
              <a:rPr lang="en-US" sz="3600" dirty="0" smtClean="0"/>
            </a:br>
            <a:r>
              <a:rPr lang="en-US" sz="1600" dirty="0" smtClean="0"/>
              <a:t>Compare prices of 1-year </a:t>
            </a:r>
            <a:r>
              <a:rPr lang="en-US" sz="1600" dirty="0"/>
              <a:t>and </a:t>
            </a:r>
            <a:r>
              <a:rPr lang="en-US" sz="1600" dirty="0" smtClean="0"/>
              <a:t>25-</a:t>
            </a:r>
            <a:r>
              <a:rPr lang="en-US" sz="1600" dirty="0"/>
              <a:t>year 10% </a:t>
            </a:r>
            <a:r>
              <a:rPr lang="en-US" sz="1600" dirty="0" smtClean="0"/>
              <a:t>bonds under different interest rates:</a:t>
            </a:r>
            <a:br>
              <a:rPr lang="en-US" sz="1600" dirty="0" smtClean="0"/>
            </a:br>
            <a:r>
              <a:rPr lang="en-US" sz="1600" dirty="0">
                <a:solidFill>
                  <a:srgbClr val="FF0000"/>
                </a:solidFill>
              </a:rPr>
              <a:t>Ceteris paribus, the longer the maturity of the bond, the more its price changes in response to a given change in interest </a:t>
            </a:r>
            <a:r>
              <a:rPr lang="en-US" sz="1600" dirty="0" smtClean="0">
                <a:solidFill>
                  <a:srgbClr val="FF0000"/>
                </a:solidFill>
              </a:rPr>
              <a:t>rates</a:t>
            </a:r>
            <a:r>
              <a:rPr lang="en-US" sz="1600" dirty="0">
                <a:solidFill>
                  <a:srgbClr val="FF0000"/>
                </a:solidFill>
              </a:rPr>
              <a:t>.</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007541704"/>
              </p:ext>
            </p:extLst>
          </p:nvPr>
        </p:nvGraphicFramePr>
        <p:xfrm>
          <a:off x="1182688" y="2017713"/>
          <a:ext cx="6894512" cy="4527296"/>
        </p:xfrm>
        <a:graphic>
          <a:graphicData uri="http://schemas.openxmlformats.org/drawingml/2006/table">
            <a:tbl>
              <a:tblPr firstRow="1" bandRow="1">
                <a:tableStyleId>{2D5ABB26-0587-4C30-8999-92F81FD0307C}</a:tableStyleId>
              </a:tblPr>
              <a:tblGrid>
                <a:gridCol w="1233705"/>
                <a:gridCol w="1411630"/>
                <a:gridCol w="1341048"/>
                <a:gridCol w="1411630"/>
                <a:gridCol w="1496499"/>
              </a:tblGrid>
              <a:tr h="370840">
                <a:tc gridSpan="5">
                  <a:txBody>
                    <a:bodyPr/>
                    <a:lstStyle/>
                    <a:p>
                      <a:pPr marL="0" marR="0" algn="ctr">
                        <a:lnSpc>
                          <a:spcPct val="115000"/>
                        </a:lnSpc>
                        <a:spcBef>
                          <a:spcPts val="0"/>
                        </a:spcBef>
                        <a:spcAft>
                          <a:spcPts val="0"/>
                        </a:spcAft>
                      </a:pPr>
                      <a:r>
                        <a:rPr lang="en-US" sz="3200" b="1" dirty="0" smtClean="0">
                          <a:solidFill>
                            <a:schemeClr val="tx2"/>
                          </a:solidFill>
                          <a:effectLst/>
                          <a:latin typeface="Calibri"/>
                          <a:ea typeface="Calibri"/>
                          <a:cs typeface="Times New Roman"/>
                        </a:rPr>
                        <a:t>Interest</a:t>
                      </a:r>
                      <a:r>
                        <a:rPr lang="en-US" sz="3200" b="1" baseline="0" dirty="0" smtClean="0">
                          <a:solidFill>
                            <a:schemeClr val="tx2"/>
                          </a:solidFill>
                          <a:effectLst/>
                          <a:latin typeface="Calibri"/>
                          <a:ea typeface="Calibri"/>
                          <a:cs typeface="Times New Roman"/>
                        </a:rPr>
                        <a:t> Rate Risk:</a:t>
                      </a:r>
                    </a:p>
                    <a:p>
                      <a:pPr marL="0" marR="0" algn="ctr">
                        <a:lnSpc>
                          <a:spcPct val="115000"/>
                        </a:lnSpc>
                        <a:spcBef>
                          <a:spcPts val="0"/>
                        </a:spcBef>
                        <a:spcAft>
                          <a:spcPts val="0"/>
                        </a:spcAft>
                      </a:pPr>
                      <a:r>
                        <a:rPr lang="en-US" sz="3200" b="1" baseline="0" dirty="0" smtClean="0">
                          <a:solidFill>
                            <a:schemeClr val="tx2"/>
                          </a:solidFill>
                          <a:effectLst/>
                          <a:latin typeface="Calibri"/>
                          <a:ea typeface="Calibri"/>
                          <a:cs typeface="Times New Roman"/>
                        </a:rPr>
                        <a:t>Rising r</a:t>
                      </a:r>
                      <a:r>
                        <a:rPr lang="en-US" sz="3200" b="1" baseline="-25000" dirty="0" smtClean="0">
                          <a:solidFill>
                            <a:schemeClr val="tx2"/>
                          </a:solidFill>
                          <a:effectLst/>
                          <a:latin typeface="Calibri"/>
                          <a:ea typeface="Calibri"/>
                          <a:cs typeface="Times New Roman"/>
                        </a:rPr>
                        <a:t>d</a:t>
                      </a:r>
                      <a:r>
                        <a:rPr lang="en-US" sz="3200" b="1" baseline="0" dirty="0" smtClean="0">
                          <a:solidFill>
                            <a:schemeClr val="tx2"/>
                          </a:solidFill>
                          <a:effectLst/>
                          <a:latin typeface="Calibri"/>
                          <a:ea typeface="Calibri"/>
                          <a:cs typeface="Times New Roman"/>
                        </a:rPr>
                        <a:t> causes bond prices to fall</a:t>
                      </a:r>
                      <a:endParaRPr lang="en-US" sz="3200" b="1" dirty="0">
                        <a:solidFill>
                          <a:schemeClr val="tx2"/>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n-US" sz="2400" b="0" u="none" dirty="0" smtClean="0">
                        <a:solidFill>
                          <a:schemeClr val="tx2"/>
                        </a:solidFill>
                        <a:effectLst/>
                        <a:latin typeface="+mn-lt"/>
                      </a:endParaRPr>
                    </a:p>
                  </a:txBody>
                  <a:tcPr marL="68580" marR="68580" marT="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nSpc>
                          <a:spcPct val="115000"/>
                        </a:lnSpc>
                        <a:spcBef>
                          <a:spcPts val="0"/>
                        </a:spcBef>
                        <a:spcAft>
                          <a:spcPts val="0"/>
                        </a:spcAft>
                      </a:pPr>
                      <a:endParaRPr lang="en-US" sz="2400" b="0" u="none" dirty="0">
                        <a:solidFill>
                          <a:schemeClr val="tx2"/>
                        </a:solidFill>
                        <a:effectLst/>
                        <a:latin typeface="+mn-lt"/>
                        <a:ea typeface="Calibri"/>
                        <a:cs typeface="Times New Roman"/>
                      </a:endParaRPr>
                    </a:p>
                  </a:txBody>
                  <a:tcPr marL="68580" marR="68580" marT="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n-US" sz="2400" b="0" u="none" dirty="0" smtClean="0">
                        <a:solidFill>
                          <a:schemeClr val="accent1">
                            <a:lumMod val="50000"/>
                          </a:schemeClr>
                        </a:solidFill>
                        <a:effectLst/>
                        <a:latin typeface="+mn-lt"/>
                      </a:endParaRPr>
                    </a:p>
                  </a:txBody>
                  <a:tcPr marL="68580" marR="68580" marT="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nSpc>
                          <a:spcPct val="115000"/>
                        </a:lnSpc>
                        <a:spcBef>
                          <a:spcPts val="0"/>
                        </a:spcBef>
                        <a:spcAft>
                          <a:spcPts val="0"/>
                        </a:spcAft>
                      </a:pPr>
                      <a:endParaRPr lang="en-US" sz="2400" b="0" u="none" dirty="0">
                        <a:solidFill>
                          <a:schemeClr val="accent1">
                            <a:lumMod val="50000"/>
                          </a:schemeClr>
                        </a:solidFill>
                        <a:effectLst/>
                        <a:latin typeface="Calibri"/>
                        <a:ea typeface="Calibri"/>
                        <a:cs typeface="Times New Roman"/>
                      </a:endParaRPr>
                    </a:p>
                  </a:txBody>
                  <a:tcPr marL="68580" marR="68580" marT="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algn="ctr">
                        <a:lnSpc>
                          <a:spcPct val="115000"/>
                        </a:lnSpc>
                        <a:spcBef>
                          <a:spcPts val="0"/>
                        </a:spcBef>
                        <a:spcAft>
                          <a:spcPts val="0"/>
                        </a:spcAft>
                      </a:pPr>
                      <a:endParaRPr lang="en-US" sz="3200" b="0" dirty="0">
                        <a:solidFill>
                          <a:schemeClr val="tx2"/>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gridSpan="2">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2400" b="0" u="none" dirty="0" smtClean="0">
                          <a:solidFill>
                            <a:schemeClr val="tx1"/>
                          </a:solidFill>
                          <a:effectLst/>
                          <a:latin typeface="+mn-lt"/>
                        </a:rPr>
                        <a:t>1-Year</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marL="0" marR="0">
                        <a:lnSpc>
                          <a:spcPct val="115000"/>
                        </a:lnSpc>
                        <a:spcBef>
                          <a:spcPts val="0"/>
                        </a:spcBef>
                        <a:spcAft>
                          <a:spcPts val="0"/>
                        </a:spcAft>
                      </a:pPr>
                      <a:endParaRPr lang="en-US" sz="2400" b="0" u="none" dirty="0">
                        <a:solidFill>
                          <a:schemeClr val="tx2"/>
                        </a:solidFill>
                        <a:effectLst/>
                        <a:latin typeface="+mn-lt"/>
                        <a:ea typeface="Calibri"/>
                        <a:cs typeface="Times New Roman"/>
                      </a:endParaRPr>
                    </a:p>
                  </a:txBody>
                  <a:tcPr marL="68580" marR="68580" marT="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2400" b="0" u="none" dirty="0" smtClean="0">
                          <a:solidFill>
                            <a:schemeClr val="accent1">
                              <a:lumMod val="50000"/>
                            </a:schemeClr>
                          </a:solidFill>
                          <a:effectLst/>
                          <a:latin typeface="+mn-lt"/>
                        </a:rPr>
                        <a:t>25-Year</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marL="0" marR="0">
                        <a:lnSpc>
                          <a:spcPct val="115000"/>
                        </a:lnSpc>
                        <a:spcBef>
                          <a:spcPts val="0"/>
                        </a:spcBef>
                        <a:spcAft>
                          <a:spcPts val="0"/>
                        </a:spcAft>
                      </a:pPr>
                      <a:endParaRPr lang="en-US" sz="2400" b="0" u="none" dirty="0">
                        <a:solidFill>
                          <a:schemeClr val="accent1">
                            <a:lumMod val="50000"/>
                          </a:schemeClr>
                        </a:solidFill>
                        <a:effectLst/>
                        <a:latin typeface="Calibri"/>
                        <a:ea typeface="Calibri"/>
                        <a:cs typeface="Times New Roman"/>
                      </a:endParaRPr>
                    </a:p>
                  </a:txBody>
                  <a:tcPr marL="68580" marR="68580" marT="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marL="0" marR="0" algn="ctr">
                        <a:lnSpc>
                          <a:spcPct val="115000"/>
                        </a:lnSpc>
                        <a:spcBef>
                          <a:spcPts val="0"/>
                        </a:spcBef>
                        <a:spcAft>
                          <a:spcPts val="0"/>
                        </a:spcAft>
                      </a:pPr>
                      <a:r>
                        <a:rPr lang="en-US" sz="2400" b="0" dirty="0">
                          <a:solidFill>
                            <a:schemeClr val="tx2"/>
                          </a:solidFill>
                          <a:effectLst/>
                        </a:rPr>
                        <a:t>r</a:t>
                      </a:r>
                      <a:r>
                        <a:rPr lang="en-US" sz="2400" b="0" baseline="-25000" dirty="0">
                          <a:solidFill>
                            <a:schemeClr val="tx2"/>
                          </a:solidFill>
                          <a:effectLst/>
                        </a:rPr>
                        <a:t>d</a:t>
                      </a:r>
                      <a:endParaRPr lang="en-US" sz="3200" b="0" dirty="0">
                        <a:solidFill>
                          <a:schemeClr val="tx2"/>
                        </a:solidFill>
                        <a:effectLst/>
                        <a:latin typeface="Calibri"/>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l">
                        <a:lnSpc>
                          <a:spcPct val="115000"/>
                        </a:lnSpc>
                        <a:spcBef>
                          <a:spcPts val="0"/>
                        </a:spcBef>
                        <a:spcAft>
                          <a:spcPts val="0"/>
                        </a:spcAft>
                      </a:pPr>
                      <a:r>
                        <a:rPr lang="en-US" sz="2400" b="0" u="none" dirty="0" smtClean="0">
                          <a:solidFill>
                            <a:schemeClr val="tx1"/>
                          </a:solidFill>
                          <a:effectLst/>
                        </a:rPr>
                        <a:t>Price </a:t>
                      </a:r>
                      <a:endParaRPr lang="en-US" sz="3200" b="0" u="none" dirty="0">
                        <a:solidFill>
                          <a:schemeClr val="tx1"/>
                        </a:solidFill>
                        <a:effectLst/>
                        <a:latin typeface="Calibri"/>
                        <a:ea typeface="Calibri"/>
                        <a:cs typeface="Times New Roman"/>
                      </a:endParaRPr>
                    </a:p>
                  </a:txBody>
                  <a:tcPr marR="0" marT="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nSpc>
                          <a:spcPct val="115000"/>
                        </a:lnSpc>
                        <a:spcBef>
                          <a:spcPts val="0"/>
                        </a:spcBef>
                        <a:spcAft>
                          <a:spcPts val="0"/>
                        </a:spcAft>
                      </a:pPr>
                      <a:r>
                        <a:rPr lang="en-US" sz="2400" b="0" u="none" dirty="0">
                          <a:solidFill>
                            <a:schemeClr val="tx1"/>
                          </a:solidFill>
                          <a:effectLst/>
                        </a:rPr>
                        <a:t>Change</a:t>
                      </a:r>
                      <a:endParaRPr lang="en-US" sz="3200" b="0" u="none" dirty="0">
                        <a:solidFill>
                          <a:schemeClr val="tx1"/>
                        </a:solidFill>
                        <a:effectLst/>
                        <a:latin typeface="Calibri"/>
                        <a:ea typeface="Calibri"/>
                        <a:cs typeface="Times New Roman"/>
                      </a:endParaRPr>
                    </a:p>
                  </a:txBody>
                  <a:tcPr marL="68580" marR="68580" marT="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l">
                        <a:lnSpc>
                          <a:spcPct val="115000"/>
                        </a:lnSpc>
                        <a:spcBef>
                          <a:spcPts val="0"/>
                        </a:spcBef>
                        <a:spcAft>
                          <a:spcPts val="0"/>
                        </a:spcAft>
                      </a:pPr>
                      <a:r>
                        <a:rPr lang="en-US" sz="2400" b="0" u="none" dirty="0" smtClean="0">
                          <a:solidFill>
                            <a:schemeClr val="accent1">
                              <a:lumMod val="50000"/>
                            </a:schemeClr>
                          </a:solidFill>
                          <a:effectLst/>
                        </a:rPr>
                        <a:t>Price</a:t>
                      </a:r>
                      <a:endParaRPr lang="en-US" sz="3200" b="0" u="none" dirty="0">
                        <a:solidFill>
                          <a:schemeClr val="accent1">
                            <a:lumMod val="50000"/>
                          </a:schemeClr>
                        </a:solidFill>
                        <a:effectLst/>
                        <a:latin typeface="Calibri"/>
                        <a:ea typeface="Calibri"/>
                        <a:cs typeface="Times New Roman"/>
                      </a:endParaRPr>
                    </a:p>
                  </a:txBody>
                  <a:tcPr marL="137160" marT="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nSpc>
                          <a:spcPct val="115000"/>
                        </a:lnSpc>
                        <a:spcBef>
                          <a:spcPts val="0"/>
                        </a:spcBef>
                        <a:spcAft>
                          <a:spcPts val="0"/>
                        </a:spcAft>
                      </a:pPr>
                      <a:r>
                        <a:rPr lang="en-US" sz="2400" b="0" u="none" dirty="0">
                          <a:solidFill>
                            <a:schemeClr val="accent1">
                              <a:lumMod val="50000"/>
                            </a:schemeClr>
                          </a:solidFill>
                          <a:effectLst/>
                        </a:rPr>
                        <a:t>Change</a:t>
                      </a:r>
                      <a:endParaRPr lang="en-US" sz="3200" b="0" u="none" dirty="0">
                        <a:solidFill>
                          <a:schemeClr val="accent1">
                            <a:lumMod val="50000"/>
                          </a:schemeClr>
                        </a:solidFill>
                        <a:effectLst/>
                        <a:latin typeface="Calibri"/>
                        <a:ea typeface="Calibri"/>
                        <a:cs typeface="Times New Roman"/>
                      </a:endParaRPr>
                    </a:p>
                  </a:txBody>
                  <a:tcPr marL="68580" marR="68580" marT="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527367">
                <a:tc>
                  <a:txBody>
                    <a:bodyPr/>
                    <a:lstStyle/>
                    <a:p>
                      <a:pPr marL="0" marR="0" indent="127635" algn="r">
                        <a:lnSpc>
                          <a:spcPct val="115000"/>
                        </a:lnSpc>
                        <a:spcBef>
                          <a:spcPts val="0"/>
                        </a:spcBef>
                        <a:spcAft>
                          <a:spcPts val="0"/>
                        </a:spcAft>
                      </a:pPr>
                      <a:r>
                        <a:rPr lang="en-US" sz="2400" b="0" dirty="0">
                          <a:solidFill>
                            <a:schemeClr val="tx2"/>
                          </a:solidFill>
                          <a:effectLst/>
                        </a:rPr>
                        <a:t>5.0%</a:t>
                      </a:r>
                      <a:endParaRPr lang="en-US" sz="2400" b="0" dirty="0">
                        <a:solidFill>
                          <a:schemeClr val="tx2"/>
                        </a:solidFill>
                        <a:effectLst/>
                        <a:latin typeface="Calibri"/>
                        <a:ea typeface="Calibri"/>
                        <a:cs typeface="Times New Roman"/>
                      </a:endParaRPr>
                    </a:p>
                  </a:txBody>
                  <a:tcPr marL="73152" marR="13716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20000"/>
                        <a:lumOff val="80000"/>
                      </a:schemeClr>
                    </a:solidFill>
                  </a:tcPr>
                </a:tc>
                <a:tc>
                  <a:txBody>
                    <a:bodyPr/>
                    <a:lstStyle/>
                    <a:p>
                      <a:pPr marL="0" marR="0" algn="l">
                        <a:lnSpc>
                          <a:spcPct val="115000"/>
                        </a:lnSpc>
                        <a:spcBef>
                          <a:spcPts val="0"/>
                        </a:spcBef>
                        <a:spcAft>
                          <a:spcPts val="0"/>
                        </a:spcAft>
                      </a:pPr>
                      <a:r>
                        <a:rPr lang="en-US" sz="2400" b="0" dirty="0">
                          <a:solidFill>
                            <a:schemeClr val="tx1"/>
                          </a:solidFill>
                          <a:effectLst/>
                        </a:rPr>
                        <a:t>$1,048</a:t>
                      </a:r>
                      <a:endParaRPr lang="en-US" sz="2400" b="0" dirty="0">
                        <a:solidFill>
                          <a:schemeClr val="tx1"/>
                        </a:solidFill>
                        <a:effectLst/>
                        <a:latin typeface="Calibri"/>
                        <a:ea typeface="Calibri"/>
                        <a:cs typeface="Times New Roman"/>
                      </a:endParaRPr>
                    </a:p>
                  </a:txBody>
                  <a:tcPr marR="0" marT="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2">
                        <a:lumMod val="20000"/>
                        <a:lumOff val="80000"/>
                      </a:schemeClr>
                    </a:solidFill>
                  </a:tcPr>
                </a:tc>
                <a:tc>
                  <a:txBody>
                    <a:bodyPr/>
                    <a:lstStyle/>
                    <a:p>
                      <a:pPr marL="0" marR="0">
                        <a:lnSpc>
                          <a:spcPct val="115000"/>
                        </a:lnSpc>
                        <a:spcBef>
                          <a:spcPts val="0"/>
                        </a:spcBef>
                        <a:spcAft>
                          <a:spcPts val="0"/>
                        </a:spcAft>
                      </a:pPr>
                      <a:r>
                        <a:rPr lang="en-US" sz="2400" b="0" dirty="0">
                          <a:solidFill>
                            <a:schemeClr val="tx1"/>
                          </a:solidFill>
                          <a:effectLst/>
                        </a:rPr>
                        <a:t> </a:t>
                      </a:r>
                      <a:r>
                        <a:rPr lang="en-US" sz="2400" b="0" dirty="0" smtClean="0">
                          <a:solidFill>
                            <a:schemeClr val="tx1"/>
                          </a:solidFill>
                          <a:effectLst/>
                        </a:rPr>
                        <a:t>4.8%</a:t>
                      </a:r>
                      <a:endParaRPr lang="en-US" sz="2400" b="0" dirty="0">
                        <a:solidFill>
                          <a:schemeClr val="tx1"/>
                        </a:solidFill>
                        <a:effectLst/>
                        <a:latin typeface="Calibri"/>
                        <a:ea typeface="Calibri"/>
                        <a:cs typeface="Times New Roman"/>
                      </a:endParaRPr>
                    </a:p>
                  </a:txBody>
                  <a:tcPr marL="68580" marR="68580" marT="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20000"/>
                        <a:lumOff val="80000"/>
                      </a:schemeClr>
                    </a:solidFill>
                  </a:tcPr>
                </a:tc>
                <a:tc>
                  <a:txBody>
                    <a:bodyPr/>
                    <a:lstStyle/>
                    <a:p>
                      <a:pPr marL="0" marR="0" algn="l">
                        <a:lnSpc>
                          <a:spcPct val="115000"/>
                        </a:lnSpc>
                        <a:spcBef>
                          <a:spcPts val="0"/>
                        </a:spcBef>
                        <a:spcAft>
                          <a:spcPts val="0"/>
                        </a:spcAft>
                      </a:pPr>
                      <a:r>
                        <a:rPr lang="en-US" sz="2400" b="0" dirty="0">
                          <a:solidFill>
                            <a:schemeClr val="accent1">
                              <a:lumMod val="50000"/>
                            </a:schemeClr>
                          </a:solidFill>
                          <a:effectLst/>
                        </a:rPr>
                        <a:t>$</a:t>
                      </a:r>
                      <a:r>
                        <a:rPr lang="en-US" sz="2400" b="0" dirty="0" smtClean="0">
                          <a:solidFill>
                            <a:schemeClr val="accent1">
                              <a:lumMod val="50000"/>
                            </a:schemeClr>
                          </a:solidFill>
                          <a:effectLst/>
                        </a:rPr>
                        <a:t>1,705</a:t>
                      </a:r>
                      <a:endParaRPr lang="en-US" sz="2400" b="0" dirty="0">
                        <a:solidFill>
                          <a:schemeClr val="accent1">
                            <a:lumMod val="50000"/>
                          </a:schemeClr>
                        </a:solidFill>
                        <a:effectLst/>
                        <a:latin typeface="Calibri"/>
                        <a:ea typeface="Calibri"/>
                        <a:cs typeface="Times New Roman"/>
                      </a:endParaRPr>
                    </a:p>
                  </a:txBody>
                  <a:tcPr marL="137160" marT="0"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2">
                        <a:lumMod val="20000"/>
                        <a:lumOff val="80000"/>
                      </a:schemeClr>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400" b="0" dirty="0">
                          <a:solidFill>
                            <a:schemeClr val="accent1">
                              <a:lumMod val="50000"/>
                            </a:schemeClr>
                          </a:solidFill>
                          <a:effectLst/>
                        </a:rPr>
                        <a:t> </a:t>
                      </a:r>
                      <a:endParaRPr lang="en-US" sz="2400" b="0" dirty="0" smtClean="0">
                        <a:solidFill>
                          <a:schemeClr val="accent1">
                            <a:lumMod val="50000"/>
                          </a:schemeClr>
                        </a:solidFill>
                        <a:effectLst/>
                        <a:latin typeface="Calibri"/>
                        <a:ea typeface="Calibri"/>
                        <a:cs typeface="Times New Roman"/>
                      </a:endParaRPr>
                    </a:p>
                    <a:p>
                      <a:pPr marL="0" marR="0">
                        <a:lnSpc>
                          <a:spcPct val="115000"/>
                        </a:lnSpc>
                        <a:spcBef>
                          <a:spcPts val="0"/>
                        </a:spcBef>
                        <a:spcAft>
                          <a:spcPts val="0"/>
                        </a:spcAft>
                      </a:pPr>
                      <a:r>
                        <a:rPr lang="en-US" sz="2400" b="0" dirty="0" smtClean="0">
                          <a:solidFill>
                            <a:schemeClr val="accent1">
                              <a:lumMod val="50000"/>
                            </a:schemeClr>
                          </a:solidFill>
                          <a:effectLst/>
                          <a:latin typeface="Calibri"/>
                          <a:ea typeface="Calibri"/>
                          <a:cs typeface="Times New Roman"/>
                        </a:rPr>
                        <a:t>70.5%</a:t>
                      </a:r>
                      <a:endParaRPr lang="en-US" sz="2400" b="0" dirty="0">
                        <a:solidFill>
                          <a:schemeClr val="accent1">
                            <a:lumMod val="50000"/>
                          </a:schemeClr>
                        </a:solidFill>
                        <a:effectLst/>
                        <a:latin typeface="Calibri"/>
                        <a:ea typeface="Calibri"/>
                        <a:cs typeface="Times New Roman"/>
                      </a:endParaRPr>
                    </a:p>
                  </a:txBody>
                  <a:tcPr marL="68580" marR="68580" marT="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20000"/>
                        <a:lumOff val="80000"/>
                      </a:schemeClr>
                    </a:solidFill>
                  </a:tcPr>
                </a:tc>
              </a:tr>
              <a:tr h="370840">
                <a:tc>
                  <a:txBody>
                    <a:bodyPr/>
                    <a:lstStyle/>
                    <a:p>
                      <a:pPr marL="0" marR="0" indent="127635" algn="r">
                        <a:lnSpc>
                          <a:spcPct val="115000"/>
                        </a:lnSpc>
                        <a:spcBef>
                          <a:spcPts val="0"/>
                        </a:spcBef>
                        <a:spcAft>
                          <a:spcPts val="0"/>
                        </a:spcAft>
                      </a:pPr>
                      <a:r>
                        <a:rPr lang="en-US" sz="1800" b="0" dirty="0">
                          <a:solidFill>
                            <a:schemeClr val="tx2"/>
                          </a:solidFill>
                          <a:effectLst/>
                        </a:rPr>
                        <a:t> </a:t>
                      </a:r>
                      <a:endParaRPr lang="en-US" sz="1800" b="0" dirty="0">
                        <a:solidFill>
                          <a:schemeClr val="tx2"/>
                        </a:solidFill>
                        <a:effectLst/>
                        <a:latin typeface="Calibri"/>
                        <a:ea typeface="Calibri"/>
                        <a:cs typeface="Times New Roman"/>
                      </a:endParaRPr>
                    </a:p>
                  </a:txBody>
                  <a:tcPr marL="73152" marR="13716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2">
                        <a:lumMod val="20000"/>
                        <a:lumOff val="80000"/>
                      </a:schemeClr>
                    </a:solidFill>
                  </a:tcPr>
                </a:tc>
                <a:tc>
                  <a:txBody>
                    <a:bodyPr/>
                    <a:lstStyle/>
                    <a:p>
                      <a:pPr marL="0" marR="0" algn="r">
                        <a:lnSpc>
                          <a:spcPct val="115000"/>
                        </a:lnSpc>
                        <a:spcBef>
                          <a:spcPts val="0"/>
                        </a:spcBef>
                        <a:spcAft>
                          <a:spcPts val="0"/>
                        </a:spcAft>
                      </a:pPr>
                      <a:r>
                        <a:rPr lang="en-US" sz="1800" b="0" dirty="0">
                          <a:solidFill>
                            <a:schemeClr val="tx1"/>
                          </a:solidFill>
                          <a:effectLst/>
                        </a:rPr>
                        <a:t> </a:t>
                      </a:r>
                      <a:endParaRPr lang="en-US" sz="1800" b="0" dirty="0">
                        <a:solidFill>
                          <a:schemeClr val="tx1"/>
                        </a:solidFill>
                        <a:effectLst/>
                        <a:latin typeface="Calibri"/>
                        <a:ea typeface="Calibri"/>
                        <a:cs typeface="Times New Roman"/>
                      </a:endParaRPr>
                    </a:p>
                  </a:txBody>
                  <a:tcPr marR="0" marT="0" marB="0" anchor="b">
                    <a:lnL w="12700" cap="flat" cmpd="sng" algn="ctr">
                      <a:solidFill>
                        <a:schemeClr val="tx1"/>
                      </a:solidFill>
                      <a:prstDash val="solid"/>
                      <a:round/>
                      <a:headEnd type="none" w="med" len="med"/>
                      <a:tailEnd type="none" w="med" len="med"/>
                    </a:lnL>
                    <a:solidFill>
                      <a:schemeClr val="accent2">
                        <a:lumMod val="20000"/>
                        <a:lumOff val="80000"/>
                      </a:schemeClr>
                    </a:solidFill>
                  </a:tcPr>
                </a:tc>
                <a:tc>
                  <a:txBody>
                    <a:bodyPr/>
                    <a:lstStyle/>
                    <a:p>
                      <a:pPr marL="0" marR="0">
                        <a:lnSpc>
                          <a:spcPct val="115000"/>
                        </a:lnSpc>
                        <a:spcBef>
                          <a:spcPts val="0"/>
                        </a:spcBef>
                        <a:spcAft>
                          <a:spcPts val="0"/>
                        </a:spcAft>
                      </a:pPr>
                      <a:endParaRPr lang="en-US" sz="1800" b="0" dirty="0">
                        <a:solidFill>
                          <a:schemeClr val="tx1"/>
                        </a:solidFill>
                        <a:effectLst/>
                        <a:latin typeface="Calibri"/>
                        <a:ea typeface="Calibri"/>
                        <a:cs typeface="Times New Roman"/>
                      </a:endParaRPr>
                    </a:p>
                  </a:txBody>
                  <a:tcPr marL="68580" marR="68580" marT="0" marB="0" anchor="b">
                    <a:lnR w="12700" cap="flat" cmpd="sng" algn="ctr">
                      <a:solidFill>
                        <a:schemeClr val="tx1"/>
                      </a:solidFill>
                      <a:prstDash val="solid"/>
                      <a:round/>
                      <a:headEnd type="none" w="med" len="med"/>
                      <a:tailEnd type="none" w="med" len="med"/>
                    </a:lnR>
                    <a:solidFill>
                      <a:schemeClr val="accent2">
                        <a:lumMod val="20000"/>
                        <a:lumOff val="80000"/>
                      </a:schemeClr>
                    </a:solidFill>
                  </a:tcPr>
                </a:tc>
                <a:tc>
                  <a:txBody>
                    <a:bodyPr/>
                    <a:lstStyle/>
                    <a:p>
                      <a:pPr marL="0" marR="0" algn="l">
                        <a:lnSpc>
                          <a:spcPct val="115000"/>
                        </a:lnSpc>
                        <a:spcBef>
                          <a:spcPts val="0"/>
                        </a:spcBef>
                        <a:spcAft>
                          <a:spcPts val="0"/>
                        </a:spcAft>
                      </a:pPr>
                      <a:r>
                        <a:rPr lang="en-US" sz="1800" b="0" dirty="0">
                          <a:solidFill>
                            <a:schemeClr val="accent1">
                              <a:lumMod val="50000"/>
                            </a:schemeClr>
                          </a:solidFill>
                          <a:effectLst/>
                        </a:rPr>
                        <a:t> </a:t>
                      </a:r>
                      <a:endParaRPr lang="en-US" sz="1800" b="0" dirty="0">
                        <a:solidFill>
                          <a:schemeClr val="accent1">
                            <a:lumMod val="50000"/>
                          </a:schemeClr>
                        </a:solidFill>
                        <a:effectLst/>
                        <a:latin typeface="Calibri"/>
                        <a:ea typeface="Calibri"/>
                        <a:cs typeface="Times New Roman"/>
                      </a:endParaRPr>
                    </a:p>
                  </a:txBody>
                  <a:tcPr marL="137160" marT="0" marB="0" anchor="b">
                    <a:lnL w="12700" cap="flat" cmpd="sng" algn="ctr">
                      <a:solidFill>
                        <a:schemeClr val="tx1"/>
                      </a:solidFill>
                      <a:prstDash val="solid"/>
                      <a:round/>
                      <a:headEnd type="none" w="med" len="med"/>
                      <a:tailEnd type="none" w="med" len="med"/>
                    </a:lnL>
                    <a:solidFill>
                      <a:schemeClr val="accent2">
                        <a:lumMod val="20000"/>
                        <a:lumOff val="80000"/>
                      </a:schemeClr>
                    </a:solidFill>
                  </a:tcPr>
                </a:tc>
                <a:tc>
                  <a:txBody>
                    <a:bodyPr/>
                    <a:lstStyle/>
                    <a:p>
                      <a:pPr marL="0" marR="0">
                        <a:lnSpc>
                          <a:spcPct val="115000"/>
                        </a:lnSpc>
                        <a:spcBef>
                          <a:spcPts val="0"/>
                        </a:spcBef>
                        <a:spcAft>
                          <a:spcPts val="0"/>
                        </a:spcAft>
                      </a:pPr>
                      <a:endParaRPr lang="en-US" sz="1800" b="0" dirty="0">
                        <a:solidFill>
                          <a:schemeClr val="accent1">
                            <a:lumMod val="50000"/>
                          </a:schemeClr>
                        </a:solidFill>
                        <a:effectLst/>
                        <a:latin typeface="Calibri"/>
                        <a:ea typeface="Calibri"/>
                        <a:cs typeface="Times New Roman"/>
                      </a:endParaRPr>
                    </a:p>
                  </a:txBody>
                  <a:tcPr marL="68580" marR="68580" marT="0" marB="0" anchor="b">
                    <a:lnR w="12700" cap="flat" cmpd="sng" algn="ctr">
                      <a:solidFill>
                        <a:schemeClr val="tx1"/>
                      </a:solidFill>
                      <a:prstDash val="solid"/>
                      <a:round/>
                      <a:headEnd type="none" w="med" len="med"/>
                      <a:tailEnd type="none" w="med" len="med"/>
                    </a:lnR>
                    <a:solidFill>
                      <a:schemeClr val="accent2">
                        <a:lumMod val="20000"/>
                        <a:lumOff val="80000"/>
                      </a:schemeClr>
                    </a:solidFill>
                  </a:tcPr>
                </a:tc>
              </a:tr>
              <a:tr h="370840">
                <a:tc>
                  <a:txBody>
                    <a:bodyPr/>
                    <a:lstStyle/>
                    <a:p>
                      <a:pPr marL="0" marR="0" indent="127635" algn="r">
                        <a:lnSpc>
                          <a:spcPct val="115000"/>
                        </a:lnSpc>
                        <a:spcBef>
                          <a:spcPts val="0"/>
                        </a:spcBef>
                        <a:spcAft>
                          <a:spcPts val="0"/>
                        </a:spcAft>
                      </a:pPr>
                      <a:r>
                        <a:rPr lang="en-US" sz="2400" b="0" dirty="0">
                          <a:solidFill>
                            <a:schemeClr val="tx2"/>
                          </a:solidFill>
                          <a:effectLst/>
                        </a:rPr>
                        <a:t>10.0%</a:t>
                      </a:r>
                      <a:endParaRPr lang="en-US" sz="3200" b="0" dirty="0">
                        <a:solidFill>
                          <a:schemeClr val="tx2"/>
                        </a:solidFill>
                        <a:effectLst/>
                        <a:latin typeface="Calibri"/>
                        <a:ea typeface="Calibri"/>
                        <a:cs typeface="Times New Roman"/>
                      </a:endParaRPr>
                    </a:p>
                  </a:txBody>
                  <a:tcPr marL="73152" marR="13716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2">
                        <a:lumMod val="20000"/>
                        <a:lumOff val="80000"/>
                      </a:schemeClr>
                    </a:solidFill>
                  </a:tcPr>
                </a:tc>
                <a:tc>
                  <a:txBody>
                    <a:bodyPr/>
                    <a:lstStyle/>
                    <a:p>
                      <a:pPr marL="0" marR="0" algn="l">
                        <a:lnSpc>
                          <a:spcPct val="115000"/>
                        </a:lnSpc>
                        <a:spcBef>
                          <a:spcPts val="0"/>
                        </a:spcBef>
                        <a:spcAft>
                          <a:spcPts val="0"/>
                        </a:spcAft>
                      </a:pPr>
                      <a:r>
                        <a:rPr lang="en-US" sz="2400" b="0" dirty="0">
                          <a:solidFill>
                            <a:schemeClr val="tx1"/>
                          </a:solidFill>
                          <a:effectLst/>
                        </a:rPr>
                        <a:t>$1,000</a:t>
                      </a:r>
                      <a:endParaRPr lang="en-US" sz="3200" b="0" dirty="0">
                        <a:solidFill>
                          <a:schemeClr val="tx1"/>
                        </a:solidFill>
                        <a:effectLst/>
                        <a:latin typeface="Calibri"/>
                        <a:ea typeface="Calibri"/>
                        <a:cs typeface="Times New Roman"/>
                      </a:endParaRPr>
                    </a:p>
                  </a:txBody>
                  <a:tcPr marR="0" marT="0" marB="0" anchor="b">
                    <a:lnL w="12700" cap="flat" cmpd="sng" algn="ctr">
                      <a:solidFill>
                        <a:schemeClr val="tx1"/>
                      </a:solidFill>
                      <a:prstDash val="solid"/>
                      <a:round/>
                      <a:headEnd type="none" w="med" len="med"/>
                      <a:tailEnd type="none" w="med" len="med"/>
                    </a:lnL>
                    <a:solidFill>
                      <a:schemeClr val="accent2">
                        <a:lumMod val="20000"/>
                        <a:lumOff val="80000"/>
                      </a:schemeClr>
                    </a:solidFill>
                  </a:tcPr>
                </a:tc>
                <a:tc>
                  <a:txBody>
                    <a:bodyPr/>
                    <a:lstStyle/>
                    <a:p>
                      <a:pPr marL="0" marR="0">
                        <a:lnSpc>
                          <a:spcPct val="115000"/>
                        </a:lnSpc>
                        <a:spcBef>
                          <a:spcPts val="0"/>
                        </a:spcBef>
                        <a:spcAft>
                          <a:spcPts val="0"/>
                        </a:spcAft>
                      </a:pPr>
                      <a:r>
                        <a:rPr lang="en-US" sz="2400" b="0" dirty="0">
                          <a:solidFill>
                            <a:schemeClr val="tx1"/>
                          </a:solidFill>
                          <a:effectLst/>
                        </a:rPr>
                        <a:t> </a:t>
                      </a:r>
                      <a:endParaRPr lang="en-US" sz="3200" b="0" dirty="0">
                        <a:solidFill>
                          <a:schemeClr val="tx1"/>
                        </a:solidFill>
                        <a:effectLst/>
                        <a:latin typeface="Calibri"/>
                        <a:ea typeface="Calibri"/>
                        <a:cs typeface="Times New Roman"/>
                      </a:endParaRPr>
                    </a:p>
                  </a:txBody>
                  <a:tcPr marL="68580" marR="68580" marT="0" marB="0" anchor="b">
                    <a:lnR w="12700" cap="flat" cmpd="sng" algn="ctr">
                      <a:solidFill>
                        <a:schemeClr val="tx1"/>
                      </a:solidFill>
                      <a:prstDash val="solid"/>
                      <a:round/>
                      <a:headEnd type="none" w="med" len="med"/>
                      <a:tailEnd type="none" w="med" len="med"/>
                    </a:lnR>
                    <a:solidFill>
                      <a:schemeClr val="accent2">
                        <a:lumMod val="20000"/>
                        <a:lumOff val="80000"/>
                      </a:schemeClr>
                    </a:solidFill>
                  </a:tcPr>
                </a:tc>
                <a:tc>
                  <a:txBody>
                    <a:bodyPr/>
                    <a:lstStyle/>
                    <a:p>
                      <a:pPr marL="0" marR="0" algn="l">
                        <a:lnSpc>
                          <a:spcPct val="115000"/>
                        </a:lnSpc>
                        <a:spcBef>
                          <a:spcPts val="0"/>
                        </a:spcBef>
                        <a:spcAft>
                          <a:spcPts val="0"/>
                        </a:spcAft>
                      </a:pPr>
                      <a:r>
                        <a:rPr lang="en-US" sz="2400" b="0" dirty="0">
                          <a:solidFill>
                            <a:schemeClr val="accent1">
                              <a:lumMod val="50000"/>
                            </a:schemeClr>
                          </a:solidFill>
                          <a:effectLst/>
                        </a:rPr>
                        <a:t>$1,000</a:t>
                      </a:r>
                      <a:endParaRPr lang="en-US" sz="3200" b="0" dirty="0">
                        <a:solidFill>
                          <a:schemeClr val="accent1">
                            <a:lumMod val="50000"/>
                          </a:schemeClr>
                        </a:solidFill>
                        <a:effectLst/>
                        <a:latin typeface="Calibri"/>
                        <a:ea typeface="Calibri"/>
                        <a:cs typeface="Times New Roman"/>
                      </a:endParaRPr>
                    </a:p>
                  </a:txBody>
                  <a:tcPr marL="137160" marT="0" marB="0" anchor="b">
                    <a:lnL w="12700" cap="flat" cmpd="sng" algn="ctr">
                      <a:solidFill>
                        <a:schemeClr val="tx1"/>
                      </a:solidFill>
                      <a:prstDash val="solid"/>
                      <a:round/>
                      <a:headEnd type="none" w="med" len="med"/>
                      <a:tailEnd type="none" w="med" len="med"/>
                    </a:lnL>
                    <a:solidFill>
                      <a:schemeClr val="accent2">
                        <a:lumMod val="20000"/>
                        <a:lumOff val="80000"/>
                      </a:schemeClr>
                    </a:solidFill>
                  </a:tcPr>
                </a:tc>
                <a:tc>
                  <a:txBody>
                    <a:bodyPr/>
                    <a:lstStyle/>
                    <a:p>
                      <a:pPr marL="0" marR="0">
                        <a:lnSpc>
                          <a:spcPct val="115000"/>
                        </a:lnSpc>
                        <a:spcBef>
                          <a:spcPts val="0"/>
                        </a:spcBef>
                        <a:spcAft>
                          <a:spcPts val="0"/>
                        </a:spcAft>
                      </a:pPr>
                      <a:r>
                        <a:rPr lang="en-US" sz="2400" b="0" dirty="0">
                          <a:solidFill>
                            <a:schemeClr val="accent1">
                              <a:lumMod val="50000"/>
                            </a:schemeClr>
                          </a:solidFill>
                          <a:effectLst/>
                        </a:rPr>
                        <a:t> </a:t>
                      </a:r>
                      <a:endParaRPr lang="en-US" sz="3200" b="0" dirty="0">
                        <a:solidFill>
                          <a:schemeClr val="accent1">
                            <a:lumMod val="50000"/>
                          </a:schemeClr>
                        </a:solidFill>
                        <a:effectLst/>
                        <a:latin typeface="Calibri"/>
                        <a:ea typeface="Calibri"/>
                        <a:cs typeface="Times New Roman"/>
                      </a:endParaRPr>
                    </a:p>
                  </a:txBody>
                  <a:tcPr marL="68580" marR="68580" marT="0" marB="0" anchor="b">
                    <a:lnR w="12700" cap="flat" cmpd="sng" algn="ctr">
                      <a:solidFill>
                        <a:schemeClr val="tx1"/>
                      </a:solidFill>
                      <a:prstDash val="solid"/>
                      <a:round/>
                      <a:headEnd type="none" w="med" len="med"/>
                      <a:tailEnd type="none" w="med" len="med"/>
                    </a:lnR>
                    <a:solidFill>
                      <a:schemeClr val="accent2">
                        <a:lumMod val="20000"/>
                        <a:lumOff val="80000"/>
                      </a:schemeClr>
                    </a:solidFill>
                  </a:tcPr>
                </a:tc>
              </a:tr>
              <a:tr h="370840">
                <a:tc>
                  <a:txBody>
                    <a:bodyPr/>
                    <a:lstStyle/>
                    <a:p>
                      <a:pPr marL="0" marR="0" indent="127635" algn="r">
                        <a:lnSpc>
                          <a:spcPct val="115000"/>
                        </a:lnSpc>
                        <a:spcBef>
                          <a:spcPts val="0"/>
                        </a:spcBef>
                        <a:spcAft>
                          <a:spcPts val="0"/>
                        </a:spcAft>
                      </a:pPr>
                      <a:r>
                        <a:rPr lang="en-US" sz="1800" b="0" dirty="0">
                          <a:solidFill>
                            <a:schemeClr val="tx2"/>
                          </a:solidFill>
                          <a:effectLst/>
                        </a:rPr>
                        <a:t> </a:t>
                      </a:r>
                      <a:endParaRPr lang="en-US" sz="1800" b="0" dirty="0">
                        <a:solidFill>
                          <a:schemeClr val="tx2"/>
                        </a:solidFill>
                        <a:effectLst/>
                        <a:latin typeface="Calibri"/>
                        <a:ea typeface="Calibri"/>
                        <a:cs typeface="Times New Roman"/>
                      </a:endParaRPr>
                    </a:p>
                  </a:txBody>
                  <a:tcPr marL="73152" marR="13716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2">
                        <a:lumMod val="20000"/>
                        <a:lumOff val="80000"/>
                      </a:schemeClr>
                    </a:solidFill>
                  </a:tcPr>
                </a:tc>
                <a:tc>
                  <a:txBody>
                    <a:bodyPr/>
                    <a:lstStyle/>
                    <a:p>
                      <a:pPr marL="0" marR="0" algn="l">
                        <a:lnSpc>
                          <a:spcPct val="115000"/>
                        </a:lnSpc>
                        <a:spcBef>
                          <a:spcPts val="0"/>
                        </a:spcBef>
                        <a:spcAft>
                          <a:spcPts val="0"/>
                        </a:spcAft>
                      </a:pPr>
                      <a:r>
                        <a:rPr lang="en-US" sz="1800" b="0" dirty="0">
                          <a:solidFill>
                            <a:schemeClr val="tx1"/>
                          </a:solidFill>
                          <a:effectLst/>
                        </a:rPr>
                        <a:t> </a:t>
                      </a:r>
                      <a:endParaRPr lang="en-US" sz="1800" b="0" dirty="0">
                        <a:solidFill>
                          <a:schemeClr val="tx1"/>
                        </a:solidFill>
                        <a:effectLst/>
                        <a:latin typeface="Calibri"/>
                        <a:ea typeface="Calibri"/>
                        <a:cs typeface="Times New Roman"/>
                      </a:endParaRPr>
                    </a:p>
                  </a:txBody>
                  <a:tcPr marR="0" marT="0" marB="0" anchor="b">
                    <a:lnL w="12700" cap="flat" cmpd="sng" algn="ctr">
                      <a:solidFill>
                        <a:schemeClr val="tx1"/>
                      </a:solidFill>
                      <a:prstDash val="solid"/>
                      <a:round/>
                      <a:headEnd type="none" w="med" len="med"/>
                      <a:tailEnd type="none" w="med" len="med"/>
                    </a:lnL>
                    <a:solidFill>
                      <a:schemeClr val="accent2">
                        <a:lumMod val="20000"/>
                        <a:lumOff val="80000"/>
                      </a:schemeClr>
                    </a:solidFill>
                  </a:tcPr>
                </a:tc>
                <a:tc>
                  <a:txBody>
                    <a:bodyPr/>
                    <a:lstStyle/>
                    <a:p>
                      <a:pPr marL="0" marR="0">
                        <a:lnSpc>
                          <a:spcPct val="115000"/>
                        </a:lnSpc>
                        <a:spcBef>
                          <a:spcPts val="0"/>
                        </a:spcBef>
                        <a:spcAft>
                          <a:spcPts val="0"/>
                        </a:spcAft>
                      </a:pPr>
                      <a:endParaRPr lang="en-US" sz="1800" b="0" dirty="0">
                        <a:solidFill>
                          <a:schemeClr val="tx1"/>
                        </a:solidFill>
                        <a:effectLst/>
                        <a:latin typeface="Calibri"/>
                        <a:ea typeface="Calibri"/>
                        <a:cs typeface="Times New Roman"/>
                      </a:endParaRPr>
                    </a:p>
                  </a:txBody>
                  <a:tcPr marL="68580" marR="68580" marT="0" marB="0" anchor="b">
                    <a:lnR w="12700" cap="flat" cmpd="sng" algn="ctr">
                      <a:solidFill>
                        <a:schemeClr val="tx1"/>
                      </a:solidFill>
                      <a:prstDash val="solid"/>
                      <a:round/>
                      <a:headEnd type="none" w="med" len="med"/>
                      <a:tailEnd type="none" w="med" len="med"/>
                    </a:lnR>
                    <a:solidFill>
                      <a:schemeClr val="accent2">
                        <a:lumMod val="20000"/>
                        <a:lumOff val="80000"/>
                      </a:schemeClr>
                    </a:solidFill>
                  </a:tcPr>
                </a:tc>
                <a:tc>
                  <a:txBody>
                    <a:bodyPr/>
                    <a:lstStyle/>
                    <a:p>
                      <a:pPr marL="0" marR="0" algn="l">
                        <a:lnSpc>
                          <a:spcPct val="115000"/>
                        </a:lnSpc>
                        <a:spcBef>
                          <a:spcPts val="0"/>
                        </a:spcBef>
                        <a:spcAft>
                          <a:spcPts val="0"/>
                        </a:spcAft>
                      </a:pPr>
                      <a:r>
                        <a:rPr lang="en-US" sz="1800" b="0" dirty="0">
                          <a:solidFill>
                            <a:schemeClr val="accent1">
                              <a:lumMod val="50000"/>
                            </a:schemeClr>
                          </a:solidFill>
                          <a:effectLst/>
                        </a:rPr>
                        <a:t> </a:t>
                      </a:r>
                      <a:endParaRPr lang="en-US" sz="1800" b="0" dirty="0">
                        <a:solidFill>
                          <a:schemeClr val="accent1">
                            <a:lumMod val="50000"/>
                          </a:schemeClr>
                        </a:solidFill>
                        <a:effectLst/>
                        <a:latin typeface="Calibri"/>
                        <a:ea typeface="Calibri"/>
                        <a:cs typeface="Times New Roman"/>
                      </a:endParaRPr>
                    </a:p>
                  </a:txBody>
                  <a:tcPr marL="137160" marT="0" marB="0" anchor="b">
                    <a:lnL w="12700" cap="flat" cmpd="sng" algn="ctr">
                      <a:solidFill>
                        <a:schemeClr val="tx1"/>
                      </a:solidFill>
                      <a:prstDash val="solid"/>
                      <a:round/>
                      <a:headEnd type="none" w="med" len="med"/>
                      <a:tailEnd type="none" w="med" len="med"/>
                    </a:lnL>
                    <a:solidFill>
                      <a:schemeClr val="accent2">
                        <a:lumMod val="20000"/>
                        <a:lumOff val="80000"/>
                      </a:schemeClr>
                    </a:solidFill>
                  </a:tcPr>
                </a:tc>
                <a:tc>
                  <a:txBody>
                    <a:bodyPr/>
                    <a:lstStyle/>
                    <a:p>
                      <a:pPr marL="0" marR="0">
                        <a:lnSpc>
                          <a:spcPct val="115000"/>
                        </a:lnSpc>
                        <a:spcBef>
                          <a:spcPts val="0"/>
                        </a:spcBef>
                        <a:spcAft>
                          <a:spcPts val="0"/>
                        </a:spcAft>
                      </a:pPr>
                      <a:endParaRPr lang="en-US" sz="1800" b="0" dirty="0">
                        <a:solidFill>
                          <a:schemeClr val="accent1">
                            <a:lumMod val="50000"/>
                          </a:schemeClr>
                        </a:solidFill>
                        <a:effectLst/>
                        <a:latin typeface="Calibri"/>
                        <a:ea typeface="Calibri"/>
                        <a:cs typeface="Times New Roman"/>
                      </a:endParaRPr>
                    </a:p>
                  </a:txBody>
                  <a:tcPr marL="68580" marR="68580" marT="0" marB="0" anchor="b">
                    <a:lnR w="12700" cap="flat" cmpd="sng" algn="ctr">
                      <a:solidFill>
                        <a:schemeClr val="tx1"/>
                      </a:solidFill>
                      <a:prstDash val="solid"/>
                      <a:round/>
                      <a:headEnd type="none" w="med" len="med"/>
                      <a:tailEnd type="none" w="med" len="med"/>
                    </a:lnR>
                    <a:solidFill>
                      <a:schemeClr val="accent2">
                        <a:lumMod val="20000"/>
                        <a:lumOff val="80000"/>
                      </a:schemeClr>
                    </a:solidFill>
                  </a:tcPr>
                </a:tc>
              </a:tr>
              <a:tr h="370840">
                <a:tc>
                  <a:txBody>
                    <a:bodyPr/>
                    <a:lstStyle/>
                    <a:p>
                      <a:pPr marL="0" marR="0" indent="127635" algn="r">
                        <a:lnSpc>
                          <a:spcPct val="115000"/>
                        </a:lnSpc>
                        <a:spcBef>
                          <a:spcPts val="0"/>
                        </a:spcBef>
                        <a:spcAft>
                          <a:spcPts val="0"/>
                        </a:spcAft>
                      </a:pPr>
                      <a:r>
                        <a:rPr lang="en-US" sz="2400" b="0" dirty="0">
                          <a:solidFill>
                            <a:schemeClr val="tx2"/>
                          </a:solidFill>
                          <a:effectLst/>
                        </a:rPr>
                        <a:t>15.0%</a:t>
                      </a:r>
                      <a:endParaRPr lang="en-US" sz="3200" b="0" dirty="0">
                        <a:solidFill>
                          <a:schemeClr val="tx2"/>
                        </a:solidFill>
                        <a:effectLst/>
                        <a:latin typeface="Calibri"/>
                        <a:ea typeface="Calibri"/>
                        <a:cs typeface="Times New Roman"/>
                      </a:endParaRPr>
                    </a:p>
                  </a:txBody>
                  <a:tcPr marL="73152" marR="13716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l">
                        <a:lnSpc>
                          <a:spcPct val="115000"/>
                        </a:lnSpc>
                        <a:spcBef>
                          <a:spcPts val="0"/>
                        </a:spcBef>
                        <a:spcAft>
                          <a:spcPts val="0"/>
                        </a:spcAft>
                      </a:pPr>
                      <a:r>
                        <a:rPr lang="en-US" sz="2400" b="0" dirty="0">
                          <a:solidFill>
                            <a:schemeClr val="tx1"/>
                          </a:solidFill>
                          <a:effectLst/>
                        </a:rPr>
                        <a:t>$957</a:t>
                      </a:r>
                      <a:endParaRPr lang="en-US" sz="3200" b="0" dirty="0">
                        <a:solidFill>
                          <a:schemeClr val="tx1"/>
                        </a:solidFill>
                        <a:effectLst/>
                        <a:latin typeface="Calibri"/>
                        <a:ea typeface="Calibri"/>
                        <a:cs typeface="Times New Roman"/>
                      </a:endParaRPr>
                    </a:p>
                  </a:txBody>
                  <a:tcPr marR="0" marT="0"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nSpc>
                          <a:spcPct val="115000"/>
                        </a:lnSpc>
                        <a:spcBef>
                          <a:spcPts val="0"/>
                        </a:spcBef>
                        <a:spcAft>
                          <a:spcPts val="0"/>
                        </a:spcAft>
                      </a:pPr>
                      <a:r>
                        <a:rPr lang="en-US" sz="2400" b="0" dirty="0">
                          <a:solidFill>
                            <a:schemeClr val="tx1"/>
                          </a:solidFill>
                          <a:effectLst/>
                        </a:rPr>
                        <a:t> </a:t>
                      </a:r>
                      <a:r>
                        <a:rPr lang="en-US" sz="2400" b="0" dirty="0" smtClean="0">
                          <a:solidFill>
                            <a:schemeClr val="tx1"/>
                          </a:solidFill>
                          <a:effectLst/>
                        </a:rPr>
                        <a:t>-4.3%</a:t>
                      </a:r>
                      <a:endParaRPr lang="en-US" sz="3200" b="0" dirty="0">
                        <a:solidFill>
                          <a:schemeClr val="tx1"/>
                        </a:solidFill>
                        <a:effectLst/>
                        <a:latin typeface="Calibri"/>
                        <a:ea typeface="Calibri"/>
                        <a:cs typeface="Times New Roman"/>
                      </a:endParaRPr>
                    </a:p>
                  </a:txBody>
                  <a:tcPr marL="68580" marR="68580" marT="0"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gn="l">
                        <a:lnSpc>
                          <a:spcPct val="115000"/>
                        </a:lnSpc>
                        <a:spcBef>
                          <a:spcPts val="0"/>
                        </a:spcBef>
                        <a:spcAft>
                          <a:spcPts val="0"/>
                        </a:spcAft>
                      </a:pPr>
                      <a:r>
                        <a:rPr lang="en-US" sz="2400" b="0" dirty="0" smtClean="0">
                          <a:solidFill>
                            <a:schemeClr val="accent1">
                              <a:lumMod val="50000"/>
                            </a:schemeClr>
                          </a:solidFill>
                          <a:effectLst/>
                        </a:rPr>
                        <a:t>$677</a:t>
                      </a:r>
                      <a:endParaRPr lang="en-US" sz="3200" b="0" dirty="0">
                        <a:solidFill>
                          <a:schemeClr val="accent1">
                            <a:lumMod val="50000"/>
                          </a:schemeClr>
                        </a:solidFill>
                        <a:effectLst/>
                        <a:latin typeface="Calibri"/>
                        <a:ea typeface="Calibri"/>
                        <a:cs typeface="Times New Roman"/>
                      </a:endParaRPr>
                    </a:p>
                  </a:txBody>
                  <a:tcPr marL="137160" marT="0"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a:lnSpc>
                          <a:spcPct val="115000"/>
                        </a:lnSpc>
                        <a:spcBef>
                          <a:spcPts val="0"/>
                        </a:spcBef>
                        <a:spcAft>
                          <a:spcPts val="0"/>
                        </a:spcAft>
                      </a:pPr>
                      <a:r>
                        <a:rPr lang="en-US" sz="2400" b="0" dirty="0">
                          <a:solidFill>
                            <a:schemeClr val="accent1">
                              <a:lumMod val="50000"/>
                            </a:schemeClr>
                          </a:solidFill>
                          <a:effectLst/>
                        </a:rPr>
                        <a:t> </a:t>
                      </a:r>
                      <a:r>
                        <a:rPr lang="en-US" sz="2400" b="0" dirty="0" smtClean="0">
                          <a:solidFill>
                            <a:schemeClr val="accent1">
                              <a:lumMod val="50000"/>
                            </a:schemeClr>
                          </a:solidFill>
                          <a:effectLst/>
                        </a:rPr>
                        <a:t>-32.3%</a:t>
                      </a:r>
                      <a:endParaRPr lang="en-US" sz="3200" b="0" dirty="0">
                        <a:solidFill>
                          <a:schemeClr val="accent1">
                            <a:lumMod val="50000"/>
                          </a:schemeClr>
                        </a:solidFill>
                        <a:effectLst/>
                        <a:latin typeface="Calibri"/>
                        <a:ea typeface="Calibri"/>
                        <a:cs typeface="Times New Roman"/>
                      </a:endParaRPr>
                    </a:p>
                  </a:txBody>
                  <a:tcPr marL="68580" marR="68580" marT="0"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2">
                        <a:lumMod val="20000"/>
                        <a:lumOff val="80000"/>
                      </a:schemeClr>
                    </a:solidFill>
                  </a:tcPr>
                </a:tc>
              </a:tr>
            </a:tbl>
          </a:graphicData>
        </a:graphic>
      </p:graphicFrame>
      <p:sp>
        <p:nvSpPr>
          <p:cNvPr id="3" name="Slide Number Placeholder 2"/>
          <p:cNvSpPr>
            <a:spLocks noGrp="1"/>
          </p:cNvSpPr>
          <p:nvPr>
            <p:ph type="sldNum" sz="quarter" idx="12"/>
          </p:nvPr>
        </p:nvSpPr>
        <p:spPr/>
        <p:txBody>
          <a:bodyPr/>
          <a:lstStyle/>
          <a:p>
            <a:pPr>
              <a:defRPr/>
            </a:pPr>
            <a:fld id="{B266A6A4-0D3E-4DA1-8890-AFAE17AB95F2}" type="slidenum">
              <a:rPr lang="en-US" smtClean="0"/>
              <a:pPr>
                <a:defRPr/>
              </a:pPr>
              <a:t>37</a:t>
            </a:fld>
            <a:endParaRPr lang="en-US" dirty="0"/>
          </a:p>
        </p:txBody>
      </p:sp>
    </p:spTree>
    <p:extLst>
      <p:ext uri="{BB962C8B-B14F-4D97-AF65-F5344CB8AC3E}">
        <p14:creationId xmlns:p14="http://schemas.microsoft.com/office/powerpoint/2010/main" val="224809704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 name="Slide Number Placeholder 4"/>
          <p:cNvSpPr>
            <a:spLocks noGrp="1"/>
          </p:cNvSpPr>
          <p:nvPr>
            <p:ph type="sldNum" sz="quarter" idx="12"/>
          </p:nvPr>
        </p:nvSpPr>
        <p:spPr/>
        <p:txBody>
          <a:bodyPr/>
          <a:lstStyle/>
          <a:p>
            <a:pPr>
              <a:defRPr/>
            </a:pPr>
            <a:fld id="{68E140F4-0058-4A04-8743-245B7E19DD81}" type="slidenum">
              <a:rPr lang="en-US"/>
              <a:pPr>
                <a:defRPr/>
              </a:pPr>
              <a:t>38</a:t>
            </a:fld>
            <a:endParaRPr lang="en-US" dirty="0"/>
          </a:p>
        </p:txBody>
      </p:sp>
      <p:grpSp>
        <p:nvGrpSpPr>
          <p:cNvPr id="45059" name="Group 2"/>
          <p:cNvGrpSpPr>
            <a:grpSpLocks/>
          </p:cNvGrpSpPr>
          <p:nvPr/>
        </p:nvGrpSpPr>
        <p:grpSpPr bwMode="auto">
          <a:xfrm>
            <a:off x="1352550" y="2057400"/>
            <a:ext cx="7786688" cy="4225925"/>
            <a:chOff x="852" y="1536"/>
            <a:chExt cx="4905" cy="2662"/>
          </a:xfrm>
        </p:grpSpPr>
        <p:sp>
          <p:nvSpPr>
            <p:cNvPr id="45061" name="Line 3"/>
            <p:cNvSpPr>
              <a:spLocks noChangeShapeType="1"/>
            </p:cNvSpPr>
            <p:nvPr/>
          </p:nvSpPr>
          <p:spPr bwMode="auto">
            <a:xfrm>
              <a:off x="1436" y="1581"/>
              <a:ext cx="0" cy="2212"/>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p>
          </p:txBody>
        </p:sp>
        <p:sp>
          <p:nvSpPr>
            <p:cNvPr id="45062" name="Line 4"/>
            <p:cNvSpPr>
              <a:spLocks noChangeShapeType="1"/>
            </p:cNvSpPr>
            <p:nvPr/>
          </p:nvSpPr>
          <p:spPr bwMode="auto">
            <a:xfrm>
              <a:off x="1444" y="3801"/>
              <a:ext cx="43" cy="0"/>
            </a:xfrm>
            <a:prstGeom prst="line">
              <a:avLst/>
            </a:prstGeom>
            <a:noFill/>
            <a:ln w="25400">
              <a:solidFill>
                <a:srgbClr val="000000"/>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p>
          </p:txBody>
        </p:sp>
        <p:sp>
          <p:nvSpPr>
            <p:cNvPr id="45063" name="Line 5"/>
            <p:cNvSpPr>
              <a:spLocks noChangeShapeType="1"/>
            </p:cNvSpPr>
            <p:nvPr/>
          </p:nvSpPr>
          <p:spPr bwMode="auto">
            <a:xfrm>
              <a:off x="1444" y="3056"/>
              <a:ext cx="43" cy="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p>
          </p:txBody>
        </p:sp>
        <p:sp>
          <p:nvSpPr>
            <p:cNvPr id="45064" name="Line 6"/>
            <p:cNvSpPr>
              <a:spLocks noChangeShapeType="1"/>
            </p:cNvSpPr>
            <p:nvPr/>
          </p:nvSpPr>
          <p:spPr bwMode="auto">
            <a:xfrm>
              <a:off x="1444" y="2318"/>
              <a:ext cx="43" cy="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p>
          </p:txBody>
        </p:sp>
        <p:sp>
          <p:nvSpPr>
            <p:cNvPr id="45065" name="Line 7"/>
            <p:cNvSpPr>
              <a:spLocks noChangeShapeType="1"/>
            </p:cNvSpPr>
            <p:nvPr/>
          </p:nvSpPr>
          <p:spPr bwMode="auto">
            <a:xfrm>
              <a:off x="1444" y="1573"/>
              <a:ext cx="43" cy="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p>
          </p:txBody>
        </p:sp>
        <p:sp>
          <p:nvSpPr>
            <p:cNvPr id="45066" name="Line 8"/>
            <p:cNvSpPr>
              <a:spLocks noChangeShapeType="1"/>
            </p:cNvSpPr>
            <p:nvPr/>
          </p:nvSpPr>
          <p:spPr bwMode="auto">
            <a:xfrm>
              <a:off x="1444" y="3801"/>
              <a:ext cx="2738" cy="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p>
          </p:txBody>
        </p:sp>
        <p:sp>
          <p:nvSpPr>
            <p:cNvPr id="45067" name="Line 9"/>
            <p:cNvSpPr>
              <a:spLocks noChangeShapeType="1"/>
            </p:cNvSpPr>
            <p:nvPr/>
          </p:nvSpPr>
          <p:spPr bwMode="auto">
            <a:xfrm flipV="1">
              <a:off x="1436" y="3737"/>
              <a:ext cx="0" cy="72"/>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p>
          </p:txBody>
        </p:sp>
        <p:sp>
          <p:nvSpPr>
            <p:cNvPr id="45068" name="Line 10"/>
            <p:cNvSpPr>
              <a:spLocks noChangeShapeType="1"/>
            </p:cNvSpPr>
            <p:nvPr/>
          </p:nvSpPr>
          <p:spPr bwMode="auto">
            <a:xfrm flipV="1">
              <a:off x="2354" y="3737"/>
              <a:ext cx="0" cy="72"/>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p>
          </p:txBody>
        </p:sp>
        <p:sp>
          <p:nvSpPr>
            <p:cNvPr id="45069" name="Line 11"/>
            <p:cNvSpPr>
              <a:spLocks noChangeShapeType="1"/>
            </p:cNvSpPr>
            <p:nvPr/>
          </p:nvSpPr>
          <p:spPr bwMode="auto">
            <a:xfrm flipV="1">
              <a:off x="3272" y="3737"/>
              <a:ext cx="0" cy="72"/>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p>
          </p:txBody>
        </p:sp>
        <p:sp>
          <p:nvSpPr>
            <p:cNvPr id="45070" name="Line 12"/>
            <p:cNvSpPr>
              <a:spLocks noChangeShapeType="1"/>
            </p:cNvSpPr>
            <p:nvPr/>
          </p:nvSpPr>
          <p:spPr bwMode="auto">
            <a:xfrm flipV="1">
              <a:off x="4190" y="3737"/>
              <a:ext cx="0" cy="72"/>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p>
          </p:txBody>
        </p:sp>
        <p:sp>
          <p:nvSpPr>
            <p:cNvPr id="45071" name="Freeform 13"/>
            <p:cNvSpPr>
              <a:spLocks/>
            </p:cNvSpPr>
            <p:nvPr/>
          </p:nvSpPr>
          <p:spPr bwMode="auto">
            <a:xfrm>
              <a:off x="2354" y="2248"/>
              <a:ext cx="1837" cy="134"/>
            </a:xfrm>
            <a:custGeom>
              <a:avLst/>
              <a:gdLst>
                <a:gd name="T0" fmla="*/ 0 w 1837"/>
                <a:gd name="T1" fmla="*/ 0 h 134"/>
                <a:gd name="T2" fmla="*/ 918 w 1837"/>
                <a:gd name="T3" fmla="*/ 70 h 134"/>
                <a:gd name="T4" fmla="*/ 1836 w 1837"/>
                <a:gd name="T5" fmla="*/ 133 h 134"/>
                <a:gd name="T6" fmla="*/ 0 60000 65536"/>
                <a:gd name="T7" fmla="*/ 0 60000 65536"/>
                <a:gd name="T8" fmla="*/ 0 60000 65536"/>
                <a:gd name="T9" fmla="*/ 0 w 1837"/>
                <a:gd name="T10" fmla="*/ 0 h 134"/>
                <a:gd name="T11" fmla="*/ 1837 w 1837"/>
                <a:gd name="T12" fmla="*/ 134 h 134"/>
              </a:gdLst>
              <a:ahLst/>
              <a:cxnLst>
                <a:cxn ang="T6">
                  <a:pos x="T0" y="T1"/>
                </a:cxn>
                <a:cxn ang="T7">
                  <a:pos x="T2" y="T3"/>
                </a:cxn>
                <a:cxn ang="T8">
                  <a:pos x="T4" y="T5"/>
                </a:cxn>
              </a:cxnLst>
              <a:rect l="T9" t="T10" r="T11" b="T12"/>
              <a:pathLst>
                <a:path w="1837" h="134">
                  <a:moveTo>
                    <a:pt x="0" y="0"/>
                  </a:moveTo>
                  <a:lnTo>
                    <a:pt x="918" y="70"/>
                  </a:lnTo>
                  <a:lnTo>
                    <a:pt x="1836" y="133"/>
                  </a:lnTo>
                </a:path>
              </a:pathLst>
            </a:custGeom>
            <a:solidFill>
              <a:schemeClr val="accent1"/>
            </a:solidFill>
            <a:ln w="38100" cap="rnd" cmpd="sng">
              <a:solidFill>
                <a:schemeClr val="tx1"/>
              </a:solidFill>
              <a:prstDash val="solid"/>
              <a:round/>
              <a:headEnd type="none" w="med" len="med"/>
              <a:tailEnd type="none" w="med" len="med"/>
            </a:ln>
          </p:spPr>
          <p:txBody>
            <a:bodyPr/>
            <a:lstStyle/>
            <a:p>
              <a:endParaRPr lang="en-US" dirty="0"/>
            </a:p>
          </p:txBody>
        </p:sp>
        <p:sp>
          <p:nvSpPr>
            <p:cNvPr id="45072" name="Freeform 14"/>
            <p:cNvSpPr>
              <a:spLocks/>
            </p:cNvSpPr>
            <p:nvPr/>
          </p:nvSpPr>
          <p:spPr bwMode="auto">
            <a:xfrm>
              <a:off x="2354" y="1742"/>
              <a:ext cx="1837" cy="949"/>
            </a:xfrm>
            <a:custGeom>
              <a:avLst/>
              <a:gdLst>
                <a:gd name="T0" fmla="*/ 0 w 1837"/>
                <a:gd name="T1" fmla="*/ 0 h 949"/>
                <a:gd name="T2" fmla="*/ 918 w 1837"/>
                <a:gd name="T3" fmla="*/ 576 h 949"/>
                <a:gd name="T4" fmla="*/ 1836 w 1837"/>
                <a:gd name="T5" fmla="*/ 948 h 949"/>
                <a:gd name="T6" fmla="*/ 0 60000 65536"/>
                <a:gd name="T7" fmla="*/ 0 60000 65536"/>
                <a:gd name="T8" fmla="*/ 0 60000 65536"/>
                <a:gd name="T9" fmla="*/ 0 w 1837"/>
                <a:gd name="T10" fmla="*/ 0 h 949"/>
                <a:gd name="T11" fmla="*/ 1837 w 1837"/>
                <a:gd name="T12" fmla="*/ 949 h 949"/>
              </a:gdLst>
              <a:ahLst/>
              <a:cxnLst>
                <a:cxn ang="T6">
                  <a:pos x="T0" y="T1"/>
                </a:cxn>
                <a:cxn ang="T7">
                  <a:pos x="T2" y="T3"/>
                </a:cxn>
                <a:cxn ang="T8">
                  <a:pos x="T4" y="T5"/>
                </a:cxn>
              </a:cxnLst>
              <a:rect l="T9" t="T10" r="T11" b="T12"/>
              <a:pathLst>
                <a:path w="1837" h="949">
                  <a:moveTo>
                    <a:pt x="0" y="0"/>
                  </a:moveTo>
                  <a:lnTo>
                    <a:pt x="918" y="576"/>
                  </a:lnTo>
                  <a:lnTo>
                    <a:pt x="1836" y="948"/>
                  </a:lnTo>
                </a:path>
              </a:pathLst>
            </a:custGeom>
            <a:noFill/>
            <a:ln w="38100" cap="rnd" cmpd="sng">
              <a:solidFill>
                <a:schemeClr val="tx1"/>
              </a:solidFill>
              <a:prstDash val="solid"/>
              <a:round/>
              <a:headEnd type="none" w="med" len="med"/>
              <a:tailEnd type="none" w="med" len="med"/>
            </a:ln>
            <a:extLst>
              <a:ext uri="{909E8E84-426E-40dd-AFC4-6F175D3DCCD1}">
                <a14:hiddenFill xmlns:a14="http://schemas.microsoft.com/office/drawing/2010/main" xmlns="">
                  <a:solidFill>
                    <a:srgbClr val="FFFFFF"/>
                  </a:solidFill>
                </a14:hiddenFill>
              </a:ext>
            </a:extLst>
          </p:spPr>
          <p:txBody>
            <a:bodyPr/>
            <a:lstStyle/>
            <a:p>
              <a:endParaRPr lang="en-US" dirty="0"/>
            </a:p>
          </p:txBody>
        </p:sp>
        <p:sp>
          <p:nvSpPr>
            <p:cNvPr id="45073" name="Line 15"/>
            <p:cNvSpPr>
              <a:spLocks noChangeShapeType="1"/>
            </p:cNvSpPr>
            <p:nvPr/>
          </p:nvSpPr>
          <p:spPr bwMode="auto">
            <a:xfrm>
              <a:off x="2354" y="2252"/>
              <a:ext cx="0" cy="13"/>
            </a:xfrm>
            <a:prstGeom prst="line">
              <a:avLst/>
            </a:prstGeom>
            <a:noFill/>
            <a:ln w="12700">
              <a:solidFill>
                <a:schemeClr val="bg2"/>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p>
          </p:txBody>
        </p:sp>
        <p:sp>
          <p:nvSpPr>
            <p:cNvPr id="45074" name="Line 16"/>
            <p:cNvSpPr>
              <a:spLocks noChangeShapeType="1"/>
            </p:cNvSpPr>
            <p:nvPr/>
          </p:nvSpPr>
          <p:spPr bwMode="auto">
            <a:xfrm flipH="1">
              <a:off x="2328" y="2248"/>
              <a:ext cx="30" cy="0"/>
            </a:xfrm>
            <a:prstGeom prst="line">
              <a:avLst/>
            </a:prstGeom>
            <a:noFill/>
            <a:ln w="12700">
              <a:solidFill>
                <a:schemeClr val="bg2"/>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p>
          </p:txBody>
        </p:sp>
        <p:sp>
          <p:nvSpPr>
            <p:cNvPr id="45075" name="Line 17"/>
            <p:cNvSpPr>
              <a:spLocks noChangeShapeType="1"/>
            </p:cNvSpPr>
            <p:nvPr/>
          </p:nvSpPr>
          <p:spPr bwMode="auto">
            <a:xfrm flipV="1">
              <a:off x="3272" y="2293"/>
              <a:ext cx="0" cy="29"/>
            </a:xfrm>
            <a:prstGeom prst="line">
              <a:avLst/>
            </a:prstGeom>
            <a:noFill/>
            <a:ln w="12700">
              <a:solidFill>
                <a:schemeClr val="bg2"/>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p>
          </p:txBody>
        </p:sp>
        <p:sp>
          <p:nvSpPr>
            <p:cNvPr id="45076" name="Line 18"/>
            <p:cNvSpPr>
              <a:spLocks noChangeShapeType="1"/>
            </p:cNvSpPr>
            <p:nvPr/>
          </p:nvSpPr>
          <p:spPr bwMode="auto">
            <a:xfrm>
              <a:off x="3272" y="2322"/>
              <a:ext cx="0" cy="13"/>
            </a:xfrm>
            <a:prstGeom prst="line">
              <a:avLst/>
            </a:prstGeom>
            <a:noFill/>
            <a:ln w="12700">
              <a:solidFill>
                <a:schemeClr val="bg2"/>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p>
          </p:txBody>
        </p:sp>
        <p:sp>
          <p:nvSpPr>
            <p:cNvPr id="45077" name="Line 19"/>
            <p:cNvSpPr>
              <a:spLocks noChangeShapeType="1"/>
            </p:cNvSpPr>
            <p:nvPr/>
          </p:nvSpPr>
          <p:spPr bwMode="auto">
            <a:xfrm flipH="1">
              <a:off x="3246" y="2318"/>
              <a:ext cx="30" cy="0"/>
            </a:xfrm>
            <a:prstGeom prst="line">
              <a:avLst/>
            </a:prstGeom>
            <a:noFill/>
            <a:ln w="12700">
              <a:solidFill>
                <a:schemeClr val="bg2"/>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p>
          </p:txBody>
        </p:sp>
        <p:sp>
          <p:nvSpPr>
            <p:cNvPr id="45078" name="Line 20"/>
            <p:cNvSpPr>
              <a:spLocks noChangeShapeType="1"/>
            </p:cNvSpPr>
            <p:nvPr/>
          </p:nvSpPr>
          <p:spPr bwMode="auto">
            <a:xfrm>
              <a:off x="3276" y="2318"/>
              <a:ext cx="14" cy="0"/>
            </a:xfrm>
            <a:prstGeom prst="line">
              <a:avLst/>
            </a:prstGeom>
            <a:noFill/>
            <a:ln w="12700">
              <a:solidFill>
                <a:schemeClr val="bg2"/>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p>
          </p:txBody>
        </p:sp>
        <p:sp>
          <p:nvSpPr>
            <p:cNvPr id="45079" name="Line 21"/>
            <p:cNvSpPr>
              <a:spLocks noChangeShapeType="1"/>
            </p:cNvSpPr>
            <p:nvPr/>
          </p:nvSpPr>
          <p:spPr bwMode="auto">
            <a:xfrm>
              <a:off x="2358" y="1742"/>
              <a:ext cx="14" cy="0"/>
            </a:xfrm>
            <a:prstGeom prst="line">
              <a:avLst/>
            </a:prstGeom>
            <a:noFill/>
            <a:ln w="12700">
              <a:solidFill>
                <a:schemeClr val="accent2"/>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p>
          </p:txBody>
        </p:sp>
        <p:sp>
          <p:nvSpPr>
            <p:cNvPr id="45080" name="Line 22"/>
            <p:cNvSpPr>
              <a:spLocks noChangeShapeType="1"/>
            </p:cNvSpPr>
            <p:nvPr/>
          </p:nvSpPr>
          <p:spPr bwMode="auto">
            <a:xfrm flipV="1">
              <a:off x="3272" y="2293"/>
              <a:ext cx="0" cy="29"/>
            </a:xfrm>
            <a:prstGeom prst="line">
              <a:avLst/>
            </a:prstGeom>
            <a:noFill/>
            <a:ln w="12700">
              <a:solidFill>
                <a:schemeClr val="bg2"/>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p>
          </p:txBody>
        </p:sp>
        <p:sp>
          <p:nvSpPr>
            <p:cNvPr id="45081" name="Line 23"/>
            <p:cNvSpPr>
              <a:spLocks noChangeShapeType="1"/>
            </p:cNvSpPr>
            <p:nvPr/>
          </p:nvSpPr>
          <p:spPr bwMode="auto">
            <a:xfrm>
              <a:off x="3272" y="2322"/>
              <a:ext cx="0" cy="13"/>
            </a:xfrm>
            <a:prstGeom prst="line">
              <a:avLst/>
            </a:prstGeom>
            <a:noFill/>
            <a:ln w="12700">
              <a:solidFill>
                <a:schemeClr val="bg2"/>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p>
          </p:txBody>
        </p:sp>
        <p:sp>
          <p:nvSpPr>
            <p:cNvPr id="45082" name="Line 24"/>
            <p:cNvSpPr>
              <a:spLocks noChangeShapeType="1"/>
            </p:cNvSpPr>
            <p:nvPr/>
          </p:nvSpPr>
          <p:spPr bwMode="auto">
            <a:xfrm flipH="1">
              <a:off x="3246" y="2318"/>
              <a:ext cx="30" cy="0"/>
            </a:xfrm>
            <a:prstGeom prst="line">
              <a:avLst/>
            </a:prstGeom>
            <a:noFill/>
            <a:ln w="12700">
              <a:solidFill>
                <a:schemeClr val="bg2"/>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p>
          </p:txBody>
        </p:sp>
        <p:sp>
          <p:nvSpPr>
            <p:cNvPr id="45083" name="Line 25"/>
            <p:cNvSpPr>
              <a:spLocks noChangeShapeType="1"/>
            </p:cNvSpPr>
            <p:nvPr/>
          </p:nvSpPr>
          <p:spPr bwMode="auto">
            <a:xfrm>
              <a:off x="3276" y="2318"/>
              <a:ext cx="14" cy="0"/>
            </a:xfrm>
            <a:prstGeom prst="line">
              <a:avLst/>
            </a:prstGeom>
            <a:noFill/>
            <a:ln w="12700">
              <a:solidFill>
                <a:schemeClr val="bg2"/>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p>
          </p:txBody>
        </p:sp>
        <p:sp>
          <p:nvSpPr>
            <p:cNvPr id="45084" name="Rectangle 26"/>
            <p:cNvSpPr>
              <a:spLocks noChangeArrowheads="1"/>
            </p:cNvSpPr>
            <p:nvPr/>
          </p:nvSpPr>
          <p:spPr bwMode="auto">
            <a:xfrm>
              <a:off x="1163" y="3673"/>
              <a:ext cx="207" cy="25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pPr eaLnBrk="0" hangingPunct="0"/>
              <a:r>
                <a:rPr lang="en-US" sz="2100" b="1" dirty="0"/>
                <a:t>0</a:t>
              </a:r>
            </a:p>
          </p:txBody>
        </p:sp>
        <p:sp>
          <p:nvSpPr>
            <p:cNvPr id="45085" name="Rectangle 27"/>
            <p:cNvSpPr>
              <a:spLocks noChangeArrowheads="1"/>
            </p:cNvSpPr>
            <p:nvPr/>
          </p:nvSpPr>
          <p:spPr bwMode="auto">
            <a:xfrm>
              <a:off x="976" y="2928"/>
              <a:ext cx="393" cy="25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pPr eaLnBrk="0" hangingPunct="0"/>
              <a:r>
                <a:rPr lang="en-US" sz="2100" b="1" dirty="0"/>
                <a:t>500</a:t>
              </a:r>
            </a:p>
          </p:txBody>
        </p:sp>
        <p:sp>
          <p:nvSpPr>
            <p:cNvPr id="45086" name="Rectangle 28"/>
            <p:cNvSpPr>
              <a:spLocks noChangeArrowheads="1"/>
            </p:cNvSpPr>
            <p:nvPr/>
          </p:nvSpPr>
          <p:spPr bwMode="auto">
            <a:xfrm>
              <a:off x="852" y="2198"/>
              <a:ext cx="533" cy="25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pPr eaLnBrk="0" hangingPunct="0"/>
              <a:r>
                <a:rPr lang="en-US" sz="2100" b="1" dirty="0"/>
                <a:t>1,000</a:t>
              </a:r>
            </a:p>
          </p:txBody>
        </p:sp>
        <p:sp>
          <p:nvSpPr>
            <p:cNvPr id="45087" name="Rectangle 29"/>
            <p:cNvSpPr>
              <a:spLocks noChangeArrowheads="1"/>
            </p:cNvSpPr>
            <p:nvPr/>
          </p:nvSpPr>
          <p:spPr bwMode="auto">
            <a:xfrm>
              <a:off x="864" y="1536"/>
              <a:ext cx="533" cy="25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pPr eaLnBrk="0" hangingPunct="0"/>
              <a:r>
                <a:rPr lang="en-US" sz="2100" b="1" dirty="0"/>
                <a:t>1,500</a:t>
              </a:r>
            </a:p>
          </p:txBody>
        </p:sp>
        <p:sp>
          <p:nvSpPr>
            <p:cNvPr id="45088" name="Rectangle 30"/>
            <p:cNvSpPr>
              <a:spLocks noChangeArrowheads="1"/>
            </p:cNvSpPr>
            <p:nvPr/>
          </p:nvSpPr>
          <p:spPr bwMode="auto">
            <a:xfrm>
              <a:off x="1270" y="3940"/>
              <a:ext cx="356" cy="25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pPr eaLnBrk="0" hangingPunct="0"/>
              <a:r>
                <a:rPr lang="en-US" sz="2100" b="1" dirty="0"/>
                <a:t>0%</a:t>
              </a:r>
            </a:p>
          </p:txBody>
        </p:sp>
        <p:sp>
          <p:nvSpPr>
            <p:cNvPr id="45089" name="Rectangle 31"/>
            <p:cNvSpPr>
              <a:spLocks noChangeArrowheads="1"/>
            </p:cNvSpPr>
            <p:nvPr/>
          </p:nvSpPr>
          <p:spPr bwMode="auto">
            <a:xfrm>
              <a:off x="2188" y="3940"/>
              <a:ext cx="356" cy="25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pPr eaLnBrk="0" hangingPunct="0"/>
              <a:r>
                <a:rPr lang="en-US" sz="2100" b="1" dirty="0"/>
                <a:t>5%</a:t>
              </a:r>
            </a:p>
          </p:txBody>
        </p:sp>
        <p:sp>
          <p:nvSpPr>
            <p:cNvPr id="45090" name="Rectangle 32"/>
            <p:cNvSpPr>
              <a:spLocks noChangeArrowheads="1"/>
            </p:cNvSpPr>
            <p:nvPr/>
          </p:nvSpPr>
          <p:spPr bwMode="auto">
            <a:xfrm>
              <a:off x="3054" y="3940"/>
              <a:ext cx="449" cy="25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pPr eaLnBrk="0" hangingPunct="0"/>
              <a:r>
                <a:rPr lang="en-US" sz="2100" b="1" dirty="0"/>
                <a:t>10%</a:t>
              </a:r>
            </a:p>
          </p:txBody>
        </p:sp>
        <p:sp>
          <p:nvSpPr>
            <p:cNvPr id="45091" name="Rectangle 33"/>
            <p:cNvSpPr>
              <a:spLocks noChangeArrowheads="1"/>
            </p:cNvSpPr>
            <p:nvPr/>
          </p:nvSpPr>
          <p:spPr bwMode="auto">
            <a:xfrm>
              <a:off x="3972" y="3940"/>
              <a:ext cx="449" cy="25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pPr eaLnBrk="0" hangingPunct="0"/>
              <a:r>
                <a:rPr lang="en-US" sz="2100" b="1" dirty="0"/>
                <a:t>15%</a:t>
              </a:r>
            </a:p>
          </p:txBody>
        </p:sp>
        <p:sp>
          <p:nvSpPr>
            <p:cNvPr id="45092" name="Rectangle 34"/>
            <p:cNvSpPr>
              <a:spLocks noChangeArrowheads="1"/>
            </p:cNvSpPr>
            <p:nvPr/>
          </p:nvSpPr>
          <p:spPr bwMode="auto">
            <a:xfrm>
              <a:off x="4360" y="2177"/>
              <a:ext cx="1397" cy="3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pPr eaLnBrk="0" hangingPunct="0"/>
              <a:r>
                <a:rPr lang="en-US" sz="2800" b="1" dirty="0"/>
                <a:t>1</a:t>
              </a:r>
              <a:r>
                <a:rPr lang="en-US" sz="2800" b="1" dirty="0" smtClean="0"/>
                <a:t>-year bond</a:t>
              </a:r>
              <a:endParaRPr lang="en-US" sz="2800" b="1" dirty="0"/>
            </a:p>
          </p:txBody>
        </p:sp>
        <p:sp>
          <p:nvSpPr>
            <p:cNvPr id="45093" name="Rectangle 35"/>
            <p:cNvSpPr>
              <a:spLocks noChangeArrowheads="1"/>
            </p:cNvSpPr>
            <p:nvPr/>
          </p:nvSpPr>
          <p:spPr bwMode="auto">
            <a:xfrm>
              <a:off x="2352" y="1536"/>
              <a:ext cx="1523" cy="3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pPr eaLnBrk="0" hangingPunct="0"/>
              <a:r>
                <a:rPr lang="en-US" sz="2800" b="1" dirty="0" smtClean="0"/>
                <a:t>25-year bond</a:t>
              </a:r>
              <a:endParaRPr lang="en-US" sz="2800" b="1" dirty="0"/>
            </a:p>
          </p:txBody>
        </p:sp>
        <p:sp>
          <p:nvSpPr>
            <p:cNvPr id="45094" name="Line 36"/>
            <p:cNvSpPr>
              <a:spLocks noChangeShapeType="1"/>
            </p:cNvSpPr>
            <p:nvPr/>
          </p:nvSpPr>
          <p:spPr bwMode="auto">
            <a:xfrm>
              <a:off x="3264" y="2304"/>
              <a:ext cx="1" cy="1490"/>
            </a:xfrm>
            <a:prstGeom prst="line">
              <a:avLst/>
            </a:prstGeom>
            <a:noFill/>
            <a:ln w="12700">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dirty="0"/>
            </a:p>
          </p:txBody>
        </p:sp>
        <p:sp>
          <p:nvSpPr>
            <p:cNvPr id="45095" name="Line 37"/>
            <p:cNvSpPr>
              <a:spLocks noChangeShapeType="1"/>
            </p:cNvSpPr>
            <p:nvPr/>
          </p:nvSpPr>
          <p:spPr bwMode="auto">
            <a:xfrm>
              <a:off x="1541" y="2310"/>
              <a:ext cx="2680"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p>
          </p:txBody>
        </p:sp>
        <p:sp>
          <p:nvSpPr>
            <p:cNvPr id="45096" name="Rectangle 38"/>
            <p:cNvSpPr>
              <a:spLocks noChangeArrowheads="1"/>
            </p:cNvSpPr>
            <p:nvPr/>
          </p:nvSpPr>
          <p:spPr bwMode="auto">
            <a:xfrm>
              <a:off x="4320" y="3552"/>
              <a:ext cx="317" cy="3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pPr eaLnBrk="0" hangingPunct="0"/>
              <a:r>
                <a:rPr lang="en-US" sz="3200" b="1" dirty="0"/>
                <a:t>r</a:t>
              </a:r>
              <a:r>
                <a:rPr lang="en-US" sz="3200" b="1" baseline="-25000" dirty="0"/>
                <a:t>d</a:t>
              </a:r>
            </a:p>
          </p:txBody>
        </p:sp>
      </p:grpSp>
      <p:sp>
        <p:nvSpPr>
          <p:cNvPr id="45060" name="Rectangle 39"/>
          <p:cNvSpPr>
            <a:spLocks noGrp="1" noChangeArrowheads="1"/>
          </p:cNvSpPr>
          <p:nvPr>
            <p:ph type="title"/>
          </p:nvPr>
        </p:nvSpPr>
        <p:spPr/>
        <p:txBody>
          <a:bodyPr/>
          <a:lstStyle/>
          <a:p>
            <a:pPr eaLnBrk="1" hangingPunct="1"/>
            <a:r>
              <a:rPr lang="en-US" dirty="0" smtClean="0"/>
              <a:t>Value</a:t>
            </a: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CB17F764-D238-47D2-BC00-89F60E211AD0}" type="slidenum">
              <a:rPr lang="en-US"/>
              <a:pPr>
                <a:defRPr/>
              </a:pPr>
              <a:t>39</a:t>
            </a:fld>
            <a:endParaRPr lang="en-US" dirty="0"/>
          </a:p>
        </p:txBody>
      </p:sp>
      <p:sp>
        <p:nvSpPr>
          <p:cNvPr id="46083" name="Rectangle 2"/>
          <p:cNvSpPr>
            <a:spLocks noGrp="1" noChangeArrowheads="1"/>
          </p:cNvSpPr>
          <p:nvPr>
            <p:ph type="title"/>
          </p:nvPr>
        </p:nvSpPr>
        <p:spPr/>
        <p:txBody>
          <a:bodyPr/>
          <a:lstStyle/>
          <a:p>
            <a:pPr eaLnBrk="1" hangingPunct="1"/>
            <a:r>
              <a:rPr lang="en-US" sz="3600" dirty="0" smtClean="0"/>
              <a:t>5-10b </a:t>
            </a:r>
            <a:r>
              <a:rPr lang="en-US" sz="3600" dirty="0"/>
              <a:t>R</a:t>
            </a:r>
            <a:r>
              <a:rPr lang="en-US" sz="3600" dirty="0" smtClean="0"/>
              <a:t>einvestment </a:t>
            </a:r>
            <a:r>
              <a:rPr lang="en-US" sz="3600" dirty="0"/>
              <a:t>R</a:t>
            </a:r>
            <a:r>
              <a:rPr lang="en-US" sz="3600" dirty="0" smtClean="0"/>
              <a:t>ate Risk</a:t>
            </a:r>
          </a:p>
        </p:txBody>
      </p:sp>
      <p:sp>
        <p:nvSpPr>
          <p:cNvPr id="46084" name="Rectangle 3"/>
          <p:cNvSpPr>
            <a:spLocks noGrp="1" noChangeArrowheads="1"/>
          </p:cNvSpPr>
          <p:nvPr>
            <p:ph type="body" idx="1"/>
          </p:nvPr>
        </p:nvSpPr>
        <p:spPr/>
        <p:txBody>
          <a:bodyPr/>
          <a:lstStyle/>
          <a:p>
            <a:pPr eaLnBrk="1" hangingPunct="1"/>
            <a:r>
              <a:rPr lang="en-US" dirty="0" smtClean="0"/>
              <a:t>The risk that CFs will have to be reinvested in the future at lower rates, reducing income.</a:t>
            </a:r>
          </a:p>
          <a:p>
            <a:pPr eaLnBrk="1" hangingPunct="1"/>
            <a:r>
              <a:rPr lang="en-US" dirty="0" smtClean="0"/>
              <a:t>Illustration:  Suppose you just won $500,000 playing the lottery.  You’ll invest the money and live off the interest.  You buy a 1-year bond with a YTM of 10%.</a:t>
            </a:r>
          </a:p>
          <a:p>
            <a:pPr eaLnBrk="1" hangingPunct="1"/>
            <a:endParaRPr lang="en-US" dirty="0" smtClean="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7C1132A4-60B2-4818-B9E0-1B1E44BCF552}" type="slidenum">
              <a:rPr lang="en-US"/>
              <a:pPr>
                <a:defRPr/>
              </a:pPr>
              <a:t>4</a:t>
            </a:fld>
            <a:endParaRPr lang="en-US" dirty="0"/>
          </a:p>
        </p:txBody>
      </p:sp>
      <p:sp>
        <p:nvSpPr>
          <p:cNvPr id="6147" name="Rectangle 13"/>
          <p:cNvSpPr>
            <a:spLocks noGrp="1" noChangeArrowheads="1"/>
          </p:cNvSpPr>
          <p:nvPr>
            <p:ph type="title"/>
          </p:nvPr>
        </p:nvSpPr>
        <p:spPr/>
        <p:txBody>
          <a:bodyPr/>
          <a:lstStyle/>
          <a:p>
            <a:pPr eaLnBrk="1" hangingPunct="1"/>
            <a:r>
              <a:rPr lang="en-US" dirty="0" smtClean="0"/>
              <a:t>Overview</a:t>
            </a:r>
          </a:p>
        </p:txBody>
      </p:sp>
      <p:sp>
        <p:nvSpPr>
          <p:cNvPr id="6148" name="Rectangle 14"/>
          <p:cNvSpPr>
            <a:spLocks noGrp="1" noChangeArrowheads="1"/>
          </p:cNvSpPr>
          <p:nvPr>
            <p:ph type="body" idx="1"/>
          </p:nvPr>
        </p:nvSpPr>
        <p:spPr/>
        <p:txBody>
          <a:bodyPr/>
          <a:lstStyle/>
          <a:p>
            <a:pPr marL="0" indent="0" eaLnBrk="1" hangingPunct="1">
              <a:buNone/>
            </a:pPr>
            <a:r>
              <a:rPr lang="en-US" sz="2800" dirty="0" smtClean="0"/>
              <a:t>The debt markets are a major source of funding for business growth: therefore every manager should have a working knowledge of:</a:t>
            </a:r>
          </a:p>
          <a:p>
            <a:pPr marL="400050" indent="-400050" eaLnBrk="1" hangingPunct="1">
              <a:buFont typeface="+mj-lt"/>
              <a:buAutoNum type="romanLcPeriod"/>
            </a:pPr>
            <a:r>
              <a:rPr lang="en-US" sz="1800" dirty="0" smtClean="0"/>
              <a:t>types of bonds that companies and government agencies issue;</a:t>
            </a:r>
          </a:p>
          <a:p>
            <a:pPr marL="400050" indent="-400050" eaLnBrk="1" hangingPunct="1">
              <a:buFont typeface="+mj-lt"/>
              <a:buAutoNum type="romanLcPeriod"/>
            </a:pPr>
            <a:r>
              <a:rPr lang="en-US" sz="1800" dirty="0" smtClean="0"/>
              <a:t>terms that are contained in bond contracts;</a:t>
            </a:r>
          </a:p>
          <a:p>
            <a:pPr marL="400050" indent="-400050" eaLnBrk="1" hangingPunct="1">
              <a:buFont typeface="+mj-lt"/>
              <a:buAutoNum type="romanLcPeriod"/>
            </a:pPr>
            <a:r>
              <a:rPr lang="en-US" sz="1800" dirty="0" smtClean="0"/>
              <a:t>types of risks to which both bond investors and issuers are exposed;</a:t>
            </a:r>
          </a:p>
          <a:p>
            <a:pPr marL="400050" indent="-400050" eaLnBrk="1" hangingPunct="1">
              <a:buFont typeface="+mj-lt"/>
              <a:buAutoNum type="romanLcPeriod"/>
            </a:pPr>
            <a:r>
              <a:rPr lang="en-US" sz="1800" dirty="0" smtClean="0"/>
              <a:t>procedures for determining the values of and rates of return on bonds.</a:t>
            </a: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A18DF49D-57E1-4AB0-82B0-C1D2221EDBF5}" type="slidenum">
              <a:rPr lang="en-US"/>
              <a:pPr>
                <a:defRPr/>
              </a:pPr>
              <a:t>40</a:t>
            </a:fld>
            <a:endParaRPr lang="en-US" dirty="0"/>
          </a:p>
        </p:txBody>
      </p:sp>
      <p:sp>
        <p:nvSpPr>
          <p:cNvPr id="47108" name="Rectangle 3"/>
          <p:cNvSpPr>
            <a:spLocks noGrp="1" noChangeArrowheads="1"/>
          </p:cNvSpPr>
          <p:nvPr>
            <p:ph type="body" idx="1"/>
          </p:nvPr>
        </p:nvSpPr>
        <p:spPr/>
        <p:txBody>
          <a:bodyPr/>
          <a:lstStyle/>
          <a:p>
            <a:pPr eaLnBrk="1" hangingPunct="1"/>
            <a:r>
              <a:rPr lang="en-US" dirty="0" smtClean="0"/>
              <a:t>Year 1 income = $50,000.  At year-end get back $500,000 to reinvest.</a:t>
            </a:r>
          </a:p>
          <a:p>
            <a:pPr eaLnBrk="1" hangingPunct="1"/>
            <a:r>
              <a:rPr lang="en-US" dirty="0" smtClean="0"/>
              <a:t>If rates fall to 3%, income will drop from $50,000 to $15,000.  Had you bought 30-year bonds, income would have remained constant.</a:t>
            </a:r>
          </a:p>
          <a:p>
            <a:pPr eaLnBrk="1" hangingPunct="1"/>
            <a:endParaRPr lang="en-US" dirty="0" smtClean="0"/>
          </a:p>
        </p:txBody>
      </p:sp>
      <p:sp>
        <p:nvSpPr>
          <p:cNvPr id="6" name="Rectangle 2"/>
          <p:cNvSpPr>
            <a:spLocks noGrp="1" noChangeArrowheads="1"/>
          </p:cNvSpPr>
          <p:nvPr>
            <p:ph type="title"/>
          </p:nvPr>
        </p:nvSpPr>
        <p:spPr>
          <a:xfrm>
            <a:off x="1150938" y="214313"/>
            <a:ext cx="7793037" cy="1462087"/>
          </a:xfrm>
        </p:spPr>
        <p:txBody>
          <a:bodyPr/>
          <a:lstStyle/>
          <a:p>
            <a:pPr eaLnBrk="1" hangingPunct="1"/>
            <a:r>
              <a:rPr lang="en-US" dirty="0" smtClean="0"/>
              <a:t>What is reinvestment rate risk? (continued)</a:t>
            </a:r>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9C334030-7B0A-45DF-B334-40B956E3999D}" type="slidenum">
              <a:rPr lang="en-US"/>
              <a:pPr>
                <a:defRPr/>
              </a:pPr>
              <a:t>41</a:t>
            </a:fld>
            <a:endParaRPr lang="en-US" dirty="0"/>
          </a:p>
        </p:txBody>
      </p:sp>
      <p:sp>
        <p:nvSpPr>
          <p:cNvPr id="48131" name="Rectangle 2"/>
          <p:cNvSpPr>
            <a:spLocks noGrp="1" noChangeArrowheads="1"/>
          </p:cNvSpPr>
          <p:nvPr>
            <p:ph type="title"/>
          </p:nvPr>
        </p:nvSpPr>
        <p:spPr/>
        <p:txBody>
          <a:bodyPr/>
          <a:lstStyle/>
          <a:p>
            <a:pPr eaLnBrk="1" hangingPunct="1"/>
            <a:r>
              <a:rPr lang="en-US" sz="3200" dirty="0" smtClean="0"/>
              <a:t>5-10c The Maturity Risk Premium: Combining Interest Rate Risk and Reinvestment Risk</a:t>
            </a:r>
          </a:p>
        </p:txBody>
      </p:sp>
      <p:sp>
        <p:nvSpPr>
          <p:cNvPr id="48132" name="Rectangle 3"/>
          <p:cNvSpPr>
            <a:spLocks noGrp="1" noChangeArrowheads="1"/>
          </p:cNvSpPr>
          <p:nvPr>
            <p:ph type="body" idx="1"/>
          </p:nvPr>
        </p:nvSpPr>
        <p:spPr/>
        <p:txBody>
          <a:bodyPr/>
          <a:lstStyle/>
          <a:p>
            <a:pPr eaLnBrk="1" hangingPunct="1">
              <a:lnSpc>
                <a:spcPct val="90000"/>
              </a:lnSpc>
            </a:pPr>
            <a:r>
              <a:rPr lang="en-US" sz="2800" dirty="0" smtClean="0"/>
              <a:t>Long-term bonds:  </a:t>
            </a:r>
            <a:r>
              <a:rPr lang="en-US" sz="2800" dirty="0"/>
              <a:t>h</a:t>
            </a:r>
            <a:r>
              <a:rPr lang="en-US" sz="2800" dirty="0" smtClean="0"/>
              <a:t>igh interest rate risk, low reinvestment rate risk.</a:t>
            </a:r>
          </a:p>
          <a:p>
            <a:pPr eaLnBrk="1" hangingPunct="1">
              <a:lnSpc>
                <a:spcPct val="90000"/>
              </a:lnSpc>
            </a:pPr>
            <a:r>
              <a:rPr lang="en-US" sz="2800" dirty="0" smtClean="0"/>
              <a:t>Short-term bonds:  low interest rate risk, high reinvestment rate risk.</a:t>
            </a:r>
          </a:p>
          <a:p>
            <a:pPr eaLnBrk="1" hangingPunct="1">
              <a:lnSpc>
                <a:spcPct val="90000"/>
              </a:lnSpc>
            </a:pPr>
            <a:r>
              <a:rPr lang="en-US" sz="2800" dirty="0" smtClean="0"/>
              <a:t>Nothing is totally riskless!</a:t>
            </a:r>
          </a:p>
          <a:p>
            <a:pPr eaLnBrk="1" hangingPunct="1">
              <a:lnSpc>
                <a:spcPct val="90000"/>
              </a:lnSpc>
            </a:pPr>
            <a:r>
              <a:rPr lang="en-US" sz="2800" dirty="0" smtClean="0"/>
              <a:t>Yields on longer term bonds usually are greater than on shorter term bonds, so the MRP is more affected by interest rate risk than by reinvestment rate risk.</a:t>
            </a:r>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3D7678D6-8D8D-404A-B58E-CBC6368DBF92}" type="slidenum">
              <a:rPr lang="en-US"/>
              <a:pPr>
                <a:defRPr/>
              </a:pPr>
              <a:t>42</a:t>
            </a:fld>
            <a:endParaRPr lang="en-US" dirty="0"/>
          </a:p>
        </p:txBody>
      </p:sp>
      <p:sp>
        <p:nvSpPr>
          <p:cNvPr id="36867" name="Rectangle 2"/>
          <p:cNvSpPr>
            <a:spLocks noGrp="1" noChangeArrowheads="1"/>
          </p:cNvSpPr>
          <p:nvPr>
            <p:ph type="title"/>
          </p:nvPr>
        </p:nvSpPr>
        <p:spPr/>
        <p:txBody>
          <a:bodyPr/>
          <a:lstStyle/>
          <a:p>
            <a:pPr eaLnBrk="1" hangingPunct="1"/>
            <a:r>
              <a:rPr lang="en-US" sz="3200" dirty="0" smtClean="0"/>
              <a:t>5-11 The Default Risk Premium</a:t>
            </a:r>
            <a:r>
              <a:rPr lang="en-US" sz="3200" dirty="0"/>
              <a:t> </a:t>
            </a:r>
            <a:r>
              <a:rPr lang="en-US" sz="3200" dirty="0" smtClean="0"/>
              <a:t>(DRP)</a:t>
            </a:r>
          </a:p>
        </p:txBody>
      </p:sp>
      <p:sp>
        <p:nvSpPr>
          <p:cNvPr id="36868" name="Rectangle 3"/>
          <p:cNvSpPr>
            <a:spLocks noGrp="1" noChangeArrowheads="1"/>
          </p:cNvSpPr>
          <p:nvPr>
            <p:ph type="body" idx="1"/>
          </p:nvPr>
        </p:nvSpPr>
        <p:spPr/>
        <p:txBody>
          <a:bodyPr/>
          <a:lstStyle/>
          <a:p>
            <a:pPr marL="0" indent="0" eaLnBrk="1" hangingPunct="1">
              <a:buNone/>
            </a:pPr>
            <a:r>
              <a:rPr lang="en-US" sz="2800" dirty="0" smtClean="0"/>
              <a:t>The default risk on Treasury securities is virtually zero, but default risk can be substantial for corporate and municipal bonds.</a:t>
            </a:r>
          </a:p>
          <a:p>
            <a:pPr marL="0" indent="0" eaLnBrk="1" hangingPunct="1">
              <a:buNone/>
            </a:pPr>
            <a:r>
              <a:rPr lang="en-US" sz="2800" dirty="0" smtClean="0"/>
              <a:t>The default risk is measured by </a:t>
            </a:r>
            <a:r>
              <a:rPr lang="en-US" sz="2800" dirty="0" smtClean="0">
                <a:solidFill>
                  <a:srgbClr val="FF0000"/>
                </a:solidFill>
              </a:rPr>
              <a:t>bond ratings.</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5-11a Bond Contract Provisions That Influence Default Risk</a:t>
            </a:r>
            <a:endParaRPr lang="en-US" sz="3200" dirty="0"/>
          </a:p>
        </p:txBody>
      </p:sp>
      <p:sp>
        <p:nvSpPr>
          <p:cNvPr id="3" name="Content Placeholder 2"/>
          <p:cNvSpPr>
            <a:spLocks noGrp="1"/>
          </p:cNvSpPr>
          <p:nvPr>
            <p:ph idx="1"/>
          </p:nvPr>
        </p:nvSpPr>
        <p:spPr/>
        <p:txBody>
          <a:bodyPr/>
          <a:lstStyle/>
          <a:p>
            <a:pPr marL="0" indent="0">
              <a:buNone/>
            </a:pPr>
            <a:r>
              <a:rPr lang="en-US" sz="2400" dirty="0" smtClean="0"/>
              <a:t>Some Terminologies:</a:t>
            </a:r>
          </a:p>
          <a:p>
            <a:r>
              <a:rPr lang="en-US" sz="2000" dirty="0" smtClean="0"/>
              <a:t>Bond Indenture: the contract which include covenants.</a:t>
            </a:r>
          </a:p>
          <a:p>
            <a:r>
              <a:rPr lang="en-US" sz="2000" dirty="0" smtClean="0"/>
              <a:t>Secured Debt: pledge a particular asset as collateral.</a:t>
            </a:r>
          </a:p>
          <a:p>
            <a:pPr lvl="1"/>
            <a:r>
              <a:rPr lang="en-US" sz="1600" dirty="0" smtClean="0"/>
              <a:t>Mortgage Bond: secured by property.</a:t>
            </a:r>
          </a:p>
          <a:p>
            <a:r>
              <a:rPr lang="en-US" sz="2000" dirty="0" smtClean="0"/>
              <a:t>Debenture: unsecured bond.</a:t>
            </a:r>
          </a:p>
          <a:p>
            <a:pPr lvl="1"/>
            <a:r>
              <a:rPr lang="en-US" sz="1600" dirty="0" smtClean="0"/>
              <a:t>Subordinated Debenture: subordinated to other senior debt.</a:t>
            </a:r>
          </a:p>
          <a:p>
            <a:r>
              <a:rPr lang="en-US" sz="2000" dirty="0" smtClean="0"/>
              <a:t>Development Bond: tax-exempt bond for specific uses deemed to be in the public interest.</a:t>
            </a:r>
          </a:p>
          <a:p>
            <a:r>
              <a:rPr lang="en-US" sz="2000" dirty="0" smtClean="0"/>
              <a:t>Revenue Bond: municipal bond that is secured by the revenues derived from a specific project.</a:t>
            </a:r>
          </a:p>
          <a:p>
            <a:r>
              <a:rPr lang="en-US" sz="2000" dirty="0" smtClean="0"/>
              <a:t>Municipal Bond Insurance: bring the bond’s rating to the insurance company’s rating.</a:t>
            </a:r>
          </a:p>
          <a:p>
            <a:endParaRPr lang="en-US" sz="2800" dirty="0"/>
          </a:p>
          <a:p>
            <a:endParaRPr lang="en-US" sz="2800" dirty="0"/>
          </a:p>
        </p:txBody>
      </p:sp>
      <p:sp>
        <p:nvSpPr>
          <p:cNvPr id="4" name="Slide Number Placeholder 3"/>
          <p:cNvSpPr>
            <a:spLocks noGrp="1"/>
          </p:cNvSpPr>
          <p:nvPr>
            <p:ph type="sldNum" sz="quarter" idx="12"/>
          </p:nvPr>
        </p:nvSpPr>
        <p:spPr/>
        <p:txBody>
          <a:bodyPr/>
          <a:lstStyle/>
          <a:p>
            <a:pPr>
              <a:defRPr/>
            </a:pPr>
            <a:fld id="{C62AD572-EBC4-4935-B369-C2C8AFA77521}" type="slidenum">
              <a:rPr lang="en-US" smtClean="0"/>
              <a:pPr>
                <a:defRPr/>
              </a:pPr>
              <a:t>43</a:t>
            </a:fld>
            <a:endParaRPr lang="en-US" dirty="0"/>
          </a:p>
        </p:txBody>
      </p:sp>
    </p:spTree>
    <p:extLst>
      <p:ext uri="{BB962C8B-B14F-4D97-AF65-F5344CB8AC3E}">
        <p14:creationId xmlns:p14="http://schemas.microsoft.com/office/powerpoint/2010/main" val="397660607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6" name="Slide Number Placeholder 4"/>
          <p:cNvSpPr>
            <a:spLocks noGrp="1"/>
          </p:cNvSpPr>
          <p:nvPr>
            <p:ph type="sldNum" sz="quarter" idx="12"/>
          </p:nvPr>
        </p:nvSpPr>
        <p:spPr/>
        <p:txBody>
          <a:bodyPr/>
          <a:lstStyle/>
          <a:p>
            <a:pPr>
              <a:defRPr/>
            </a:pPr>
            <a:fld id="{296282FE-3EA2-46AC-9B3F-4DE9DA0F7268}" type="slidenum">
              <a:rPr lang="en-US"/>
              <a:pPr>
                <a:defRPr/>
              </a:pPr>
              <a:t>44</a:t>
            </a:fld>
            <a:endParaRPr lang="en-US" dirty="0"/>
          </a:p>
        </p:txBody>
      </p:sp>
      <p:sp>
        <p:nvSpPr>
          <p:cNvPr id="37891" name="Rectangle 2"/>
          <p:cNvSpPr>
            <a:spLocks noChangeArrowheads="1"/>
          </p:cNvSpPr>
          <p:nvPr/>
        </p:nvSpPr>
        <p:spPr bwMode="auto">
          <a:xfrm>
            <a:off x="0" y="0"/>
            <a:ext cx="9144000" cy="6858000"/>
          </a:xfrm>
          <a:prstGeom prst="rect">
            <a:avLst/>
          </a:prstGeom>
          <a:solidFill>
            <a:schemeClr val="bg1"/>
          </a:solidFill>
          <a:ln w="12700">
            <a:solidFill>
              <a:schemeClr val="tx1"/>
            </a:solidFill>
            <a:miter lim="800000"/>
            <a:headEnd/>
            <a:tailEnd/>
          </a:ln>
        </p:spPr>
        <p:txBody>
          <a:bodyPr wrap="none" anchor="ctr"/>
          <a:lstStyle/>
          <a:p>
            <a:pPr eaLnBrk="0" hangingPunct="0"/>
            <a:endParaRPr lang="en-US" dirty="0"/>
          </a:p>
        </p:txBody>
      </p:sp>
      <p:graphicFrame>
        <p:nvGraphicFramePr>
          <p:cNvPr id="484534" name="Group 182"/>
          <p:cNvGraphicFramePr>
            <a:graphicFrameLocks noGrp="1"/>
          </p:cNvGraphicFramePr>
          <p:nvPr>
            <p:ph/>
            <p:extLst>
              <p:ext uri="{D42A27DB-BD31-4B8C-83A1-F6EECF244321}">
                <p14:modId xmlns:p14="http://schemas.microsoft.com/office/powerpoint/2010/main" val="2951838278"/>
              </p:ext>
            </p:extLst>
          </p:nvPr>
        </p:nvGraphicFramePr>
        <p:xfrm>
          <a:off x="609600" y="228600"/>
          <a:ext cx="8001000" cy="5959472"/>
        </p:xfrm>
        <a:graphic>
          <a:graphicData uri="http://schemas.openxmlformats.org/drawingml/2006/table">
            <a:tbl>
              <a:tblPr/>
              <a:tblGrid>
                <a:gridCol w="2438400"/>
                <a:gridCol w="1524000"/>
                <a:gridCol w="1981200"/>
                <a:gridCol w="2057400"/>
              </a:tblGrid>
              <a:tr h="579150">
                <a:tc gridSpan="2">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3200" b="0" i="0" u="none" strike="noStrike" cap="none" normalizeH="0" baseline="0" dirty="0" smtClean="0">
                          <a:ln>
                            <a:noFill/>
                          </a:ln>
                          <a:solidFill>
                            <a:schemeClr val="tx2"/>
                          </a:solidFill>
                          <a:effectLst/>
                          <a:latin typeface="Tahoma" pitchFamily="34" charset="0"/>
                        </a:rPr>
                        <a:t>Bond Ratings</a:t>
                      </a:r>
                    </a:p>
                  </a:txBody>
                  <a:tcPr marT="45722" marB="45722" horzOverflow="overflow">
                    <a:lnL w="28575" cap="flat" cmpd="sng" algn="ctr">
                      <a:solidFill>
                        <a:schemeClr val="tx2"/>
                      </a:solidFill>
                      <a:prstDash val="solid"/>
                      <a:round/>
                      <a:headEnd type="none" w="med" len="med"/>
                      <a:tailEnd type="none" w="med" len="med"/>
                    </a:lnL>
                    <a:lnR w="28575" cap="flat" cmpd="sng" algn="ctr">
                      <a:solidFill>
                        <a:schemeClr val="tx2"/>
                      </a:solidFill>
                      <a:prstDash val="solid"/>
                      <a:round/>
                      <a:headEnd type="none" w="med" len="med"/>
                      <a:tailEnd type="none" w="med" len="med"/>
                    </a:lnR>
                    <a:lnT w="28575" cap="flat" cmpd="sng" algn="ctr">
                      <a:solidFill>
                        <a:schemeClr val="tx2"/>
                      </a:solidFill>
                      <a:prstDash val="solid"/>
                      <a:round/>
                      <a:headEnd type="none" w="med" len="med"/>
                      <a:tailEnd type="none" w="med" len="med"/>
                    </a:lnT>
                    <a:lnB w="28575" cap="flat" cmpd="sng" algn="ctr">
                      <a:solidFill>
                        <a:schemeClr val="tx2"/>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sng" strike="noStrike" cap="none" normalizeH="0" baseline="0" dirty="0" smtClean="0">
                          <a:ln>
                            <a:noFill/>
                          </a:ln>
                          <a:solidFill>
                            <a:schemeClr val="tx1"/>
                          </a:solidFill>
                          <a:effectLst/>
                          <a:latin typeface="Tahoma" pitchFamily="34" charset="0"/>
                        </a:rPr>
                        <a:t>% defaulting within:</a:t>
                      </a:r>
                    </a:p>
                  </a:txBody>
                  <a:tcPr marT="45722" marB="45722" horzOverflow="overflow">
                    <a:lnL w="28575" cap="flat" cmpd="sng" algn="ctr">
                      <a:solidFill>
                        <a:schemeClr val="tx2"/>
                      </a:solidFill>
                      <a:prstDash val="solid"/>
                      <a:round/>
                      <a:headEnd type="none" w="med" len="med"/>
                      <a:tailEnd type="none" w="med" len="med"/>
                    </a:lnL>
                    <a:lnR cap="flat">
                      <a:noFill/>
                    </a:lnR>
                    <a:lnT cap="flat">
                      <a:noFill/>
                    </a:lnT>
                    <a:lnB>
                      <a:noFill/>
                    </a:lnB>
                    <a:lnTlToBr>
                      <a:noFill/>
                    </a:lnTlToBr>
                    <a:lnBlToTr>
                      <a:noFill/>
                    </a:lnBlToTr>
                    <a:noFill/>
                  </a:tcPr>
                </a:tc>
                <a:tc hMerge="1">
                  <a:txBody>
                    <a:bodyPr/>
                    <a:lstStyle/>
                    <a:p>
                      <a:endParaRPr lang="en-US"/>
                    </a:p>
                  </a:txBody>
                  <a:tcPr/>
                </a:tc>
              </a:tr>
              <a:tr h="538191">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sng" strike="noStrike" cap="none" normalizeH="0" baseline="0" dirty="0" smtClean="0">
                          <a:ln>
                            <a:noFill/>
                          </a:ln>
                          <a:solidFill>
                            <a:schemeClr val="tx1"/>
                          </a:solidFill>
                          <a:effectLst/>
                          <a:latin typeface="Tahoma" pitchFamily="34" charset="0"/>
                        </a:rPr>
                        <a:t>S&amp;P and Fitch</a:t>
                      </a:r>
                      <a:r>
                        <a:rPr kumimoji="0" lang="en-US" sz="2800" b="0" i="0" u="none" strike="noStrike" cap="none" normalizeH="0" baseline="0" dirty="0" smtClean="0">
                          <a:ln>
                            <a:noFill/>
                          </a:ln>
                          <a:solidFill>
                            <a:schemeClr val="tx1"/>
                          </a:solidFill>
                          <a:effectLst/>
                          <a:latin typeface="Tahoma" pitchFamily="34" charset="0"/>
                        </a:rPr>
                        <a:t> </a:t>
                      </a:r>
                    </a:p>
                  </a:txBody>
                  <a:tcPr marT="45722" marB="45722" horzOverflow="overflow">
                    <a:lnL cap="flat">
                      <a:noFill/>
                    </a:lnL>
                    <a:lnR>
                      <a:noFill/>
                    </a:lnR>
                    <a:lnT w="28575" cap="flat" cmpd="sng" algn="ctr">
                      <a:solidFill>
                        <a:schemeClr val="tx2"/>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sng" strike="noStrike" cap="none" normalizeH="0" baseline="0" dirty="0" smtClean="0">
                          <a:ln>
                            <a:noFill/>
                          </a:ln>
                          <a:solidFill>
                            <a:schemeClr val="tx1"/>
                          </a:solidFill>
                          <a:effectLst/>
                          <a:latin typeface="Tahoma" pitchFamily="34" charset="0"/>
                        </a:rPr>
                        <a:t>Moody’s</a:t>
                      </a:r>
                    </a:p>
                  </a:txBody>
                  <a:tcPr marT="45722" marB="45722" horzOverflow="overflow">
                    <a:lnL>
                      <a:noFill/>
                    </a:lnL>
                    <a:lnR>
                      <a:noFill/>
                    </a:lnR>
                    <a:lnT w="28575" cap="flat" cmpd="sng" algn="ctr">
                      <a:solidFill>
                        <a:schemeClr val="tx2"/>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sng" strike="noStrike" cap="none" normalizeH="0" baseline="0" dirty="0" smtClean="0">
                          <a:ln>
                            <a:noFill/>
                          </a:ln>
                          <a:solidFill>
                            <a:schemeClr val="tx1"/>
                          </a:solidFill>
                          <a:effectLst/>
                          <a:latin typeface="Tahoma" pitchFamily="34" charset="0"/>
                        </a:rPr>
                        <a:t>   1 yr.  </a:t>
                      </a:r>
                    </a:p>
                  </a:txBody>
                  <a:tcPr marT="45722" marB="45722"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sng" strike="noStrike" cap="none" normalizeH="0" baseline="0" dirty="0" smtClean="0">
                          <a:ln>
                            <a:noFill/>
                          </a:ln>
                          <a:solidFill>
                            <a:schemeClr val="tx1"/>
                          </a:solidFill>
                          <a:effectLst/>
                          <a:latin typeface="Tahoma" pitchFamily="34" charset="0"/>
                        </a:rPr>
                        <a:t>  5 yrs.</a:t>
                      </a:r>
                    </a:p>
                  </a:txBody>
                  <a:tcPr marT="45722" marB="45722" horzOverflow="overflow">
                    <a:lnL>
                      <a:noFill/>
                    </a:lnL>
                    <a:lnR cap="flat">
                      <a:noFill/>
                    </a:lnR>
                    <a:lnT>
                      <a:noFill/>
                    </a:lnT>
                    <a:lnB>
                      <a:noFill/>
                    </a:lnB>
                    <a:lnTlToBr>
                      <a:noFill/>
                    </a:lnTlToBr>
                    <a:lnBlToTr>
                      <a:noFill/>
                    </a:lnBlToTr>
                    <a:noFill/>
                  </a:tcPr>
                </a:tc>
              </a:tr>
              <a:tr h="538191">
                <a:tc gridSpan="3">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1" u="sng" strike="noStrike" cap="none" normalizeH="0" baseline="0" dirty="0" smtClean="0">
                          <a:ln>
                            <a:noFill/>
                          </a:ln>
                          <a:solidFill>
                            <a:srgbClr val="FF0000"/>
                          </a:solidFill>
                          <a:effectLst/>
                          <a:latin typeface="Tahoma" pitchFamily="34" charset="0"/>
                        </a:rPr>
                        <a:t>Investment-grade bonds:</a:t>
                      </a:r>
                    </a:p>
                  </a:txBody>
                  <a:tcPr marT="45722" marB="45722" horzOverflow="overflow">
                    <a:lnL cap="flat">
                      <a:noFill/>
                    </a:lnL>
                    <a:lnR>
                      <a:noFill/>
                    </a:lnR>
                    <a:lnT>
                      <a:noFill/>
                    </a:lnT>
                    <a:lnB>
                      <a:noFill/>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dirty="0" smtClean="0">
                        <a:ln>
                          <a:noFill/>
                        </a:ln>
                        <a:solidFill>
                          <a:schemeClr val="tx1"/>
                        </a:solidFill>
                        <a:effectLst/>
                        <a:latin typeface="Tahoma" pitchFamily="34" charset="0"/>
                      </a:endParaRPr>
                    </a:p>
                  </a:txBody>
                  <a:tcPr marT="45722" marB="45722" horzOverflow="overflow">
                    <a:lnL>
                      <a:noFill/>
                    </a:lnL>
                    <a:lnR cap="flat">
                      <a:noFill/>
                    </a:lnR>
                    <a:lnT>
                      <a:noFill/>
                    </a:lnT>
                    <a:lnB>
                      <a:noFill/>
                    </a:lnB>
                    <a:lnTlToBr>
                      <a:noFill/>
                    </a:lnTlToBr>
                    <a:lnBlToTr>
                      <a:noFill/>
                    </a:lnBlToTr>
                    <a:noFill/>
                  </a:tcPr>
                </a:tc>
              </a:tr>
              <a:tr h="538191">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AAA</a:t>
                      </a:r>
                    </a:p>
                  </a:txBody>
                  <a:tcPr marT="45722" marB="45722"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Aaa</a:t>
                      </a:r>
                    </a:p>
                  </a:txBody>
                  <a:tcPr marT="45722" marB="45722"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0.00</a:t>
                      </a:r>
                    </a:p>
                  </a:txBody>
                  <a:tcPr marT="45722" marB="45722"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0.00</a:t>
                      </a:r>
                    </a:p>
                  </a:txBody>
                  <a:tcPr marT="45722" marB="45722" horzOverflow="overflow">
                    <a:lnL>
                      <a:noFill/>
                    </a:lnL>
                    <a:lnR cap="flat">
                      <a:noFill/>
                    </a:lnR>
                    <a:lnT>
                      <a:noFill/>
                    </a:lnT>
                    <a:lnB>
                      <a:noFill/>
                    </a:lnB>
                    <a:lnTlToBr>
                      <a:noFill/>
                    </a:lnTlToBr>
                    <a:lnBlToTr>
                      <a:noFill/>
                    </a:lnBlToTr>
                    <a:noFill/>
                  </a:tcPr>
                </a:tc>
              </a:tr>
              <a:tr h="538191">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AA</a:t>
                      </a:r>
                    </a:p>
                  </a:txBody>
                  <a:tcPr marT="45722" marB="45722"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Aa</a:t>
                      </a:r>
                    </a:p>
                  </a:txBody>
                  <a:tcPr marT="45722" marB="45722"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0.03</a:t>
                      </a:r>
                    </a:p>
                  </a:txBody>
                  <a:tcPr marT="45722" marB="45722"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0.17</a:t>
                      </a:r>
                    </a:p>
                  </a:txBody>
                  <a:tcPr marT="45722" marB="45722" horzOverflow="overflow">
                    <a:lnL>
                      <a:noFill/>
                    </a:lnL>
                    <a:lnR cap="flat">
                      <a:noFill/>
                    </a:lnR>
                    <a:lnT>
                      <a:noFill/>
                    </a:lnT>
                    <a:lnB>
                      <a:noFill/>
                    </a:lnB>
                    <a:lnTlToBr>
                      <a:noFill/>
                    </a:lnTlToBr>
                    <a:lnBlToTr>
                      <a:noFill/>
                    </a:lnBlToTr>
                    <a:noFill/>
                  </a:tcPr>
                </a:tc>
              </a:tr>
              <a:tr h="53660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A</a:t>
                      </a:r>
                    </a:p>
                  </a:txBody>
                  <a:tcPr marT="45722" marB="45722"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A</a:t>
                      </a:r>
                    </a:p>
                  </a:txBody>
                  <a:tcPr marT="45722" marB="45722"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0.09</a:t>
                      </a:r>
                    </a:p>
                  </a:txBody>
                  <a:tcPr marT="45722" marB="45722"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0.74</a:t>
                      </a:r>
                    </a:p>
                  </a:txBody>
                  <a:tcPr marT="45722" marB="45722" horzOverflow="overflow">
                    <a:lnL>
                      <a:noFill/>
                    </a:lnL>
                    <a:lnR cap="flat">
                      <a:noFill/>
                    </a:lnR>
                    <a:lnT>
                      <a:noFill/>
                    </a:lnT>
                    <a:lnB>
                      <a:noFill/>
                    </a:lnB>
                    <a:lnTlToBr>
                      <a:noFill/>
                    </a:lnTlToBr>
                    <a:lnBlToTr>
                      <a:noFill/>
                    </a:lnBlToTr>
                    <a:noFill/>
                  </a:tcPr>
                </a:tc>
              </a:tr>
              <a:tr h="538191">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BBB</a:t>
                      </a:r>
                    </a:p>
                  </a:txBody>
                  <a:tcPr marT="45722" marB="45722"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Baa</a:t>
                      </a:r>
                    </a:p>
                  </a:txBody>
                  <a:tcPr marT="45722" marB="45722"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0.23</a:t>
                      </a:r>
                    </a:p>
                  </a:txBody>
                  <a:tcPr marT="45722" marB="45722"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2.54</a:t>
                      </a:r>
                    </a:p>
                  </a:txBody>
                  <a:tcPr marT="45722" marB="45722" horzOverflow="overflow">
                    <a:lnL>
                      <a:noFill/>
                    </a:lnL>
                    <a:lnR cap="flat">
                      <a:noFill/>
                    </a:lnR>
                    <a:lnT>
                      <a:noFill/>
                    </a:lnT>
                    <a:lnB>
                      <a:noFill/>
                    </a:lnB>
                    <a:lnTlToBr>
                      <a:noFill/>
                    </a:lnTlToBr>
                    <a:lnBlToTr>
                      <a:noFill/>
                    </a:lnBlToTr>
                    <a:noFill/>
                  </a:tcPr>
                </a:tc>
              </a:tr>
              <a:tr h="538191">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1" u="sng" strike="noStrike" cap="none" normalizeH="0" baseline="0" dirty="0" smtClean="0">
                          <a:ln>
                            <a:noFill/>
                          </a:ln>
                          <a:solidFill>
                            <a:srgbClr val="FF0000"/>
                          </a:solidFill>
                          <a:effectLst/>
                          <a:latin typeface="Tahoma" pitchFamily="34" charset="0"/>
                        </a:rPr>
                        <a:t>Junk bonds:</a:t>
                      </a:r>
                    </a:p>
                  </a:txBody>
                  <a:tcPr marT="45722" marB="45722"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1" u="none" strike="noStrike" cap="none" normalizeH="0" baseline="0" dirty="0" smtClean="0">
                        <a:ln>
                          <a:noFill/>
                        </a:ln>
                        <a:solidFill>
                          <a:schemeClr val="tx1"/>
                        </a:solidFill>
                        <a:effectLst/>
                        <a:latin typeface="Tahoma" pitchFamily="34" charset="0"/>
                      </a:endParaRPr>
                    </a:p>
                  </a:txBody>
                  <a:tcPr marT="45722" marB="45722"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dirty="0" smtClean="0">
                        <a:ln>
                          <a:noFill/>
                        </a:ln>
                        <a:solidFill>
                          <a:schemeClr val="tx1"/>
                        </a:solidFill>
                        <a:effectLst/>
                        <a:latin typeface="Tahoma" pitchFamily="34" charset="0"/>
                      </a:endParaRPr>
                    </a:p>
                  </a:txBody>
                  <a:tcPr marT="45722" marB="45722"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dirty="0" smtClean="0">
                        <a:ln>
                          <a:noFill/>
                        </a:ln>
                        <a:solidFill>
                          <a:schemeClr val="tx1"/>
                        </a:solidFill>
                        <a:effectLst/>
                        <a:latin typeface="Tahoma" pitchFamily="34" charset="0"/>
                      </a:endParaRPr>
                    </a:p>
                  </a:txBody>
                  <a:tcPr marT="45722" marB="45722" horzOverflow="overflow">
                    <a:lnL>
                      <a:noFill/>
                    </a:lnL>
                    <a:lnR cap="flat">
                      <a:noFill/>
                    </a:lnR>
                    <a:lnT>
                      <a:noFill/>
                    </a:lnT>
                    <a:lnB>
                      <a:noFill/>
                    </a:lnB>
                    <a:lnTlToBr>
                      <a:noFill/>
                    </a:lnTlToBr>
                    <a:lnBlToTr>
                      <a:noFill/>
                    </a:lnBlToTr>
                    <a:noFill/>
                  </a:tcPr>
                </a:tc>
              </a:tr>
              <a:tr h="538191">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BB</a:t>
                      </a:r>
                    </a:p>
                  </a:txBody>
                  <a:tcPr marT="45722" marB="45722"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Ba</a:t>
                      </a:r>
                    </a:p>
                  </a:txBody>
                  <a:tcPr marT="45722" marB="45722"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1.17</a:t>
                      </a:r>
                    </a:p>
                  </a:txBody>
                  <a:tcPr marT="45722" marB="45722"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6.91</a:t>
                      </a:r>
                    </a:p>
                  </a:txBody>
                  <a:tcPr marT="45722" marB="45722" horzOverflow="overflow">
                    <a:lnL>
                      <a:noFill/>
                    </a:lnL>
                    <a:lnR cap="flat">
                      <a:noFill/>
                    </a:lnR>
                    <a:lnT>
                      <a:noFill/>
                    </a:lnT>
                    <a:lnB>
                      <a:noFill/>
                    </a:lnB>
                    <a:lnTlToBr>
                      <a:noFill/>
                    </a:lnTlToBr>
                    <a:lnBlToTr>
                      <a:noFill/>
                    </a:lnBlToTr>
                    <a:noFill/>
                  </a:tcPr>
                </a:tc>
              </a:tr>
              <a:tr h="538191">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B</a:t>
                      </a:r>
                    </a:p>
                  </a:txBody>
                  <a:tcPr marT="45722" marB="45722"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B</a:t>
                      </a:r>
                    </a:p>
                  </a:txBody>
                  <a:tcPr marT="45722" marB="45722"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2.14</a:t>
                      </a:r>
                    </a:p>
                  </a:txBody>
                  <a:tcPr marT="45722" marB="45722"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9.28</a:t>
                      </a:r>
                    </a:p>
                  </a:txBody>
                  <a:tcPr marT="45722" marB="45722" horzOverflow="overflow">
                    <a:lnL>
                      <a:noFill/>
                    </a:lnL>
                    <a:lnR cap="flat">
                      <a:noFill/>
                    </a:lnR>
                    <a:lnT>
                      <a:noFill/>
                    </a:lnT>
                    <a:lnB>
                      <a:noFill/>
                    </a:lnB>
                    <a:lnTlToBr>
                      <a:noFill/>
                    </a:lnTlToBr>
                    <a:lnBlToTr>
                      <a:noFill/>
                    </a:lnBlToTr>
                    <a:noFill/>
                  </a:tcPr>
                </a:tc>
              </a:tr>
              <a:tr h="538191">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CCC</a:t>
                      </a:r>
                    </a:p>
                  </a:txBody>
                  <a:tcPr marT="45722" marB="45722"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Caa</a:t>
                      </a:r>
                    </a:p>
                  </a:txBody>
                  <a:tcPr marT="45722" marB="45722" horzOverflow="overflow">
                    <a:lnL>
                      <a:noFill/>
                    </a:lnL>
                    <a:lnR>
                      <a:noFill/>
                    </a:lnR>
                    <a:lnT>
                      <a:noFill/>
                    </a:lnT>
                    <a:lnB cap="flat">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24.47</a:t>
                      </a:r>
                    </a:p>
                  </a:txBody>
                  <a:tcPr marT="45722" marB="45722" horzOverflow="overflow">
                    <a:lnL>
                      <a:noFill/>
                    </a:lnL>
                    <a:lnR>
                      <a:noFill/>
                    </a:lnR>
                    <a:lnT>
                      <a:noFill/>
                    </a:lnT>
                    <a:lnB cap="flat">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35.23</a:t>
                      </a:r>
                    </a:p>
                  </a:txBody>
                  <a:tcPr marT="45722" marB="45722" horzOverflow="overflow">
                    <a:lnL>
                      <a:noFill/>
                    </a:lnL>
                    <a:lnR cap="flat">
                      <a:noFill/>
                    </a:lnR>
                    <a:lnT>
                      <a:noFill/>
                    </a:lnT>
                    <a:lnB cap="flat">
                      <a:noFill/>
                    </a:lnB>
                    <a:lnTlToBr>
                      <a:noFill/>
                    </a:lnTlToBr>
                    <a:lnBlToTr>
                      <a:noFill/>
                    </a:lnBlToTr>
                    <a:noFill/>
                  </a:tcPr>
                </a:tc>
              </a:tr>
            </a:tbl>
          </a:graphicData>
        </a:graphic>
      </p:graphicFrame>
      <p:sp>
        <p:nvSpPr>
          <p:cNvPr id="37937" name="Text Box 161"/>
          <p:cNvSpPr txBox="1">
            <a:spLocks noChangeArrowheads="1"/>
          </p:cNvSpPr>
          <p:nvPr/>
        </p:nvSpPr>
        <p:spPr bwMode="auto">
          <a:xfrm>
            <a:off x="5562600" y="6324600"/>
            <a:ext cx="31242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dirty="0"/>
              <a:t>Source: Fitch Ratings</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9469D5F1-8F54-4DEC-AD80-DD4D4DA9E891}" type="slidenum">
              <a:rPr lang="en-US"/>
              <a:pPr>
                <a:defRPr/>
              </a:pPr>
              <a:t>45</a:t>
            </a:fld>
            <a:endParaRPr lang="en-US" dirty="0"/>
          </a:p>
        </p:txBody>
      </p:sp>
      <p:sp>
        <p:nvSpPr>
          <p:cNvPr id="39939" name="Rectangle 8"/>
          <p:cNvSpPr>
            <a:spLocks noGrp="1" noChangeArrowheads="1"/>
          </p:cNvSpPr>
          <p:nvPr>
            <p:ph type="title"/>
          </p:nvPr>
        </p:nvSpPr>
        <p:spPr/>
        <p:txBody>
          <a:bodyPr/>
          <a:lstStyle/>
          <a:p>
            <a:pPr eaLnBrk="1" hangingPunct="1"/>
            <a:r>
              <a:rPr lang="en-US" sz="2400" dirty="0" smtClean="0"/>
              <a:t>5-11c Bond Rating Criteria, Upgrades, and Downgrades</a:t>
            </a:r>
          </a:p>
        </p:txBody>
      </p:sp>
      <p:sp>
        <p:nvSpPr>
          <p:cNvPr id="39940" name="Rectangle 9"/>
          <p:cNvSpPr>
            <a:spLocks noGrp="1" noChangeArrowheads="1"/>
          </p:cNvSpPr>
          <p:nvPr>
            <p:ph type="body" idx="1"/>
          </p:nvPr>
        </p:nvSpPr>
        <p:spPr/>
        <p:txBody>
          <a:bodyPr/>
          <a:lstStyle/>
          <a:p>
            <a:pPr marL="0" indent="0" eaLnBrk="1" hangingPunct="1">
              <a:buNone/>
            </a:pPr>
            <a:r>
              <a:rPr lang="en-US" dirty="0" smtClean="0"/>
              <a:t>Bond ratings are based on both quantitative and qualitative factors:</a:t>
            </a:r>
          </a:p>
          <a:p>
            <a:pPr eaLnBrk="1" hangingPunct="1"/>
            <a:r>
              <a:rPr lang="en-US" sz="2800" dirty="0" smtClean="0"/>
              <a:t>Financial ratios:</a:t>
            </a:r>
          </a:p>
          <a:p>
            <a:pPr lvl="1" eaLnBrk="1" hangingPunct="1"/>
            <a:r>
              <a:rPr lang="en-US" sz="2400" dirty="0" smtClean="0"/>
              <a:t>Debt/Leverage ratios</a:t>
            </a:r>
          </a:p>
          <a:p>
            <a:pPr lvl="1" eaLnBrk="1" hangingPunct="1"/>
            <a:r>
              <a:rPr lang="en-US" sz="2400" dirty="0" smtClean="0"/>
              <a:t>Coverage ratios, such as interest coverage ratio or EBITDA coverage ratio</a:t>
            </a:r>
          </a:p>
          <a:p>
            <a:pPr lvl="1" eaLnBrk="1" hangingPunct="1"/>
            <a:r>
              <a:rPr lang="en-US" sz="2400" dirty="0" smtClean="0"/>
              <a:t>Profitability ratios</a:t>
            </a:r>
          </a:p>
          <a:p>
            <a:pPr lvl="1" eaLnBrk="1" hangingPunct="1"/>
            <a:r>
              <a:rPr lang="en-US" sz="2400" dirty="0" smtClean="0"/>
              <a:t>Liquidity ratios</a:t>
            </a:r>
          </a:p>
        </p:txBody>
      </p:sp>
      <p:sp>
        <p:nvSpPr>
          <p:cNvPr id="39941" name="Rectangle 7"/>
          <p:cNvSpPr>
            <a:spLocks noChangeArrowheads="1"/>
          </p:cNvSpPr>
          <p:nvPr/>
        </p:nvSpPr>
        <p:spPr bwMode="auto">
          <a:xfrm>
            <a:off x="7391400" y="5851525"/>
            <a:ext cx="1212850"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spAutoFit/>
          </a:bodyPr>
          <a:lstStyle/>
          <a:p>
            <a:pPr eaLnBrk="0" hangingPunct="0"/>
            <a:r>
              <a:rPr lang="en-US" sz="2000" b="1" dirty="0"/>
              <a:t>(More…)</a:t>
            </a:r>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2" name="Slide Number Placeholder 5"/>
          <p:cNvSpPr>
            <a:spLocks noGrp="1"/>
          </p:cNvSpPr>
          <p:nvPr>
            <p:ph type="sldNum" sz="quarter" idx="12"/>
          </p:nvPr>
        </p:nvSpPr>
        <p:spPr/>
        <p:txBody>
          <a:bodyPr/>
          <a:lstStyle/>
          <a:p>
            <a:pPr>
              <a:defRPr/>
            </a:pPr>
            <a:fld id="{2FEBCE18-55B7-4493-A953-9826C3A09B92}" type="slidenum">
              <a:rPr lang="en-US"/>
              <a:pPr>
                <a:defRPr/>
              </a:pPr>
              <a:t>46</a:t>
            </a:fld>
            <a:endParaRPr lang="en-US" dirty="0"/>
          </a:p>
        </p:txBody>
      </p:sp>
      <p:sp>
        <p:nvSpPr>
          <p:cNvPr id="40963" name="Rectangle 2"/>
          <p:cNvSpPr>
            <a:spLocks noGrp="1" noChangeArrowheads="1"/>
          </p:cNvSpPr>
          <p:nvPr>
            <p:ph type="title"/>
          </p:nvPr>
        </p:nvSpPr>
        <p:spPr/>
        <p:txBody>
          <a:bodyPr/>
          <a:lstStyle/>
          <a:p>
            <a:pPr eaLnBrk="1" hangingPunct="1"/>
            <a:r>
              <a:rPr lang="en-US" sz="2800" dirty="0" smtClean="0"/>
              <a:t>Example: Bond Ratings Median Ratios (S&amp;P)</a:t>
            </a:r>
          </a:p>
        </p:txBody>
      </p:sp>
      <p:graphicFrame>
        <p:nvGraphicFramePr>
          <p:cNvPr id="497857" name="Group 193"/>
          <p:cNvGraphicFramePr>
            <a:graphicFrameLocks noGrp="1"/>
          </p:cNvGraphicFramePr>
          <p:nvPr>
            <p:ph type="tbl" idx="1"/>
          </p:nvPr>
        </p:nvGraphicFramePr>
        <p:xfrm>
          <a:off x="1182688" y="1828800"/>
          <a:ext cx="7046912" cy="4572000"/>
        </p:xfrm>
        <a:graphic>
          <a:graphicData uri="http://schemas.openxmlformats.org/drawingml/2006/table">
            <a:tbl>
              <a:tblPr/>
              <a:tblGrid>
                <a:gridCol w="1408112"/>
                <a:gridCol w="1752600"/>
                <a:gridCol w="2133600"/>
                <a:gridCol w="1752600"/>
              </a:tblGrid>
              <a:tr h="5143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endParaRPr kumimoji="0" lang="en-US" sz="2800" b="0" i="0" u="none" strike="noStrike" cap="none" normalizeH="0" baseline="0" dirty="0" smtClean="0">
                        <a:ln>
                          <a:noFill/>
                        </a:ln>
                        <a:solidFill>
                          <a:schemeClr val="tx1"/>
                        </a:solidFill>
                        <a:effectLst/>
                        <a:latin typeface="Tahoma" pitchFamily="34" charset="0"/>
                      </a:endParaRPr>
                    </a:p>
                  </a:txBody>
                  <a:tcPr horzOverflow="overflow">
                    <a:lnL cap="flat">
                      <a:noFill/>
                    </a:lnL>
                    <a:lnR>
                      <a:noFill/>
                    </a:lnR>
                    <a:lnT cap="fla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Interest coverage</a:t>
                      </a:r>
                    </a:p>
                  </a:txBody>
                  <a:tcPr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Return on capital </a:t>
                      </a:r>
                    </a:p>
                  </a:txBody>
                  <a:tcPr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Debt to capital</a:t>
                      </a:r>
                    </a:p>
                  </a:txBody>
                  <a:tcPr horzOverflow="overflow">
                    <a:lnL>
                      <a:noFill/>
                    </a:lnL>
                    <a:lnR cap="flat">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r>
              <a:tr h="5143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AAA</a:t>
                      </a:r>
                    </a:p>
                  </a:txBody>
                  <a:tcPr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23.8</a:t>
                      </a:r>
                    </a:p>
                  </a:txBody>
                  <a:tcP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27.6%</a:t>
                      </a:r>
                    </a:p>
                  </a:txBody>
                  <a:tcP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12.4%</a:t>
                      </a:r>
                    </a:p>
                  </a:txBody>
                  <a:tcPr horzOverflow="overflow">
                    <a:lnL>
                      <a:noFill/>
                    </a:lnL>
                    <a:lnR cap="flat">
                      <a:noFill/>
                    </a:lnR>
                    <a:lnT w="28575" cap="flat" cmpd="sng" algn="ctr">
                      <a:solidFill>
                        <a:schemeClr val="tx1"/>
                      </a:solidFill>
                      <a:prstDash val="solid"/>
                      <a:round/>
                      <a:headEnd type="none" w="med" len="med"/>
                      <a:tailEnd type="none" w="med" len="med"/>
                    </a:lnT>
                    <a:lnB>
                      <a:noFill/>
                    </a:lnB>
                    <a:lnTlToBr>
                      <a:noFill/>
                    </a:lnTlToBr>
                    <a:lnBlToTr>
                      <a:noFill/>
                    </a:lnBlToTr>
                    <a:noFill/>
                  </a:tcPr>
                </a:tc>
              </a:tr>
              <a:tr h="5143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AA</a:t>
                      </a:r>
                    </a:p>
                  </a:txBody>
                  <a:tcPr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19.5</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27.0%</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28.3%</a:t>
                      </a:r>
                    </a:p>
                  </a:txBody>
                  <a:tcPr horzOverflow="overflow">
                    <a:lnL>
                      <a:noFill/>
                    </a:lnL>
                    <a:lnR cap="flat">
                      <a:noFill/>
                    </a:lnR>
                    <a:lnT>
                      <a:noFill/>
                    </a:lnT>
                    <a:lnB>
                      <a:noFill/>
                    </a:lnB>
                    <a:lnTlToBr>
                      <a:noFill/>
                    </a:lnTlToBr>
                    <a:lnBlToTr>
                      <a:noFill/>
                    </a:lnBlToTr>
                    <a:noFill/>
                  </a:tcPr>
                </a:tc>
              </a:tr>
              <a:tr h="5143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A</a:t>
                      </a:r>
                    </a:p>
                  </a:txBody>
                  <a:tcPr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8.0</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17.5%</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37.5%</a:t>
                      </a:r>
                    </a:p>
                  </a:txBody>
                  <a:tcPr horzOverflow="overflow">
                    <a:lnL>
                      <a:noFill/>
                    </a:lnL>
                    <a:lnR cap="flat">
                      <a:noFill/>
                    </a:lnR>
                    <a:lnT>
                      <a:noFill/>
                    </a:lnT>
                    <a:lnB>
                      <a:noFill/>
                    </a:lnB>
                    <a:lnTlToBr>
                      <a:noFill/>
                    </a:lnTlToBr>
                    <a:lnBlToTr>
                      <a:noFill/>
                    </a:lnBlToTr>
                    <a:noFill/>
                  </a:tcPr>
                </a:tc>
              </a:tr>
              <a:tr h="5143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BBB</a:t>
                      </a:r>
                    </a:p>
                  </a:txBody>
                  <a:tcPr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4.7</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13.4%</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42.5%</a:t>
                      </a:r>
                    </a:p>
                  </a:txBody>
                  <a:tcPr horzOverflow="overflow">
                    <a:lnL>
                      <a:noFill/>
                    </a:lnL>
                    <a:lnR cap="flat">
                      <a:noFill/>
                    </a:lnR>
                    <a:lnT>
                      <a:noFill/>
                    </a:lnT>
                    <a:lnB>
                      <a:noFill/>
                    </a:lnB>
                    <a:lnTlToBr>
                      <a:noFill/>
                    </a:lnTlToBr>
                    <a:lnBlToTr>
                      <a:noFill/>
                    </a:lnBlToTr>
                    <a:noFill/>
                  </a:tcPr>
                </a:tc>
              </a:tr>
              <a:tr h="5143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BB</a:t>
                      </a:r>
                    </a:p>
                  </a:txBody>
                  <a:tcPr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2.5</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11.3%</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53.7%</a:t>
                      </a:r>
                    </a:p>
                  </a:txBody>
                  <a:tcPr horzOverflow="overflow">
                    <a:lnL>
                      <a:noFill/>
                    </a:lnL>
                    <a:lnR cap="flat">
                      <a:noFill/>
                    </a:lnR>
                    <a:lnT>
                      <a:noFill/>
                    </a:lnT>
                    <a:lnB>
                      <a:noFill/>
                    </a:lnB>
                    <a:lnTlToBr>
                      <a:noFill/>
                    </a:lnTlToBr>
                    <a:lnBlToTr>
                      <a:noFill/>
                    </a:lnBlToTr>
                    <a:noFill/>
                  </a:tcPr>
                </a:tc>
              </a:tr>
              <a:tr h="5143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B</a:t>
                      </a:r>
                    </a:p>
                  </a:txBody>
                  <a:tcPr horzOverflow="overflow">
                    <a:lnL cap="flat">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1.2</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8.7%</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75.9%</a:t>
                      </a:r>
                    </a:p>
                  </a:txBody>
                  <a:tcPr horzOverflow="overflow">
                    <a:lnL>
                      <a:noFill/>
                    </a:lnL>
                    <a:lnR cap="flat">
                      <a:noFill/>
                    </a:lnR>
                    <a:lnT>
                      <a:noFill/>
                    </a:lnT>
                    <a:lnB>
                      <a:noFill/>
                    </a:lnB>
                    <a:lnTlToBr>
                      <a:noFill/>
                    </a:lnTlToBr>
                    <a:lnBlToTr>
                      <a:noFill/>
                    </a:lnBlToTr>
                    <a:noFill/>
                  </a:tcPr>
                </a:tc>
              </a:tr>
              <a:tr h="5143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CCC</a:t>
                      </a:r>
                    </a:p>
                  </a:txBody>
                  <a:tcPr horzOverflow="overflow">
                    <a:lnL cap="flat">
                      <a:noFill/>
                    </a:lnL>
                    <a:lnR>
                      <a:noFill/>
                    </a:lnR>
                    <a:lnT>
                      <a:noFill/>
                    </a:lnT>
                    <a:lnB cap="flat">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0.4</a:t>
                      </a:r>
                    </a:p>
                  </a:txBody>
                  <a:tcPr horzOverflow="overflow">
                    <a:lnL>
                      <a:noFill/>
                    </a:lnL>
                    <a:lnR>
                      <a:noFill/>
                    </a:lnR>
                    <a:lnT>
                      <a:noFill/>
                    </a:lnT>
                    <a:lnB cap="flat">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3.2%</a:t>
                      </a:r>
                    </a:p>
                  </a:txBody>
                  <a:tcPr horzOverflow="overflow">
                    <a:lnL>
                      <a:noFill/>
                    </a:lnL>
                    <a:lnR>
                      <a:noFill/>
                    </a:lnR>
                    <a:lnT>
                      <a:noFill/>
                    </a:lnT>
                    <a:lnB cap="flat">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113.5%</a:t>
                      </a:r>
                    </a:p>
                  </a:txBody>
                  <a:tcPr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FC410971-6CD6-4C02-93B9-ACC7E9993583}" type="slidenum">
              <a:rPr lang="en-US"/>
              <a:pPr>
                <a:defRPr/>
              </a:pPr>
              <a:t>47</a:t>
            </a:fld>
            <a:endParaRPr lang="en-US" dirty="0"/>
          </a:p>
        </p:txBody>
      </p:sp>
      <p:sp>
        <p:nvSpPr>
          <p:cNvPr id="41987" name="Rectangle 6"/>
          <p:cNvSpPr>
            <a:spLocks noGrp="1" noChangeArrowheads="1"/>
          </p:cNvSpPr>
          <p:nvPr>
            <p:ph type="title"/>
          </p:nvPr>
        </p:nvSpPr>
        <p:spPr/>
        <p:txBody>
          <a:bodyPr/>
          <a:lstStyle/>
          <a:p>
            <a:pPr eaLnBrk="1" hangingPunct="1"/>
            <a:r>
              <a:rPr lang="en-US" sz="2800" dirty="0" smtClean="0"/>
              <a:t>Bond Rating Criteria (Continued)</a:t>
            </a:r>
          </a:p>
        </p:txBody>
      </p:sp>
      <p:sp>
        <p:nvSpPr>
          <p:cNvPr id="41988" name="Rectangle 7"/>
          <p:cNvSpPr>
            <a:spLocks noGrp="1" noChangeArrowheads="1"/>
          </p:cNvSpPr>
          <p:nvPr>
            <p:ph type="body" idx="1"/>
          </p:nvPr>
        </p:nvSpPr>
        <p:spPr/>
        <p:txBody>
          <a:bodyPr/>
          <a:lstStyle/>
          <a:p>
            <a:pPr eaLnBrk="1" hangingPunct="1"/>
            <a:r>
              <a:rPr lang="en-US" dirty="0" smtClean="0"/>
              <a:t>Bond Contract Terms:</a:t>
            </a:r>
          </a:p>
          <a:p>
            <a:pPr lvl="1" eaLnBrk="1" hangingPunct="1"/>
            <a:r>
              <a:rPr lang="en-US" dirty="0" smtClean="0"/>
              <a:t>Secured versus unsecured debt</a:t>
            </a:r>
          </a:p>
          <a:p>
            <a:pPr lvl="1" eaLnBrk="1" hangingPunct="1"/>
            <a:r>
              <a:rPr lang="en-US" dirty="0" smtClean="0"/>
              <a:t>Senior versus subordinated debt</a:t>
            </a:r>
          </a:p>
          <a:p>
            <a:pPr lvl="1" eaLnBrk="1" hangingPunct="1"/>
            <a:r>
              <a:rPr lang="en-US" dirty="0"/>
              <a:t>Sinking fund </a:t>
            </a:r>
            <a:r>
              <a:rPr lang="en-US" dirty="0" smtClean="0"/>
              <a:t>provisions</a:t>
            </a:r>
          </a:p>
          <a:p>
            <a:pPr lvl="1" eaLnBrk="1" hangingPunct="1"/>
            <a:r>
              <a:rPr lang="en-US" dirty="0" smtClean="0"/>
              <a:t>Guarantee provisions</a:t>
            </a:r>
          </a:p>
          <a:p>
            <a:pPr lvl="1" eaLnBrk="1" hangingPunct="1"/>
            <a:r>
              <a:rPr lang="en-US" dirty="0" smtClean="0"/>
              <a:t>Restrictive covenants</a:t>
            </a:r>
          </a:p>
          <a:p>
            <a:pPr marL="457200" lvl="1" indent="0" eaLnBrk="1" hangingPunct="1">
              <a:buNone/>
            </a:pPr>
            <a:endParaRPr lang="en-US" dirty="0" smtClean="0"/>
          </a:p>
        </p:txBody>
      </p:sp>
      <p:sp>
        <p:nvSpPr>
          <p:cNvPr id="41989" name="Rectangle 5"/>
          <p:cNvSpPr>
            <a:spLocks noChangeArrowheads="1"/>
          </p:cNvSpPr>
          <p:nvPr/>
        </p:nvSpPr>
        <p:spPr bwMode="auto">
          <a:xfrm>
            <a:off x="7391400" y="5851525"/>
            <a:ext cx="1212850"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spAutoFit/>
          </a:bodyPr>
          <a:lstStyle/>
          <a:p>
            <a:pPr eaLnBrk="0" hangingPunct="0"/>
            <a:r>
              <a:rPr lang="en-US" sz="2000" b="1" dirty="0"/>
              <a:t>(More…)</a:t>
            </a:r>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135C8605-2E0C-4756-89A1-C20403599A3D}" type="slidenum">
              <a:rPr lang="en-US"/>
              <a:pPr>
                <a:defRPr/>
              </a:pPr>
              <a:t>48</a:t>
            </a:fld>
            <a:endParaRPr lang="en-US" dirty="0"/>
          </a:p>
        </p:txBody>
      </p:sp>
      <p:sp>
        <p:nvSpPr>
          <p:cNvPr id="43011" name="Rectangle 5"/>
          <p:cNvSpPr>
            <a:spLocks noGrp="1" noChangeArrowheads="1"/>
          </p:cNvSpPr>
          <p:nvPr>
            <p:ph type="title"/>
          </p:nvPr>
        </p:nvSpPr>
        <p:spPr/>
        <p:txBody>
          <a:bodyPr/>
          <a:lstStyle/>
          <a:p>
            <a:pPr eaLnBrk="1" hangingPunct="1"/>
            <a:r>
              <a:rPr lang="en-US" sz="2800" dirty="0" smtClean="0"/>
              <a:t>Bond Rating Criteria (Continued)</a:t>
            </a:r>
          </a:p>
        </p:txBody>
      </p:sp>
      <p:sp>
        <p:nvSpPr>
          <p:cNvPr id="43012" name="Rectangle 6"/>
          <p:cNvSpPr>
            <a:spLocks noGrp="1" noChangeArrowheads="1"/>
          </p:cNvSpPr>
          <p:nvPr>
            <p:ph type="body" idx="1"/>
          </p:nvPr>
        </p:nvSpPr>
        <p:spPr/>
        <p:txBody>
          <a:bodyPr/>
          <a:lstStyle/>
          <a:p>
            <a:pPr eaLnBrk="1" hangingPunct="1"/>
            <a:r>
              <a:rPr lang="en-US" dirty="0" smtClean="0"/>
              <a:t>Other Qualitative Factors:</a:t>
            </a:r>
          </a:p>
          <a:p>
            <a:pPr lvl="1" eaLnBrk="1" hangingPunct="1"/>
            <a:r>
              <a:rPr lang="en-US" dirty="0" smtClean="0"/>
              <a:t>Earnings stability</a:t>
            </a:r>
          </a:p>
          <a:p>
            <a:pPr lvl="1" eaLnBrk="1" hangingPunct="1"/>
            <a:r>
              <a:rPr lang="en-US" dirty="0" smtClean="0"/>
              <a:t>Regulatory environment</a:t>
            </a:r>
          </a:p>
          <a:p>
            <a:pPr lvl="1" eaLnBrk="1" hangingPunct="1"/>
            <a:r>
              <a:rPr lang="en-US" dirty="0" smtClean="0"/>
              <a:t>International Exposure</a:t>
            </a:r>
          </a:p>
          <a:p>
            <a:pPr lvl="1" eaLnBrk="1" hangingPunct="1"/>
            <a:r>
              <a:rPr lang="en-US" dirty="0" smtClean="0"/>
              <a:t>Etc.</a:t>
            </a:r>
            <a:endParaRPr lang="en-US" dirty="0"/>
          </a:p>
          <a:p>
            <a:pPr marL="0" indent="0" eaLnBrk="1" hangingPunct="1">
              <a:buNone/>
            </a:pPr>
            <a:r>
              <a:rPr lang="en-US" dirty="0" smtClean="0"/>
              <a:t>Upgrades and Downgrades: rating agencies review outstanding bonds on a periodic basis and re-rate if necessary.</a:t>
            </a:r>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5-11d Bonds Ratings and the Default Risk Premium: Impact of Bond Rating</a:t>
            </a:r>
            <a:endParaRPr lang="en-US" sz="2400" dirty="0"/>
          </a:p>
        </p:txBody>
      </p:sp>
      <p:sp>
        <p:nvSpPr>
          <p:cNvPr id="3" name="Content Placeholder 2"/>
          <p:cNvSpPr>
            <a:spLocks noGrp="1"/>
          </p:cNvSpPr>
          <p:nvPr>
            <p:ph idx="1"/>
          </p:nvPr>
        </p:nvSpPr>
        <p:spPr/>
        <p:txBody>
          <a:bodyPr/>
          <a:lstStyle/>
          <a:p>
            <a:r>
              <a:rPr lang="en-US" dirty="0" smtClean="0"/>
              <a:t>The rating has a direct, measurable influence on the bond’s interest rate and the firm’s cost of capital.</a:t>
            </a:r>
          </a:p>
          <a:p>
            <a:r>
              <a:rPr lang="en-US" dirty="0" smtClean="0"/>
              <a:t>Many institutional investors are restricted to investment grade securities only.</a:t>
            </a:r>
            <a:endParaRPr lang="en-US" dirty="0"/>
          </a:p>
        </p:txBody>
      </p:sp>
      <p:sp>
        <p:nvSpPr>
          <p:cNvPr id="4" name="Slide Number Placeholder 3"/>
          <p:cNvSpPr>
            <a:spLocks noGrp="1"/>
          </p:cNvSpPr>
          <p:nvPr>
            <p:ph type="sldNum" sz="quarter" idx="12"/>
          </p:nvPr>
        </p:nvSpPr>
        <p:spPr/>
        <p:txBody>
          <a:bodyPr/>
          <a:lstStyle/>
          <a:p>
            <a:pPr>
              <a:defRPr/>
            </a:pPr>
            <a:fld id="{C62AD572-EBC4-4935-B369-C2C8AFA77521}" type="slidenum">
              <a:rPr lang="en-US" smtClean="0"/>
              <a:pPr>
                <a:defRPr/>
              </a:pPr>
              <a:t>49</a:t>
            </a:fld>
            <a:endParaRPr lang="en-US" dirty="0"/>
          </a:p>
        </p:txBody>
      </p:sp>
    </p:spTree>
    <p:extLst>
      <p:ext uri="{BB962C8B-B14F-4D97-AF65-F5344CB8AC3E}">
        <p14:creationId xmlns:p14="http://schemas.microsoft.com/office/powerpoint/2010/main" val="9014052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5-1 Who Issues Bonds:</a:t>
            </a:r>
            <a:br>
              <a:rPr lang="en-US" dirty="0" smtClean="0"/>
            </a:br>
            <a:r>
              <a:rPr lang="en-US" sz="3200" dirty="0" smtClean="0"/>
              <a:t>Bond: long-term debt instrument.</a:t>
            </a:r>
            <a:endParaRPr lang="en-US" sz="32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098351815"/>
              </p:ext>
            </p:extLst>
          </p:nvPr>
        </p:nvGraphicFramePr>
        <p:xfrm>
          <a:off x="1255712" y="1905000"/>
          <a:ext cx="7659687" cy="3316285"/>
        </p:xfrm>
        <a:graphic>
          <a:graphicData uri="http://schemas.openxmlformats.org/drawingml/2006/table">
            <a:tbl>
              <a:tblPr firstRow="1" bandRow="1">
                <a:tableStyleId>{5C22544A-7EE6-4342-B048-85BDC9FD1C3A}</a:tableStyleId>
              </a:tblPr>
              <a:tblGrid>
                <a:gridCol w="2628249"/>
                <a:gridCol w="2515719"/>
                <a:gridCol w="2515719"/>
              </a:tblGrid>
              <a:tr h="663257">
                <a:tc>
                  <a:txBody>
                    <a:bodyPr/>
                    <a:lstStyle/>
                    <a:p>
                      <a:endParaRPr lang="en-US" dirty="0"/>
                    </a:p>
                  </a:txBody>
                  <a:tcPr/>
                </a:tc>
                <a:tc>
                  <a:txBody>
                    <a:bodyPr/>
                    <a:lstStyle/>
                    <a:p>
                      <a:endParaRPr lang="en-US"/>
                    </a:p>
                  </a:txBody>
                  <a:tcPr/>
                </a:tc>
                <a:tc>
                  <a:txBody>
                    <a:bodyPr/>
                    <a:lstStyle/>
                    <a:p>
                      <a:endParaRPr lang="en-US" dirty="0"/>
                    </a:p>
                  </a:txBody>
                  <a:tcPr/>
                </a:tc>
              </a:tr>
              <a:tr h="663257">
                <a:tc>
                  <a:txBody>
                    <a:bodyPr/>
                    <a:lstStyle/>
                    <a:p>
                      <a:endParaRPr lang="en-US"/>
                    </a:p>
                  </a:txBody>
                  <a:tcPr/>
                </a:tc>
                <a:tc>
                  <a:txBody>
                    <a:bodyPr/>
                    <a:lstStyle/>
                    <a:p>
                      <a:endParaRPr lang="en-US"/>
                    </a:p>
                  </a:txBody>
                  <a:tcPr/>
                </a:tc>
                <a:tc>
                  <a:txBody>
                    <a:bodyPr/>
                    <a:lstStyle/>
                    <a:p>
                      <a:endParaRPr lang="en-US"/>
                    </a:p>
                  </a:txBody>
                  <a:tcPr/>
                </a:tc>
              </a:tr>
              <a:tr h="663257">
                <a:tc>
                  <a:txBody>
                    <a:bodyPr/>
                    <a:lstStyle/>
                    <a:p>
                      <a:endParaRPr lang="en-US"/>
                    </a:p>
                  </a:txBody>
                  <a:tcPr/>
                </a:tc>
                <a:tc>
                  <a:txBody>
                    <a:bodyPr/>
                    <a:lstStyle/>
                    <a:p>
                      <a:endParaRPr lang="en-US"/>
                    </a:p>
                  </a:txBody>
                  <a:tcPr/>
                </a:tc>
                <a:tc>
                  <a:txBody>
                    <a:bodyPr/>
                    <a:lstStyle/>
                    <a:p>
                      <a:endParaRPr lang="en-US"/>
                    </a:p>
                  </a:txBody>
                  <a:tcPr/>
                </a:tc>
              </a:tr>
              <a:tr h="663257">
                <a:tc>
                  <a:txBody>
                    <a:bodyPr/>
                    <a:lstStyle/>
                    <a:p>
                      <a:endParaRPr lang="en-US"/>
                    </a:p>
                  </a:txBody>
                  <a:tcPr/>
                </a:tc>
                <a:tc>
                  <a:txBody>
                    <a:bodyPr/>
                    <a:lstStyle/>
                    <a:p>
                      <a:endParaRPr lang="en-US" dirty="0"/>
                    </a:p>
                  </a:txBody>
                  <a:tcPr/>
                </a:tc>
                <a:tc>
                  <a:txBody>
                    <a:bodyPr/>
                    <a:lstStyle/>
                    <a:p>
                      <a:endParaRPr lang="en-US"/>
                    </a:p>
                  </a:txBody>
                  <a:tcPr/>
                </a:tc>
              </a:tr>
              <a:tr h="663257">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
        <p:nvSpPr>
          <p:cNvPr id="4" name="Slide Number Placeholder 3"/>
          <p:cNvSpPr>
            <a:spLocks noGrp="1"/>
          </p:cNvSpPr>
          <p:nvPr>
            <p:ph type="sldNum" sz="quarter" idx="12"/>
          </p:nvPr>
        </p:nvSpPr>
        <p:spPr/>
        <p:txBody>
          <a:bodyPr/>
          <a:lstStyle/>
          <a:p>
            <a:pPr>
              <a:defRPr/>
            </a:pPr>
            <a:fld id="{C62AD572-EBC4-4935-B369-C2C8AFA77521}" type="slidenum">
              <a:rPr lang="en-US" smtClean="0"/>
              <a:pPr>
                <a:defRPr/>
              </a:pPr>
              <a:t>5</a:t>
            </a:fld>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3670570283"/>
              </p:ext>
            </p:extLst>
          </p:nvPr>
        </p:nvGraphicFramePr>
        <p:xfrm>
          <a:off x="1219200" y="1905000"/>
          <a:ext cx="7696200" cy="3733800"/>
        </p:xfrm>
        <a:graphic>
          <a:graphicData uri="http://schemas.openxmlformats.org/presentationml/2006/ole">
            <mc:AlternateContent xmlns:mc="http://schemas.openxmlformats.org/markup-compatibility/2006">
              <mc:Choice xmlns:v="urn:schemas-microsoft-com:vml" Requires="v">
                <p:oleObj spid="_x0000_s1047" name="Document" r:id="rId3" imgW="5626100" imgH="1816100" progId="Word.Document.12">
                  <p:embed/>
                </p:oleObj>
              </mc:Choice>
              <mc:Fallback>
                <p:oleObj name="Document" r:id="rId3" imgW="5626100" imgH="1816100" progId="Word.Document.12">
                  <p:embed/>
                  <p:pic>
                    <p:nvPicPr>
                      <p:cNvPr id="0" name=""/>
                      <p:cNvPicPr/>
                      <p:nvPr/>
                    </p:nvPicPr>
                    <p:blipFill>
                      <a:blip r:embed="rId4"/>
                      <a:stretch>
                        <a:fillRect/>
                      </a:stretch>
                    </p:blipFill>
                    <p:spPr>
                      <a:xfrm>
                        <a:off x="1219200" y="1905000"/>
                        <a:ext cx="7696200" cy="3733800"/>
                      </a:xfrm>
                      <a:prstGeom prst="rect">
                        <a:avLst/>
                      </a:prstGeom>
                    </p:spPr>
                  </p:pic>
                </p:oleObj>
              </mc:Fallback>
            </mc:AlternateContent>
          </a:graphicData>
        </a:graphic>
      </p:graphicFrame>
    </p:spTree>
    <p:extLst>
      <p:ext uri="{BB962C8B-B14F-4D97-AF65-F5344CB8AC3E}">
        <p14:creationId xmlns:p14="http://schemas.microsoft.com/office/powerpoint/2010/main" val="164796935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3D7678D6-8D8D-404A-B58E-CBC6368DBF92}" type="slidenum">
              <a:rPr lang="en-US"/>
              <a:pPr>
                <a:defRPr/>
              </a:pPr>
              <a:t>50</a:t>
            </a:fld>
            <a:endParaRPr lang="en-US" dirty="0"/>
          </a:p>
        </p:txBody>
      </p:sp>
      <p:sp>
        <p:nvSpPr>
          <p:cNvPr id="36867" name="Rectangle 2"/>
          <p:cNvSpPr>
            <a:spLocks noGrp="1" noChangeArrowheads="1"/>
          </p:cNvSpPr>
          <p:nvPr>
            <p:ph type="title"/>
          </p:nvPr>
        </p:nvSpPr>
        <p:spPr/>
        <p:txBody>
          <a:bodyPr/>
          <a:lstStyle/>
          <a:p>
            <a:pPr eaLnBrk="1" hangingPunct="1"/>
            <a:r>
              <a:rPr lang="en-US" sz="3600" dirty="0" smtClean="0"/>
              <a:t>5-12 The Liquidity Premium</a:t>
            </a:r>
            <a:r>
              <a:rPr lang="en-US" sz="3600" dirty="0"/>
              <a:t> </a:t>
            </a:r>
            <a:r>
              <a:rPr lang="en-US" sz="3600" dirty="0" smtClean="0"/>
              <a:t>(LP)</a:t>
            </a:r>
          </a:p>
        </p:txBody>
      </p:sp>
      <p:sp>
        <p:nvSpPr>
          <p:cNvPr id="36868" name="Rectangle 3"/>
          <p:cNvSpPr>
            <a:spLocks noGrp="1" noChangeArrowheads="1"/>
          </p:cNvSpPr>
          <p:nvPr>
            <p:ph type="body" idx="1"/>
          </p:nvPr>
        </p:nvSpPr>
        <p:spPr/>
        <p:txBody>
          <a:bodyPr/>
          <a:lstStyle/>
          <a:p>
            <a:pPr eaLnBrk="1" hangingPunct="1"/>
            <a:r>
              <a:rPr lang="en-US" sz="2000" dirty="0" smtClean="0"/>
              <a:t>LP: charged </a:t>
            </a:r>
            <a:r>
              <a:rPr lang="en-US" sz="2000" dirty="0"/>
              <a:t>by </a:t>
            </a:r>
            <a:r>
              <a:rPr lang="en-US" sz="2000" dirty="0" smtClean="0"/>
              <a:t>investors </a:t>
            </a:r>
            <a:r>
              <a:rPr lang="en-US" sz="2000" dirty="0"/>
              <a:t>to reflect the fact that some securities can’t be converted to cash on short notice at a “reasonable” price</a:t>
            </a:r>
            <a:r>
              <a:rPr lang="en-US" sz="2000" dirty="0" smtClean="0"/>
              <a:t>.</a:t>
            </a:r>
          </a:p>
          <a:p>
            <a:pPr eaLnBrk="1" hangingPunct="1"/>
            <a:r>
              <a:rPr lang="en-US" sz="2000" dirty="0" smtClean="0"/>
              <a:t>A “bond spread” is often calculated as the difference between a corporate bond’s yield and a Treasury security’s yield of the same maturity.  Therefore:</a:t>
            </a:r>
          </a:p>
          <a:p>
            <a:pPr lvl="1" eaLnBrk="1" hangingPunct="1"/>
            <a:r>
              <a:rPr lang="en-US" sz="2000" dirty="0" smtClean="0"/>
              <a:t>Bond Spread = DRP + </a:t>
            </a:r>
            <a:r>
              <a:rPr lang="en-US" sz="2000" dirty="0" smtClean="0"/>
              <a:t>LP</a:t>
            </a:r>
            <a:endParaRPr lang="en-US" sz="2000" dirty="0" smtClean="0"/>
          </a:p>
          <a:p>
            <a:pPr eaLnBrk="1" hangingPunct="1"/>
            <a:r>
              <a:rPr lang="en-US" sz="2000" dirty="0" smtClean="0"/>
              <a:t>Bond’s of large, strong companies often have very small LPs.  Bond’s of small companies often have LPs as high as 2%.</a:t>
            </a:r>
          </a:p>
          <a:p>
            <a:pPr marL="0" indent="0" eaLnBrk="1" hangingPunct="1">
              <a:buNone/>
            </a:pPr>
            <a:endParaRPr lang="en-US" sz="2800" dirty="0" smtClean="0"/>
          </a:p>
        </p:txBody>
      </p:sp>
    </p:spTree>
    <p:extLst>
      <p:ext uri="{BB962C8B-B14F-4D97-AF65-F5344CB8AC3E}">
        <p14:creationId xmlns:p14="http://schemas.microsoft.com/office/powerpoint/2010/main" val="428465882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BBE10FF7-507E-40BC-8D27-73E3060B75A4}" type="slidenum">
              <a:rPr lang="en-US"/>
              <a:pPr>
                <a:defRPr/>
              </a:pPr>
              <a:t>51</a:t>
            </a:fld>
            <a:endParaRPr lang="en-US" dirty="0"/>
          </a:p>
        </p:txBody>
      </p:sp>
      <p:sp>
        <p:nvSpPr>
          <p:cNvPr id="51203" name="Rectangle 7"/>
          <p:cNvSpPr>
            <a:spLocks noGrp="1" noChangeArrowheads="1"/>
          </p:cNvSpPr>
          <p:nvPr>
            <p:ph type="title"/>
          </p:nvPr>
        </p:nvSpPr>
        <p:spPr/>
        <p:txBody>
          <a:bodyPr/>
          <a:lstStyle/>
          <a:p>
            <a:pPr eaLnBrk="1" hangingPunct="1"/>
            <a:r>
              <a:rPr lang="en-US" sz="3600" dirty="0" smtClean="0"/>
              <a:t>5-15 Bankruptcy and Reorganization</a:t>
            </a:r>
          </a:p>
        </p:txBody>
      </p:sp>
      <p:sp>
        <p:nvSpPr>
          <p:cNvPr id="51204" name="Rectangle 8"/>
          <p:cNvSpPr>
            <a:spLocks noGrp="1" noChangeArrowheads="1"/>
          </p:cNvSpPr>
          <p:nvPr>
            <p:ph type="body" idx="1"/>
          </p:nvPr>
        </p:nvSpPr>
        <p:spPr/>
        <p:txBody>
          <a:bodyPr/>
          <a:lstStyle/>
          <a:p>
            <a:pPr eaLnBrk="1" hangingPunct="1"/>
            <a:r>
              <a:rPr lang="en-US" dirty="0" smtClean="0"/>
              <a:t>Two main chapters of Federal Bankruptcy Act:</a:t>
            </a:r>
          </a:p>
          <a:p>
            <a:pPr lvl="1" eaLnBrk="1" hangingPunct="1"/>
            <a:r>
              <a:rPr lang="en-US" dirty="0" smtClean="0"/>
              <a:t>Chapter 7: Liquidation</a:t>
            </a:r>
          </a:p>
          <a:p>
            <a:pPr lvl="1" eaLnBrk="1" hangingPunct="1"/>
            <a:r>
              <a:rPr lang="en-US" dirty="0"/>
              <a:t>Chapter 11: Reorganization</a:t>
            </a:r>
            <a:endParaRPr lang="en-US" dirty="0" smtClean="0"/>
          </a:p>
          <a:p>
            <a:pPr eaLnBrk="1" hangingPunct="1"/>
            <a:r>
              <a:rPr lang="en-US" dirty="0" smtClean="0"/>
              <a:t>Typically, company wants Chapter 11, creditors may prefer Chapter 7.</a:t>
            </a:r>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C1AF6E86-D2E6-449A-A73D-870A09554EE1}" type="slidenum">
              <a:rPr lang="en-US"/>
              <a:pPr>
                <a:defRPr/>
              </a:pPr>
              <a:t>52</a:t>
            </a:fld>
            <a:endParaRPr lang="en-US" dirty="0"/>
          </a:p>
        </p:txBody>
      </p:sp>
      <p:sp>
        <p:nvSpPr>
          <p:cNvPr id="52227" name="Rectangle 3"/>
          <p:cNvSpPr>
            <a:spLocks noGrp="1" noChangeArrowheads="1"/>
          </p:cNvSpPr>
          <p:nvPr>
            <p:ph type="title"/>
          </p:nvPr>
        </p:nvSpPr>
        <p:spPr/>
        <p:txBody>
          <a:bodyPr/>
          <a:lstStyle/>
          <a:p>
            <a:pPr eaLnBrk="1" hangingPunct="1"/>
            <a:r>
              <a:rPr lang="en-US" sz="3600" dirty="0" smtClean="0"/>
              <a:t>Business Bankruptcy</a:t>
            </a:r>
          </a:p>
        </p:txBody>
      </p:sp>
      <p:sp>
        <p:nvSpPr>
          <p:cNvPr id="52228" name="Rectangle 4"/>
          <p:cNvSpPr>
            <a:spLocks noGrp="1" noChangeArrowheads="1"/>
          </p:cNvSpPr>
          <p:nvPr>
            <p:ph type="body" idx="1"/>
          </p:nvPr>
        </p:nvSpPr>
        <p:spPr/>
        <p:txBody>
          <a:bodyPr/>
          <a:lstStyle/>
          <a:p>
            <a:pPr eaLnBrk="1" hangingPunct="1"/>
            <a:r>
              <a:rPr lang="en-US" sz="2800" dirty="0" smtClean="0"/>
              <a:t>If company can’t meet its obligations, it can file under Chapter 11.  That stops creditors from foreclosing, taking assets, and shutting down the business.</a:t>
            </a:r>
          </a:p>
          <a:p>
            <a:pPr eaLnBrk="1" hangingPunct="1"/>
            <a:r>
              <a:rPr lang="en-US" sz="2800" dirty="0" smtClean="0"/>
              <a:t>Company has 120 days to propose a reorganization plan after filing for chapter 11 bankruptcy.</a:t>
            </a:r>
          </a:p>
          <a:p>
            <a:pPr lvl="1" eaLnBrk="1" hangingPunct="1"/>
            <a:r>
              <a:rPr lang="en-US" sz="2400" dirty="0" smtClean="0"/>
              <a:t>Court appoints a “trustee” to supervise reorganization. </a:t>
            </a:r>
          </a:p>
          <a:p>
            <a:pPr lvl="1" eaLnBrk="1" hangingPunct="1"/>
            <a:r>
              <a:rPr lang="en-US" sz="2400" dirty="0" smtClean="0"/>
              <a:t>Management usually stays in control.</a:t>
            </a:r>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9ADE4483-2EB5-4581-9569-EBE1B62ADA5B}" type="slidenum">
              <a:rPr lang="en-US"/>
              <a:pPr>
                <a:defRPr/>
              </a:pPr>
              <a:t>53</a:t>
            </a:fld>
            <a:endParaRPr lang="en-US" dirty="0"/>
          </a:p>
        </p:txBody>
      </p:sp>
      <p:sp>
        <p:nvSpPr>
          <p:cNvPr id="53251" name="Rectangle 3"/>
          <p:cNvSpPr>
            <a:spLocks noGrp="1" noChangeArrowheads="1"/>
          </p:cNvSpPr>
          <p:nvPr>
            <p:ph type="title"/>
          </p:nvPr>
        </p:nvSpPr>
        <p:spPr/>
        <p:txBody>
          <a:bodyPr/>
          <a:lstStyle/>
          <a:p>
            <a:pPr eaLnBrk="1" hangingPunct="1"/>
            <a:r>
              <a:rPr lang="en-US" sz="3600" dirty="0" smtClean="0"/>
              <a:t>Business Bankruptcy (Continued)</a:t>
            </a:r>
          </a:p>
        </p:txBody>
      </p:sp>
      <p:sp>
        <p:nvSpPr>
          <p:cNvPr id="53252" name="Rectangle 4"/>
          <p:cNvSpPr>
            <a:spLocks noGrp="1" noChangeArrowheads="1"/>
          </p:cNvSpPr>
          <p:nvPr>
            <p:ph type="body" idx="1"/>
          </p:nvPr>
        </p:nvSpPr>
        <p:spPr/>
        <p:txBody>
          <a:bodyPr/>
          <a:lstStyle/>
          <a:p>
            <a:pPr eaLnBrk="1" hangingPunct="1"/>
            <a:r>
              <a:rPr lang="en-US" dirty="0" smtClean="0"/>
              <a:t>Company must demonstrate in its reorganization plan that it is “worth more alive than dead”. </a:t>
            </a:r>
          </a:p>
          <a:p>
            <a:pPr eaLnBrk="1" hangingPunct="1"/>
            <a:r>
              <a:rPr lang="en-US" dirty="0" smtClean="0"/>
              <a:t>Otherwise, judge will order liquidation under Chapter 7.</a:t>
            </a:r>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81CFAA80-0B03-459A-B94C-9943193A1E04}" type="slidenum">
              <a:rPr lang="en-US"/>
              <a:pPr>
                <a:defRPr/>
              </a:pPr>
              <a:t>54</a:t>
            </a:fld>
            <a:endParaRPr lang="en-US" dirty="0"/>
          </a:p>
        </p:txBody>
      </p:sp>
      <p:sp>
        <p:nvSpPr>
          <p:cNvPr id="55299" name="Rectangle 4"/>
          <p:cNvSpPr>
            <a:spLocks noGrp="1" noChangeArrowheads="1"/>
          </p:cNvSpPr>
          <p:nvPr>
            <p:ph type="title"/>
          </p:nvPr>
        </p:nvSpPr>
        <p:spPr/>
        <p:txBody>
          <a:bodyPr/>
          <a:lstStyle/>
          <a:p>
            <a:pPr eaLnBrk="1" hangingPunct="1"/>
            <a:r>
              <a:rPr lang="en-US" sz="3600" dirty="0" smtClean="0"/>
              <a:t>Business Bankruptcy (Continued)</a:t>
            </a:r>
          </a:p>
        </p:txBody>
      </p:sp>
      <p:sp>
        <p:nvSpPr>
          <p:cNvPr id="55300" name="Rectangle 5"/>
          <p:cNvSpPr>
            <a:spLocks noGrp="1" noChangeArrowheads="1"/>
          </p:cNvSpPr>
          <p:nvPr>
            <p:ph type="body" idx="1"/>
          </p:nvPr>
        </p:nvSpPr>
        <p:spPr/>
        <p:txBody>
          <a:bodyPr/>
          <a:lstStyle/>
          <a:p>
            <a:pPr eaLnBrk="1" hangingPunct="1">
              <a:lnSpc>
                <a:spcPct val="90000"/>
              </a:lnSpc>
            </a:pPr>
            <a:r>
              <a:rPr lang="en-US" sz="2800" dirty="0" smtClean="0"/>
              <a:t>In a liquidation, unsecured creditors generally get zero.  This makes them more willing to participate in reorganization even though their claims are greatly scaled back.</a:t>
            </a:r>
          </a:p>
          <a:p>
            <a:pPr eaLnBrk="1" hangingPunct="1">
              <a:lnSpc>
                <a:spcPct val="90000"/>
              </a:lnSpc>
            </a:pPr>
            <a:r>
              <a:rPr lang="en-US" sz="2800" dirty="0" smtClean="0"/>
              <a:t>Various groups of creditors vote on the reorganization plan.  If both the majority of the creditors and the judge approve, company “emerges” from bankruptcy with lower debts, reduced interest charges, and a chance for success.</a:t>
            </a:r>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02856D3E-B876-431D-9CB8-99919C77B3D2}" type="slidenum">
              <a:rPr lang="en-US"/>
              <a:pPr>
                <a:defRPr/>
              </a:pPr>
              <a:t>55</a:t>
            </a:fld>
            <a:endParaRPr lang="en-US" dirty="0"/>
          </a:p>
        </p:txBody>
      </p:sp>
      <p:sp>
        <p:nvSpPr>
          <p:cNvPr id="54275" name="Rectangle 3"/>
          <p:cNvSpPr>
            <a:spLocks noGrp="1" noChangeArrowheads="1"/>
          </p:cNvSpPr>
          <p:nvPr>
            <p:ph type="title"/>
          </p:nvPr>
        </p:nvSpPr>
        <p:spPr/>
        <p:txBody>
          <a:bodyPr/>
          <a:lstStyle/>
          <a:p>
            <a:pPr eaLnBrk="1" hangingPunct="1"/>
            <a:r>
              <a:rPr lang="en-US" sz="3600" dirty="0" smtClean="0"/>
              <a:t>If the company is liquidated, here’s the payment priority:</a:t>
            </a:r>
          </a:p>
        </p:txBody>
      </p:sp>
      <p:sp>
        <p:nvSpPr>
          <p:cNvPr id="54276" name="Rectangle 4"/>
          <p:cNvSpPr>
            <a:spLocks noGrp="1" noChangeArrowheads="1"/>
          </p:cNvSpPr>
          <p:nvPr>
            <p:ph type="body" idx="1"/>
          </p:nvPr>
        </p:nvSpPr>
        <p:spPr/>
        <p:txBody>
          <a:bodyPr/>
          <a:lstStyle/>
          <a:p>
            <a:pPr eaLnBrk="1" hangingPunct="1">
              <a:lnSpc>
                <a:spcPct val="80000"/>
              </a:lnSpc>
            </a:pPr>
            <a:r>
              <a:rPr lang="en-US" sz="2400" dirty="0" smtClean="0"/>
              <a:t>Past due property taxes</a:t>
            </a:r>
          </a:p>
          <a:p>
            <a:pPr eaLnBrk="1" hangingPunct="1">
              <a:lnSpc>
                <a:spcPct val="80000"/>
              </a:lnSpc>
            </a:pPr>
            <a:r>
              <a:rPr lang="en-US" sz="2400" i="1" dirty="0" smtClean="0">
                <a:solidFill>
                  <a:srgbClr val="FF0000"/>
                </a:solidFill>
              </a:rPr>
              <a:t>Secured creditors from sale of secured assets</a:t>
            </a:r>
          </a:p>
          <a:p>
            <a:pPr eaLnBrk="1" hangingPunct="1">
              <a:lnSpc>
                <a:spcPct val="80000"/>
              </a:lnSpc>
            </a:pPr>
            <a:r>
              <a:rPr lang="en-US" sz="2400" dirty="0" smtClean="0"/>
              <a:t>Trustee’s costs</a:t>
            </a:r>
          </a:p>
          <a:p>
            <a:pPr eaLnBrk="1" hangingPunct="1">
              <a:lnSpc>
                <a:spcPct val="80000"/>
              </a:lnSpc>
            </a:pPr>
            <a:r>
              <a:rPr lang="en-US" sz="2400" dirty="0" smtClean="0"/>
              <a:t>Expenses incurred after bankruptcy filing</a:t>
            </a:r>
          </a:p>
          <a:p>
            <a:pPr eaLnBrk="1" hangingPunct="1">
              <a:lnSpc>
                <a:spcPct val="80000"/>
              </a:lnSpc>
            </a:pPr>
            <a:r>
              <a:rPr lang="en-US" sz="2400" dirty="0" smtClean="0"/>
              <a:t>Wages and unpaid benefit contributions, subject to limits</a:t>
            </a:r>
          </a:p>
          <a:p>
            <a:pPr eaLnBrk="1" hangingPunct="1">
              <a:lnSpc>
                <a:spcPct val="80000"/>
              </a:lnSpc>
            </a:pPr>
            <a:r>
              <a:rPr lang="en-US" sz="2400" dirty="0" smtClean="0"/>
              <a:t>Unsecured customer deposits, subject to limits</a:t>
            </a:r>
          </a:p>
          <a:p>
            <a:pPr eaLnBrk="1" hangingPunct="1">
              <a:lnSpc>
                <a:spcPct val="80000"/>
              </a:lnSpc>
            </a:pPr>
            <a:r>
              <a:rPr lang="en-US" sz="2400" dirty="0" smtClean="0"/>
              <a:t>Taxes due</a:t>
            </a:r>
          </a:p>
          <a:p>
            <a:pPr eaLnBrk="1" hangingPunct="1">
              <a:lnSpc>
                <a:spcPct val="80000"/>
              </a:lnSpc>
            </a:pPr>
            <a:r>
              <a:rPr lang="en-US" sz="2400" dirty="0" smtClean="0"/>
              <a:t>Unfunded pension plan liabilities</a:t>
            </a:r>
          </a:p>
          <a:p>
            <a:pPr eaLnBrk="1" hangingPunct="1">
              <a:lnSpc>
                <a:spcPct val="80000"/>
              </a:lnSpc>
            </a:pPr>
            <a:r>
              <a:rPr lang="en-US" sz="2400" i="1" dirty="0" smtClean="0">
                <a:solidFill>
                  <a:srgbClr val="FF0000"/>
                </a:solidFill>
              </a:rPr>
              <a:t>Unsecured creditors</a:t>
            </a:r>
          </a:p>
          <a:p>
            <a:pPr eaLnBrk="1" hangingPunct="1">
              <a:lnSpc>
                <a:spcPct val="80000"/>
              </a:lnSpc>
            </a:pPr>
            <a:r>
              <a:rPr lang="en-US" sz="2400" dirty="0" smtClean="0">
                <a:solidFill>
                  <a:srgbClr val="FF0000"/>
                </a:solidFill>
              </a:rPr>
              <a:t>Preferred stockholders (up to the par value)</a:t>
            </a:r>
          </a:p>
          <a:p>
            <a:pPr eaLnBrk="1" hangingPunct="1">
              <a:lnSpc>
                <a:spcPct val="80000"/>
              </a:lnSpc>
            </a:pPr>
            <a:r>
              <a:rPr lang="en-US" sz="2400" dirty="0" smtClean="0">
                <a:solidFill>
                  <a:srgbClr val="FF0000"/>
                </a:solidFill>
              </a:rPr>
              <a:t>Common stockholders (usually nothing) </a:t>
            </a:r>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 Problems</a:t>
            </a:r>
            <a:endParaRPr lang="en-US" dirty="0"/>
          </a:p>
        </p:txBody>
      </p:sp>
      <p:sp>
        <p:nvSpPr>
          <p:cNvPr id="3" name="Content Placeholder 2"/>
          <p:cNvSpPr>
            <a:spLocks noGrp="1"/>
          </p:cNvSpPr>
          <p:nvPr>
            <p:ph idx="1"/>
          </p:nvPr>
        </p:nvSpPr>
        <p:spPr/>
        <p:txBody>
          <a:bodyPr/>
          <a:lstStyle/>
          <a:p>
            <a:r>
              <a:rPr lang="en-US" b="1" i="1" dirty="0"/>
              <a:t>Questions on </a:t>
            </a:r>
            <a:r>
              <a:rPr lang="en-US" b="1" i="1" dirty="0" smtClean="0"/>
              <a:t>P231:</a:t>
            </a:r>
          </a:p>
          <a:p>
            <a:pPr marL="0" indent="0">
              <a:buNone/>
            </a:pPr>
            <a:r>
              <a:rPr lang="en-US" b="1" i="1" dirty="0"/>
              <a:t>	</a:t>
            </a:r>
            <a:r>
              <a:rPr lang="en-US" sz="2000" b="1" i="1" dirty="0" smtClean="0"/>
              <a:t>1 </a:t>
            </a:r>
            <a:r>
              <a:rPr lang="en-US" sz="2000" b="1" i="1" dirty="0"/>
              <a:t>a, b, </a:t>
            </a:r>
            <a:r>
              <a:rPr lang="en-US" sz="2000" b="1" i="1" dirty="0" smtClean="0"/>
              <a:t>d, </a:t>
            </a:r>
            <a:r>
              <a:rPr lang="en-US" sz="2000" b="1" i="1" dirty="0"/>
              <a:t>f, g, h, </a:t>
            </a:r>
            <a:r>
              <a:rPr lang="en-US" sz="2000" b="1" i="1" dirty="0" err="1"/>
              <a:t>i</a:t>
            </a:r>
            <a:r>
              <a:rPr lang="en-US" sz="2000" b="1" i="1" dirty="0" smtClean="0"/>
              <a:t>, j</a:t>
            </a:r>
            <a:r>
              <a:rPr lang="en-US" sz="2000" b="1" i="1" dirty="0"/>
              <a:t>, k, l</a:t>
            </a:r>
            <a:r>
              <a:rPr lang="en-US" sz="2000" b="1" i="1" dirty="0" smtClean="0"/>
              <a:t>.</a:t>
            </a:r>
            <a:endParaRPr lang="en-US" sz="2000" b="1" i="1" dirty="0"/>
          </a:p>
          <a:p>
            <a:pPr marL="0" indent="0">
              <a:buNone/>
            </a:pPr>
            <a:r>
              <a:rPr lang="en-US" sz="2000" b="1" i="1" dirty="0" smtClean="0"/>
              <a:t>	2</a:t>
            </a:r>
            <a:r>
              <a:rPr lang="en-US" sz="2000" b="1" i="1" dirty="0"/>
              <a:t>, </a:t>
            </a:r>
            <a:r>
              <a:rPr lang="en-US" sz="2000" b="1" i="1" dirty="0" smtClean="0"/>
              <a:t>3</a:t>
            </a:r>
            <a:r>
              <a:rPr lang="en-US" sz="2000" b="1" i="1" dirty="0"/>
              <a:t>;</a:t>
            </a:r>
            <a:endParaRPr lang="en-US" sz="2000" dirty="0"/>
          </a:p>
          <a:p>
            <a:r>
              <a:rPr lang="en-US" b="1" i="1" dirty="0"/>
              <a:t>Problems on </a:t>
            </a:r>
            <a:r>
              <a:rPr lang="en-US" b="1" i="1" dirty="0" smtClean="0"/>
              <a:t>P232:</a:t>
            </a:r>
          </a:p>
          <a:p>
            <a:pPr marL="0" indent="0">
              <a:buNone/>
            </a:pPr>
            <a:r>
              <a:rPr lang="en-US" b="1" i="1" dirty="0"/>
              <a:t>	</a:t>
            </a:r>
            <a:r>
              <a:rPr lang="en-US" sz="2000" b="1" i="1" dirty="0" smtClean="0"/>
              <a:t>1</a:t>
            </a:r>
            <a:r>
              <a:rPr lang="en-US" sz="2000" b="1" i="1" dirty="0"/>
              <a:t>, 7, 12, 13</a:t>
            </a:r>
            <a:r>
              <a:rPr lang="en-US" sz="2000" b="1" i="1" dirty="0" smtClean="0"/>
              <a:t>.</a:t>
            </a:r>
            <a:endParaRPr lang="en-US" sz="2000" dirty="0"/>
          </a:p>
        </p:txBody>
      </p:sp>
      <p:sp>
        <p:nvSpPr>
          <p:cNvPr id="4" name="Slide Number Placeholder 3"/>
          <p:cNvSpPr>
            <a:spLocks noGrp="1"/>
          </p:cNvSpPr>
          <p:nvPr>
            <p:ph type="sldNum" sz="quarter" idx="12"/>
          </p:nvPr>
        </p:nvSpPr>
        <p:spPr/>
        <p:txBody>
          <a:bodyPr/>
          <a:lstStyle/>
          <a:p>
            <a:pPr>
              <a:defRPr/>
            </a:pPr>
            <a:fld id="{C62AD572-EBC4-4935-B369-C2C8AFA77521}" type="slidenum">
              <a:rPr lang="en-US" smtClean="0"/>
              <a:pPr>
                <a:defRPr/>
              </a:pPr>
              <a:t>56</a:t>
            </a:fld>
            <a:endParaRPr lang="en-US" dirty="0"/>
          </a:p>
        </p:txBody>
      </p:sp>
    </p:spTree>
    <p:extLst>
      <p:ext uri="{BB962C8B-B14F-4D97-AF65-F5344CB8AC3E}">
        <p14:creationId xmlns:p14="http://schemas.microsoft.com/office/powerpoint/2010/main" val="1979291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7C1132A4-60B2-4818-B9E0-1B1E44BCF552}" type="slidenum">
              <a:rPr lang="en-US"/>
              <a:pPr>
                <a:defRPr/>
              </a:pPr>
              <a:t>6</a:t>
            </a:fld>
            <a:endParaRPr lang="en-US" dirty="0"/>
          </a:p>
        </p:txBody>
      </p:sp>
      <p:sp>
        <p:nvSpPr>
          <p:cNvPr id="6147" name="Rectangle 13"/>
          <p:cNvSpPr>
            <a:spLocks noGrp="1" noChangeArrowheads="1"/>
          </p:cNvSpPr>
          <p:nvPr>
            <p:ph type="title"/>
          </p:nvPr>
        </p:nvSpPr>
        <p:spPr/>
        <p:txBody>
          <a:bodyPr/>
          <a:lstStyle/>
          <a:p>
            <a:pPr eaLnBrk="1" hangingPunct="1"/>
            <a:r>
              <a:rPr lang="en-US" sz="4000" dirty="0" smtClean="0"/>
              <a:t>5-2 Key Characteristics of Bonds</a:t>
            </a:r>
          </a:p>
        </p:txBody>
      </p:sp>
      <p:sp>
        <p:nvSpPr>
          <p:cNvPr id="6148" name="Rectangle 14"/>
          <p:cNvSpPr>
            <a:spLocks noGrp="1" noChangeArrowheads="1"/>
          </p:cNvSpPr>
          <p:nvPr>
            <p:ph type="body" idx="1"/>
          </p:nvPr>
        </p:nvSpPr>
        <p:spPr/>
        <p:txBody>
          <a:bodyPr/>
          <a:lstStyle/>
          <a:p>
            <a:pPr eaLnBrk="1" hangingPunct="1"/>
            <a:r>
              <a:rPr lang="en-US" dirty="0" smtClean="0"/>
              <a:t>Par value:  Face amount; paid at maturity. Usually $1,000/bond.</a:t>
            </a:r>
          </a:p>
          <a:p>
            <a:pPr eaLnBrk="1" hangingPunct="1"/>
            <a:r>
              <a:rPr lang="en-US" dirty="0" smtClean="0"/>
              <a:t>Coupon (interest) rate</a:t>
            </a:r>
            <a:r>
              <a:rPr lang="en-US" dirty="0" smtClean="0"/>
              <a:t>:  Stated (annual) interest rate.  Multiply by par value to get dollars of interest. Fixed</a:t>
            </a:r>
            <a:r>
              <a:rPr lang="en-US" dirty="0"/>
              <a:t> </a:t>
            </a:r>
            <a:r>
              <a:rPr lang="en-US" dirty="0" smtClean="0"/>
              <a:t>in the contract at the time of issuance.</a:t>
            </a:r>
          </a:p>
          <a:p>
            <a:pPr eaLnBrk="1" hangingPunct="1"/>
            <a:endParaRPr lang="en-US" dirty="0" smtClean="0"/>
          </a:p>
        </p:txBody>
      </p:sp>
      <p:sp>
        <p:nvSpPr>
          <p:cNvPr id="6149" name="Rectangle 9"/>
          <p:cNvSpPr>
            <a:spLocks noChangeArrowheads="1"/>
          </p:cNvSpPr>
          <p:nvPr/>
        </p:nvSpPr>
        <p:spPr bwMode="auto">
          <a:xfrm>
            <a:off x="7550150" y="5867400"/>
            <a:ext cx="1212850"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a:spAutoFit/>
          </a:bodyPr>
          <a:lstStyle/>
          <a:p>
            <a:pPr eaLnBrk="0" hangingPunct="0"/>
            <a:r>
              <a:rPr lang="en-US" sz="2000" b="1" dirty="0"/>
              <a:t>(More…)</a:t>
            </a:r>
          </a:p>
        </p:txBody>
      </p:sp>
    </p:spTree>
    <p:extLst>
      <p:ext uri="{BB962C8B-B14F-4D97-AF65-F5344CB8AC3E}">
        <p14:creationId xmlns:p14="http://schemas.microsoft.com/office/powerpoint/2010/main" val="576842958"/>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F695E876-E21A-4B32-892C-DAC21D20F8F5}" type="slidenum">
              <a:rPr lang="en-US"/>
              <a:pPr>
                <a:defRPr/>
              </a:pPr>
              <a:t>7</a:t>
            </a:fld>
            <a:endParaRPr lang="en-US" dirty="0"/>
          </a:p>
        </p:txBody>
      </p:sp>
      <p:sp>
        <p:nvSpPr>
          <p:cNvPr id="7171" name="Rectangle 13"/>
          <p:cNvSpPr>
            <a:spLocks noGrp="1" noChangeArrowheads="1"/>
          </p:cNvSpPr>
          <p:nvPr>
            <p:ph type="body" idx="1"/>
          </p:nvPr>
        </p:nvSpPr>
        <p:spPr/>
        <p:txBody>
          <a:bodyPr/>
          <a:lstStyle/>
          <a:p>
            <a:pPr eaLnBrk="1" hangingPunct="1"/>
            <a:r>
              <a:rPr lang="en-US" dirty="0" smtClean="0"/>
              <a:t>Issue date:  Date when bond was issued.</a:t>
            </a:r>
          </a:p>
          <a:p>
            <a:pPr eaLnBrk="1" hangingPunct="1"/>
            <a:r>
              <a:rPr lang="en-US" dirty="0" smtClean="0"/>
              <a:t>Maturity date: Date when par value must be repaid.</a:t>
            </a:r>
          </a:p>
          <a:p>
            <a:pPr eaLnBrk="1" hangingPunct="1"/>
            <a:r>
              <a:rPr lang="en-US" dirty="0" smtClean="0"/>
              <a:t>Maturity: Years until maturity date. Declines over time.</a:t>
            </a:r>
          </a:p>
        </p:txBody>
      </p:sp>
      <p:sp>
        <p:nvSpPr>
          <p:cNvPr id="5" name="Rectangle 13"/>
          <p:cNvSpPr>
            <a:spLocks noGrp="1" noChangeArrowheads="1"/>
          </p:cNvSpPr>
          <p:nvPr>
            <p:ph type="title"/>
          </p:nvPr>
        </p:nvSpPr>
        <p:spPr>
          <a:xfrm>
            <a:off x="1150938" y="214313"/>
            <a:ext cx="7793037" cy="1462087"/>
          </a:xfrm>
        </p:spPr>
        <p:txBody>
          <a:bodyPr/>
          <a:lstStyle/>
          <a:p>
            <a:pPr eaLnBrk="1" hangingPunct="1"/>
            <a:r>
              <a:rPr lang="en-US" sz="3200" dirty="0" smtClean="0"/>
              <a:t>Key Characteristics of Bonds (continued)</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4DA71C2D-6685-41AE-9473-795B43D048C9}" type="slidenum">
              <a:rPr lang="en-US"/>
              <a:pPr>
                <a:defRPr/>
              </a:pPr>
              <a:t>8</a:t>
            </a:fld>
            <a:endParaRPr lang="en-US" dirty="0"/>
          </a:p>
        </p:txBody>
      </p:sp>
      <p:sp>
        <p:nvSpPr>
          <p:cNvPr id="8195" name="Rectangle 1033"/>
          <p:cNvSpPr>
            <a:spLocks noGrp="1" noChangeArrowheads="1"/>
          </p:cNvSpPr>
          <p:nvPr>
            <p:ph type="title"/>
          </p:nvPr>
        </p:nvSpPr>
        <p:spPr/>
        <p:txBody>
          <a:bodyPr/>
          <a:lstStyle/>
          <a:p>
            <a:pPr eaLnBrk="1" hangingPunct="1"/>
            <a:r>
              <a:rPr lang="en-US" sz="3600" dirty="0" smtClean="0"/>
              <a:t>Call (or Redemption) Provision</a:t>
            </a:r>
          </a:p>
        </p:txBody>
      </p:sp>
      <p:sp>
        <p:nvSpPr>
          <p:cNvPr id="8196" name="Rectangle 1034"/>
          <p:cNvSpPr>
            <a:spLocks noGrp="1" noChangeArrowheads="1"/>
          </p:cNvSpPr>
          <p:nvPr>
            <p:ph type="body" idx="1"/>
          </p:nvPr>
        </p:nvSpPr>
        <p:spPr/>
        <p:txBody>
          <a:bodyPr/>
          <a:lstStyle/>
          <a:p>
            <a:pPr eaLnBrk="1" hangingPunct="1"/>
            <a:r>
              <a:rPr lang="en-US" sz="2600" dirty="0" smtClean="0"/>
              <a:t>Issuer can buy back the existing bonds (call price = par value + call premium) and refund (issue new bonds) if rates decline.  That helps the issuer but hurts the investors (even with the call premium).</a:t>
            </a:r>
          </a:p>
          <a:p>
            <a:pPr eaLnBrk="1" hangingPunct="1"/>
            <a:r>
              <a:rPr lang="en-US" sz="2600" dirty="0" smtClean="0"/>
              <a:t>Most callable bonds have a deferred call (call protection) and a declining call premium.</a:t>
            </a:r>
          </a:p>
          <a:p>
            <a:pPr eaLnBrk="1" hangingPunct="1"/>
            <a:r>
              <a:rPr lang="en-US" sz="2600" dirty="0" smtClean="0"/>
              <a:t>Redemption Provision: the bond holder can sell back to the issuer at par value before maturity.</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61CEDC94-C867-4C57-940F-BAA2653C50C5}" type="slidenum">
              <a:rPr lang="en-US"/>
              <a:pPr>
                <a:defRPr/>
              </a:pPr>
              <a:t>9</a:t>
            </a:fld>
            <a:endParaRPr lang="en-US" dirty="0"/>
          </a:p>
        </p:txBody>
      </p:sp>
      <p:sp>
        <p:nvSpPr>
          <p:cNvPr id="9219" name="Rectangle 1034"/>
          <p:cNvSpPr>
            <a:spLocks noGrp="1" noChangeArrowheads="1"/>
          </p:cNvSpPr>
          <p:nvPr>
            <p:ph type="title"/>
          </p:nvPr>
        </p:nvSpPr>
        <p:spPr/>
        <p:txBody>
          <a:bodyPr/>
          <a:lstStyle/>
          <a:p>
            <a:pPr eaLnBrk="1" hangingPunct="1"/>
            <a:r>
              <a:rPr lang="en-US" sz="3600" dirty="0" smtClean="0"/>
              <a:t>Sinking Fund</a:t>
            </a:r>
            <a:r>
              <a:rPr lang="en-US" sz="3600" dirty="0"/>
              <a:t>s</a:t>
            </a:r>
            <a:endParaRPr lang="en-US" sz="3600" dirty="0" smtClean="0"/>
          </a:p>
        </p:txBody>
      </p:sp>
      <p:sp>
        <p:nvSpPr>
          <p:cNvPr id="9220" name="Rectangle 1035"/>
          <p:cNvSpPr>
            <a:spLocks noGrp="1" noChangeArrowheads="1"/>
          </p:cNvSpPr>
          <p:nvPr>
            <p:ph type="body" idx="1"/>
          </p:nvPr>
        </p:nvSpPr>
        <p:spPr/>
        <p:txBody>
          <a:bodyPr/>
          <a:lstStyle/>
          <a:p>
            <a:pPr eaLnBrk="1" hangingPunct="1"/>
            <a:r>
              <a:rPr lang="en-US" dirty="0" smtClean="0"/>
              <a:t>Provision to retire a portion of the bonds each year rather than all at maturity.</a:t>
            </a:r>
          </a:p>
          <a:p>
            <a:pPr eaLnBrk="1" hangingPunct="1"/>
            <a:r>
              <a:rPr lang="en-US" dirty="0" smtClean="0"/>
              <a:t>Reduces risk to investor, shortens average maturity.</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Clouds</Template>
  <TotalTime>1346</TotalTime>
  <Pages>43</Pages>
  <Words>2895</Words>
  <Application>Microsoft Macintosh PowerPoint</Application>
  <PresentationFormat>On-screen Show (4:3)</PresentationFormat>
  <Paragraphs>563</Paragraphs>
  <Slides>56</Slides>
  <Notes>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56</vt:i4>
      </vt:variant>
    </vt:vector>
  </HeadingPairs>
  <TitlesOfParts>
    <vt:vector size="63" baseType="lpstr">
      <vt:lpstr>Calibri</vt:lpstr>
      <vt:lpstr>Tahoma</vt:lpstr>
      <vt:lpstr>Times New Roman</vt:lpstr>
      <vt:lpstr>Wingdings</vt:lpstr>
      <vt:lpstr>Arial</vt:lpstr>
      <vt:lpstr>Blends</vt:lpstr>
      <vt:lpstr>Document</vt:lpstr>
      <vt:lpstr>Chapter 5</vt:lpstr>
      <vt:lpstr>Topics in Chapter</vt:lpstr>
      <vt:lpstr>PowerPoint Presentation</vt:lpstr>
      <vt:lpstr>Overview</vt:lpstr>
      <vt:lpstr>5-1 Who Issues Bonds: Bond: long-term debt instrument.</vt:lpstr>
      <vt:lpstr>5-2 Key Characteristics of Bonds</vt:lpstr>
      <vt:lpstr>Key Characteristics of Bonds (continued)</vt:lpstr>
      <vt:lpstr>Call (or Redemption) Provision</vt:lpstr>
      <vt:lpstr>Sinking Funds</vt:lpstr>
      <vt:lpstr>Sinking funds are generally handled in two ways</vt:lpstr>
      <vt:lpstr>Other Provisions and Features</vt:lpstr>
      <vt:lpstr>Bond Markets</vt:lpstr>
      <vt:lpstr>5-3 Bond Valuation: Price</vt:lpstr>
      <vt:lpstr>Bond Valuation: Example MicroDrive’s Bond: price of a 15-year, 9% coupon bond if rd = 9% (Important: the first 9% is the coupon rate fixed in the contract; the second 9% is the going market interest rate for similar risk bonds (the required rate of return on bond / the discount rate) which may change over time.)</vt:lpstr>
      <vt:lpstr>The bond consists of a 15-year, 9% annuity (PMT) of $90/year plus a $1,000 lump sum at t = 15:</vt:lpstr>
      <vt:lpstr>What would happen if expected inflation rose by 5%, causing rd = 14%?</vt:lpstr>
      <vt:lpstr>What would happen if inflation fell, and rd declined to 4%?</vt:lpstr>
      <vt:lpstr>Excel Function for Bond Price:</vt:lpstr>
      <vt:lpstr>5-5 Bonds with Semiannual Coupons</vt:lpstr>
      <vt:lpstr>MicroDrive: Value of 15-year, 9% coupon, semiannual bond if rd = 4%.</vt:lpstr>
      <vt:lpstr>5-6 Bond Valuation: Yields</vt:lpstr>
      <vt:lpstr>5-6a Yield to Maturity MicroDrive: one year has passed since the issuance of its 15-year bond. What’s the YTM on this 14-year remaining maturity, 9% annual coupon, $1,000 par value bond selling for $1,528.16 on the market?</vt:lpstr>
      <vt:lpstr>Find rd</vt:lpstr>
      <vt:lpstr>Calculate Yield in Excel</vt:lpstr>
      <vt:lpstr>5-6c Current Yield coupon component of YTM</vt:lpstr>
      <vt:lpstr>For MicroDrive’s 9% coupon, 14-year remaining maturity bond with P = $1,528.16</vt:lpstr>
      <vt:lpstr>YTM = Current yield + Capital gains yield</vt:lpstr>
      <vt:lpstr>5-6b Yield to Call (YTC) for Callable Bonds Example: Find YTC if the bond in the previous example is callable in 9 years at a call price of $1,100 (par value + $100 call premium)</vt:lpstr>
      <vt:lpstr>If you bought callable bonds, would you be more likely to earn YTM or YTC?</vt:lpstr>
      <vt:lpstr>5-6d The Cost of Debt and a Firm’s Intrinsic Value</vt:lpstr>
      <vt:lpstr>PowerPoint Presentation</vt:lpstr>
      <vt:lpstr> 5-7 The Pre-Tax Cost of Debt to a Firm: Why do different bonds have different yields to maturity? Determinants of Market Interest Rates: rd = r* + IP + MRP + DRP + LP = rRF + MRP + DRP + LP</vt:lpstr>
      <vt:lpstr>5-8 The Risk-Free Interest Rate: Nominal (rRF) and Real (r*)</vt:lpstr>
      <vt:lpstr>5-9 The Inflation Premium (IP)</vt:lpstr>
      <vt:lpstr>Estimating IP</vt:lpstr>
      <vt:lpstr>5-10 The Maturity Risk Premium (MRP)</vt:lpstr>
      <vt:lpstr>5-10a Interest Rate Risk Compare prices of 1-year and 25-year 10% bonds under different interest rates: Ceteris paribus, the longer the maturity of the bond, the more its price changes in response to a given change in interest rates.</vt:lpstr>
      <vt:lpstr>Value</vt:lpstr>
      <vt:lpstr>5-10b Reinvestment Rate Risk</vt:lpstr>
      <vt:lpstr>What is reinvestment rate risk? (continued)</vt:lpstr>
      <vt:lpstr>5-10c The Maturity Risk Premium: Combining Interest Rate Risk and Reinvestment Risk</vt:lpstr>
      <vt:lpstr>5-11 The Default Risk Premium (DRP)</vt:lpstr>
      <vt:lpstr>5-11a Bond Contract Provisions That Influence Default Risk</vt:lpstr>
      <vt:lpstr>PowerPoint Presentation</vt:lpstr>
      <vt:lpstr>5-11c Bond Rating Criteria, Upgrades, and Downgrades</vt:lpstr>
      <vt:lpstr>Example: Bond Ratings Median Ratios (S&amp;P)</vt:lpstr>
      <vt:lpstr>Bond Rating Criteria (Continued)</vt:lpstr>
      <vt:lpstr>Bond Rating Criteria (Continued)</vt:lpstr>
      <vt:lpstr>5-11d Bonds Ratings and the Default Risk Premium: Impact of Bond Rating</vt:lpstr>
      <vt:lpstr>5-12 The Liquidity Premium (LP)</vt:lpstr>
      <vt:lpstr>5-15 Bankruptcy and Reorganization</vt:lpstr>
      <vt:lpstr>Business Bankruptcy</vt:lpstr>
      <vt:lpstr>Business Bankruptcy (Continued)</vt:lpstr>
      <vt:lpstr>Business Bankruptcy (Continued)</vt:lpstr>
      <vt:lpstr>If the company is liquidated, here’s the payment priority:</vt:lpstr>
      <vt:lpstr>Homework Problems</vt:lpstr>
    </vt:vector>
  </TitlesOfParts>
  <LinksUpToDate>false</LinksUpToDate>
  <SharedDoc>false</SharedDoc>
  <HyperlinksChanged>false</HyperlinksChanged>
  <AppVersion>15.0037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Bonds</dc:title>
  <dc:subject>Powerpoint Show</dc:subject>
  <dc:creator>Mike Ehrhardt</dc:creator>
  <cp:lastModifiedBy>Xiaowei Liu</cp:lastModifiedBy>
  <cp:revision>207</cp:revision>
  <cp:lastPrinted>1998-06-15T18:26:00Z</cp:lastPrinted>
  <dcterms:created xsi:type="dcterms:W3CDTF">1997-10-17T14:03:54Z</dcterms:created>
  <dcterms:modified xsi:type="dcterms:W3CDTF">2017-09-02T22:23:54Z</dcterms:modified>
</cp:coreProperties>
</file>