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3" r:id="rId1"/>
    <p:sldMasterId id="2147483855" r:id="rId2"/>
  </p:sldMasterIdLst>
  <p:notesMasterIdLst>
    <p:notesMasterId r:id="rId40"/>
  </p:notesMasterIdLst>
  <p:handoutMasterIdLst>
    <p:handoutMasterId r:id="rId41"/>
  </p:handoutMasterIdLst>
  <p:sldIdLst>
    <p:sldId id="341" r:id="rId3"/>
    <p:sldId id="319" r:id="rId4"/>
    <p:sldId id="364" r:id="rId5"/>
    <p:sldId id="257" r:id="rId6"/>
    <p:sldId id="354" r:id="rId7"/>
    <p:sldId id="367" r:id="rId8"/>
    <p:sldId id="368" r:id="rId9"/>
    <p:sldId id="369" r:id="rId10"/>
    <p:sldId id="342" r:id="rId11"/>
    <p:sldId id="268" r:id="rId12"/>
    <p:sldId id="370" r:id="rId13"/>
    <p:sldId id="371" r:id="rId14"/>
    <p:sldId id="372" r:id="rId15"/>
    <p:sldId id="270" r:id="rId16"/>
    <p:sldId id="271" r:id="rId17"/>
    <p:sldId id="272" r:id="rId18"/>
    <p:sldId id="343" r:id="rId19"/>
    <p:sldId id="355" r:id="rId20"/>
    <p:sldId id="277" r:id="rId21"/>
    <p:sldId id="274" r:id="rId22"/>
    <p:sldId id="373" r:id="rId23"/>
    <p:sldId id="374" r:id="rId24"/>
    <p:sldId id="321" r:id="rId25"/>
    <p:sldId id="324" r:id="rId26"/>
    <p:sldId id="291" r:id="rId27"/>
    <p:sldId id="292" r:id="rId28"/>
    <p:sldId id="375" r:id="rId29"/>
    <p:sldId id="279" r:id="rId30"/>
    <p:sldId id="285" r:id="rId31"/>
    <p:sldId id="366" r:id="rId32"/>
    <p:sldId id="283" r:id="rId33"/>
    <p:sldId id="359" r:id="rId34"/>
    <p:sldId id="360" r:id="rId35"/>
    <p:sldId id="362" r:id="rId36"/>
    <p:sldId id="376" r:id="rId37"/>
    <p:sldId id="377" r:id="rId38"/>
    <p:sldId id="378" r:id="rId39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FC5"/>
    <a:srgbClr val="C09EFB"/>
    <a:srgbClr val="FED2EC"/>
    <a:srgbClr val="E3BEFF"/>
    <a:srgbClr val="A3F25F"/>
    <a:srgbClr val="00AE00"/>
    <a:srgbClr val="BEF68E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1" autoAdjust="0"/>
  </p:normalViewPr>
  <p:slideViewPr>
    <p:cSldViewPr snapToGrid="0">
      <p:cViewPr varScale="1">
        <p:scale>
          <a:sx n="181" d="100"/>
          <a:sy n="181" d="100"/>
        </p:scale>
        <p:origin x="184" y="448"/>
      </p:cViewPr>
      <p:guideLst>
        <p:guide orient="horz" pos="120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11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7613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18342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6612" cy="3484563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3062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317A5E-1D4B-4189-A94B-67509C63C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B084D4-E322-4737-9EFD-9B9BE1F4E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E57B3F-6FCB-48C9-B43E-0BDEF4DC1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46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6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1EBBF2C-5E42-46FF-8D58-AB8C3D46E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9AE916-00BC-45C1-8AE4-0140B2D58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8F7B96-4C58-4A4F-8867-4ACC6FACF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6F589F-192E-4EB2-829A-3F03468A9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C10853-5FEE-48C0-9C49-BD76BC922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7ACC47-D609-40E5-8ED1-F4F9A82F2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A8B406-5DC6-486E-B2EC-871864A93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9CCD1-5892-4969-8C06-7BFDC665C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02C3C4-33B0-4F82-A7B8-E48359866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dirty="0">
              <a:latin typeface="Tahoma" pitchFamily="34" charset="0"/>
            </a:endParaRP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5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976D984-F1C4-42F8-B412-DCB61946B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499D79E0-1808-469D-8D12-0070CD348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5DCDC-E998-4C8A-925F-9991DDDC653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itchFamily="34" charset="0"/>
              </a:rPr>
              <a:t>Chapter 10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ahoma" pitchFamily="34" charset="0"/>
              </a:rPr>
              <a:t>The Basics of Capital Budgeting: Evaluating Cash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945D8-E8DB-4463-B05C-CBA5D789149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315" name="Rectangle 3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Example: What’s Project S’s </a:t>
            </a:r>
            <a:r>
              <a:rPr lang="en-US" sz="3600" dirty="0"/>
              <a:t>NPV?</a:t>
            </a:r>
          </a:p>
        </p:txBody>
      </p:sp>
      <p:grpSp>
        <p:nvGrpSpPr>
          <p:cNvPr id="13316" name="Group 37"/>
          <p:cNvGrpSpPr>
            <a:grpSpLocks/>
          </p:cNvGrpSpPr>
          <p:nvPr/>
        </p:nvGrpSpPr>
        <p:grpSpPr bwMode="auto">
          <a:xfrm>
            <a:off x="328217" y="2249455"/>
            <a:ext cx="8059738" cy="3902076"/>
            <a:chOff x="460" y="1651"/>
            <a:chExt cx="5077" cy="2458"/>
          </a:xfrm>
        </p:grpSpPr>
        <p:sp>
          <p:nvSpPr>
            <p:cNvPr id="13317" name="Rectangle 6"/>
            <p:cNvSpPr>
              <a:spLocks noChangeArrowheads="1"/>
            </p:cNvSpPr>
            <p:nvPr/>
          </p:nvSpPr>
          <p:spPr bwMode="auto">
            <a:xfrm>
              <a:off x="2618" y="2354"/>
              <a:ext cx="4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/>
                <a:t>5300</a:t>
              </a:r>
              <a:endParaRPr lang="en-US" dirty="0"/>
            </a:p>
          </p:txBody>
        </p:sp>
        <p:sp>
          <p:nvSpPr>
            <p:cNvPr id="13318" name="Rectangle 7"/>
            <p:cNvSpPr>
              <a:spLocks noChangeArrowheads="1"/>
            </p:cNvSpPr>
            <p:nvPr/>
          </p:nvSpPr>
          <p:spPr bwMode="auto">
            <a:xfrm>
              <a:off x="5098" y="2354"/>
              <a:ext cx="4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/>
                <a:t>1500</a:t>
              </a:r>
              <a:endParaRPr lang="en-US" dirty="0"/>
            </a:p>
          </p:txBody>
        </p:sp>
        <p:grpSp>
          <p:nvGrpSpPr>
            <p:cNvPr id="13319" name="Group 13"/>
            <p:cNvGrpSpPr>
              <a:grpSpLocks/>
            </p:cNvGrpSpPr>
            <p:nvPr/>
          </p:nvGrpSpPr>
          <p:grpSpPr bwMode="auto">
            <a:xfrm>
              <a:off x="1568" y="1944"/>
              <a:ext cx="3764" cy="393"/>
              <a:chOff x="1442" y="1715"/>
              <a:chExt cx="3764" cy="393"/>
            </a:xfrm>
          </p:grpSpPr>
          <p:sp>
            <p:nvSpPr>
              <p:cNvPr id="13340" name="Line 8"/>
              <p:cNvSpPr>
                <a:spLocks noChangeShapeType="1"/>
              </p:cNvSpPr>
              <p:nvPr/>
            </p:nvSpPr>
            <p:spPr bwMode="auto">
              <a:xfrm>
                <a:off x="1442" y="1715"/>
                <a:ext cx="0" cy="3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41" name="Line 9"/>
              <p:cNvSpPr>
                <a:spLocks noChangeShapeType="1"/>
              </p:cNvSpPr>
              <p:nvPr/>
            </p:nvSpPr>
            <p:spPr bwMode="auto">
              <a:xfrm>
                <a:off x="2726" y="1715"/>
                <a:ext cx="0" cy="3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42" name="Line 10"/>
              <p:cNvSpPr>
                <a:spLocks noChangeShapeType="1"/>
              </p:cNvSpPr>
              <p:nvPr/>
            </p:nvSpPr>
            <p:spPr bwMode="auto">
              <a:xfrm>
                <a:off x="3612" y="1715"/>
                <a:ext cx="0" cy="3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43" name="Line 11"/>
              <p:cNvSpPr>
                <a:spLocks noChangeShapeType="1"/>
              </p:cNvSpPr>
              <p:nvPr/>
            </p:nvSpPr>
            <p:spPr bwMode="auto">
              <a:xfrm>
                <a:off x="5206" y="1715"/>
                <a:ext cx="0" cy="3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44" name="Line 12"/>
              <p:cNvSpPr>
                <a:spLocks noChangeShapeType="1"/>
              </p:cNvSpPr>
              <p:nvPr/>
            </p:nvSpPr>
            <p:spPr bwMode="auto">
              <a:xfrm>
                <a:off x="1450" y="1912"/>
                <a:ext cx="3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3320" name="Rectangle 14"/>
            <p:cNvSpPr>
              <a:spLocks noChangeArrowheads="1"/>
            </p:cNvSpPr>
            <p:nvPr/>
          </p:nvSpPr>
          <p:spPr bwMode="auto">
            <a:xfrm>
              <a:off x="3511" y="2354"/>
              <a:ext cx="50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dirty="0" smtClean="0"/>
                <a:t>4300</a:t>
              </a:r>
              <a:endParaRPr lang="en-US" dirty="0"/>
            </a:p>
          </p:txBody>
        </p: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1445" y="1651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0</a:t>
              </a:r>
            </a:p>
          </p:txBody>
        </p:sp>
        <p:sp>
          <p:nvSpPr>
            <p:cNvPr id="13322" name="Rectangle 16"/>
            <p:cNvSpPr>
              <a:spLocks noChangeArrowheads="1"/>
            </p:cNvSpPr>
            <p:nvPr/>
          </p:nvSpPr>
          <p:spPr bwMode="auto">
            <a:xfrm>
              <a:off x="2729" y="1651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1</a:t>
              </a:r>
            </a:p>
          </p:txBody>
        </p:sp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3643" y="1651"/>
              <a:ext cx="25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/>
                <a:t>2</a:t>
              </a:r>
            </a:p>
          </p:txBody>
        </p:sp>
        <p:sp>
          <p:nvSpPr>
            <p:cNvPr id="13324" name="Rectangle 18"/>
            <p:cNvSpPr>
              <a:spLocks noChangeArrowheads="1"/>
            </p:cNvSpPr>
            <p:nvPr/>
          </p:nvSpPr>
          <p:spPr bwMode="auto">
            <a:xfrm>
              <a:off x="5209" y="1651"/>
              <a:ext cx="24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4</a:t>
              </a:r>
            </a:p>
          </p:txBody>
        </p:sp>
        <p:sp>
          <p:nvSpPr>
            <p:cNvPr id="13325" name="Rectangle 19"/>
            <p:cNvSpPr>
              <a:spLocks noChangeArrowheads="1"/>
            </p:cNvSpPr>
            <p:nvPr/>
          </p:nvSpPr>
          <p:spPr bwMode="auto">
            <a:xfrm>
              <a:off x="1909" y="1857"/>
              <a:ext cx="5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10%</a:t>
              </a:r>
            </a:p>
          </p:txBody>
        </p:sp>
        <p:sp>
          <p:nvSpPr>
            <p:cNvPr id="13326" name="Rectangle 20"/>
            <p:cNvSpPr>
              <a:spLocks noChangeArrowheads="1"/>
            </p:cNvSpPr>
            <p:nvPr/>
          </p:nvSpPr>
          <p:spPr bwMode="auto">
            <a:xfrm>
              <a:off x="480" y="1968"/>
              <a:ext cx="101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S</a:t>
              </a:r>
              <a:r>
                <a:rPr lang="en-US" sz="2800" b="1" dirty="0" smtClean="0"/>
                <a:t>’s </a:t>
              </a:r>
              <a:r>
                <a:rPr lang="en-US" sz="2800" b="1" dirty="0"/>
                <a:t>CFs:</a:t>
              </a:r>
            </a:p>
          </p:txBody>
        </p:sp>
        <p:sp>
          <p:nvSpPr>
            <p:cNvPr id="13327" name="Line 21"/>
            <p:cNvSpPr>
              <a:spLocks noChangeShapeType="1"/>
            </p:cNvSpPr>
            <p:nvPr/>
          </p:nvSpPr>
          <p:spPr bwMode="auto">
            <a:xfrm>
              <a:off x="5387" y="2812"/>
              <a:ext cx="0" cy="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8" name="Line 22"/>
            <p:cNvSpPr>
              <a:spLocks noChangeShapeType="1"/>
            </p:cNvSpPr>
            <p:nvPr/>
          </p:nvSpPr>
          <p:spPr bwMode="auto">
            <a:xfrm flipH="1">
              <a:off x="1821" y="3263"/>
              <a:ext cx="19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9" name="Line 23"/>
            <p:cNvSpPr>
              <a:spLocks noChangeShapeType="1"/>
            </p:cNvSpPr>
            <p:nvPr/>
          </p:nvSpPr>
          <p:spPr bwMode="auto">
            <a:xfrm flipH="1">
              <a:off x="2062" y="3768"/>
              <a:ext cx="329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30" name="Line 24"/>
            <p:cNvSpPr>
              <a:spLocks noChangeShapeType="1"/>
            </p:cNvSpPr>
            <p:nvPr/>
          </p:nvSpPr>
          <p:spPr bwMode="auto">
            <a:xfrm flipH="1" flipV="1">
              <a:off x="1825" y="2881"/>
              <a:ext cx="1020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31" name="Rectangle 25"/>
            <p:cNvSpPr>
              <a:spLocks noChangeArrowheads="1"/>
            </p:cNvSpPr>
            <p:nvPr/>
          </p:nvSpPr>
          <p:spPr bwMode="auto">
            <a:xfrm>
              <a:off x="1124" y="2354"/>
              <a:ext cx="5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/>
                <a:t>-10000</a:t>
              </a:r>
              <a:endParaRPr lang="en-US" dirty="0"/>
            </a:p>
          </p:txBody>
        </p:sp>
        <p:sp>
          <p:nvSpPr>
            <p:cNvPr id="13332" name="Rectangle 26"/>
            <p:cNvSpPr>
              <a:spLocks noChangeArrowheads="1"/>
            </p:cNvSpPr>
            <p:nvPr/>
          </p:nvSpPr>
          <p:spPr bwMode="auto">
            <a:xfrm>
              <a:off x="1289" y="2687"/>
              <a:ext cx="58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endParaRPr lang="en-US" sz="2800" b="1" dirty="0"/>
            </a:p>
          </p:txBody>
        </p:sp>
        <p:sp>
          <p:nvSpPr>
            <p:cNvPr id="13333" name="Rectangle 27"/>
            <p:cNvSpPr>
              <a:spLocks noChangeArrowheads="1"/>
            </p:cNvSpPr>
            <p:nvPr/>
          </p:nvSpPr>
          <p:spPr bwMode="auto">
            <a:xfrm>
              <a:off x="1134" y="3167"/>
              <a:ext cx="68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dirty="0" smtClean="0"/>
                <a:t>3553.72</a:t>
              </a:r>
              <a:endParaRPr lang="en-US" dirty="0"/>
            </a:p>
          </p:txBody>
        </p:sp>
        <p:sp>
          <p:nvSpPr>
            <p:cNvPr id="13334" name="Rectangle 28"/>
            <p:cNvSpPr>
              <a:spLocks noChangeArrowheads="1"/>
            </p:cNvSpPr>
            <p:nvPr/>
          </p:nvSpPr>
          <p:spPr bwMode="auto">
            <a:xfrm>
              <a:off x="622" y="3503"/>
              <a:ext cx="125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endParaRPr lang="en-US" sz="2800" b="1" u="sng" dirty="0"/>
            </a:p>
          </p:txBody>
        </p:sp>
        <p:sp>
          <p:nvSpPr>
            <p:cNvPr id="13335" name="Rectangle 29"/>
            <p:cNvSpPr>
              <a:spLocks noChangeArrowheads="1"/>
            </p:cNvSpPr>
            <p:nvPr/>
          </p:nvSpPr>
          <p:spPr bwMode="auto">
            <a:xfrm>
              <a:off x="460" y="3781"/>
              <a:ext cx="238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endParaRPr lang="en-US" baseline="-25000" dirty="0"/>
            </a:p>
          </p:txBody>
        </p:sp>
        <p:sp>
          <p:nvSpPr>
            <p:cNvPr id="13336" name="Line 30"/>
            <p:cNvSpPr>
              <a:spLocks noChangeShapeType="1"/>
            </p:cNvSpPr>
            <p:nvPr/>
          </p:nvSpPr>
          <p:spPr bwMode="auto">
            <a:xfrm>
              <a:off x="1355" y="4063"/>
              <a:ext cx="559" cy="0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37" name="Line 31"/>
            <p:cNvSpPr>
              <a:spLocks noChangeShapeType="1"/>
            </p:cNvSpPr>
            <p:nvPr/>
          </p:nvSpPr>
          <p:spPr bwMode="auto">
            <a:xfrm>
              <a:off x="3778" y="2639"/>
              <a:ext cx="0" cy="6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38" name="Rectangle 32"/>
            <p:cNvSpPr>
              <a:spLocks noChangeArrowheads="1"/>
            </p:cNvSpPr>
            <p:nvPr/>
          </p:nvSpPr>
          <p:spPr bwMode="auto">
            <a:xfrm>
              <a:off x="3582" y="3781"/>
              <a:ext cx="1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endParaRPr lang="en-US" sz="2800" b="1" dirty="0"/>
            </a:p>
          </p:txBody>
        </p:sp>
        <p:sp>
          <p:nvSpPr>
            <p:cNvPr id="13339" name="Line 33"/>
            <p:cNvSpPr>
              <a:spLocks noChangeShapeType="1"/>
            </p:cNvSpPr>
            <p:nvPr/>
          </p:nvSpPr>
          <p:spPr bwMode="auto">
            <a:xfrm>
              <a:off x="2826" y="2645"/>
              <a:ext cx="0" cy="2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Line 10"/>
          <p:cNvSpPr>
            <a:spLocks noChangeShapeType="1"/>
          </p:cNvSpPr>
          <p:nvPr/>
        </p:nvSpPr>
        <p:spPr bwMode="auto">
          <a:xfrm>
            <a:off x="6962506" y="2667824"/>
            <a:ext cx="1514" cy="6494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>
            <a:off x="7027169" y="3842328"/>
            <a:ext cx="8434" cy="12649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 flipH="1">
            <a:off x="2631281" y="5162058"/>
            <a:ext cx="4513967" cy="4501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2860" y="2348051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88392" y="3435281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1874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1944" y="4093101"/>
            <a:ext cx="1014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4818.18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6766" y="4988467"/>
            <a:ext cx="10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1407.96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7275" y="5445286"/>
            <a:ext cx="122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1024.52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76149" y="5746787"/>
            <a:ext cx="207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NPV</a:t>
            </a:r>
            <a:r>
              <a:rPr lang="en-US" b="1" baseline="-25000" dirty="0" smtClean="0"/>
              <a:t>s</a:t>
            </a:r>
            <a:r>
              <a:rPr lang="en-US" b="1" dirty="0" smtClean="0"/>
              <a:t> = $ 804.38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C13B-00CC-45E7-BAB9-424BA3B0292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Calculating NPV Using </a:t>
            </a:r>
            <a:r>
              <a:rPr lang="en-US" sz="2800" dirty="0" smtClean="0"/>
              <a:t>Calculators: Project S</a:t>
            </a:r>
            <a:endParaRPr lang="en-US" sz="2800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2400" dirty="0" smtClean="0"/>
              <a:t>TI BA II Plus: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Press CF, press 2nd, press CE|C to clear previous work;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Enter cash </a:t>
            </a:r>
            <a:r>
              <a:rPr lang="en-US" sz="1800" dirty="0">
                <a:sym typeface="Wingdings"/>
              </a:rPr>
              <a:t>f</a:t>
            </a:r>
            <a:r>
              <a:rPr lang="en-US" sz="1800" dirty="0" smtClean="0">
                <a:sym typeface="Wingdings"/>
              </a:rPr>
              <a:t>lows and their frequencies: CF</a:t>
            </a:r>
            <a:r>
              <a:rPr lang="en-US" sz="1800" baseline="-25000" dirty="0" smtClean="0">
                <a:sym typeface="Wingdings"/>
              </a:rPr>
              <a:t>0</a:t>
            </a:r>
            <a:r>
              <a:rPr lang="en-US" sz="1800" dirty="0" smtClean="0">
                <a:sym typeface="Wingdings"/>
              </a:rPr>
              <a:t>=-10,000; C01=5300, F01=1; C02=4300, F02=1; C03=1874, F03=1; C04=1500, F04=1;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Enter discount rate and Compute NPV: press NPV, enter I=10, down arrow, CPT NPV = 804.38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2400" dirty="0" smtClean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2400" dirty="0" smtClean="0">
                <a:sym typeface="Wingdings"/>
              </a:rPr>
              <a:t>TI 83/84: Use financial function NPV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NPV</a:t>
            </a:r>
            <a:r>
              <a:rPr lang="en-US" sz="1800" dirty="0" smtClean="0"/>
              <a:t>(</a:t>
            </a:r>
            <a:r>
              <a:rPr lang="en-US" sz="1800" dirty="0"/>
              <a:t>Rate, CF0, {CF List}, {CF Frequency</a:t>
            </a:r>
            <a:r>
              <a:rPr lang="en-US" sz="1800" dirty="0" smtClean="0"/>
              <a:t>})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=NPV(10, -10000, {5300, 4300, 1874, 1500}, {1, 1, 1, 1})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=804.38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2400" dirty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147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C13B-00CC-45E7-BAB9-424BA3B0292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NPV Function in Excel</a:t>
            </a:r>
            <a:endParaRPr lang="en-US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3000" dirty="0" smtClean="0"/>
              <a:t>NPV function in Excel is a little bit peculiar: it is actually the Present Value function of expected future cash flows starting in time 1 (doesn’t include cash flow at time 0). To get a project’s NPV, the time 0 cash flow (initial cost) has to be added back separately.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Excel: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=NPV(rate, CF1, CF2, CF3, </a:t>
            </a:r>
            <a:r>
              <a:rPr lang="is-IS" sz="1800" dirty="0" smtClean="0"/>
              <a:t>…, CFn) </a:t>
            </a:r>
            <a:r>
              <a:rPr lang="is-IS" sz="1800" dirty="0" smtClean="0"/>
              <a:t>+ CF</a:t>
            </a:r>
            <a:r>
              <a:rPr lang="is-IS" sz="1800" baseline="-25000" dirty="0" smtClean="0"/>
              <a:t>0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=NPV(10%, 5300, 4300, 1874, 1500) </a:t>
            </a:r>
            <a:r>
              <a:rPr lang="en-US" sz="1800" dirty="0" smtClean="0"/>
              <a:t>+ (–10000)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=10804.38 – 10000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=804.38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5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C2525-CB96-4536-9202-3BDBA2D41C47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243" name="Rectangle 20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10-3b Applying NPV as an Evaluation Measure: Independent </a:t>
            </a:r>
            <a:r>
              <a:rPr lang="en-US" sz="2800" dirty="0"/>
              <a:t>versus Mutually Exclusive Projects</a:t>
            </a:r>
          </a:p>
        </p:txBody>
      </p:sp>
      <p:sp>
        <p:nvSpPr>
          <p:cNvPr id="88073" name="Rectangle 205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Projects are: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1" dirty="0"/>
              <a:t>independent,</a:t>
            </a:r>
            <a:r>
              <a:rPr lang="en-US" dirty="0"/>
              <a:t> if the cash flows of one are unaffected by the acceptance of the other.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1" dirty="0"/>
              <a:t>mutually exclusive</a:t>
            </a:r>
            <a:r>
              <a:rPr lang="en-US" i="1" dirty="0"/>
              <a:t>, </a:t>
            </a:r>
            <a:r>
              <a:rPr lang="en-US" dirty="0"/>
              <a:t>if </a:t>
            </a:r>
            <a:r>
              <a:rPr lang="en-US" dirty="0" smtClean="0"/>
              <a:t>they are different ways of accomplishing the same result. So they can’t be performed at the same time. Only one can be chosen among a group of alternatives.</a:t>
            </a:r>
            <a:endParaRPr lang="en-US" dirty="0"/>
          </a:p>
        </p:txBody>
      </p:sp>
      <p:sp>
        <p:nvSpPr>
          <p:cNvPr id="10245" name="Rectangle 2052"/>
          <p:cNvSpPr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81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18D9F-79CE-49DB-A652-82E71979DB3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5363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Rationale for the NPV Method</a:t>
            </a:r>
          </a:p>
        </p:txBody>
      </p:sp>
      <p:sp>
        <p:nvSpPr>
          <p:cNvPr id="15364" name="Rectangle 1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NPV</a:t>
            </a:r>
            <a:r>
              <a:rPr lang="en-US" dirty="0" smtClean="0"/>
              <a:t> </a:t>
            </a:r>
            <a:r>
              <a:rPr lang="en-US" dirty="0"/>
              <a:t>is net gain in wealth, so accept project if NPV &gt; 0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Choose between </a:t>
            </a:r>
            <a:r>
              <a:rPr lang="en-US" dirty="0">
                <a:solidFill>
                  <a:srgbClr val="FF0000"/>
                </a:solidFill>
              </a:rPr>
              <a:t>mutually exclusive projects</a:t>
            </a:r>
            <a:r>
              <a:rPr lang="en-US" dirty="0"/>
              <a:t> on basis of </a:t>
            </a:r>
            <a:r>
              <a:rPr lang="en-US" dirty="0">
                <a:solidFill>
                  <a:srgbClr val="FF0000"/>
                </a:solidFill>
              </a:rPr>
              <a:t>higher</a:t>
            </a:r>
            <a:r>
              <a:rPr lang="en-US" dirty="0"/>
              <a:t> positive NPV.  Adds most value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(Theoretically, NPV </a:t>
            </a:r>
            <a:r>
              <a:rPr lang="en-US" sz="2000" dirty="0"/>
              <a:t>= 0 is the minimum requirement for accepting a project: investors are earning exactly their required rates of return since that’s the discount rate used in the NPV formula</a:t>
            </a:r>
            <a:r>
              <a:rPr lang="en-US" sz="2000" dirty="0" smtClean="0"/>
              <a:t>. But in practice some margin of safety is generally required.)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8282F-E126-442B-9E07-0C7227361B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638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Using </a:t>
            </a:r>
            <a:r>
              <a:rPr lang="en-US" sz="3600" dirty="0" smtClean="0"/>
              <a:t>the NPV measure, </a:t>
            </a:r>
            <a:r>
              <a:rPr lang="en-US" sz="3600" dirty="0"/>
              <a:t>which </a:t>
            </a:r>
            <a:r>
              <a:rPr lang="en-US" sz="3600" dirty="0" smtClean="0"/>
              <a:t>projects (S &amp; L) should </a:t>
            </a:r>
            <a:r>
              <a:rPr lang="en-US" sz="3600" dirty="0"/>
              <a:t>be accepted?</a:t>
            </a:r>
          </a:p>
        </p:txBody>
      </p:sp>
      <p:sp>
        <p:nvSpPr>
          <p:cNvPr id="16388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2017713"/>
            <a:ext cx="7027862" cy="4114800"/>
          </a:xfrm>
        </p:spPr>
        <p:txBody>
          <a:bodyPr/>
          <a:lstStyle/>
          <a:p>
            <a:pPr eaLnBrk="1" hangingPunct="1"/>
            <a:r>
              <a:rPr lang="en-US" dirty="0"/>
              <a:t>If </a:t>
            </a:r>
            <a:r>
              <a:rPr lang="en-US" dirty="0" smtClean="0"/>
              <a:t>Projects </a:t>
            </a:r>
            <a:r>
              <a:rPr lang="en-US" dirty="0"/>
              <a:t>S and L are mutually exclusive, accept </a:t>
            </a:r>
            <a:r>
              <a:rPr lang="en-US" dirty="0" smtClean="0"/>
              <a:t>L </a:t>
            </a:r>
            <a:r>
              <a:rPr lang="en-US" dirty="0"/>
              <a:t>because </a:t>
            </a:r>
            <a:r>
              <a:rPr lang="en-US" dirty="0" smtClean="0"/>
              <a:t>NPV</a:t>
            </a:r>
            <a:r>
              <a:rPr lang="en-US" baseline="-25000" dirty="0"/>
              <a:t>L</a:t>
            </a:r>
            <a:r>
              <a:rPr lang="en-US" dirty="0" smtClean="0"/>
              <a:t>  </a:t>
            </a:r>
            <a:r>
              <a:rPr lang="en-US" dirty="0"/>
              <a:t>&gt; </a:t>
            </a:r>
            <a:r>
              <a:rPr lang="en-US" dirty="0" smtClean="0"/>
              <a:t>NPV</a:t>
            </a:r>
            <a:r>
              <a:rPr lang="en-US" baseline="-25000" dirty="0" smtClean="0"/>
              <a:t>s</a:t>
            </a:r>
            <a:r>
              <a:rPr lang="en-US" dirty="0" smtClean="0"/>
              <a:t> and NPV</a:t>
            </a:r>
            <a:r>
              <a:rPr lang="en-US" baseline="-25000" dirty="0" smtClean="0"/>
              <a:t>L</a:t>
            </a:r>
            <a:r>
              <a:rPr lang="en-US" dirty="0" smtClean="0"/>
              <a:t> &gt; 0.</a:t>
            </a:r>
            <a:endParaRPr lang="en-US" dirty="0"/>
          </a:p>
          <a:p>
            <a:pPr eaLnBrk="1" hangingPunct="1"/>
            <a:r>
              <a:rPr lang="en-US" dirty="0"/>
              <a:t>If S &amp; L are independent, accept </a:t>
            </a:r>
            <a:r>
              <a:rPr lang="en-US" dirty="0" smtClean="0"/>
              <a:t>both</a:t>
            </a:r>
            <a:r>
              <a:rPr lang="en-US" dirty="0"/>
              <a:t> </a:t>
            </a:r>
            <a:r>
              <a:rPr lang="en-US" dirty="0" smtClean="0"/>
              <a:t>because NPV </a:t>
            </a:r>
            <a:r>
              <a:rPr lang="en-US" dirty="0"/>
              <a:t>&gt; 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2C461-6038-4B5B-AFEA-D8C046473E4C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411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10-4 Internal </a:t>
            </a:r>
            <a:r>
              <a:rPr lang="en-US" sz="3600" dirty="0"/>
              <a:t>Rate of </a:t>
            </a:r>
            <a:r>
              <a:rPr lang="en-US" sz="3600" dirty="0" smtClean="0"/>
              <a:t>Return: IRR</a:t>
            </a:r>
            <a:endParaRPr lang="en-US" sz="3600" dirty="0"/>
          </a:p>
        </p:txBody>
      </p:sp>
      <p:grpSp>
        <p:nvGrpSpPr>
          <p:cNvPr id="17412" name="Group 33"/>
          <p:cNvGrpSpPr>
            <a:grpSpLocks/>
          </p:cNvGrpSpPr>
          <p:nvPr/>
        </p:nvGrpSpPr>
        <p:grpSpPr bwMode="auto">
          <a:xfrm>
            <a:off x="1066800" y="2439988"/>
            <a:ext cx="7319963" cy="1358900"/>
            <a:chOff x="672" y="1537"/>
            <a:chExt cx="4611" cy="856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063" y="2103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847" y="2103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416" name="Group 13"/>
            <p:cNvGrpSpPr>
              <a:grpSpLocks/>
            </p:cNvGrpSpPr>
            <p:nvPr/>
          </p:nvGrpSpPr>
          <p:grpSpPr bwMode="auto">
            <a:xfrm>
              <a:off x="906" y="1784"/>
              <a:ext cx="4170" cy="214"/>
              <a:chOff x="918" y="1619"/>
              <a:chExt cx="4170" cy="214"/>
            </a:xfrm>
          </p:grpSpPr>
          <p:sp>
            <p:nvSpPr>
              <p:cNvPr id="17431" name="Line 8"/>
              <p:cNvSpPr>
                <a:spLocks noChangeShapeType="1"/>
              </p:cNvSpPr>
              <p:nvPr/>
            </p:nvSpPr>
            <p:spPr bwMode="auto">
              <a:xfrm>
                <a:off x="933" y="1657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32" name="Line 9"/>
              <p:cNvSpPr>
                <a:spLocks noChangeShapeType="1"/>
              </p:cNvSpPr>
              <p:nvPr/>
            </p:nvSpPr>
            <p:spPr bwMode="auto">
              <a:xfrm>
                <a:off x="1962" y="1640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33" name="Line 10"/>
              <p:cNvSpPr>
                <a:spLocks noChangeShapeType="1"/>
              </p:cNvSpPr>
              <p:nvPr/>
            </p:nvSpPr>
            <p:spPr bwMode="auto">
              <a:xfrm>
                <a:off x="2957" y="1634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34" name="Line 11"/>
              <p:cNvSpPr>
                <a:spLocks noChangeShapeType="1"/>
              </p:cNvSpPr>
              <p:nvPr/>
            </p:nvSpPr>
            <p:spPr bwMode="auto">
              <a:xfrm>
                <a:off x="5083" y="1619"/>
                <a:ext cx="5" cy="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35" name="Line 12"/>
              <p:cNvSpPr>
                <a:spLocks noChangeShapeType="1"/>
              </p:cNvSpPr>
              <p:nvPr/>
            </p:nvSpPr>
            <p:spPr bwMode="auto">
              <a:xfrm flipV="1">
                <a:off x="918" y="1735"/>
                <a:ext cx="3605" cy="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7417" name="Rectangle 14"/>
            <p:cNvSpPr>
              <a:spLocks noChangeArrowheads="1"/>
            </p:cNvSpPr>
            <p:nvPr/>
          </p:nvSpPr>
          <p:spPr bwMode="auto">
            <a:xfrm>
              <a:off x="3311" y="2103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8" name="Rectangle 15"/>
            <p:cNvSpPr>
              <a:spLocks noChangeArrowheads="1"/>
            </p:cNvSpPr>
            <p:nvPr/>
          </p:nvSpPr>
          <p:spPr bwMode="auto">
            <a:xfrm>
              <a:off x="816" y="1537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0</a:t>
              </a:r>
            </a:p>
          </p:txBody>
        </p:sp>
        <p:sp>
          <p:nvSpPr>
            <p:cNvPr id="17419" name="Rectangle 16"/>
            <p:cNvSpPr>
              <a:spLocks noChangeArrowheads="1"/>
            </p:cNvSpPr>
            <p:nvPr/>
          </p:nvSpPr>
          <p:spPr bwMode="auto">
            <a:xfrm>
              <a:off x="1825" y="1537"/>
              <a:ext cx="24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/>
                <a:t>1</a:t>
              </a:r>
            </a:p>
          </p:txBody>
        </p:sp>
        <p:sp>
          <p:nvSpPr>
            <p:cNvPr id="17420" name="Rectangle 17"/>
            <p:cNvSpPr>
              <a:spLocks noChangeArrowheads="1"/>
            </p:cNvSpPr>
            <p:nvPr/>
          </p:nvSpPr>
          <p:spPr bwMode="auto">
            <a:xfrm>
              <a:off x="2820" y="1537"/>
              <a:ext cx="23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/>
                <a:t>2</a:t>
              </a:r>
            </a:p>
          </p:txBody>
        </p:sp>
        <p:sp>
          <p:nvSpPr>
            <p:cNvPr id="17421" name="Rectangle 18"/>
            <p:cNvSpPr>
              <a:spLocks noChangeArrowheads="1"/>
            </p:cNvSpPr>
            <p:nvPr/>
          </p:nvSpPr>
          <p:spPr bwMode="auto">
            <a:xfrm>
              <a:off x="4896" y="1537"/>
              <a:ext cx="27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N</a:t>
              </a:r>
            </a:p>
          </p:txBody>
        </p:sp>
        <p:sp>
          <p:nvSpPr>
            <p:cNvPr id="17422" name="Rectangle 19"/>
            <p:cNvSpPr>
              <a:spLocks noChangeArrowheads="1"/>
            </p:cNvSpPr>
            <p:nvPr/>
          </p:nvSpPr>
          <p:spPr bwMode="auto">
            <a:xfrm>
              <a:off x="1295" y="1675"/>
              <a:ext cx="3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23" name="Rectangle 21"/>
            <p:cNvSpPr>
              <a:spLocks noChangeArrowheads="1"/>
            </p:cNvSpPr>
            <p:nvPr/>
          </p:nvSpPr>
          <p:spPr bwMode="auto">
            <a:xfrm>
              <a:off x="672" y="2065"/>
              <a:ext cx="49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CF</a:t>
              </a:r>
              <a:r>
                <a:rPr lang="en-US" sz="2800" b="1" baseline="-25000" dirty="0"/>
                <a:t>0</a:t>
              </a:r>
            </a:p>
          </p:txBody>
        </p:sp>
        <p:sp>
          <p:nvSpPr>
            <p:cNvPr id="17424" name="Rectangle 23"/>
            <p:cNvSpPr>
              <a:spLocks noChangeArrowheads="1"/>
            </p:cNvSpPr>
            <p:nvPr/>
          </p:nvSpPr>
          <p:spPr bwMode="auto">
            <a:xfrm>
              <a:off x="1777" y="2065"/>
              <a:ext cx="58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/>
                <a:t>CF</a:t>
              </a:r>
              <a:r>
                <a:rPr lang="en-US" sz="2800" b="1" baseline="-25000" dirty="0"/>
                <a:t>1</a:t>
              </a:r>
            </a:p>
          </p:txBody>
        </p:sp>
        <p:sp>
          <p:nvSpPr>
            <p:cNvPr id="17425" name="Rectangle 24"/>
            <p:cNvSpPr>
              <a:spLocks noChangeArrowheads="1"/>
            </p:cNvSpPr>
            <p:nvPr/>
          </p:nvSpPr>
          <p:spPr bwMode="auto">
            <a:xfrm>
              <a:off x="2685" y="2065"/>
              <a:ext cx="619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800" b="1" dirty="0"/>
                <a:t>CF</a:t>
              </a:r>
              <a:r>
                <a:rPr lang="en-US" sz="2800" b="1" baseline="-25000" dirty="0"/>
                <a:t>2</a:t>
              </a:r>
            </a:p>
          </p:txBody>
        </p:sp>
        <p:sp>
          <p:nvSpPr>
            <p:cNvPr id="17426" name="Rectangle 25"/>
            <p:cNvSpPr>
              <a:spLocks noChangeArrowheads="1"/>
            </p:cNvSpPr>
            <p:nvPr/>
          </p:nvSpPr>
          <p:spPr bwMode="auto">
            <a:xfrm>
              <a:off x="4704" y="2065"/>
              <a:ext cx="52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CF</a:t>
              </a:r>
              <a:r>
                <a:rPr lang="en-US" sz="2800" b="1" baseline="-25000" dirty="0"/>
                <a:t>N</a:t>
              </a:r>
            </a:p>
          </p:txBody>
        </p:sp>
      </p:grpSp>
      <p:sp>
        <p:nvSpPr>
          <p:cNvPr id="17413" name="Rectangle 30"/>
          <p:cNvSpPr>
            <a:spLocks noChangeArrowheads="1"/>
          </p:cNvSpPr>
          <p:nvPr/>
        </p:nvSpPr>
        <p:spPr bwMode="auto">
          <a:xfrm>
            <a:off x="900113" y="4738688"/>
            <a:ext cx="7324725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IRR is the discount rate that forces</a:t>
            </a:r>
          </a:p>
          <a:p>
            <a:r>
              <a:rPr lang="en-US" sz="3200" dirty="0" smtClean="0">
                <a:latin typeface="Tahoma" pitchFamily="34" charset="0"/>
              </a:rPr>
              <a:t>NPV = 0.</a:t>
            </a:r>
            <a:endParaRPr lang="en-US" sz="32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30305-8425-40E8-BA85-5A9ECAB5AE7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NPV:  g</a:t>
            </a:r>
            <a:r>
              <a:rPr lang="en-US" sz="2800" dirty="0" smtClean="0"/>
              <a:t>iven </a:t>
            </a:r>
            <a:r>
              <a:rPr lang="en-US" sz="2800" dirty="0"/>
              <a:t>c</a:t>
            </a:r>
            <a:r>
              <a:rPr lang="en-US" sz="2800" dirty="0" smtClean="0"/>
              <a:t>ash </a:t>
            </a:r>
            <a:r>
              <a:rPr lang="en-US" sz="2800" dirty="0"/>
              <a:t>f</a:t>
            </a:r>
            <a:r>
              <a:rPr lang="en-US" sz="2800" dirty="0" smtClean="0"/>
              <a:t>lows, </a:t>
            </a:r>
            <a:r>
              <a:rPr lang="en-US" sz="2800" dirty="0"/>
              <a:t>e</a:t>
            </a:r>
            <a:r>
              <a:rPr lang="en-US" sz="2800" dirty="0" smtClean="0"/>
              <a:t>nter r</a:t>
            </a:r>
            <a:r>
              <a:rPr lang="en-US" sz="2800" dirty="0"/>
              <a:t>, </a:t>
            </a:r>
            <a:r>
              <a:rPr lang="en-US" sz="2800" dirty="0" smtClean="0"/>
              <a:t>solve </a:t>
            </a:r>
            <a:r>
              <a:rPr lang="en-US" sz="2800" dirty="0"/>
              <a:t>for </a:t>
            </a:r>
            <a:r>
              <a:rPr lang="en-US" sz="2800" dirty="0" smtClean="0"/>
              <a:t>NPV.</a:t>
            </a:r>
            <a:endParaRPr lang="en-US" sz="2800" dirty="0"/>
          </a:p>
        </p:txBody>
      </p:sp>
      <p:grpSp>
        <p:nvGrpSpPr>
          <p:cNvPr id="18436" name="Group 23"/>
          <p:cNvGrpSpPr>
            <a:grpSpLocks/>
          </p:cNvGrpSpPr>
          <p:nvPr/>
        </p:nvGrpSpPr>
        <p:grpSpPr bwMode="auto">
          <a:xfrm>
            <a:off x="2544763" y="2586038"/>
            <a:ext cx="4038600" cy="1509712"/>
            <a:chOff x="1728" y="1296"/>
            <a:chExt cx="2544" cy="951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168" y="1488"/>
              <a:ext cx="1104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= NPV</a:t>
              </a:r>
              <a:r>
                <a:rPr lang="en-US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824" y="1488"/>
              <a:ext cx="576" cy="51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4800">
                  <a:latin typeface="Tahoma" pitchFamily="34" charset="0"/>
                </a:rPr>
                <a:t>Σ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872" y="1296"/>
              <a:ext cx="288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728" y="1920"/>
              <a:ext cx="720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t = 0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400" y="1344"/>
              <a:ext cx="576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CF</a:t>
              </a:r>
              <a:r>
                <a:rPr lang="en-US" sz="3200" baseline="-25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256" y="1728"/>
              <a:ext cx="1008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(1 + r)</a:t>
              </a:r>
              <a:r>
                <a:rPr lang="en-US" sz="3200" baseline="30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352" y="17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8B0A0-9E00-4ACC-B387-C23BFAC78149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IRR:  g</a:t>
            </a:r>
            <a:r>
              <a:rPr lang="en-US" sz="2400" dirty="0" smtClean="0"/>
              <a:t>iven cash flows, set </a:t>
            </a:r>
            <a:r>
              <a:rPr lang="en-US" sz="2400" dirty="0"/>
              <a:t>NPV = 0, </a:t>
            </a:r>
            <a:r>
              <a:rPr lang="en-US" sz="2400" dirty="0" smtClean="0"/>
              <a:t>solve for </a:t>
            </a:r>
            <a:r>
              <a:rPr lang="en-US" sz="2400" dirty="0" smtClean="0"/>
              <a:t>IRR.</a:t>
            </a:r>
            <a:endParaRPr lang="en-US" sz="2400" dirty="0"/>
          </a:p>
        </p:txBody>
      </p:sp>
      <p:grpSp>
        <p:nvGrpSpPr>
          <p:cNvPr id="19460" name="Group 23"/>
          <p:cNvGrpSpPr>
            <a:grpSpLocks/>
          </p:cNvGrpSpPr>
          <p:nvPr/>
        </p:nvGrpSpPr>
        <p:grpSpPr bwMode="auto">
          <a:xfrm>
            <a:off x="2674938" y="2586038"/>
            <a:ext cx="3781425" cy="1509712"/>
            <a:chOff x="1632" y="3072"/>
            <a:chExt cx="2382" cy="951"/>
          </a:xfrm>
        </p:grpSpPr>
        <p:sp>
          <p:nvSpPr>
            <p:cNvPr id="19462" name="Text Box 14"/>
            <p:cNvSpPr txBox="1">
              <a:spLocks noChangeArrowheads="1"/>
            </p:cNvSpPr>
            <p:nvPr/>
          </p:nvSpPr>
          <p:spPr bwMode="auto">
            <a:xfrm>
              <a:off x="3425" y="3264"/>
              <a:ext cx="589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= 0</a:t>
              </a:r>
              <a:r>
                <a:rPr lang="en-US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19463" name="Text Box 15"/>
            <p:cNvSpPr txBox="1">
              <a:spLocks noChangeArrowheads="1"/>
            </p:cNvSpPr>
            <p:nvPr/>
          </p:nvSpPr>
          <p:spPr bwMode="auto">
            <a:xfrm>
              <a:off x="1728" y="3264"/>
              <a:ext cx="576" cy="51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4800">
                  <a:latin typeface="Tahoma" pitchFamily="34" charset="0"/>
                </a:rPr>
                <a:t>Σ</a:t>
              </a:r>
            </a:p>
          </p:txBody>
        </p:sp>
        <p:sp>
          <p:nvSpPr>
            <p:cNvPr id="19464" name="Text Box 16"/>
            <p:cNvSpPr txBox="1">
              <a:spLocks noChangeArrowheads="1"/>
            </p:cNvSpPr>
            <p:nvPr/>
          </p:nvSpPr>
          <p:spPr bwMode="auto">
            <a:xfrm>
              <a:off x="1776" y="3072"/>
              <a:ext cx="288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19465" name="Text Box 17"/>
            <p:cNvSpPr txBox="1">
              <a:spLocks noChangeArrowheads="1"/>
            </p:cNvSpPr>
            <p:nvPr/>
          </p:nvSpPr>
          <p:spPr bwMode="auto">
            <a:xfrm>
              <a:off x="1632" y="3696"/>
              <a:ext cx="624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t = 0</a:t>
              </a:r>
            </a:p>
          </p:txBody>
        </p:sp>
        <p:sp>
          <p:nvSpPr>
            <p:cNvPr id="19466" name="Text Box 18"/>
            <p:cNvSpPr txBox="1">
              <a:spLocks noChangeArrowheads="1"/>
            </p:cNvSpPr>
            <p:nvPr/>
          </p:nvSpPr>
          <p:spPr bwMode="auto">
            <a:xfrm>
              <a:off x="2544" y="3120"/>
              <a:ext cx="576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CF</a:t>
              </a:r>
              <a:r>
                <a:rPr lang="en-US" sz="3200" baseline="-25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9467" name="Text Box 19"/>
            <p:cNvSpPr txBox="1">
              <a:spLocks noChangeArrowheads="1"/>
            </p:cNvSpPr>
            <p:nvPr/>
          </p:nvSpPr>
          <p:spPr bwMode="auto">
            <a:xfrm>
              <a:off x="2208" y="3504"/>
              <a:ext cx="1392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(1 + IRR)</a:t>
              </a:r>
              <a:r>
                <a:rPr lang="en-US" sz="3200" baseline="30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9468" name="Line 20"/>
            <p:cNvSpPr>
              <a:spLocks noChangeShapeType="1"/>
            </p:cNvSpPr>
            <p:nvPr/>
          </p:nvSpPr>
          <p:spPr bwMode="auto">
            <a:xfrm>
              <a:off x="2304" y="350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9461" name="Rectangle 30"/>
          <p:cNvSpPr>
            <a:spLocks noChangeArrowheads="1"/>
          </p:cNvSpPr>
          <p:nvPr/>
        </p:nvSpPr>
        <p:spPr bwMode="auto">
          <a:xfrm>
            <a:off x="900113" y="4738688"/>
            <a:ext cx="7324725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IRR is an estimate of the project’s rate of </a:t>
            </a:r>
            <a:r>
              <a:rPr lang="en-US" sz="2800" dirty="0" smtClean="0">
                <a:latin typeface="Tahoma" pitchFamily="34" charset="0"/>
              </a:rPr>
              <a:t>return. If IRR exceeds the cost of capital (generally WACC), the difference benefits the firm’s stockholders.</a:t>
            </a: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AE484-97D4-476A-AEF1-5429F7737E5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2531" name="Rectangle 103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Rationale for the IRR Method</a:t>
            </a:r>
          </a:p>
        </p:txBody>
      </p:sp>
      <p:sp>
        <p:nvSpPr>
          <p:cNvPr id="22532" name="Rectangle 10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If IRR &gt; </a:t>
            </a:r>
            <a:r>
              <a:rPr lang="en-US" sz="2800" dirty="0" smtClean="0"/>
              <a:t>r, </a:t>
            </a:r>
            <a:r>
              <a:rPr lang="en-US" sz="2800" dirty="0"/>
              <a:t>then the project’s rate of return is greater than its </a:t>
            </a:r>
            <a:r>
              <a:rPr lang="en-US" sz="2800" dirty="0" smtClean="0"/>
              <a:t>cost of capital -</a:t>
            </a:r>
            <a:r>
              <a:rPr lang="en-US" sz="2800" dirty="0"/>
              <a:t>- some return is left over to boost stockholders’ returns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Example: r= 10%, IRR = 15%.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800" dirty="0"/>
              <a:t>	So this project adds extra return to shareholders</a:t>
            </a:r>
            <a:r>
              <a:rPr lang="en-US" sz="2800" dirty="0" smtClean="0"/>
              <a:t>.</a:t>
            </a:r>
            <a:endParaRPr lang="en-US" sz="2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 smtClean="0"/>
              <a:t>(Theoretically</a:t>
            </a:r>
            <a:r>
              <a:rPr lang="en-US" sz="1600" dirty="0"/>
              <a:t>, </a:t>
            </a:r>
            <a:r>
              <a:rPr lang="en-US" sz="1600" dirty="0" smtClean="0"/>
              <a:t>IRR = r </a:t>
            </a:r>
            <a:r>
              <a:rPr lang="en-US" sz="1600" dirty="0"/>
              <a:t>is the minimum requirement for accepting a project: investors are earning exactly their required rates of return </a:t>
            </a:r>
            <a:r>
              <a:rPr lang="en-US" sz="1600" dirty="0" smtClean="0"/>
              <a:t>r. But in practice some margin of safety is generally required.)</a:t>
            </a:r>
            <a:endParaRPr lang="en-US" sz="16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CB2E3-6A29-4B27-8A66-C3F44C681E6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Topics in Chapter</a:t>
            </a:r>
            <a:endParaRPr lang="en-US" sz="4000" dirty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i="1" dirty="0" smtClean="0"/>
              <a:t>Read sections: 10-1, 10-2, 10-3, 10-4, 10-7 (skip discounted payback), 10-8bc.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Overview </a:t>
            </a:r>
            <a:r>
              <a:rPr lang="en-US" dirty="0"/>
              <a:t>and “vocabulary”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Capital Budgeting Methods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NPV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IRR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Payback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92837-5C36-43C5-B96E-D200C2D2BE8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0483" name="Rectangle 3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10-4a Calculating the IRR</a:t>
            </a:r>
            <a:endParaRPr lang="en-US" dirty="0"/>
          </a:p>
        </p:txBody>
      </p:sp>
      <p:grpSp>
        <p:nvGrpSpPr>
          <p:cNvPr id="20484" name="Group 40"/>
          <p:cNvGrpSpPr>
            <a:grpSpLocks/>
          </p:cNvGrpSpPr>
          <p:nvPr/>
        </p:nvGrpSpPr>
        <p:grpSpPr bwMode="auto">
          <a:xfrm>
            <a:off x="898525" y="2039620"/>
            <a:ext cx="7627938" cy="4297363"/>
            <a:chOff x="566" y="1400"/>
            <a:chExt cx="4805" cy="2707"/>
          </a:xfrm>
        </p:grpSpPr>
        <p:sp>
          <p:nvSpPr>
            <p:cNvPr id="20485" name="Rectangle 6"/>
            <p:cNvSpPr>
              <a:spLocks noChangeArrowheads="1"/>
            </p:cNvSpPr>
            <p:nvPr/>
          </p:nvSpPr>
          <p:spPr bwMode="auto">
            <a:xfrm>
              <a:off x="2103" y="1929"/>
              <a:ext cx="54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CF1</a:t>
              </a:r>
              <a:endParaRPr lang="en-US" sz="2800" b="1" dirty="0"/>
            </a:p>
          </p:txBody>
        </p:sp>
        <p:sp>
          <p:nvSpPr>
            <p:cNvPr id="20486" name="Rectangle 7"/>
            <p:cNvSpPr>
              <a:spLocks noChangeArrowheads="1"/>
            </p:cNvSpPr>
            <p:nvPr/>
          </p:nvSpPr>
          <p:spPr bwMode="auto">
            <a:xfrm>
              <a:off x="4791" y="1929"/>
              <a:ext cx="5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CFN</a:t>
              </a:r>
              <a:endParaRPr lang="en-US" sz="2800" b="1" dirty="0"/>
            </a:p>
          </p:txBody>
        </p:sp>
        <p:grpSp>
          <p:nvGrpSpPr>
            <p:cNvPr id="20487" name="Group 13"/>
            <p:cNvGrpSpPr>
              <a:grpSpLocks/>
            </p:cNvGrpSpPr>
            <p:nvPr/>
          </p:nvGrpSpPr>
          <p:grpSpPr bwMode="auto">
            <a:xfrm>
              <a:off x="912" y="1672"/>
              <a:ext cx="4080" cy="291"/>
              <a:chOff x="768" y="1336"/>
              <a:chExt cx="4080" cy="291"/>
            </a:xfrm>
          </p:grpSpPr>
          <p:sp>
            <p:nvSpPr>
              <p:cNvPr id="20509" name="Line 8"/>
              <p:cNvSpPr>
                <a:spLocks noChangeShapeType="1"/>
              </p:cNvSpPr>
              <p:nvPr/>
            </p:nvSpPr>
            <p:spPr bwMode="auto">
              <a:xfrm>
                <a:off x="768" y="1336"/>
                <a:ext cx="0" cy="2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10" name="Line 9"/>
              <p:cNvSpPr>
                <a:spLocks noChangeShapeType="1"/>
              </p:cNvSpPr>
              <p:nvPr/>
            </p:nvSpPr>
            <p:spPr bwMode="auto">
              <a:xfrm>
                <a:off x="2160" y="1336"/>
                <a:ext cx="0" cy="2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11" name="Line 10"/>
              <p:cNvSpPr>
                <a:spLocks noChangeShapeType="1"/>
              </p:cNvSpPr>
              <p:nvPr/>
            </p:nvSpPr>
            <p:spPr bwMode="auto">
              <a:xfrm>
                <a:off x="3408" y="1336"/>
                <a:ext cx="0" cy="2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12" name="Line 11"/>
              <p:cNvSpPr>
                <a:spLocks noChangeShapeType="1"/>
              </p:cNvSpPr>
              <p:nvPr/>
            </p:nvSpPr>
            <p:spPr bwMode="auto">
              <a:xfrm>
                <a:off x="4848" y="1336"/>
                <a:ext cx="0" cy="2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13" name="Line 12"/>
              <p:cNvSpPr>
                <a:spLocks noChangeShapeType="1"/>
              </p:cNvSpPr>
              <p:nvPr/>
            </p:nvSpPr>
            <p:spPr bwMode="auto">
              <a:xfrm>
                <a:off x="776" y="1483"/>
                <a:ext cx="40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488" name="Rectangle 14"/>
            <p:cNvSpPr>
              <a:spLocks noChangeArrowheads="1"/>
            </p:cNvSpPr>
            <p:nvPr/>
          </p:nvSpPr>
          <p:spPr bwMode="auto">
            <a:xfrm>
              <a:off x="3351" y="1929"/>
              <a:ext cx="54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CF2</a:t>
              </a:r>
              <a:endParaRPr lang="en-US" sz="2800" b="1" dirty="0"/>
            </a:p>
          </p:txBody>
        </p:sp>
        <p:sp>
          <p:nvSpPr>
            <p:cNvPr id="20489" name="Rectangle 15"/>
            <p:cNvSpPr>
              <a:spLocks noChangeArrowheads="1"/>
            </p:cNvSpPr>
            <p:nvPr/>
          </p:nvSpPr>
          <p:spPr bwMode="auto">
            <a:xfrm>
              <a:off x="807" y="1400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0</a:t>
              </a:r>
            </a:p>
          </p:txBody>
        </p:sp>
        <p:sp>
          <p:nvSpPr>
            <p:cNvPr id="20490" name="Rectangle 16"/>
            <p:cNvSpPr>
              <a:spLocks noChangeArrowheads="1"/>
            </p:cNvSpPr>
            <p:nvPr/>
          </p:nvSpPr>
          <p:spPr bwMode="auto">
            <a:xfrm>
              <a:off x="2199" y="1400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1</a:t>
              </a:r>
            </a:p>
          </p:txBody>
        </p:sp>
        <p:sp>
          <p:nvSpPr>
            <p:cNvPr id="20491" name="Rectangle 17"/>
            <p:cNvSpPr>
              <a:spLocks noChangeArrowheads="1"/>
            </p:cNvSpPr>
            <p:nvPr/>
          </p:nvSpPr>
          <p:spPr bwMode="auto">
            <a:xfrm>
              <a:off x="3447" y="1400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2</a:t>
              </a:r>
            </a:p>
          </p:txBody>
        </p:sp>
        <p:sp>
          <p:nvSpPr>
            <p:cNvPr id="20492" name="Rectangle 18"/>
            <p:cNvSpPr>
              <a:spLocks noChangeArrowheads="1"/>
            </p:cNvSpPr>
            <p:nvPr/>
          </p:nvSpPr>
          <p:spPr bwMode="auto">
            <a:xfrm>
              <a:off x="4887" y="1400"/>
              <a:ext cx="27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N</a:t>
              </a:r>
            </a:p>
          </p:txBody>
        </p:sp>
        <p:sp>
          <p:nvSpPr>
            <p:cNvPr id="20493" name="Rectangle 19"/>
            <p:cNvSpPr>
              <a:spLocks noChangeArrowheads="1"/>
            </p:cNvSpPr>
            <p:nvPr/>
          </p:nvSpPr>
          <p:spPr bwMode="auto">
            <a:xfrm>
              <a:off x="1287" y="1571"/>
              <a:ext cx="78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/>
                <a:t>IRR = ?</a:t>
              </a:r>
            </a:p>
          </p:txBody>
        </p:sp>
        <p:sp>
          <p:nvSpPr>
            <p:cNvPr id="20494" name="Line 20"/>
            <p:cNvSpPr>
              <a:spLocks noChangeShapeType="1"/>
            </p:cNvSpPr>
            <p:nvPr/>
          </p:nvSpPr>
          <p:spPr bwMode="auto">
            <a:xfrm>
              <a:off x="2304" y="2196"/>
              <a:ext cx="0" cy="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5" name="Line 21"/>
            <p:cNvSpPr>
              <a:spLocks noChangeShapeType="1"/>
            </p:cNvSpPr>
            <p:nvPr/>
          </p:nvSpPr>
          <p:spPr bwMode="auto">
            <a:xfrm flipH="1">
              <a:off x="1192" y="2379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6" name="Line 22"/>
            <p:cNvSpPr>
              <a:spLocks noChangeShapeType="1"/>
            </p:cNvSpPr>
            <p:nvPr/>
          </p:nvSpPr>
          <p:spPr bwMode="auto">
            <a:xfrm>
              <a:off x="3552" y="2196"/>
              <a:ext cx="0" cy="4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7" name="Line 23"/>
            <p:cNvSpPr>
              <a:spLocks noChangeShapeType="1"/>
            </p:cNvSpPr>
            <p:nvPr/>
          </p:nvSpPr>
          <p:spPr bwMode="auto">
            <a:xfrm flipH="1">
              <a:off x="1192" y="2685"/>
              <a:ext cx="2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8" name="Line 24"/>
            <p:cNvSpPr>
              <a:spLocks noChangeShapeType="1"/>
            </p:cNvSpPr>
            <p:nvPr/>
          </p:nvSpPr>
          <p:spPr bwMode="auto">
            <a:xfrm>
              <a:off x="4992" y="2273"/>
              <a:ext cx="0" cy="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499" name="Line 25"/>
            <p:cNvSpPr>
              <a:spLocks noChangeShapeType="1"/>
            </p:cNvSpPr>
            <p:nvPr/>
          </p:nvSpPr>
          <p:spPr bwMode="auto">
            <a:xfrm flipH="1">
              <a:off x="1192" y="2991"/>
              <a:ext cx="38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00" name="Rectangle 26"/>
            <p:cNvSpPr>
              <a:spLocks noChangeArrowheads="1"/>
            </p:cNvSpPr>
            <p:nvPr/>
          </p:nvSpPr>
          <p:spPr bwMode="auto">
            <a:xfrm>
              <a:off x="566" y="2190"/>
              <a:ext cx="67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01" name="Rectangle 27"/>
            <p:cNvSpPr>
              <a:spLocks noChangeArrowheads="1"/>
            </p:cNvSpPr>
            <p:nvPr/>
          </p:nvSpPr>
          <p:spPr bwMode="auto">
            <a:xfrm>
              <a:off x="567" y="1929"/>
              <a:ext cx="72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CF</a:t>
              </a:r>
              <a:r>
                <a:rPr lang="en-US" sz="2800" b="1" baseline="-25000" dirty="0" smtClean="0"/>
                <a:t>0</a:t>
              </a:r>
              <a:r>
                <a:rPr lang="en-US" sz="2800" b="1" dirty="0" smtClean="0"/>
                <a:t>(-)</a:t>
              </a:r>
              <a:endParaRPr lang="en-US" sz="2800" b="1" dirty="0"/>
            </a:p>
          </p:txBody>
        </p:sp>
        <p:sp>
          <p:nvSpPr>
            <p:cNvPr id="20502" name="Rectangle 28"/>
            <p:cNvSpPr>
              <a:spLocks noChangeArrowheads="1"/>
            </p:cNvSpPr>
            <p:nvPr/>
          </p:nvSpPr>
          <p:spPr bwMode="auto">
            <a:xfrm>
              <a:off x="711" y="2839"/>
              <a:ext cx="52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 smtClean="0"/>
                <a:t>PV</a:t>
              </a:r>
              <a:r>
                <a:rPr lang="en-US" sz="2800" b="1" baseline="-25000" dirty="0"/>
                <a:t>N</a:t>
              </a:r>
            </a:p>
          </p:txBody>
        </p:sp>
        <p:sp>
          <p:nvSpPr>
            <p:cNvPr id="20503" name="Rectangle 29"/>
            <p:cNvSpPr>
              <a:spLocks noChangeArrowheads="1"/>
            </p:cNvSpPr>
            <p:nvPr/>
          </p:nvSpPr>
          <p:spPr bwMode="auto">
            <a:xfrm>
              <a:off x="711" y="2503"/>
              <a:ext cx="49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PV</a:t>
              </a:r>
              <a:r>
                <a:rPr lang="en-US" sz="2800" b="1" baseline="-25000" dirty="0"/>
                <a:t>2</a:t>
              </a:r>
            </a:p>
          </p:txBody>
        </p:sp>
        <p:sp>
          <p:nvSpPr>
            <p:cNvPr id="20504" name="Rectangle 30"/>
            <p:cNvSpPr>
              <a:spLocks noChangeArrowheads="1"/>
            </p:cNvSpPr>
            <p:nvPr/>
          </p:nvSpPr>
          <p:spPr bwMode="auto">
            <a:xfrm>
              <a:off x="711" y="2167"/>
              <a:ext cx="49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PV</a:t>
              </a:r>
              <a:r>
                <a:rPr lang="en-US" sz="2800" b="1" baseline="-25000" dirty="0"/>
                <a:t>1</a:t>
              </a:r>
            </a:p>
          </p:txBody>
        </p:sp>
        <p:sp>
          <p:nvSpPr>
            <p:cNvPr id="20505" name="Line 31"/>
            <p:cNvSpPr>
              <a:spLocks noChangeShapeType="1"/>
            </p:cNvSpPr>
            <p:nvPr/>
          </p:nvSpPr>
          <p:spPr bwMode="auto">
            <a:xfrm>
              <a:off x="676" y="3154"/>
              <a:ext cx="8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06" name="Rectangle 32"/>
            <p:cNvSpPr>
              <a:spLocks noChangeArrowheads="1"/>
            </p:cNvSpPr>
            <p:nvPr/>
          </p:nvSpPr>
          <p:spPr bwMode="auto">
            <a:xfrm>
              <a:off x="615" y="3175"/>
              <a:ext cx="95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0 = NPV</a:t>
              </a:r>
            </a:p>
          </p:txBody>
        </p:sp>
        <p:sp>
          <p:nvSpPr>
            <p:cNvPr id="20507" name="Rectangle 33"/>
            <p:cNvSpPr>
              <a:spLocks noChangeArrowheads="1"/>
            </p:cNvSpPr>
            <p:nvPr/>
          </p:nvSpPr>
          <p:spPr bwMode="auto">
            <a:xfrm>
              <a:off x="1644" y="3120"/>
              <a:ext cx="3552" cy="98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 smtClean="0">
                  <a:latin typeface="Tahoma" pitchFamily="34" charset="0"/>
                </a:rPr>
                <a:t>Solve the equation for IRR (trial-and-error): IRR</a:t>
              </a:r>
              <a:r>
                <a:rPr lang="en-US" sz="3200" baseline="-25000" dirty="0">
                  <a:latin typeface="Tahoma" pitchFamily="34" charset="0"/>
                </a:rPr>
                <a:t>s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r>
                <a:rPr lang="en-US" sz="3200" dirty="0">
                  <a:latin typeface="Tahoma" pitchFamily="34" charset="0"/>
                </a:rPr>
                <a:t>= </a:t>
              </a:r>
              <a:r>
                <a:rPr lang="en-US" sz="3200" dirty="0" smtClean="0">
                  <a:latin typeface="Tahoma" pitchFamily="34" charset="0"/>
                </a:rPr>
                <a:t>15%; IRR</a:t>
              </a:r>
              <a:r>
                <a:rPr lang="en-US" sz="3200" baseline="-25000" dirty="0" smtClean="0">
                  <a:latin typeface="Tahoma" pitchFamily="34" charset="0"/>
                </a:rPr>
                <a:t>L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r>
                <a:rPr lang="en-US" sz="3200" dirty="0">
                  <a:latin typeface="Tahoma" pitchFamily="34" charset="0"/>
                </a:rPr>
                <a:t>= </a:t>
              </a:r>
              <a:r>
                <a:rPr lang="en-US" sz="3200" dirty="0" smtClean="0">
                  <a:latin typeface="Tahoma" pitchFamily="34" charset="0"/>
                </a:rPr>
                <a:t>14%</a:t>
              </a:r>
              <a:r>
                <a:rPr lang="en-US" sz="3200" dirty="0">
                  <a:latin typeface="Tahoma" pitchFamily="34" charset="0"/>
                </a:rPr>
                <a:t>.</a:t>
              </a:r>
            </a:p>
          </p:txBody>
        </p:sp>
        <p:sp>
          <p:nvSpPr>
            <p:cNvPr id="20508" name="Line 37"/>
            <p:cNvSpPr>
              <a:spLocks noChangeShapeType="1"/>
            </p:cNvSpPr>
            <p:nvPr/>
          </p:nvSpPr>
          <p:spPr bwMode="auto">
            <a:xfrm>
              <a:off x="664" y="3460"/>
              <a:ext cx="834" cy="0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C13B-00CC-45E7-BAB9-424BA3B0292A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Calculating IRR Using </a:t>
            </a:r>
            <a:r>
              <a:rPr lang="en-US" sz="2800" dirty="0" smtClean="0"/>
              <a:t>Calculators: Project S</a:t>
            </a:r>
            <a:endParaRPr lang="en-US" sz="2800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2400" dirty="0" smtClean="0"/>
              <a:t>TI BA II Plus: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Press CF, press 2nd, press CE|C to clear previous work;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Enter cash </a:t>
            </a:r>
            <a:r>
              <a:rPr lang="en-US" sz="1800" dirty="0">
                <a:sym typeface="Wingdings"/>
              </a:rPr>
              <a:t>f</a:t>
            </a:r>
            <a:r>
              <a:rPr lang="en-US" sz="1800" dirty="0" smtClean="0">
                <a:sym typeface="Wingdings"/>
              </a:rPr>
              <a:t>lows and their frequencies: CF</a:t>
            </a:r>
            <a:r>
              <a:rPr lang="en-US" sz="1800" baseline="-25000" dirty="0" smtClean="0">
                <a:sym typeface="Wingdings"/>
              </a:rPr>
              <a:t>0</a:t>
            </a:r>
            <a:r>
              <a:rPr lang="en-US" sz="1800" dirty="0" smtClean="0">
                <a:sym typeface="Wingdings"/>
              </a:rPr>
              <a:t>=-10,000; C01=5300, F01=1; C02=4300, F02=1; C03=1874, F03=1; C04=1500, F04=1;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Compute IRR: press IRR, CPT IRR = 14.69 (%)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2400" dirty="0" smtClean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2400" dirty="0" smtClean="0">
                <a:sym typeface="Wingdings"/>
              </a:rPr>
              <a:t>TI 83/84: Use financial function IRR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IRR</a:t>
            </a:r>
            <a:r>
              <a:rPr lang="en-US" sz="1800" dirty="0" smtClean="0"/>
              <a:t>(CF0</a:t>
            </a:r>
            <a:r>
              <a:rPr lang="en-US" sz="1800" dirty="0"/>
              <a:t>, {CF List}, {CF Frequency</a:t>
            </a:r>
            <a:r>
              <a:rPr lang="en-US" sz="1800" dirty="0" smtClean="0"/>
              <a:t>})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=IRR(-10000, {5300, 4300, 1874, 1500}, {1, 1, 1, 1})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>
                <a:sym typeface="Wingdings"/>
              </a:rPr>
              <a:t>=14.69 (%)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2400" dirty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>
              <a:sym typeface="Wingdings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9507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C13B-00CC-45E7-BAB9-424BA3B0292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IRR Function in Excel</a:t>
            </a:r>
            <a:endParaRPr lang="en-US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3000" dirty="0" smtClean="0"/>
              <a:t>IRR function in Excel </a:t>
            </a:r>
            <a:r>
              <a:rPr lang="en-US" sz="3000" b="1" dirty="0" smtClean="0"/>
              <a:t>does</a:t>
            </a:r>
            <a:r>
              <a:rPr lang="en-US" sz="3000" dirty="0" smtClean="0"/>
              <a:t> include the initial cash flow (-) at time 0.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Excel: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=IRR(CF0:</a:t>
            </a:r>
            <a:r>
              <a:rPr lang="is-IS" sz="1800" dirty="0" smtClean="0"/>
              <a:t>CFn)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=IRR(CellAddress0:CellAddressN)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=0.1469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1800" dirty="0" smtClean="0"/>
              <a:t>=14.69%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123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50D76-E1A1-4888-9BD5-B46803577E9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6083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10-4b A Potential Problem with the IRR: Multiple IRRs</a:t>
            </a:r>
            <a:endParaRPr lang="en-US" dirty="0"/>
          </a:p>
        </p:txBody>
      </p:sp>
      <p:sp>
        <p:nvSpPr>
          <p:cNvPr id="46084" name="Rectangle 1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800" dirty="0"/>
              <a:t>Normal vs. </a:t>
            </a:r>
            <a:r>
              <a:rPr lang="en-US" sz="2800" dirty="0" err="1"/>
              <a:t>Nonnormal</a:t>
            </a:r>
            <a:r>
              <a:rPr lang="en-US" sz="2800" dirty="0"/>
              <a:t> Cash Flows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Normal </a:t>
            </a:r>
            <a:r>
              <a:rPr lang="en-US" sz="2800" dirty="0"/>
              <a:t>Cash Flow Project: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/>
              <a:t>Cost (negative </a:t>
            </a:r>
            <a:r>
              <a:rPr lang="en-US" sz="2400" dirty="0" smtClean="0"/>
              <a:t>CF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/>
              <a:t>followed by a series of positive cash inflows.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/>
              <a:t>One change of signs.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Nonnormal Cash Flow Project: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/>
              <a:t>Two or more changes of signs.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400" dirty="0"/>
              <a:t>Most common:  Cost (negative </a:t>
            </a:r>
            <a:r>
              <a:rPr lang="en-US" sz="2400" dirty="0" smtClean="0"/>
              <a:t>CF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dirty="0"/>
              <a:t>, then string of positive CFs, then cost to close project.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1800" dirty="0" smtClean="0"/>
              <a:t>For </a:t>
            </a:r>
            <a:r>
              <a:rPr lang="en-US" sz="1800" dirty="0"/>
              <a:t>example, nuclear power plant or strip mine.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E7C0D-575D-4F12-A295-B7E8F13BC8B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Inflow (+) or Outflow (-) in </a:t>
            </a:r>
            <a:r>
              <a:rPr lang="en-US" dirty="0" smtClean="0"/>
              <a:t>Year: Normal vs. </a:t>
            </a:r>
            <a:r>
              <a:rPr lang="en-US" dirty="0" err="1" smtClean="0"/>
              <a:t>Nonnormal</a:t>
            </a:r>
            <a:endParaRPr lang="en-US" dirty="0"/>
          </a:p>
        </p:txBody>
      </p:sp>
      <p:graphicFrame>
        <p:nvGraphicFramePr>
          <p:cNvPr id="255171" name="Group 195"/>
          <p:cNvGraphicFramePr>
            <a:graphicFrameLocks noGrp="1"/>
          </p:cNvGraphicFramePr>
          <p:nvPr>
            <p:ph type="tbl" idx="4294967295"/>
          </p:nvPr>
        </p:nvGraphicFramePr>
        <p:xfrm>
          <a:off x="1220788" y="2017713"/>
          <a:ext cx="7734300" cy="4114800"/>
        </p:xfrm>
        <a:graphic>
          <a:graphicData uri="http://schemas.openxmlformats.org/drawingml/2006/table">
            <a:tbl>
              <a:tblPr/>
              <a:tblGrid>
                <a:gridCol w="935037"/>
                <a:gridCol w="971550"/>
                <a:gridCol w="971550"/>
                <a:gridCol w="971550"/>
                <a:gridCol w="969963"/>
                <a:gridCol w="971550"/>
                <a:gridCol w="971550"/>
                <a:gridCol w="9715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AF286-21B4-4F09-8EB8-A494AB4001C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8131" name="Rectangle 2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Example: Project M: </a:t>
            </a:r>
            <a:r>
              <a:rPr lang="en-US" sz="3600" dirty="0"/>
              <a:t>NPV and IRR?</a:t>
            </a:r>
          </a:p>
        </p:txBody>
      </p:sp>
      <p:grpSp>
        <p:nvGrpSpPr>
          <p:cNvPr id="48132" name="Group 22"/>
          <p:cNvGrpSpPr>
            <a:grpSpLocks/>
          </p:cNvGrpSpPr>
          <p:nvPr/>
        </p:nvGrpSpPr>
        <p:grpSpPr bwMode="auto">
          <a:xfrm>
            <a:off x="552450" y="2238375"/>
            <a:ext cx="8442326" cy="3881438"/>
            <a:chOff x="348" y="1410"/>
            <a:chExt cx="5318" cy="2445"/>
          </a:xfrm>
        </p:grpSpPr>
        <p:sp>
          <p:nvSpPr>
            <p:cNvPr id="48133" name="Rectangle 6"/>
            <p:cNvSpPr>
              <a:spLocks noChangeArrowheads="1"/>
            </p:cNvSpPr>
            <p:nvPr/>
          </p:nvSpPr>
          <p:spPr bwMode="auto">
            <a:xfrm>
              <a:off x="2303" y="2061"/>
              <a:ext cx="71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 smtClean="0">
                  <a:latin typeface="Tahoma" pitchFamily="34" charset="0"/>
                </a:rPr>
                <a:t>+10m</a:t>
              </a: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48134" name="Rectangle 7"/>
            <p:cNvSpPr>
              <a:spLocks noChangeArrowheads="1"/>
            </p:cNvSpPr>
            <p:nvPr/>
          </p:nvSpPr>
          <p:spPr bwMode="auto">
            <a:xfrm>
              <a:off x="4690" y="2089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135" name="Line 8"/>
            <p:cNvSpPr>
              <a:spLocks noChangeShapeType="1"/>
            </p:cNvSpPr>
            <p:nvPr/>
          </p:nvSpPr>
          <p:spPr bwMode="auto">
            <a:xfrm>
              <a:off x="841" y="1693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136" name="Line 9"/>
            <p:cNvSpPr>
              <a:spLocks noChangeShapeType="1"/>
            </p:cNvSpPr>
            <p:nvPr/>
          </p:nvSpPr>
          <p:spPr bwMode="auto">
            <a:xfrm>
              <a:off x="2857" y="1693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137" name="Line 10"/>
            <p:cNvSpPr>
              <a:spLocks noChangeShapeType="1"/>
            </p:cNvSpPr>
            <p:nvPr/>
          </p:nvSpPr>
          <p:spPr bwMode="auto">
            <a:xfrm>
              <a:off x="4921" y="1693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138" name="Line 11"/>
            <p:cNvSpPr>
              <a:spLocks noChangeShapeType="1"/>
            </p:cNvSpPr>
            <p:nvPr/>
          </p:nvSpPr>
          <p:spPr bwMode="auto">
            <a:xfrm>
              <a:off x="864" y="1872"/>
              <a:ext cx="40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139" name="Rectangle 12"/>
            <p:cNvSpPr>
              <a:spLocks noChangeArrowheads="1"/>
            </p:cNvSpPr>
            <p:nvPr/>
          </p:nvSpPr>
          <p:spPr bwMode="auto">
            <a:xfrm>
              <a:off x="4323" y="2061"/>
              <a:ext cx="63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 smtClean="0">
                  <a:latin typeface="Tahoma" pitchFamily="34" charset="0"/>
                </a:rPr>
                <a:t>-10m</a:t>
              </a: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48140" name="Rectangle 13"/>
            <p:cNvSpPr>
              <a:spLocks noChangeArrowheads="1"/>
            </p:cNvSpPr>
            <p:nvPr/>
          </p:nvSpPr>
          <p:spPr bwMode="auto">
            <a:xfrm>
              <a:off x="725" y="1410"/>
              <a:ext cx="23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8141" name="Rectangle 14"/>
            <p:cNvSpPr>
              <a:spLocks noChangeArrowheads="1"/>
            </p:cNvSpPr>
            <p:nvPr/>
          </p:nvSpPr>
          <p:spPr bwMode="auto">
            <a:xfrm>
              <a:off x="2737" y="1410"/>
              <a:ext cx="23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48142" name="Rectangle 15"/>
            <p:cNvSpPr>
              <a:spLocks noChangeArrowheads="1"/>
            </p:cNvSpPr>
            <p:nvPr/>
          </p:nvSpPr>
          <p:spPr bwMode="auto">
            <a:xfrm>
              <a:off x="4801" y="1410"/>
              <a:ext cx="23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>
                  <a:latin typeface="Tahoma" pitchFamily="34" charset="0"/>
                </a:rPr>
                <a:t>2</a:t>
              </a:r>
            </a:p>
          </p:txBody>
        </p:sp>
        <p:sp>
          <p:nvSpPr>
            <p:cNvPr id="48143" name="Rectangle 16"/>
            <p:cNvSpPr>
              <a:spLocks noChangeArrowheads="1"/>
            </p:cNvSpPr>
            <p:nvPr/>
          </p:nvSpPr>
          <p:spPr bwMode="auto">
            <a:xfrm>
              <a:off x="1216" y="1621"/>
              <a:ext cx="8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r = 10%</a:t>
              </a:r>
            </a:p>
          </p:txBody>
        </p:sp>
        <p:sp>
          <p:nvSpPr>
            <p:cNvPr id="48144" name="Rectangle 17"/>
            <p:cNvSpPr>
              <a:spLocks noChangeArrowheads="1"/>
            </p:cNvSpPr>
            <p:nvPr/>
          </p:nvSpPr>
          <p:spPr bwMode="auto">
            <a:xfrm>
              <a:off x="348" y="2061"/>
              <a:ext cx="703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 smtClean="0">
                  <a:latin typeface="Tahoma" pitchFamily="34" charset="0"/>
                </a:rPr>
                <a:t>-1.6m</a:t>
              </a:r>
              <a:endParaRPr lang="en-US" sz="2800" dirty="0">
                <a:latin typeface="Tahoma" pitchFamily="34" charset="0"/>
              </a:endParaRPr>
            </a:p>
          </p:txBody>
        </p:sp>
        <p:sp>
          <p:nvSpPr>
            <p:cNvPr id="48145" name="Rectangle 18"/>
            <p:cNvSpPr>
              <a:spLocks noChangeArrowheads="1"/>
            </p:cNvSpPr>
            <p:nvPr/>
          </p:nvSpPr>
          <p:spPr bwMode="auto">
            <a:xfrm>
              <a:off x="759" y="2720"/>
              <a:ext cx="3161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>
                  <a:latin typeface="Tahoma" pitchFamily="34" charset="0"/>
                </a:rPr>
                <a:t>With TI BAII Plus or Excel: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48146" name="Rectangle 19"/>
            <p:cNvSpPr>
              <a:spLocks noChangeArrowheads="1"/>
            </p:cNvSpPr>
            <p:nvPr/>
          </p:nvSpPr>
          <p:spPr bwMode="auto">
            <a:xfrm>
              <a:off x="759" y="3104"/>
              <a:ext cx="1740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NPV = </a:t>
              </a:r>
              <a:r>
                <a:rPr lang="en-US" sz="3200" dirty="0" smtClean="0">
                  <a:latin typeface="Tahoma" pitchFamily="34" charset="0"/>
                </a:rPr>
                <a:t>-0.77m</a:t>
              </a:r>
              <a:endParaRPr lang="en-US" sz="3200" dirty="0">
                <a:latin typeface="Tahoma" pitchFamily="34" charset="0"/>
              </a:endParaRPr>
            </a:p>
          </p:txBody>
        </p:sp>
        <p:sp>
          <p:nvSpPr>
            <p:cNvPr id="48147" name="Rectangle 20"/>
            <p:cNvSpPr>
              <a:spLocks noChangeArrowheads="1"/>
            </p:cNvSpPr>
            <p:nvPr/>
          </p:nvSpPr>
          <p:spPr bwMode="auto">
            <a:xfrm>
              <a:off x="759" y="3488"/>
              <a:ext cx="4907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>
                  <a:latin typeface="Tahoma" pitchFamily="34" charset="0"/>
                </a:rPr>
                <a:t>IRR = </a:t>
              </a:r>
              <a:r>
                <a:rPr lang="en-US" sz="3200" dirty="0" smtClean="0">
                  <a:latin typeface="Tahoma" pitchFamily="34" charset="0"/>
                </a:rPr>
                <a:t>25% (another solution IRR=400%)</a:t>
              </a:r>
              <a:endParaRPr lang="en-US" sz="3200" dirty="0"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2C61C-75C9-4BAB-BB71-6339A4D8B262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pSp>
        <p:nvGrpSpPr>
          <p:cNvPr id="49155" name="Group 31"/>
          <p:cNvGrpSpPr>
            <a:grpSpLocks/>
          </p:cNvGrpSpPr>
          <p:nvPr/>
        </p:nvGrpSpPr>
        <p:grpSpPr bwMode="auto">
          <a:xfrm>
            <a:off x="1085850" y="2438400"/>
            <a:ext cx="6972300" cy="3951288"/>
            <a:chOff x="684" y="1536"/>
            <a:chExt cx="4392" cy="2489"/>
          </a:xfrm>
        </p:grpSpPr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2592" y="1536"/>
              <a:ext cx="15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 dirty="0"/>
                <a:t>NPV Profile</a:t>
              </a: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250" y="1970"/>
              <a:ext cx="0" cy="19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1258" y="3114"/>
              <a:ext cx="3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1258" y="388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1258" y="268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1826" y="297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2306" y="297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3362" y="297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2834" y="297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>
              <a:off x="1350" y="307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738" y="2690"/>
              <a:ext cx="2646" cy="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8" name="Arc 16"/>
            <p:cNvSpPr>
              <a:spLocks/>
            </p:cNvSpPr>
            <p:nvPr/>
          </p:nvSpPr>
          <p:spPr bwMode="auto">
            <a:xfrm>
              <a:off x="1307" y="2691"/>
              <a:ext cx="424" cy="1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0"/>
                    <a:pt x="9639" y="28"/>
                    <a:pt x="2154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0"/>
                    <a:pt x="9639" y="28"/>
                    <a:pt x="2154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758" y="2518"/>
              <a:ext cx="4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450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684" y="3700"/>
              <a:ext cx="56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-800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1007" y="2932"/>
              <a:ext cx="23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0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3128" y="3109"/>
              <a:ext cx="4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400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1592" y="3109"/>
              <a:ext cx="4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100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832" y="2208"/>
              <a:ext cx="141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IRR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 = 400%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1481" y="3556"/>
              <a:ext cx="1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IRR</a:t>
              </a:r>
              <a:r>
                <a:rPr lang="en-US" sz="2800" b="1" baseline="-25000" dirty="0"/>
                <a:t>1</a:t>
              </a:r>
              <a:r>
                <a:rPr lang="en-US" sz="2800" b="1" dirty="0"/>
                <a:t> = 25%</a:t>
              </a:r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3130" y="2498"/>
              <a:ext cx="176" cy="464"/>
            </a:xfrm>
            <a:prstGeom prst="line">
              <a:avLst/>
            </a:prstGeom>
            <a:noFill/>
            <a:ln w="25400">
              <a:solidFill>
                <a:srgbClr val="00AE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 flipH="1" flipV="1">
              <a:off x="1482" y="3250"/>
              <a:ext cx="208" cy="35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4458" y="3124"/>
              <a:ext cx="61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r (%)</a:t>
              </a:r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788" y="1588"/>
              <a:ext cx="92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 dirty="0"/>
                <a:t>NPV ($)</a:t>
              </a:r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3316" y="3067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9156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Nonnormal CFs—Two Sign Changes, Two IRRs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67C5D-5E3B-442A-819A-B29F1714690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0179" name="Rectangle 20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Are either of these IRRs helpful?</a:t>
            </a:r>
            <a:endParaRPr lang="en-US" sz="3600" dirty="0"/>
          </a:p>
        </p:txBody>
      </p:sp>
      <p:sp>
        <p:nvSpPr>
          <p:cNvPr id="50180" name="Rectangle 206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No.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From Project M’s NPV profile, it has a negative NPV for costs of capital less than 25% (e.g. NPV=-0.77 when r=10%). Therefore, project M should be rejected for reasonable costs of capital.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In general, if the sign of cash flows changes more than once, don’t even calculate IRR because it is at best useless and at worst misleading.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4435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B0BD5-D823-4E07-A4B8-71822DFB51F4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10-4c Potential Problems When Using the IRR to Evaluate Mutually Exclusive Projects</a:t>
            </a:r>
            <a:endParaRPr lang="en-US" sz="2800" dirty="0"/>
          </a:p>
        </p:txBody>
      </p:sp>
      <p:sp>
        <p:nvSpPr>
          <p:cNvPr id="23556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Using NPV criterion: choose Project L;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Using IRR criterion: choose Project S.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But only one project can be chosen since they are mutually exclusive: so there is a conflict between NPV and IRR.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Resolving a conflict between IRR &amp; NPV for mutually exclusive projects: pick the project with the highest </a:t>
            </a:r>
            <a:r>
              <a:rPr lang="en-US" sz="2800" dirty="0" smtClean="0">
                <a:solidFill>
                  <a:srgbClr val="FF0000"/>
                </a:solidFill>
              </a:rPr>
              <a:t>positive </a:t>
            </a:r>
            <a:r>
              <a:rPr lang="en-US" sz="2800" dirty="0" smtClean="0">
                <a:solidFill>
                  <a:srgbClr val="FF0000"/>
                </a:solidFill>
              </a:rPr>
              <a:t>NPV </a:t>
            </a:r>
            <a:r>
              <a:rPr lang="en-US" sz="2800" dirty="0" smtClean="0">
                <a:solidFill>
                  <a:srgbClr val="FF0000"/>
                </a:solidFill>
              </a:rPr>
              <a:t>because it generates more wealth for shareholders.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5531"/>
              </p:ext>
            </p:extLst>
          </p:nvPr>
        </p:nvGraphicFramePr>
        <p:xfrm>
          <a:off x="1606234" y="2055687"/>
          <a:ext cx="5904501" cy="117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167"/>
                <a:gridCol w="1968167"/>
                <a:gridCol w="1968167"/>
              </a:tblGrid>
              <a:tr h="447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IRR</a:t>
                      </a:r>
                      <a:endParaRPr lang="en-US" dirty="0"/>
                    </a:p>
                  </a:txBody>
                  <a:tcPr/>
                </a:tc>
              </a:tr>
              <a:tr h="25021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$804.38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14.69%</a:t>
                      </a:r>
                      <a:endParaRPr lang="en-US" dirty="0"/>
                    </a:p>
                  </a:txBody>
                  <a:tcPr/>
                </a:tc>
              </a:tr>
              <a:tr h="25021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$1048.02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13.79%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1D603-2969-493A-B31F-48DF96960209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7651" name="Rectangle 103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Causes of Possible Conflicts Between IRR and NPV for Mutually Exclusive Projects:</a:t>
            </a:r>
            <a:br>
              <a:rPr lang="en-US" sz="2400" dirty="0" smtClean="0"/>
            </a:br>
            <a:r>
              <a:rPr lang="en-US" sz="1800" dirty="0" smtClean="0"/>
              <a:t>(skip the technical discussion in the subsection P423-P425 but understand the following examples)  </a:t>
            </a:r>
            <a:endParaRPr lang="en-US" sz="1800" dirty="0"/>
          </a:p>
        </p:txBody>
      </p:sp>
      <p:sp>
        <p:nvSpPr>
          <p:cNvPr id="27652" name="Rectangle 103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Size (scale) </a:t>
            </a:r>
            <a:r>
              <a:rPr lang="en-US" sz="2800" dirty="0" smtClean="0">
                <a:solidFill>
                  <a:srgbClr val="FF0000"/>
                </a:solidFill>
              </a:rPr>
              <a:t>differences</a:t>
            </a:r>
          </a:p>
          <a:p>
            <a:pPr marL="0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Example: $1m investment becomes $1.1m    		one year later vs. $10m investment 		becomes $11m one year later (same </a:t>
            </a:r>
          </a:p>
          <a:p>
            <a:pPr marL="0" indent="0" eaLnBrk="1" hangingPunct="1">
              <a:buNone/>
            </a:pPr>
            <a:r>
              <a:rPr lang="en-US" sz="2800" dirty="0"/>
              <a:t>	</a:t>
            </a:r>
            <a:r>
              <a:rPr lang="en-US" sz="2800" dirty="0" smtClean="0"/>
              <a:t>	IRR different NPV)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Cash Flow Timing differences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Example: Project S vs. Project 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63398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127" name="AutoShape 15"/>
          <p:cNvSpPr>
            <a:spLocks noChangeArrowheads="1"/>
          </p:cNvSpPr>
          <p:nvPr/>
        </p:nvSpPr>
        <p:spPr bwMode="auto">
          <a:xfrm>
            <a:off x="2935288" y="1404938"/>
            <a:ext cx="2746375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Tahoma" pitchFamily="34" charset="0"/>
              </a:rPr>
              <a:t>Project’s Cash Flows (CF</a:t>
            </a:r>
            <a:r>
              <a:rPr lang="en-US" sz="1600" b="1" baseline="-25000" dirty="0">
                <a:latin typeface="Tahoma" pitchFamily="34" charset="0"/>
              </a:rPr>
              <a:t>t</a:t>
            </a:r>
            <a:r>
              <a:rPr lang="en-US" sz="1600" b="1" dirty="0">
                <a:latin typeface="Tahoma" pitchFamily="34" charset="0"/>
              </a:rPr>
              <a:t>)</a:t>
            </a:r>
          </a:p>
        </p:txBody>
      </p:sp>
      <p:cxnSp>
        <p:nvCxnSpPr>
          <p:cNvPr id="90128" name="AutoShape 16"/>
          <p:cNvCxnSpPr>
            <a:cxnSpLocks noChangeShapeType="1"/>
            <a:stCxn id="90133" idx="0"/>
            <a:endCxn id="90116" idx="2"/>
          </p:cNvCxnSpPr>
          <p:nvPr/>
        </p:nvCxnSpPr>
        <p:spPr bwMode="auto">
          <a:xfrm flipV="1">
            <a:off x="4305300" y="3706813"/>
            <a:ext cx="0" cy="815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90129" name="AutoShape 17"/>
          <p:cNvSpPr>
            <a:spLocks noChangeArrowheads="1"/>
          </p:cNvSpPr>
          <p:nvPr/>
        </p:nvSpPr>
        <p:spPr bwMode="auto">
          <a:xfrm>
            <a:off x="585788" y="4241800"/>
            <a:ext cx="1444625" cy="6619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ahoma" pitchFamily="34" charset="0"/>
              </a:rPr>
              <a:t>Market</a:t>
            </a:r>
          </a:p>
          <a:p>
            <a:pPr algn="ctr"/>
            <a:r>
              <a:rPr lang="en-US" sz="1600" dirty="0">
                <a:latin typeface="Tahoma" pitchFamily="34" charset="0"/>
              </a:rPr>
              <a:t>interest rates</a:t>
            </a: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>
            <a:off x="6216650" y="5162550"/>
            <a:ext cx="1465263" cy="6619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ahoma" pitchFamily="34" charset="0"/>
              </a:rPr>
              <a:t>Project’s</a:t>
            </a:r>
          </a:p>
          <a:p>
            <a:pPr algn="ctr"/>
            <a:r>
              <a:rPr lang="en-US" sz="1600" dirty="0">
                <a:latin typeface="Tahoma" pitchFamily="34" charset="0"/>
              </a:rPr>
              <a:t> business risk</a:t>
            </a:r>
          </a:p>
        </p:txBody>
      </p:sp>
      <p:sp>
        <p:nvSpPr>
          <p:cNvPr id="90131" name="AutoShape 19"/>
          <p:cNvSpPr>
            <a:spLocks noChangeArrowheads="1"/>
          </p:cNvSpPr>
          <p:nvPr/>
        </p:nvSpPr>
        <p:spPr bwMode="auto">
          <a:xfrm>
            <a:off x="593725" y="5221288"/>
            <a:ext cx="1387475" cy="661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ahoma" pitchFamily="34" charset="0"/>
              </a:rPr>
              <a:t>Market</a:t>
            </a:r>
          </a:p>
          <a:p>
            <a:pPr algn="ctr"/>
            <a:r>
              <a:rPr lang="en-US" sz="1600" dirty="0">
                <a:latin typeface="Tahoma" pitchFamily="34" charset="0"/>
              </a:rPr>
              <a:t>risk aversion</a:t>
            </a:r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>
            <a:off x="6116638" y="4197350"/>
            <a:ext cx="2082800" cy="6619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ahoma" pitchFamily="34" charset="0"/>
              </a:rPr>
              <a:t>Project’s</a:t>
            </a:r>
          </a:p>
          <a:p>
            <a:pPr algn="ctr"/>
            <a:r>
              <a:rPr lang="en-US" sz="1600" dirty="0">
                <a:latin typeface="Tahoma" pitchFamily="34" charset="0"/>
              </a:rPr>
              <a:t>debt/equity capacity</a:t>
            </a:r>
          </a:p>
        </p:txBody>
      </p:sp>
      <p:sp>
        <p:nvSpPr>
          <p:cNvPr id="90133" name="AutoShape 21"/>
          <p:cNvSpPr>
            <a:spLocks noChangeArrowheads="1"/>
          </p:cNvSpPr>
          <p:nvPr/>
        </p:nvSpPr>
        <p:spPr bwMode="auto">
          <a:xfrm>
            <a:off x="3003550" y="4537075"/>
            <a:ext cx="2603500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Tahoma" pitchFamily="34" charset="0"/>
              </a:rPr>
              <a:t>Project’s risk-adjusted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cost of capital</a:t>
            </a:r>
          </a:p>
          <a:p>
            <a:pPr algn="ctr"/>
            <a:r>
              <a:rPr lang="en-US" sz="1600" b="1" dirty="0">
                <a:latin typeface="Tahoma" pitchFamily="34" charset="0"/>
              </a:rPr>
              <a:t> (r)</a:t>
            </a:r>
          </a:p>
        </p:txBody>
      </p:sp>
      <p:cxnSp>
        <p:nvCxnSpPr>
          <p:cNvPr id="90134" name="AutoShape 22"/>
          <p:cNvCxnSpPr>
            <a:cxnSpLocks noChangeShapeType="1"/>
            <a:stCxn id="90132" idx="1"/>
            <a:endCxn id="90133" idx="3"/>
          </p:cNvCxnSpPr>
          <p:nvPr/>
        </p:nvCxnSpPr>
        <p:spPr bwMode="auto">
          <a:xfrm flipH="1">
            <a:off x="5621338" y="4529138"/>
            <a:ext cx="481012" cy="4746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135" name="AutoShape 23"/>
          <p:cNvCxnSpPr>
            <a:cxnSpLocks noChangeShapeType="1"/>
            <a:stCxn id="90130" idx="1"/>
            <a:endCxn id="90133" idx="3"/>
          </p:cNvCxnSpPr>
          <p:nvPr/>
        </p:nvCxnSpPr>
        <p:spPr bwMode="auto">
          <a:xfrm flipH="1" flipV="1">
            <a:off x="5621338" y="5003800"/>
            <a:ext cx="581025" cy="4905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136" name="AutoShape 24"/>
          <p:cNvCxnSpPr>
            <a:cxnSpLocks noChangeShapeType="1"/>
            <a:stCxn id="90129" idx="3"/>
            <a:endCxn id="90133" idx="1"/>
          </p:cNvCxnSpPr>
          <p:nvPr/>
        </p:nvCxnSpPr>
        <p:spPr bwMode="auto">
          <a:xfrm>
            <a:off x="2044700" y="4573588"/>
            <a:ext cx="944563" cy="4302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137" name="AutoShape 25"/>
          <p:cNvCxnSpPr>
            <a:cxnSpLocks noChangeShapeType="1"/>
            <a:stCxn id="90131" idx="3"/>
            <a:endCxn id="90133" idx="1"/>
          </p:cNvCxnSpPr>
          <p:nvPr/>
        </p:nvCxnSpPr>
        <p:spPr bwMode="auto">
          <a:xfrm flipV="1">
            <a:off x="1995488" y="5003800"/>
            <a:ext cx="993775" cy="5492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90139" name="AutoShape 27"/>
          <p:cNvCxnSpPr>
            <a:cxnSpLocks noChangeShapeType="1"/>
            <a:stCxn id="90127" idx="2"/>
            <a:endCxn id="90116" idx="0"/>
          </p:cNvCxnSpPr>
          <p:nvPr/>
        </p:nvCxnSpPr>
        <p:spPr bwMode="auto">
          <a:xfrm flipH="1">
            <a:off x="4305300" y="2081213"/>
            <a:ext cx="3175" cy="68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1252538" y="268288"/>
            <a:ext cx="610235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ahoma" pitchFamily="34" charset="0"/>
              </a:rPr>
              <a:t>The Big Picture:</a:t>
            </a:r>
          </a:p>
          <a:p>
            <a:pPr algn="ctr">
              <a:lnSpc>
                <a:spcPct val="95000"/>
              </a:lnSpc>
            </a:pPr>
            <a:r>
              <a:rPr lang="en-US" sz="2400" b="1" dirty="0">
                <a:solidFill>
                  <a:schemeClr val="tx2"/>
                </a:solidFill>
                <a:latin typeface="Tahoma" pitchFamily="34" charset="0"/>
              </a:rPr>
              <a:t>The Net Present Value of a Project</a:t>
            </a:r>
          </a:p>
        </p:txBody>
      </p:sp>
      <p:sp>
        <p:nvSpPr>
          <p:cNvPr id="90143" name="AutoShape 31"/>
          <p:cNvSpPr>
            <a:spLocks noChangeArrowheads="1"/>
          </p:cNvSpPr>
          <p:nvPr/>
        </p:nvSpPr>
        <p:spPr bwMode="auto">
          <a:xfrm rot="3720851">
            <a:off x="93663" y="1892300"/>
            <a:ext cx="1379537" cy="246063"/>
          </a:xfrm>
          <a:prstGeom prst="notchedRightArrow">
            <a:avLst>
              <a:gd name="adj1" fmla="val 50000"/>
              <a:gd name="adj2" fmla="val 140161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0148" name="Group 36"/>
          <p:cNvGrpSpPr>
            <a:grpSpLocks/>
          </p:cNvGrpSpPr>
          <p:nvPr/>
        </p:nvGrpSpPr>
        <p:grpSpPr bwMode="auto">
          <a:xfrm>
            <a:off x="533400" y="2778125"/>
            <a:ext cx="7621588" cy="914400"/>
            <a:chOff x="410" y="1986"/>
            <a:chExt cx="4801" cy="576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auto">
            <a:xfrm>
              <a:off x="410" y="1986"/>
              <a:ext cx="4752" cy="576"/>
            </a:xfrm>
            <a:prstGeom prst="roundRect">
              <a:avLst>
                <a:gd name="adj" fmla="val 16667"/>
              </a:avLst>
            </a:prstGeom>
            <a:solidFill>
              <a:srgbClr val="A3D5D9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90147" name="Group 35"/>
            <p:cNvGrpSpPr>
              <a:grpSpLocks/>
            </p:cNvGrpSpPr>
            <p:nvPr/>
          </p:nvGrpSpPr>
          <p:grpSpPr bwMode="auto">
            <a:xfrm>
              <a:off x="430" y="2018"/>
              <a:ext cx="4781" cy="503"/>
              <a:chOff x="430" y="2018"/>
              <a:chExt cx="4781" cy="503"/>
            </a:xfrm>
          </p:grpSpPr>
          <p:sp>
            <p:nvSpPr>
              <p:cNvPr id="90117" name="Text Box 5"/>
              <p:cNvSpPr txBox="1">
                <a:spLocks noChangeArrowheads="1"/>
              </p:cNvSpPr>
              <p:nvPr/>
            </p:nvSpPr>
            <p:spPr bwMode="auto">
              <a:xfrm>
                <a:off x="430" y="2142"/>
                <a:ext cx="4781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NPV =                  +                + </a:t>
                </a:r>
                <a:r>
                  <a:rPr lang="en-US" sz="2000" b="1" dirty="0">
                    <a:solidFill>
                      <a:schemeClr val="tx2"/>
                    </a:solidFill>
                    <a:latin typeface="MS Reference Sans Serif" pitchFamily="34" charset="0"/>
                  </a:rPr>
                  <a:t>···</a:t>
                </a: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 +                  </a:t>
                </a:r>
                <a:r>
                  <a:rPr lang="en-US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−</a:t>
                </a: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  <a:cs typeface="Times New Roman" pitchFamily="18" charset="0"/>
                  </a:rPr>
                  <a:t> Initial cost</a:t>
                </a:r>
              </a:p>
            </p:txBody>
          </p:sp>
          <p:sp>
            <p:nvSpPr>
              <p:cNvPr id="90118" name="Text Box 6"/>
              <p:cNvSpPr txBox="1">
                <a:spLocks noChangeArrowheads="1"/>
              </p:cNvSpPr>
              <p:nvPr/>
            </p:nvSpPr>
            <p:spPr bwMode="auto">
              <a:xfrm>
                <a:off x="1296" y="2025"/>
                <a:ext cx="396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CF</a:t>
                </a:r>
                <a:r>
                  <a:rPr lang="en-US" sz="2000" b="1" baseline="-25000" dirty="0">
                    <a:solidFill>
                      <a:schemeClr val="tx2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90119" name="Text Box 7"/>
              <p:cNvSpPr txBox="1">
                <a:spLocks noChangeArrowheads="1"/>
              </p:cNvSpPr>
              <p:nvPr/>
            </p:nvSpPr>
            <p:spPr bwMode="auto">
              <a:xfrm>
                <a:off x="2201" y="2018"/>
                <a:ext cx="404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CF</a:t>
                </a:r>
                <a:r>
                  <a:rPr lang="en-US" sz="2000" b="1" baseline="-25000" dirty="0">
                    <a:solidFill>
                      <a:schemeClr val="tx2"/>
                    </a:solidFill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90120" name="Text Box 8"/>
              <p:cNvSpPr txBox="1">
                <a:spLocks noChangeArrowheads="1"/>
              </p:cNvSpPr>
              <p:nvPr/>
            </p:nvSpPr>
            <p:spPr bwMode="auto">
              <a:xfrm>
                <a:off x="3429" y="2038"/>
                <a:ext cx="431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CF</a:t>
                </a:r>
                <a:r>
                  <a:rPr lang="en-US" sz="2000" b="1" baseline="-25000" dirty="0">
                    <a:solidFill>
                      <a:schemeClr val="tx2"/>
                    </a:solidFill>
                    <a:latin typeface="Tahoma" pitchFamily="34" charset="0"/>
                  </a:rPr>
                  <a:t>N</a:t>
                </a:r>
              </a:p>
            </p:txBody>
          </p:sp>
          <p:sp>
            <p:nvSpPr>
              <p:cNvPr id="90121" name="Text Box 9"/>
              <p:cNvSpPr txBox="1">
                <a:spLocks noChangeArrowheads="1"/>
              </p:cNvSpPr>
              <p:nvPr/>
            </p:nvSpPr>
            <p:spPr bwMode="auto">
              <a:xfrm>
                <a:off x="1092" y="2253"/>
                <a:ext cx="900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(1 + r )</a:t>
                </a:r>
                <a:r>
                  <a:rPr lang="en-US" sz="2000" b="1" baseline="30000" dirty="0">
                    <a:solidFill>
                      <a:schemeClr val="tx2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90122" name="Text Box 10"/>
              <p:cNvSpPr txBox="1">
                <a:spLocks noChangeArrowheads="1"/>
              </p:cNvSpPr>
              <p:nvPr/>
            </p:nvSpPr>
            <p:spPr bwMode="auto">
              <a:xfrm>
                <a:off x="3257" y="2273"/>
                <a:ext cx="922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(1 + r)</a:t>
                </a:r>
                <a:r>
                  <a:rPr lang="en-US" sz="2000" b="1" baseline="30000" dirty="0">
                    <a:solidFill>
                      <a:schemeClr val="tx2"/>
                    </a:solidFill>
                    <a:latin typeface="Tahoma" pitchFamily="34" charset="0"/>
                  </a:rPr>
                  <a:t>N</a:t>
                </a:r>
              </a:p>
            </p:txBody>
          </p:sp>
          <p:sp>
            <p:nvSpPr>
              <p:cNvPr id="90123" name="Text Box 11"/>
              <p:cNvSpPr txBox="1">
                <a:spLocks noChangeArrowheads="1"/>
              </p:cNvSpPr>
              <p:nvPr/>
            </p:nvSpPr>
            <p:spPr bwMode="auto">
              <a:xfrm>
                <a:off x="1986" y="2260"/>
                <a:ext cx="853" cy="24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2"/>
                    </a:solidFill>
                    <a:latin typeface="Tahoma" pitchFamily="34" charset="0"/>
                  </a:rPr>
                  <a:t>(1 + r)</a:t>
                </a:r>
                <a:r>
                  <a:rPr lang="en-US" sz="2000" b="1" baseline="30000" dirty="0">
                    <a:solidFill>
                      <a:schemeClr val="tx2"/>
                    </a:solidFill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90124" name="Line 12"/>
              <p:cNvSpPr>
                <a:spLocks noChangeShapeType="1"/>
              </p:cNvSpPr>
              <p:nvPr/>
            </p:nvSpPr>
            <p:spPr bwMode="auto">
              <a:xfrm flipV="1">
                <a:off x="1141" y="2277"/>
                <a:ext cx="666" cy="4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/>
              <a:lstStyle/>
              <a:p>
                <a:endParaRPr lang="en-US" dirty="0"/>
              </a:p>
            </p:txBody>
          </p:sp>
          <p:sp>
            <p:nvSpPr>
              <p:cNvPr id="90125" name="Line 13"/>
              <p:cNvSpPr>
                <a:spLocks noChangeShapeType="1"/>
              </p:cNvSpPr>
              <p:nvPr/>
            </p:nvSpPr>
            <p:spPr bwMode="auto">
              <a:xfrm>
                <a:off x="2068" y="2281"/>
                <a:ext cx="609" cy="9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/>
              <a:lstStyle/>
              <a:p>
                <a:endParaRPr lang="en-US" dirty="0"/>
              </a:p>
            </p:txBody>
          </p:sp>
          <p:sp>
            <p:nvSpPr>
              <p:cNvPr id="90126" name="Line 14"/>
              <p:cNvSpPr>
                <a:spLocks noChangeShapeType="1"/>
              </p:cNvSpPr>
              <p:nvPr/>
            </p:nvSpPr>
            <p:spPr bwMode="auto">
              <a:xfrm flipV="1">
                <a:off x="3332" y="2289"/>
                <a:ext cx="589" cy="5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/>
              <a:lstStyle/>
              <a:p>
                <a:endParaRPr lang="en-US" dirty="0"/>
              </a:p>
            </p:txBody>
          </p:sp>
          <p:sp>
            <p:nvSpPr>
              <p:cNvPr id="90145" name="AutoShape 33"/>
              <p:cNvSpPr>
                <a:spLocks/>
              </p:cNvSpPr>
              <p:nvPr/>
            </p:nvSpPr>
            <p:spPr bwMode="auto">
              <a:xfrm>
                <a:off x="1075" y="2053"/>
                <a:ext cx="56" cy="436"/>
              </a:xfrm>
              <a:prstGeom prst="leftBracket">
                <a:avLst>
                  <a:gd name="adj" fmla="val 64881"/>
                </a:avLst>
              </a:prstGeom>
              <a:noFill/>
              <a:ln w="349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0146" name="AutoShape 34"/>
              <p:cNvSpPr>
                <a:spLocks/>
              </p:cNvSpPr>
              <p:nvPr/>
            </p:nvSpPr>
            <p:spPr bwMode="auto">
              <a:xfrm>
                <a:off x="3941" y="2075"/>
                <a:ext cx="59" cy="414"/>
              </a:xfrm>
              <a:prstGeom prst="rightBracket">
                <a:avLst>
                  <a:gd name="adj" fmla="val 58475"/>
                </a:avLst>
              </a:prstGeom>
              <a:noFill/>
              <a:ln w="349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685800" y="2362200"/>
            <a:ext cx="7947025" cy="4119563"/>
            <a:chOff x="432" y="1488"/>
            <a:chExt cx="5006" cy="2595"/>
          </a:xfrm>
        </p:grpSpPr>
        <p:graphicFrame>
          <p:nvGraphicFramePr>
            <p:cNvPr id="115715" name="Object 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98" y="1635"/>
            <a:ext cx="4658" cy="2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56" name="Chart" r:id="rId3" imgW="6886575" imgH="4171950" progId="MSGraph.Chart.8">
                    <p:embed followColorScheme="full"/>
                  </p:oleObj>
                </mc:Choice>
                <mc:Fallback>
                  <p:oleObj name="Chart" r:id="rId3" imgW="6886575" imgH="4171950" progId="MSGraph.Chart.8">
                    <p:embed followColorScheme="full"/>
                    <p:pic>
                      <p:nvPicPr>
                        <p:cNvPr id="0" name="Picture 1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" y="1635"/>
                          <a:ext cx="4658" cy="2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716" name="Line 4"/>
            <p:cNvSpPr>
              <a:spLocks noChangeShapeType="1"/>
            </p:cNvSpPr>
            <p:nvPr/>
          </p:nvSpPr>
          <p:spPr bwMode="auto">
            <a:xfrm>
              <a:off x="4089" y="1891"/>
              <a:ext cx="0" cy="2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17" name="Rectangle 5"/>
            <p:cNvSpPr>
              <a:spLocks noChangeArrowheads="1"/>
            </p:cNvSpPr>
            <p:nvPr/>
          </p:nvSpPr>
          <p:spPr bwMode="auto">
            <a:xfrm>
              <a:off x="4197" y="1970"/>
              <a:ext cx="1241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 dirty="0" smtClean="0"/>
                <a:t>IRR &lt; r</a:t>
              </a:r>
              <a:endParaRPr lang="en-US" sz="2400" b="1" dirty="0"/>
            </a:p>
            <a:p>
              <a:pPr algn="ctr"/>
              <a:r>
                <a:rPr lang="en-US" sz="2400" b="1" dirty="0"/>
                <a:t>and NPV &lt; </a:t>
              </a:r>
              <a:r>
                <a:rPr lang="en-US" sz="2400" b="1" dirty="0" smtClean="0"/>
                <a:t>0</a:t>
              </a:r>
              <a:endParaRPr lang="en-US" sz="2400" b="1" dirty="0"/>
            </a:p>
            <a:p>
              <a:pPr algn="ctr"/>
              <a:r>
                <a:rPr lang="en-US" sz="2400" b="1" dirty="0" smtClean="0"/>
                <a:t>Reject</a:t>
              </a:r>
              <a:endParaRPr lang="en-US" sz="2400" b="1" dirty="0"/>
            </a:p>
          </p:txBody>
        </p:sp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432" y="1488"/>
              <a:ext cx="79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/>
                <a:t>NPV ($)</a:t>
              </a:r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4896" y="3696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/>
                <a:t>r (%)</a:t>
              </a:r>
            </a:p>
          </p:txBody>
        </p:sp>
        <p:sp>
          <p:nvSpPr>
            <p:cNvPr id="115720" name="Rectangle 8"/>
            <p:cNvSpPr>
              <a:spLocks noChangeArrowheads="1"/>
            </p:cNvSpPr>
            <p:nvPr/>
          </p:nvSpPr>
          <p:spPr bwMode="auto">
            <a:xfrm>
              <a:off x="3264" y="3792"/>
              <a:ext cx="44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b="1" dirty="0"/>
                <a:t>IRR</a:t>
              </a:r>
            </a:p>
          </p:txBody>
        </p:sp>
        <p:sp>
          <p:nvSpPr>
            <p:cNvPr id="115721" name="Line 9"/>
            <p:cNvSpPr>
              <a:spLocks noChangeShapeType="1"/>
            </p:cNvSpPr>
            <p:nvPr/>
          </p:nvSpPr>
          <p:spPr bwMode="auto">
            <a:xfrm flipV="1">
              <a:off x="3792" y="3696"/>
              <a:ext cx="272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2009" y="1970"/>
              <a:ext cx="1241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 dirty="0"/>
                <a:t>IRR &gt; r</a:t>
              </a:r>
            </a:p>
            <a:p>
              <a:pPr algn="ctr"/>
              <a:r>
                <a:rPr lang="en-US" sz="2400" b="1" dirty="0"/>
                <a:t>and NPV &gt; 0</a:t>
              </a:r>
            </a:p>
            <a:p>
              <a:pPr algn="ctr"/>
              <a:r>
                <a:rPr lang="en-US" sz="2400" b="1" dirty="0" smtClean="0"/>
                <a:t>Accept</a:t>
              </a:r>
              <a:endParaRPr lang="en-US" sz="2400" b="1" dirty="0"/>
            </a:p>
          </p:txBody>
        </p:sp>
      </p:grpSp>
      <p:sp>
        <p:nvSpPr>
          <p:cNvPr id="1157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10-4d Applying IRR as an Evaluation Measure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NPV </a:t>
            </a:r>
            <a:r>
              <a:rPr lang="en-US" sz="2400" dirty="0">
                <a:solidFill>
                  <a:srgbClr val="FF0000"/>
                </a:solidFill>
              </a:rPr>
              <a:t>and IRR: No conflict for independent </a:t>
            </a:r>
            <a:r>
              <a:rPr lang="en-US" sz="2400" dirty="0" smtClean="0">
                <a:solidFill>
                  <a:srgbClr val="FF0000"/>
                </a:solidFill>
              </a:rPr>
              <a:t>projects: accept a project if its NPV&gt;0 and/or IRR&gt;cost of </a:t>
            </a:r>
            <a:r>
              <a:rPr lang="en-US" sz="2400" dirty="0" smtClean="0">
                <a:solidFill>
                  <a:srgbClr val="FF0000"/>
                </a:solidFill>
              </a:rPr>
              <a:t>capital.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B31F-4EFC-4CA8-BBF5-D0F2C762D03C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25603" name="Rectangle 10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569742"/>
            <a:ext cx="7233407" cy="4642338"/>
          </a:xfrm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Mutually Exclusive </a:t>
            </a:r>
            <a:r>
              <a:rPr lang="en-US" sz="3200" b="1" dirty="0" smtClean="0">
                <a:solidFill>
                  <a:srgbClr val="FF0000"/>
                </a:solidFill>
              </a:rPr>
              <a:t>Projects: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2800" dirty="0"/>
              <a:t>W</a:t>
            </a:r>
            <a:r>
              <a:rPr lang="en-US" sz="2800" dirty="0" smtClean="0"/>
              <a:t>hen </a:t>
            </a:r>
            <a:r>
              <a:rPr lang="en-US" sz="2800" dirty="0" smtClean="0"/>
              <a:t>there is a conflict between NPV and IRR criteria </a:t>
            </a:r>
            <a:r>
              <a:rPr lang="en-US" sz="2800" dirty="0" smtClean="0"/>
              <a:t>(due to projects’ cash flow timing and/or scale differences), </a:t>
            </a:r>
            <a:r>
              <a:rPr lang="en-US" sz="2800" dirty="0" smtClean="0"/>
              <a:t>choose the project with </a:t>
            </a:r>
            <a:r>
              <a:rPr lang="en-US" sz="2800" dirty="0" smtClean="0">
                <a:solidFill>
                  <a:srgbClr val="FF0000"/>
                </a:solidFill>
              </a:rPr>
              <a:t>the highest positive </a:t>
            </a:r>
            <a:r>
              <a:rPr lang="en-US" sz="2800" dirty="0" smtClean="0">
                <a:solidFill>
                  <a:srgbClr val="FF0000"/>
                </a:solidFill>
              </a:rPr>
              <a:t>NPV</a:t>
            </a:r>
            <a:r>
              <a:rPr lang="en-US" sz="2800" dirty="0"/>
              <a:t> </a:t>
            </a:r>
            <a:r>
              <a:rPr lang="en-US" sz="2800" dirty="0" smtClean="0"/>
              <a:t>(even if it has a lower IRR).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17ABB-EC7A-40CE-B46B-612F05E3481F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10-7 </a:t>
            </a:r>
            <a:r>
              <a:rPr lang="en-US" dirty="0"/>
              <a:t>P</a:t>
            </a:r>
            <a:r>
              <a:rPr lang="en-US" dirty="0" smtClean="0"/>
              <a:t>ayback Period</a:t>
            </a:r>
            <a:br>
              <a:rPr lang="en-US" dirty="0" smtClean="0"/>
            </a:br>
            <a:r>
              <a:rPr lang="en-US" sz="2800" dirty="0" smtClean="0"/>
              <a:t>(skip the discounted payback)</a:t>
            </a:r>
            <a:endParaRPr lang="en-US" sz="2800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number of years required to recover a project’s cost,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or how long does it take to get the </a:t>
            </a:r>
            <a:r>
              <a:rPr lang="en-US" dirty="0" smtClean="0"/>
              <a:t>initial invested</a:t>
            </a:r>
            <a:r>
              <a:rPr lang="en-US" dirty="0" smtClean="0"/>
              <a:t> </a:t>
            </a:r>
            <a:r>
              <a:rPr lang="en-US" dirty="0"/>
              <a:t>money back?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F339-70EC-42DD-8AC4-FE3ED073566D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Payback </a:t>
            </a:r>
            <a:r>
              <a:rPr lang="en-US" dirty="0" smtClean="0"/>
              <a:t>Period for Project S</a:t>
            </a:r>
            <a:endParaRPr lang="en-US" dirty="0"/>
          </a:p>
        </p:txBody>
      </p:sp>
      <p:grpSp>
        <p:nvGrpSpPr>
          <p:cNvPr id="41988" name="Group 37"/>
          <p:cNvGrpSpPr>
            <a:grpSpLocks/>
          </p:cNvGrpSpPr>
          <p:nvPr/>
        </p:nvGrpSpPr>
        <p:grpSpPr bwMode="auto">
          <a:xfrm>
            <a:off x="736988" y="2265363"/>
            <a:ext cx="7713664" cy="3144838"/>
            <a:chOff x="470" y="1427"/>
            <a:chExt cx="4859" cy="1981"/>
          </a:xfrm>
        </p:grpSpPr>
        <p:grpSp>
          <p:nvGrpSpPr>
            <p:cNvPr id="41989" name="Group 35"/>
            <p:cNvGrpSpPr>
              <a:grpSpLocks/>
            </p:cNvGrpSpPr>
            <p:nvPr/>
          </p:nvGrpSpPr>
          <p:grpSpPr bwMode="auto">
            <a:xfrm>
              <a:off x="470" y="1427"/>
              <a:ext cx="4859" cy="1981"/>
              <a:chOff x="470" y="1427"/>
              <a:chExt cx="4859" cy="1981"/>
            </a:xfrm>
          </p:grpSpPr>
          <p:sp>
            <p:nvSpPr>
              <p:cNvPr id="41991" name="Rectangle 4"/>
              <p:cNvSpPr>
                <a:spLocks noChangeArrowheads="1"/>
              </p:cNvSpPr>
              <p:nvPr/>
            </p:nvSpPr>
            <p:spPr bwMode="auto">
              <a:xfrm>
                <a:off x="2958" y="2106"/>
                <a:ext cx="11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2800" dirty="0">
                  <a:latin typeface="Tahoma" pitchFamily="34" charset="0"/>
                </a:endParaRPr>
              </a:p>
            </p:txBody>
          </p:sp>
          <p:sp>
            <p:nvSpPr>
              <p:cNvPr id="41992" name="Rectangle 5"/>
              <p:cNvSpPr>
                <a:spLocks noChangeArrowheads="1"/>
              </p:cNvSpPr>
              <p:nvPr/>
            </p:nvSpPr>
            <p:spPr bwMode="auto">
              <a:xfrm>
                <a:off x="4896" y="2112"/>
                <a:ext cx="43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dirty="0" smtClean="0">
                    <a:latin typeface="Tahoma" pitchFamily="34" charset="0"/>
                  </a:rPr>
                  <a:t>1500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41993" name="Line 6"/>
              <p:cNvSpPr>
                <a:spLocks noChangeShapeType="1"/>
              </p:cNvSpPr>
              <p:nvPr/>
            </p:nvSpPr>
            <p:spPr bwMode="auto">
              <a:xfrm>
                <a:off x="2128" y="1936"/>
                <a:ext cx="29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994" name="Rectangle 7"/>
              <p:cNvSpPr>
                <a:spLocks noChangeArrowheads="1"/>
              </p:cNvSpPr>
              <p:nvPr/>
            </p:nvSpPr>
            <p:spPr bwMode="auto">
              <a:xfrm>
                <a:off x="3960" y="2106"/>
                <a:ext cx="466" cy="231"/>
              </a:xfrm>
              <a:prstGeom prst="rect">
                <a:avLst/>
              </a:prstGeom>
              <a:noFill/>
              <a:ln w="12700">
                <a:solidFill>
                  <a:srgbClr val="00E4A8"/>
                </a:solidFill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dirty="0" smtClean="0">
                    <a:latin typeface="Tahoma" pitchFamily="34" charset="0"/>
                  </a:rPr>
                  <a:t>1874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41995" name="Rectangle 8"/>
              <p:cNvSpPr>
                <a:spLocks noChangeArrowheads="1"/>
              </p:cNvSpPr>
              <p:nvPr/>
            </p:nvSpPr>
            <p:spPr bwMode="auto">
              <a:xfrm>
                <a:off x="2007" y="1446"/>
                <a:ext cx="23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41996" name="Rectangle 9"/>
              <p:cNvSpPr>
                <a:spLocks noChangeArrowheads="1"/>
              </p:cNvSpPr>
              <p:nvPr/>
            </p:nvSpPr>
            <p:spPr bwMode="auto">
              <a:xfrm>
                <a:off x="2567" y="1446"/>
                <a:ext cx="201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1997" name="Rectangle 10"/>
              <p:cNvSpPr>
                <a:spLocks noChangeArrowheads="1"/>
              </p:cNvSpPr>
              <p:nvPr/>
            </p:nvSpPr>
            <p:spPr bwMode="auto">
              <a:xfrm>
                <a:off x="4113" y="1446"/>
                <a:ext cx="233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3</a:t>
                </a:r>
              </a:p>
            </p:txBody>
          </p:sp>
          <p:sp>
            <p:nvSpPr>
              <p:cNvPr id="41998" name="Rectangle 11"/>
              <p:cNvSpPr>
                <a:spLocks noChangeArrowheads="1"/>
              </p:cNvSpPr>
              <p:nvPr/>
            </p:nvSpPr>
            <p:spPr bwMode="auto">
              <a:xfrm>
                <a:off x="4938" y="1446"/>
                <a:ext cx="239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4</a:t>
                </a:r>
              </a:p>
            </p:txBody>
          </p:sp>
          <p:sp>
            <p:nvSpPr>
              <p:cNvPr id="41999" name="Rectangle 12"/>
              <p:cNvSpPr>
                <a:spLocks noChangeArrowheads="1"/>
              </p:cNvSpPr>
              <p:nvPr/>
            </p:nvSpPr>
            <p:spPr bwMode="auto">
              <a:xfrm>
                <a:off x="2373" y="1589"/>
                <a:ext cx="3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000" name="Rectangle 13"/>
              <p:cNvSpPr>
                <a:spLocks noChangeArrowheads="1"/>
              </p:cNvSpPr>
              <p:nvPr/>
            </p:nvSpPr>
            <p:spPr bwMode="auto">
              <a:xfrm>
                <a:off x="1629" y="2106"/>
                <a:ext cx="6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dirty="0">
                    <a:latin typeface="Tahoma" pitchFamily="34" charset="0"/>
                  </a:rPr>
                  <a:t>-</a:t>
                </a:r>
                <a:r>
                  <a:rPr lang="en-US" dirty="0" smtClean="0">
                    <a:latin typeface="Tahoma" pitchFamily="34" charset="0"/>
                  </a:rPr>
                  <a:t>10000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42001" name="Rectangle 14"/>
              <p:cNvSpPr>
                <a:spLocks noChangeArrowheads="1"/>
              </p:cNvSpPr>
              <p:nvPr/>
            </p:nvSpPr>
            <p:spPr bwMode="auto">
              <a:xfrm>
                <a:off x="1759" y="3080"/>
                <a:ext cx="277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=</a:t>
                </a:r>
              </a:p>
            </p:txBody>
          </p:sp>
          <p:sp>
            <p:nvSpPr>
              <p:cNvPr id="42002" name="Rectangle 15"/>
              <p:cNvSpPr>
                <a:spLocks noChangeArrowheads="1"/>
              </p:cNvSpPr>
              <p:nvPr/>
            </p:nvSpPr>
            <p:spPr bwMode="auto">
              <a:xfrm>
                <a:off x="470" y="2106"/>
                <a:ext cx="417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CF</a:t>
                </a:r>
                <a:r>
                  <a:rPr lang="en-US" sz="2800" baseline="-25000" dirty="0">
                    <a:latin typeface="Tahoma" pitchFamily="34" charset="0"/>
                  </a:rPr>
                  <a:t>t</a:t>
                </a:r>
              </a:p>
            </p:txBody>
          </p:sp>
          <p:sp>
            <p:nvSpPr>
              <p:cNvPr id="42003" name="Rectangle 16"/>
              <p:cNvSpPr>
                <a:spLocks noChangeArrowheads="1"/>
              </p:cNvSpPr>
              <p:nvPr/>
            </p:nvSpPr>
            <p:spPr bwMode="auto">
              <a:xfrm>
                <a:off x="470" y="2415"/>
                <a:ext cx="1212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Cumulative</a:t>
                </a:r>
              </a:p>
            </p:txBody>
          </p:sp>
          <p:sp>
            <p:nvSpPr>
              <p:cNvPr id="42004" name="Rectangle 17"/>
              <p:cNvSpPr>
                <a:spLocks noChangeArrowheads="1"/>
              </p:cNvSpPr>
              <p:nvPr/>
            </p:nvSpPr>
            <p:spPr bwMode="auto">
              <a:xfrm>
                <a:off x="1646" y="2415"/>
                <a:ext cx="88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dirty="0">
                    <a:latin typeface="Tahoma" pitchFamily="34" charset="0"/>
                  </a:rPr>
                  <a:t>-</a:t>
                </a:r>
                <a:r>
                  <a:rPr lang="en-US" dirty="0" smtClean="0">
                    <a:latin typeface="Tahoma" pitchFamily="34" charset="0"/>
                  </a:rPr>
                  <a:t>10000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42005" name="Rectangle 18"/>
              <p:cNvSpPr>
                <a:spLocks noChangeArrowheads="1"/>
              </p:cNvSpPr>
              <p:nvPr/>
            </p:nvSpPr>
            <p:spPr bwMode="auto">
              <a:xfrm>
                <a:off x="2883" y="2415"/>
                <a:ext cx="11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2800" dirty="0">
                  <a:latin typeface="Tahoma" pitchFamily="34" charset="0"/>
                </a:endParaRPr>
              </a:p>
            </p:txBody>
          </p:sp>
          <p:sp>
            <p:nvSpPr>
              <p:cNvPr id="42006" name="Rectangle 19"/>
              <p:cNvSpPr>
                <a:spLocks noChangeArrowheads="1"/>
              </p:cNvSpPr>
              <p:nvPr/>
            </p:nvSpPr>
            <p:spPr bwMode="auto">
              <a:xfrm>
                <a:off x="3792" y="2400"/>
                <a:ext cx="11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2800" dirty="0">
                  <a:latin typeface="Tahoma" pitchFamily="34" charset="0"/>
                </a:endParaRPr>
              </a:p>
            </p:txBody>
          </p:sp>
          <p:sp>
            <p:nvSpPr>
              <p:cNvPr id="42007" name="Rectangle 20"/>
              <p:cNvSpPr>
                <a:spLocks noChangeArrowheads="1"/>
              </p:cNvSpPr>
              <p:nvPr/>
            </p:nvSpPr>
            <p:spPr bwMode="auto">
              <a:xfrm>
                <a:off x="4882" y="2415"/>
                <a:ext cx="433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dirty="0" smtClean="0">
                    <a:latin typeface="Tahoma" pitchFamily="34" charset="0"/>
                  </a:rPr>
                  <a:t>2974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42008" name="Rectangle 21"/>
              <p:cNvSpPr>
                <a:spLocks noChangeArrowheads="1"/>
              </p:cNvSpPr>
              <p:nvPr/>
            </p:nvSpPr>
            <p:spPr bwMode="auto">
              <a:xfrm>
                <a:off x="470" y="3080"/>
                <a:ext cx="994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 smtClean="0">
                    <a:latin typeface="Tahoma" pitchFamily="34" charset="0"/>
                  </a:rPr>
                  <a:t>Payback</a:t>
                </a:r>
                <a:r>
                  <a:rPr lang="en-US" sz="2800" baseline="-25000" dirty="0">
                    <a:latin typeface="Tahoma" pitchFamily="34" charset="0"/>
                  </a:rPr>
                  <a:t>s</a:t>
                </a:r>
                <a:endParaRPr lang="en-US" sz="2800" baseline="-25000" dirty="0">
                  <a:latin typeface="Tahoma" pitchFamily="34" charset="0"/>
                </a:endParaRPr>
              </a:p>
            </p:txBody>
          </p:sp>
          <p:sp>
            <p:nvSpPr>
              <p:cNvPr id="42009" name="Rectangle 22"/>
              <p:cNvSpPr>
                <a:spLocks noChangeArrowheads="1"/>
              </p:cNvSpPr>
              <p:nvPr/>
            </p:nvSpPr>
            <p:spPr bwMode="auto">
              <a:xfrm>
                <a:off x="2142" y="3070"/>
                <a:ext cx="309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dirty="0">
                    <a:latin typeface="Tahoma" pitchFamily="34" charset="0"/>
                  </a:rPr>
                  <a:t>2 + </a:t>
                </a:r>
                <a:r>
                  <a:rPr lang="en-US" sz="2800" dirty="0" smtClean="0">
                    <a:latin typeface="Tahoma" pitchFamily="34" charset="0"/>
                  </a:rPr>
                  <a:t>|-400|/1874 </a:t>
                </a:r>
                <a:r>
                  <a:rPr lang="en-US" sz="2800" dirty="0">
                    <a:latin typeface="Tahoma" pitchFamily="34" charset="0"/>
                  </a:rPr>
                  <a:t>= </a:t>
                </a:r>
                <a:r>
                  <a:rPr lang="en-US" sz="2800" dirty="0" smtClean="0">
                    <a:latin typeface="Tahoma" pitchFamily="34" charset="0"/>
                  </a:rPr>
                  <a:t>2.21 </a:t>
                </a:r>
                <a:r>
                  <a:rPr lang="en-US" sz="2800" dirty="0">
                    <a:latin typeface="Tahoma" pitchFamily="34" charset="0"/>
                  </a:rPr>
                  <a:t>years</a:t>
                </a:r>
              </a:p>
            </p:txBody>
          </p:sp>
          <p:sp>
            <p:nvSpPr>
              <p:cNvPr id="42010" name="Rectangle 23"/>
              <p:cNvSpPr>
                <a:spLocks noChangeArrowheads="1"/>
              </p:cNvSpPr>
              <p:nvPr/>
            </p:nvSpPr>
            <p:spPr bwMode="auto">
              <a:xfrm>
                <a:off x="4368" y="2415"/>
                <a:ext cx="11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2800" dirty="0">
                  <a:latin typeface="Tahoma" pitchFamily="34" charset="0"/>
                </a:endParaRPr>
              </a:p>
            </p:txBody>
          </p:sp>
          <p:sp>
            <p:nvSpPr>
              <p:cNvPr id="42011" name="Rectangle 24"/>
              <p:cNvSpPr>
                <a:spLocks noChangeArrowheads="1"/>
              </p:cNvSpPr>
              <p:nvPr/>
            </p:nvSpPr>
            <p:spPr bwMode="auto">
              <a:xfrm>
                <a:off x="4214" y="2106"/>
                <a:ext cx="11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2800" dirty="0">
                  <a:latin typeface="Tahoma" pitchFamily="34" charset="0"/>
                </a:endParaRPr>
              </a:p>
            </p:txBody>
          </p:sp>
          <p:grpSp>
            <p:nvGrpSpPr>
              <p:cNvPr id="42012" name="Group 25"/>
              <p:cNvGrpSpPr>
                <a:grpSpLocks/>
              </p:cNvGrpSpPr>
              <p:nvPr/>
            </p:nvGrpSpPr>
            <p:grpSpPr bwMode="auto">
              <a:xfrm>
                <a:off x="2120" y="1767"/>
                <a:ext cx="2931" cy="381"/>
                <a:chOff x="1985" y="1815"/>
                <a:chExt cx="2931" cy="381"/>
              </a:xfrm>
            </p:grpSpPr>
            <p:sp>
              <p:nvSpPr>
                <p:cNvPr id="42014" name="Line 26"/>
                <p:cNvSpPr>
                  <a:spLocks noChangeShapeType="1"/>
                </p:cNvSpPr>
                <p:nvPr/>
              </p:nvSpPr>
              <p:spPr bwMode="auto">
                <a:xfrm>
                  <a:off x="1985" y="1815"/>
                  <a:ext cx="0" cy="3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015" name="Line 27"/>
                <p:cNvSpPr>
                  <a:spLocks noChangeShapeType="1"/>
                </p:cNvSpPr>
                <p:nvPr/>
              </p:nvSpPr>
              <p:spPr bwMode="auto">
                <a:xfrm>
                  <a:off x="2548" y="1815"/>
                  <a:ext cx="0" cy="3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016" name="Line 28"/>
                <p:cNvSpPr>
                  <a:spLocks noChangeShapeType="1"/>
                </p:cNvSpPr>
                <p:nvPr/>
              </p:nvSpPr>
              <p:spPr bwMode="auto">
                <a:xfrm>
                  <a:off x="4112" y="1827"/>
                  <a:ext cx="0" cy="3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017" name="Line 29"/>
                <p:cNvSpPr>
                  <a:spLocks noChangeShapeType="1"/>
                </p:cNvSpPr>
                <p:nvPr/>
              </p:nvSpPr>
              <p:spPr bwMode="auto">
                <a:xfrm>
                  <a:off x="4916" y="1815"/>
                  <a:ext cx="0" cy="36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018" name="Line 30"/>
                <p:cNvSpPr>
                  <a:spLocks noChangeShapeType="1"/>
                </p:cNvSpPr>
                <p:nvPr/>
              </p:nvSpPr>
              <p:spPr bwMode="auto">
                <a:xfrm>
                  <a:off x="3474" y="1815"/>
                  <a:ext cx="0" cy="36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2013" name="Rectangle 32"/>
              <p:cNvSpPr>
                <a:spLocks noChangeArrowheads="1"/>
              </p:cNvSpPr>
              <p:nvPr/>
            </p:nvSpPr>
            <p:spPr bwMode="auto">
              <a:xfrm>
                <a:off x="4258" y="1427"/>
                <a:ext cx="115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endParaRPr lang="en-US" sz="3200" dirty="0">
                  <a:latin typeface="Tahoma" pitchFamily="34" charset="0"/>
                </a:endParaRPr>
              </a:p>
            </p:txBody>
          </p:sp>
        </p:grpSp>
        <p:sp>
          <p:nvSpPr>
            <p:cNvPr id="41990" name="Line 34"/>
            <p:cNvSpPr>
              <a:spLocks noChangeShapeType="1"/>
            </p:cNvSpPr>
            <p:nvPr/>
          </p:nvSpPr>
          <p:spPr bwMode="auto">
            <a:xfrm>
              <a:off x="3764" y="2665"/>
              <a:ext cx="236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Line 27"/>
          <p:cNvSpPr>
            <a:spLocks noChangeShapeType="1"/>
          </p:cNvSpPr>
          <p:nvPr/>
        </p:nvSpPr>
        <p:spPr bwMode="auto">
          <a:xfrm>
            <a:off x="5224183" y="2820467"/>
            <a:ext cx="0" cy="585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8110" y="3453554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79745" y="3508372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79745" y="2412006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8483" y="2357188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2.21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3288" y="3910373"/>
            <a:ext cx="77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-4700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9237" y="3983464"/>
            <a:ext cx="694423" cy="369332"/>
          </a:xfrm>
          <a:prstGeom prst="rect">
            <a:avLst/>
          </a:prstGeom>
          <a:noFill/>
          <a:ln>
            <a:solidFill>
              <a:srgbClr val="00E4A8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-400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65540" y="396519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87374" y="3992601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1474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29F35-E6C1-4097-B4A1-212329B26EF3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Strengths  and Weaknesses </a:t>
            </a:r>
            <a:r>
              <a:rPr lang="en-US" sz="3200" dirty="0" smtClean="0"/>
              <a:t>of Payback</a:t>
            </a:r>
            <a:endParaRPr lang="en-US" sz="3200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Strengths: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Provides an indication of a project’s risk and liquidity.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Easy to calculate and understand.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Weaknesses: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Ignores the TVM.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Ignores CFs occurring after the payback period.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900"/>
              </a:spcAft>
            </a:pPr>
            <a:r>
              <a:rPr lang="en-US" dirty="0"/>
              <a:t>No specification of acceptable payback.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67C5D-5E3B-442A-819A-B29F17146901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0179" name="Rectangle 20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10-8b The Decision Process: What is the Source of a Project’s NPV?</a:t>
            </a:r>
            <a:endParaRPr lang="en-US" sz="3600" dirty="0"/>
          </a:p>
        </p:txBody>
      </p:sp>
      <p:sp>
        <p:nvSpPr>
          <p:cNvPr id="50180" name="Rectangle 206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 to Use Capital Budgeting Methods: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Quantitative methods provide valuable information, but they should not be used as the sole criteria for accept/reject decisions.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Quantitative methods such as NPV &amp; IRR should be considered as an aid to informed decisions but not as a substitute for sound managerial judgment.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Source of Positive NPV: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Nonreplicable sources of competitive advantage: patents or proprietary technology, control of scarce resources, economies of scale, new market, new products etc.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3227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67C5D-5E3B-442A-819A-B29F17146901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0179" name="Rectangle 20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10-8c Decision Criteria Used in Practice</a:t>
            </a:r>
            <a:endParaRPr lang="en-US" sz="3200" dirty="0"/>
          </a:p>
        </p:txBody>
      </p:sp>
      <p:sp>
        <p:nvSpPr>
          <p:cNvPr id="50180" name="Rectangle 206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i="1" dirty="0"/>
              <a:t>Table 10-1 on page </a:t>
            </a:r>
            <a:r>
              <a:rPr lang="en-US" i="1" dirty="0" smtClean="0"/>
              <a:t>434: </a:t>
            </a:r>
            <a:r>
              <a:rPr lang="en-US" i="1" dirty="0"/>
              <a:t>Capital Budgeting in Practice</a:t>
            </a:r>
            <a:r>
              <a:rPr lang="en-US" dirty="0"/>
              <a:t> reports survey evidence and shows that a large majority of companies use NPV and IRR. Other methods are also used.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27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Questions on P442: 10-1 a(skip discounted payback period), b, c(skip profitability index), f; 10-2.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 Problems on P443: 10-1, 10-2, 10-5, 10-9</a:t>
            </a:r>
            <a:r>
              <a:rPr lang="en-US" b="1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464B9-8F39-4CC3-B455-424C4DFCD35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7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216C8-7F2A-477A-98A6-B6F0375A854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Overview: Vocabulary</a:t>
            </a:r>
            <a:endParaRPr lang="en-US" dirty="0"/>
          </a:p>
        </p:txBody>
      </p:sp>
      <p:sp>
        <p:nvSpPr>
          <p:cNvPr id="7172" name="Rectangle 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b="1" i="1" dirty="0"/>
              <a:t>Capital (Asset):</a:t>
            </a:r>
            <a:r>
              <a:rPr lang="en-US" sz="2000" i="1" dirty="0"/>
              <a:t> refers to long-term assets used in production.</a:t>
            </a:r>
            <a:endParaRPr lang="en-US" sz="2000" dirty="0"/>
          </a:p>
          <a:p>
            <a:r>
              <a:rPr lang="en-US" sz="2000" b="1" i="1" dirty="0"/>
              <a:t>Budget:</a:t>
            </a:r>
            <a:r>
              <a:rPr lang="en-US" sz="2000" i="1" dirty="0"/>
              <a:t> is a plan that outlines projected expenditures during a future period.</a:t>
            </a:r>
            <a:endParaRPr lang="en-US" sz="2000" dirty="0"/>
          </a:p>
          <a:p>
            <a:r>
              <a:rPr lang="en-US" sz="2000" b="1" i="1" dirty="0"/>
              <a:t>Capital Budget:</a:t>
            </a:r>
            <a:r>
              <a:rPr lang="en-US" sz="2000" i="1" dirty="0"/>
              <a:t> is a summary of planned investment of assets that will last for more than a year.</a:t>
            </a:r>
            <a:endParaRPr lang="en-US" sz="2000" dirty="0"/>
          </a:p>
          <a:p>
            <a:r>
              <a:rPr lang="en-US" sz="2000" b="1" i="1" dirty="0"/>
              <a:t>Capital Budgeting:</a:t>
            </a:r>
            <a:r>
              <a:rPr lang="en-US" sz="2000" i="1" dirty="0"/>
              <a:t> is the whole process of analyzing projects and deciding which ones to accept and thus include in the capital budget.</a:t>
            </a: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000" dirty="0" smtClean="0"/>
              <a:t>This chapter explains the measures companies use to evaluate projects, including the measures’ strengths and weaknesses.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C13B-00CC-45E7-BAB9-424BA3B0292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10-1 An Overview of Capital Budgeting</a:t>
            </a:r>
            <a:endParaRPr lang="en-US" sz="3200" dirty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None/>
            </a:pPr>
            <a:r>
              <a:rPr lang="en-US" sz="2800" dirty="0"/>
              <a:t>Capital Budgeting Project </a:t>
            </a:r>
            <a:r>
              <a:rPr lang="en-US" sz="2800" dirty="0" smtClean="0"/>
              <a:t>Categories:</a:t>
            </a:r>
            <a:endParaRPr lang="en-US" sz="3000" dirty="0" smtClean="0"/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 smtClean="0"/>
              <a:t>Replacement </a:t>
            </a:r>
            <a:r>
              <a:rPr lang="en-US" sz="2400" dirty="0"/>
              <a:t>to continue profitable operations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/>
              <a:t>Replacement to reduce costs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/>
              <a:t>Expansion of existing products or markets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/>
              <a:t>Expansion into new products/markets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/>
              <a:t>Contraction decisions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/>
              <a:t>Safety and/or environmental projects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 smtClean="0"/>
              <a:t>Mergers &amp; Acquisitions</a:t>
            </a:r>
            <a:endParaRPr lang="en-US" sz="2400" dirty="0"/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SzPct val="95000"/>
              <a:buFont typeface="Tahoma" pitchFamily="34" charset="0"/>
              <a:buAutoNum type="arabicPeriod"/>
            </a:pPr>
            <a:r>
              <a:rPr lang="en-US" sz="2400" dirty="0" smtClean="0"/>
              <a:t>Other: office buildings, parking lots etc.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7D4D3-3F0F-493B-9A7F-85F7C62040D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10-2 Steps in Project Analysis</a:t>
            </a:r>
            <a:endParaRPr lang="en-US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Estimate </a:t>
            </a:r>
            <a:r>
              <a:rPr lang="en-US" dirty="0" smtClean="0"/>
              <a:t>the project’s expected cash </a:t>
            </a:r>
            <a:r>
              <a:rPr lang="en-US" dirty="0"/>
              <a:t>flows (inflows &amp; outflows</a:t>
            </a:r>
            <a:r>
              <a:rPr lang="en-US" dirty="0" smtClean="0"/>
              <a:t>): chapter 11;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Determine the discount rate (cost of capital) </a:t>
            </a:r>
            <a:r>
              <a:rPr lang="en-US" dirty="0"/>
              <a:t>for </a:t>
            </a:r>
            <a:r>
              <a:rPr lang="en-US" dirty="0" smtClean="0"/>
              <a:t>the project: chapter 9;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Evaluate cash </a:t>
            </a:r>
            <a:r>
              <a:rPr lang="en-US" dirty="0" smtClean="0"/>
              <a:t>flows given the project’s CFs and the cost of capital (NPV, IRR, Payback etc.): chapter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234B3-9C84-4B78-86AE-E53A9BE3E2E9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14313"/>
            <a:ext cx="7535862" cy="1462087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Example: Cash </a:t>
            </a:r>
            <a:r>
              <a:rPr lang="en-US" sz="3200" dirty="0"/>
              <a:t>Flows for </a:t>
            </a:r>
            <a:r>
              <a:rPr lang="en-US" sz="3200" dirty="0" smtClean="0"/>
              <a:t>Projects S &amp; L (Figure 10-1 on P417: Panel A)</a:t>
            </a:r>
            <a:endParaRPr lang="en-US" sz="3200" dirty="0"/>
          </a:p>
        </p:txBody>
      </p:sp>
      <p:grpSp>
        <p:nvGrpSpPr>
          <p:cNvPr id="11268" name="Group 50"/>
          <p:cNvGrpSpPr>
            <a:grpSpLocks/>
          </p:cNvGrpSpPr>
          <p:nvPr/>
        </p:nvGrpSpPr>
        <p:grpSpPr bwMode="auto">
          <a:xfrm>
            <a:off x="762000" y="2286000"/>
            <a:ext cx="8312151" cy="3465513"/>
            <a:chOff x="480" y="1440"/>
            <a:chExt cx="5236" cy="2183"/>
          </a:xfrm>
        </p:grpSpPr>
        <p:grpSp>
          <p:nvGrpSpPr>
            <p:cNvPr id="11269" name="Group 32"/>
            <p:cNvGrpSpPr>
              <a:grpSpLocks/>
            </p:cNvGrpSpPr>
            <p:nvPr/>
          </p:nvGrpSpPr>
          <p:grpSpPr bwMode="auto">
            <a:xfrm>
              <a:off x="480" y="1440"/>
              <a:ext cx="5236" cy="1031"/>
              <a:chOff x="480" y="1440"/>
              <a:chExt cx="5236" cy="1031"/>
            </a:xfrm>
          </p:grpSpPr>
          <p:sp>
            <p:nvSpPr>
              <p:cNvPr id="11287" name="Rectangle 4"/>
              <p:cNvSpPr>
                <a:spLocks noChangeArrowheads="1"/>
              </p:cNvSpPr>
              <p:nvPr/>
            </p:nvSpPr>
            <p:spPr bwMode="auto">
              <a:xfrm>
                <a:off x="2515" y="2143"/>
                <a:ext cx="62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5300</a:t>
                </a:r>
                <a:endParaRPr lang="en-US" sz="2800" b="1" dirty="0"/>
              </a:p>
            </p:txBody>
          </p:sp>
          <p:sp>
            <p:nvSpPr>
              <p:cNvPr id="11288" name="Rectangle 5"/>
              <p:cNvSpPr>
                <a:spLocks noChangeArrowheads="1"/>
              </p:cNvSpPr>
              <p:nvPr/>
            </p:nvSpPr>
            <p:spPr bwMode="auto">
              <a:xfrm>
                <a:off x="5098" y="2143"/>
                <a:ext cx="61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1500</a:t>
                </a:r>
                <a:endParaRPr lang="en-US" sz="2800" b="1" dirty="0"/>
              </a:p>
            </p:txBody>
          </p:sp>
          <p:grpSp>
            <p:nvGrpSpPr>
              <p:cNvPr id="11289" name="Group 6"/>
              <p:cNvGrpSpPr>
                <a:grpSpLocks/>
              </p:cNvGrpSpPr>
              <p:nvPr/>
            </p:nvGrpSpPr>
            <p:grpSpPr bwMode="auto">
              <a:xfrm>
                <a:off x="1568" y="1733"/>
                <a:ext cx="3764" cy="399"/>
                <a:chOff x="1442" y="1715"/>
                <a:chExt cx="3764" cy="399"/>
              </a:xfrm>
            </p:grpSpPr>
            <p:sp>
              <p:nvSpPr>
                <p:cNvPr id="11298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442" y="1720"/>
                  <a:ext cx="9" cy="3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99" name="Line 8"/>
                <p:cNvSpPr>
                  <a:spLocks noChangeShapeType="1"/>
                </p:cNvSpPr>
                <p:nvPr/>
              </p:nvSpPr>
              <p:spPr bwMode="auto">
                <a:xfrm>
                  <a:off x="2588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300" name="Line 9"/>
                <p:cNvSpPr>
                  <a:spLocks noChangeShapeType="1"/>
                </p:cNvSpPr>
                <p:nvPr/>
              </p:nvSpPr>
              <p:spPr bwMode="auto">
                <a:xfrm>
                  <a:off x="3693" y="1721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301" name="Line 10"/>
                <p:cNvSpPr>
                  <a:spLocks noChangeShapeType="1"/>
                </p:cNvSpPr>
                <p:nvPr/>
              </p:nvSpPr>
              <p:spPr bwMode="auto">
                <a:xfrm>
                  <a:off x="5206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302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445" y="1893"/>
                  <a:ext cx="3759" cy="2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290" name="Rectangle 12"/>
              <p:cNvSpPr>
                <a:spLocks noChangeArrowheads="1"/>
              </p:cNvSpPr>
              <p:nvPr/>
            </p:nvSpPr>
            <p:spPr bwMode="auto">
              <a:xfrm>
                <a:off x="3476" y="2143"/>
                <a:ext cx="65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4300</a:t>
                </a:r>
                <a:endParaRPr lang="en-US" sz="2800" b="1" dirty="0"/>
              </a:p>
            </p:txBody>
          </p:sp>
          <p:sp>
            <p:nvSpPr>
              <p:cNvPr id="11291" name="Rectangle 13"/>
              <p:cNvSpPr>
                <a:spLocks noChangeArrowheads="1"/>
              </p:cNvSpPr>
              <p:nvPr/>
            </p:nvSpPr>
            <p:spPr bwMode="auto">
              <a:xfrm>
                <a:off x="1445" y="1440"/>
                <a:ext cx="239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0</a:t>
                </a:r>
              </a:p>
            </p:txBody>
          </p:sp>
          <p:sp>
            <p:nvSpPr>
              <p:cNvPr id="11292" name="Rectangle 14"/>
              <p:cNvSpPr>
                <a:spLocks noChangeArrowheads="1"/>
              </p:cNvSpPr>
              <p:nvPr/>
            </p:nvSpPr>
            <p:spPr bwMode="auto">
              <a:xfrm>
                <a:off x="2567" y="1440"/>
                <a:ext cx="401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/>
                  <a:t>1</a:t>
                </a:r>
              </a:p>
            </p:txBody>
          </p:sp>
          <p:sp>
            <p:nvSpPr>
              <p:cNvPr id="11293" name="Rectangle 15"/>
              <p:cNvSpPr>
                <a:spLocks noChangeArrowheads="1"/>
              </p:cNvSpPr>
              <p:nvPr/>
            </p:nvSpPr>
            <p:spPr bwMode="auto">
              <a:xfrm>
                <a:off x="3678" y="1440"/>
                <a:ext cx="23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/>
                  <a:t>2</a:t>
                </a:r>
              </a:p>
            </p:txBody>
          </p:sp>
          <p:sp>
            <p:nvSpPr>
              <p:cNvPr id="11294" name="Rectangle 16"/>
              <p:cNvSpPr>
                <a:spLocks noChangeArrowheads="1"/>
              </p:cNvSpPr>
              <p:nvPr/>
            </p:nvSpPr>
            <p:spPr bwMode="auto">
              <a:xfrm>
                <a:off x="5209" y="1440"/>
                <a:ext cx="24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4</a:t>
                </a:r>
              </a:p>
            </p:txBody>
          </p:sp>
          <p:sp>
            <p:nvSpPr>
              <p:cNvPr id="11295" name="Rectangle 17"/>
              <p:cNvSpPr>
                <a:spLocks noChangeArrowheads="1"/>
              </p:cNvSpPr>
              <p:nvPr/>
            </p:nvSpPr>
            <p:spPr bwMode="auto">
              <a:xfrm>
                <a:off x="1909" y="1646"/>
                <a:ext cx="563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10%</a:t>
                </a:r>
              </a:p>
            </p:txBody>
          </p:sp>
          <p:sp>
            <p:nvSpPr>
              <p:cNvPr id="11296" name="Rectangle 18"/>
              <p:cNvSpPr>
                <a:spLocks noChangeArrowheads="1"/>
              </p:cNvSpPr>
              <p:nvPr/>
            </p:nvSpPr>
            <p:spPr bwMode="auto">
              <a:xfrm>
                <a:off x="480" y="1757"/>
                <a:ext cx="101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S</a:t>
                </a:r>
                <a:r>
                  <a:rPr lang="en-US" sz="2800" b="1" dirty="0" smtClean="0"/>
                  <a:t>’s </a:t>
                </a:r>
                <a:r>
                  <a:rPr lang="en-US" sz="2800" b="1" dirty="0"/>
                  <a:t>CFs:</a:t>
                </a:r>
              </a:p>
            </p:txBody>
          </p:sp>
          <p:sp>
            <p:nvSpPr>
              <p:cNvPr id="11297" name="Rectangle 23"/>
              <p:cNvSpPr>
                <a:spLocks noChangeArrowheads="1"/>
              </p:cNvSpPr>
              <p:nvPr/>
            </p:nvSpPr>
            <p:spPr bwMode="auto">
              <a:xfrm>
                <a:off x="1124" y="2143"/>
                <a:ext cx="88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-</a:t>
                </a:r>
                <a:r>
                  <a:rPr lang="en-US" sz="2800" b="1" dirty="0" smtClean="0"/>
                  <a:t>10,000</a:t>
                </a:r>
                <a:endParaRPr lang="en-US" sz="2800" b="1" dirty="0"/>
              </a:p>
            </p:txBody>
          </p:sp>
        </p:grpSp>
        <p:grpSp>
          <p:nvGrpSpPr>
            <p:cNvPr id="11270" name="Group 33"/>
            <p:cNvGrpSpPr>
              <a:grpSpLocks/>
            </p:cNvGrpSpPr>
            <p:nvPr/>
          </p:nvGrpSpPr>
          <p:grpSpPr bwMode="auto">
            <a:xfrm>
              <a:off x="480" y="2592"/>
              <a:ext cx="5236" cy="1031"/>
              <a:chOff x="480" y="1440"/>
              <a:chExt cx="5236" cy="1031"/>
            </a:xfrm>
          </p:grpSpPr>
          <p:sp>
            <p:nvSpPr>
              <p:cNvPr id="11271" name="Rectangle 34"/>
              <p:cNvSpPr>
                <a:spLocks noChangeArrowheads="1"/>
              </p:cNvSpPr>
              <p:nvPr/>
            </p:nvSpPr>
            <p:spPr bwMode="auto">
              <a:xfrm>
                <a:off x="2469" y="2143"/>
                <a:ext cx="76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1900</a:t>
                </a:r>
                <a:endParaRPr lang="en-US" sz="2800" b="1" dirty="0"/>
              </a:p>
            </p:txBody>
          </p:sp>
          <p:sp>
            <p:nvSpPr>
              <p:cNvPr id="11272" name="Rectangle 35"/>
              <p:cNvSpPr>
                <a:spLocks noChangeArrowheads="1"/>
              </p:cNvSpPr>
              <p:nvPr/>
            </p:nvSpPr>
            <p:spPr bwMode="auto">
              <a:xfrm>
                <a:off x="5098" y="2143"/>
                <a:ext cx="618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7800</a:t>
                </a:r>
                <a:endParaRPr lang="en-US" sz="2800" b="1" dirty="0"/>
              </a:p>
            </p:txBody>
          </p:sp>
          <p:grpSp>
            <p:nvGrpSpPr>
              <p:cNvPr id="11273" name="Group 36"/>
              <p:cNvGrpSpPr>
                <a:grpSpLocks/>
              </p:cNvGrpSpPr>
              <p:nvPr/>
            </p:nvGrpSpPr>
            <p:grpSpPr bwMode="auto">
              <a:xfrm>
                <a:off x="1568" y="1733"/>
                <a:ext cx="3764" cy="393"/>
                <a:chOff x="1442" y="1715"/>
                <a:chExt cx="3764" cy="393"/>
              </a:xfrm>
            </p:grpSpPr>
            <p:sp>
              <p:nvSpPr>
                <p:cNvPr id="11282" name="Line 37"/>
                <p:cNvSpPr>
                  <a:spLocks noChangeShapeType="1"/>
                </p:cNvSpPr>
                <p:nvPr/>
              </p:nvSpPr>
              <p:spPr bwMode="auto">
                <a:xfrm>
                  <a:off x="1442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83" name="Line 38"/>
                <p:cNvSpPr>
                  <a:spLocks noChangeShapeType="1"/>
                </p:cNvSpPr>
                <p:nvPr/>
              </p:nvSpPr>
              <p:spPr bwMode="auto">
                <a:xfrm>
                  <a:off x="2628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84" name="Line 39"/>
                <p:cNvSpPr>
                  <a:spLocks noChangeShapeType="1"/>
                </p:cNvSpPr>
                <p:nvPr/>
              </p:nvSpPr>
              <p:spPr bwMode="auto">
                <a:xfrm>
                  <a:off x="3727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85" name="Line 40"/>
                <p:cNvSpPr>
                  <a:spLocks noChangeShapeType="1"/>
                </p:cNvSpPr>
                <p:nvPr/>
              </p:nvSpPr>
              <p:spPr bwMode="auto">
                <a:xfrm>
                  <a:off x="5206" y="1715"/>
                  <a:ext cx="0" cy="3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86" name="Line 41"/>
                <p:cNvSpPr>
                  <a:spLocks noChangeShapeType="1"/>
                </p:cNvSpPr>
                <p:nvPr/>
              </p:nvSpPr>
              <p:spPr bwMode="auto">
                <a:xfrm>
                  <a:off x="1450" y="1912"/>
                  <a:ext cx="3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274" name="Rectangle 42"/>
              <p:cNvSpPr>
                <a:spLocks noChangeArrowheads="1"/>
              </p:cNvSpPr>
              <p:nvPr/>
            </p:nvSpPr>
            <p:spPr bwMode="auto">
              <a:xfrm>
                <a:off x="3540" y="2143"/>
                <a:ext cx="696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 smtClean="0"/>
                  <a:t>2700</a:t>
                </a:r>
                <a:endParaRPr lang="en-US" sz="2800" b="1" dirty="0"/>
              </a:p>
            </p:txBody>
          </p:sp>
          <p:sp>
            <p:nvSpPr>
              <p:cNvPr id="11275" name="Rectangle 43"/>
              <p:cNvSpPr>
                <a:spLocks noChangeArrowheads="1"/>
              </p:cNvSpPr>
              <p:nvPr/>
            </p:nvSpPr>
            <p:spPr bwMode="auto">
              <a:xfrm>
                <a:off x="1445" y="1440"/>
                <a:ext cx="239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0</a:t>
                </a:r>
              </a:p>
            </p:txBody>
          </p:sp>
          <p:sp>
            <p:nvSpPr>
              <p:cNvPr id="11276" name="Rectangle 44"/>
              <p:cNvSpPr>
                <a:spLocks noChangeArrowheads="1"/>
              </p:cNvSpPr>
              <p:nvPr/>
            </p:nvSpPr>
            <p:spPr bwMode="auto">
              <a:xfrm>
                <a:off x="2584" y="1440"/>
                <a:ext cx="38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/>
                  <a:t>1</a:t>
                </a:r>
              </a:p>
            </p:txBody>
          </p:sp>
          <p:sp>
            <p:nvSpPr>
              <p:cNvPr id="11277" name="Rectangle 45"/>
              <p:cNvSpPr>
                <a:spLocks noChangeArrowheads="1"/>
              </p:cNvSpPr>
              <p:nvPr/>
            </p:nvSpPr>
            <p:spPr bwMode="auto">
              <a:xfrm>
                <a:off x="3684" y="1440"/>
                <a:ext cx="435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2800" b="1" dirty="0"/>
                  <a:t>2</a:t>
                </a:r>
              </a:p>
            </p:txBody>
          </p:sp>
          <p:sp>
            <p:nvSpPr>
              <p:cNvPr id="11278" name="Rectangle 46"/>
              <p:cNvSpPr>
                <a:spLocks noChangeArrowheads="1"/>
              </p:cNvSpPr>
              <p:nvPr/>
            </p:nvSpPr>
            <p:spPr bwMode="auto">
              <a:xfrm>
                <a:off x="5209" y="1440"/>
                <a:ext cx="24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4</a:t>
                </a:r>
              </a:p>
            </p:txBody>
          </p:sp>
          <p:sp>
            <p:nvSpPr>
              <p:cNvPr id="11279" name="Rectangle 47"/>
              <p:cNvSpPr>
                <a:spLocks noChangeArrowheads="1"/>
              </p:cNvSpPr>
              <p:nvPr/>
            </p:nvSpPr>
            <p:spPr bwMode="auto">
              <a:xfrm>
                <a:off x="1909" y="1646"/>
                <a:ext cx="563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10%</a:t>
                </a:r>
              </a:p>
            </p:txBody>
          </p:sp>
          <p:sp>
            <p:nvSpPr>
              <p:cNvPr id="11280" name="Rectangle 48"/>
              <p:cNvSpPr>
                <a:spLocks noChangeArrowheads="1"/>
              </p:cNvSpPr>
              <p:nvPr/>
            </p:nvSpPr>
            <p:spPr bwMode="auto">
              <a:xfrm>
                <a:off x="480" y="1757"/>
                <a:ext cx="987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L</a:t>
                </a:r>
                <a:r>
                  <a:rPr lang="en-US" sz="2800" b="1" dirty="0" smtClean="0"/>
                  <a:t>’s </a:t>
                </a:r>
                <a:r>
                  <a:rPr lang="en-US" sz="2800" b="1" dirty="0"/>
                  <a:t>CFs:</a:t>
                </a:r>
              </a:p>
            </p:txBody>
          </p:sp>
          <p:sp>
            <p:nvSpPr>
              <p:cNvPr id="11281" name="Rectangle 49"/>
              <p:cNvSpPr>
                <a:spLocks noChangeArrowheads="1"/>
              </p:cNvSpPr>
              <p:nvPr/>
            </p:nvSpPr>
            <p:spPr bwMode="auto">
              <a:xfrm>
                <a:off x="1124" y="2143"/>
                <a:ext cx="882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800" b="1" dirty="0"/>
                  <a:t>-</a:t>
                </a:r>
                <a:r>
                  <a:rPr lang="en-US" sz="2800" b="1" dirty="0" smtClean="0"/>
                  <a:t>10,000</a:t>
                </a:r>
                <a:endParaRPr lang="en-US" sz="2800" b="1" dirty="0"/>
              </a:p>
            </p:txBody>
          </p:sp>
        </p:grpSp>
      </p:grp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7283821" y="2720810"/>
            <a:ext cx="0" cy="623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063015" y="2402869"/>
            <a:ext cx="395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33570" y="3462690"/>
            <a:ext cx="1078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1874</a:t>
            </a:r>
            <a:endParaRPr lang="en-US" sz="2800" b="1" dirty="0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>
            <a:off x="7368987" y="4569278"/>
            <a:ext cx="0" cy="623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81797" y="4147919"/>
            <a:ext cx="283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16313" y="5271695"/>
            <a:ext cx="1014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2345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6991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7D4D3-3F0F-493B-9A7F-85F7C62040D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10-3 Net Present Value (NPV)</a:t>
            </a:r>
            <a:endParaRPr lang="en-US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/>
              <a:t>The NPV is defined as the present value of a project’s expected cash flows (including its initial cost) discounted at the appropriate risk-adjusted rate (generally WACC).</a:t>
            </a:r>
          </a:p>
          <a:p>
            <a:r>
              <a:rPr lang="en-US" sz="2400" dirty="0"/>
              <a:t>The NPV measures how much </a:t>
            </a:r>
            <a:r>
              <a:rPr lang="en-US" sz="2400" dirty="0" smtClean="0"/>
              <a:t>wealth/value </a:t>
            </a:r>
            <a:r>
              <a:rPr lang="en-US" sz="2400" dirty="0"/>
              <a:t>the project contributes to shareholders.</a:t>
            </a:r>
          </a:p>
          <a:p>
            <a:r>
              <a:rPr lang="en-US" sz="2400" dirty="0"/>
              <a:t>When deciding which projects to accept, NPV generally regarded as the best single criterion.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7E8CD-BE53-454F-BA57-3497522CCDB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10-3a Calculating NPV</a:t>
            </a:r>
            <a:endParaRPr lang="en-US" dirty="0"/>
          </a:p>
        </p:txBody>
      </p:sp>
      <p:grpSp>
        <p:nvGrpSpPr>
          <p:cNvPr id="12292" name="Group 23"/>
          <p:cNvGrpSpPr>
            <a:grpSpLocks/>
          </p:cNvGrpSpPr>
          <p:nvPr/>
        </p:nvGrpSpPr>
        <p:grpSpPr bwMode="auto">
          <a:xfrm>
            <a:off x="1524000" y="2057400"/>
            <a:ext cx="5681670" cy="4252913"/>
            <a:chOff x="960" y="1296"/>
            <a:chExt cx="3579" cy="2679"/>
          </a:xfrm>
        </p:grpSpPr>
        <p:sp>
          <p:nvSpPr>
            <p:cNvPr id="12293" name="Rectangle 3"/>
            <p:cNvSpPr>
              <a:spLocks noChangeArrowheads="1"/>
            </p:cNvSpPr>
            <p:nvPr/>
          </p:nvSpPr>
          <p:spPr bwMode="auto">
            <a:xfrm>
              <a:off x="960" y="2544"/>
              <a:ext cx="3579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smtClean="0">
                  <a:latin typeface="Tahoma" pitchFamily="34" charset="0"/>
                </a:rPr>
                <a:t>Initial Cost </a:t>
              </a:r>
              <a:r>
                <a:rPr lang="en-US" sz="2000" dirty="0">
                  <a:latin typeface="Tahoma" pitchFamily="34" charset="0"/>
                </a:rPr>
                <a:t>is CF</a:t>
              </a:r>
              <a:r>
                <a:rPr lang="en-US" sz="2000" baseline="-25000" dirty="0">
                  <a:latin typeface="Tahoma" pitchFamily="34" charset="0"/>
                </a:rPr>
                <a:t>0</a:t>
              </a:r>
              <a:r>
                <a:rPr lang="en-US" sz="2000" dirty="0">
                  <a:latin typeface="Tahoma" pitchFamily="34" charset="0"/>
                </a:rPr>
                <a:t> and is </a:t>
              </a:r>
              <a:r>
                <a:rPr lang="en-US" sz="2000" dirty="0" smtClean="0">
                  <a:latin typeface="Tahoma" pitchFamily="34" charset="0"/>
                </a:rPr>
                <a:t>negative (cash outflow).</a:t>
              </a:r>
            </a:p>
            <a:p>
              <a:r>
                <a:rPr lang="en-US" sz="2000" dirty="0" smtClean="0">
                  <a:latin typeface="Tahoma" pitchFamily="34" charset="0"/>
                </a:rPr>
                <a:t>If we write the initial cost separately: </a:t>
              </a:r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1056" y="1584"/>
              <a:ext cx="1104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NPV =</a:t>
              </a:r>
              <a:r>
                <a:rPr lang="en-US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1824" y="1488"/>
              <a:ext cx="576" cy="51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4800">
                  <a:latin typeface="Tahoma" pitchFamily="34" charset="0"/>
                </a:rPr>
                <a:t>Σ</a:t>
              </a:r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1872" y="1296"/>
              <a:ext cx="288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1728" y="1920"/>
              <a:ext cx="672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t = 0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2400" y="1344"/>
              <a:ext cx="576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CF</a:t>
              </a:r>
              <a:r>
                <a:rPr lang="en-US" sz="3200" baseline="-25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2256" y="1728"/>
              <a:ext cx="1008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(1 + r)</a:t>
              </a:r>
              <a:r>
                <a:rPr lang="en-US" sz="3200" baseline="30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2300" name="Line 11"/>
            <p:cNvSpPr>
              <a:spLocks noChangeShapeType="1"/>
            </p:cNvSpPr>
            <p:nvPr/>
          </p:nvSpPr>
          <p:spPr bwMode="auto">
            <a:xfrm>
              <a:off x="2352" y="17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301" name="Text Box 14"/>
            <p:cNvSpPr txBox="1">
              <a:spLocks noChangeArrowheads="1"/>
            </p:cNvSpPr>
            <p:nvPr/>
          </p:nvSpPr>
          <p:spPr bwMode="auto">
            <a:xfrm>
              <a:off x="1152" y="3312"/>
              <a:ext cx="1104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NPV =</a:t>
              </a:r>
              <a:r>
                <a:rPr lang="en-US" dirty="0">
                  <a:latin typeface="Tahoma" pitchFamily="34" charset="0"/>
                </a:rPr>
                <a:t> </a:t>
              </a:r>
            </a:p>
          </p:txBody>
        </p:sp>
        <p:sp>
          <p:nvSpPr>
            <p:cNvPr id="12302" name="Text Box 15"/>
            <p:cNvSpPr txBox="1">
              <a:spLocks noChangeArrowheads="1"/>
            </p:cNvSpPr>
            <p:nvPr/>
          </p:nvSpPr>
          <p:spPr bwMode="auto">
            <a:xfrm>
              <a:off x="1920" y="3216"/>
              <a:ext cx="576" cy="51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4800" dirty="0">
                  <a:latin typeface="Tahoma" pitchFamily="34" charset="0"/>
                </a:rPr>
                <a:t>Σ</a:t>
              </a:r>
              <a:endParaRPr lang="en-US" sz="4800" dirty="0">
                <a:latin typeface="Tahoma" pitchFamily="34" charset="0"/>
              </a:endParaRPr>
            </a:p>
          </p:txBody>
        </p:sp>
        <p:sp>
          <p:nvSpPr>
            <p:cNvPr id="12303" name="Text Box 16"/>
            <p:cNvSpPr txBox="1">
              <a:spLocks noChangeArrowheads="1"/>
            </p:cNvSpPr>
            <p:nvPr/>
          </p:nvSpPr>
          <p:spPr bwMode="auto">
            <a:xfrm>
              <a:off x="1968" y="3024"/>
              <a:ext cx="288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1824" y="3648"/>
              <a:ext cx="672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</a:rPr>
                <a:t>t = 1</a:t>
              </a:r>
            </a:p>
          </p:txBody>
        </p:sp>
        <p:sp>
          <p:nvSpPr>
            <p:cNvPr id="12305" name="Text Box 18"/>
            <p:cNvSpPr txBox="1">
              <a:spLocks noChangeArrowheads="1"/>
            </p:cNvSpPr>
            <p:nvPr/>
          </p:nvSpPr>
          <p:spPr bwMode="auto">
            <a:xfrm>
              <a:off x="2592" y="3072"/>
              <a:ext cx="576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CF</a:t>
              </a:r>
              <a:r>
                <a:rPr lang="en-US" sz="3200" baseline="-25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2306" name="Text Box 19"/>
            <p:cNvSpPr txBox="1">
              <a:spLocks noChangeArrowheads="1"/>
            </p:cNvSpPr>
            <p:nvPr/>
          </p:nvSpPr>
          <p:spPr bwMode="auto">
            <a:xfrm>
              <a:off x="2352" y="3456"/>
              <a:ext cx="1440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(1 + r)</a:t>
              </a:r>
              <a:r>
                <a:rPr lang="en-US" sz="3200" baseline="30000" dirty="0">
                  <a:latin typeface="Tahoma" pitchFamily="34" charset="0"/>
                </a:rPr>
                <a:t>t</a:t>
              </a:r>
            </a:p>
          </p:txBody>
        </p:sp>
        <p:sp>
          <p:nvSpPr>
            <p:cNvPr id="12307" name="Line 20"/>
            <p:cNvSpPr>
              <a:spLocks noChangeShapeType="1"/>
            </p:cNvSpPr>
            <p:nvPr/>
          </p:nvSpPr>
          <p:spPr bwMode="auto">
            <a:xfrm>
              <a:off x="2448" y="3456"/>
              <a:ext cx="8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308" name="Text Box 22"/>
            <p:cNvSpPr txBox="1">
              <a:spLocks noChangeArrowheads="1"/>
            </p:cNvSpPr>
            <p:nvPr/>
          </p:nvSpPr>
          <p:spPr bwMode="auto">
            <a:xfrm>
              <a:off x="3456" y="3264"/>
              <a:ext cx="912" cy="3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latin typeface="Tahoma" pitchFamily="34" charset="0"/>
                </a:rPr>
                <a:t>+</a:t>
              </a:r>
              <a:r>
                <a:rPr lang="en-US" sz="3200" dirty="0" smtClean="0">
                  <a:latin typeface="Tahoma" pitchFamily="34" charset="0"/>
                </a:rPr>
                <a:t> </a:t>
              </a:r>
              <a:r>
                <a:rPr lang="en-US" sz="3200" dirty="0">
                  <a:latin typeface="Tahoma" pitchFamily="34" charset="0"/>
                </a:rPr>
                <a:t>CF</a:t>
              </a:r>
              <a:r>
                <a:rPr lang="en-US" sz="3200" baseline="-25000" dirty="0">
                  <a:latin typeface="Tahoma" pitchFamily="34" charset="0"/>
                </a:rPr>
                <a:t>0</a:t>
              </a:r>
              <a:endParaRPr lang="en-US" sz="3200" dirty="0"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Blend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1381</TotalTime>
  <Pages>41</Pages>
  <Words>1995</Words>
  <Application>Microsoft Macintosh PowerPoint</Application>
  <PresentationFormat>On-screen Show (4:3)</PresentationFormat>
  <Paragraphs>407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MS Reference Sans Serif</vt:lpstr>
      <vt:lpstr>Tahoma</vt:lpstr>
      <vt:lpstr>Times New Roman</vt:lpstr>
      <vt:lpstr>Wingdings</vt:lpstr>
      <vt:lpstr>Arial</vt:lpstr>
      <vt:lpstr>Blends</vt:lpstr>
      <vt:lpstr>2_Blends</vt:lpstr>
      <vt:lpstr>Chart</vt:lpstr>
      <vt:lpstr>Chapter 10</vt:lpstr>
      <vt:lpstr>Topics in Chapter</vt:lpstr>
      <vt:lpstr>PowerPoint Presentation</vt:lpstr>
      <vt:lpstr>Overview: Vocabulary</vt:lpstr>
      <vt:lpstr>10-1 An Overview of Capital Budgeting</vt:lpstr>
      <vt:lpstr>10-2 Steps in Project Analysis</vt:lpstr>
      <vt:lpstr>Example: Cash Flows for Projects S &amp; L (Figure 10-1 on P417: Panel A)</vt:lpstr>
      <vt:lpstr>10-3 Net Present Value (NPV)</vt:lpstr>
      <vt:lpstr>10-3a Calculating NPV</vt:lpstr>
      <vt:lpstr>Example: What’s Project S’s NPV?</vt:lpstr>
      <vt:lpstr>Calculating NPV Using Calculators: Project S</vt:lpstr>
      <vt:lpstr>NPV Function in Excel</vt:lpstr>
      <vt:lpstr>10-3b Applying NPV as an Evaluation Measure: Independent versus Mutually Exclusive Projects</vt:lpstr>
      <vt:lpstr>Rationale for the NPV Method</vt:lpstr>
      <vt:lpstr>Using the NPV measure, which projects (S &amp; L) should be accepted?</vt:lpstr>
      <vt:lpstr>10-4 Internal Rate of Return: IRR</vt:lpstr>
      <vt:lpstr>NPV:  given cash flows, enter r, solve for NPV.</vt:lpstr>
      <vt:lpstr>IRR:  given cash flows, set NPV = 0, solve for IRR.</vt:lpstr>
      <vt:lpstr>Rationale for the IRR Method</vt:lpstr>
      <vt:lpstr>10-4a Calculating the IRR</vt:lpstr>
      <vt:lpstr>Calculating IRR Using Calculators: Project S</vt:lpstr>
      <vt:lpstr>IRR Function in Excel</vt:lpstr>
      <vt:lpstr>10-4b A Potential Problem with the IRR: Multiple IRRs</vt:lpstr>
      <vt:lpstr>Inflow (+) or Outflow (-) in Year: Normal vs. Nonnormal</vt:lpstr>
      <vt:lpstr>Example: Project M: NPV and IRR?</vt:lpstr>
      <vt:lpstr>Nonnormal CFs—Two Sign Changes, Two IRRs</vt:lpstr>
      <vt:lpstr>Are either of these IRRs helpful?</vt:lpstr>
      <vt:lpstr>10-4c Potential Problems When Using the IRR to Evaluate Mutually Exclusive Projects</vt:lpstr>
      <vt:lpstr>The Causes of Possible Conflicts Between IRR and NPV for Mutually Exclusive Projects: (skip the technical discussion in the subsection P423-P425 but understand the following examples)  </vt:lpstr>
      <vt:lpstr> 10-4d Applying IRR as an Evaluation Measure NPV and IRR: No conflict for independent projects: accept a project if its NPV&gt;0 and/or IRR&gt;cost of capital.</vt:lpstr>
      <vt:lpstr>Mutually Exclusive Projects: When there is a conflict between NPV and IRR criteria (due to projects’ cash flow timing and/or scale differences), choose the project with the highest positive NPV (even if it has a lower IRR).</vt:lpstr>
      <vt:lpstr>10-7 Payback Period (skip the discounted payback)</vt:lpstr>
      <vt:lpstr>Payback Period for Project S</vt:lpstr>
      <vt:lpstr>Strengths  and Weaknesses of Payback</vt:lpstr>
      <vt:lpstr>10-8b The Decision Process: What is the Source of a Project’s NPV?</vt:lpstr>
      <vt:lpstr>10-8c Decision Criteria Used in Practice</vt:lpstr>
      <vt:lpstr>Homework Problems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 Basics, PowerPoint</dc:title>
  <dc:subject>Powerpoint Show</dc:subject>
  <dc:creator>Mike Ehrhardt</dc:creator>
  <cp:lastModifiedBy>Xiaowei Liu</cp:lastModifiedBy>
  <cp:revision>250</cp:revision>
  <cp:lastPrinted>1997-11-23T13:36:37Z</cp:lastPrinted>
  <dcterms:created xsi:type="dcterms:W3CDTF">1997-11-19T16:56:49Z</dcterms:created>
  <dcterms:modified xsi:type="dcterms:W3CDTF">2017-09-18T06:29:26Z</dcterms:modified>
</cp:coreProperties>
</file>