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42"/>
  </p:notesMasterIdLst>
  <p:handoutMasterIdLst>
    <p:handoutMasterId r:id="rId43"/>
  </p:handoutMasterIdLst>
  <p:sldIdLst>
    <p:sldId id="345" r:id="rId2"/>
    <p:sldId id="256" r:id="rId3"/>
    <p:sldId id="320" r:id="rId4"/>
    <p:sldId id="257" r:id="rId5"/>
    <p:sldId id="346" r:id="rId6"/>
    <p:sldId id="347" r:id="rId7"/>
    <p:sldId id="323" r:id="rId8"/>
    <p:sldId id="348" r:id="rId9"/>
    <p:sldId id="318" r:id="rId10"/>
    <p:sldId id="258" r:id="rId11"/>
    <p:sldId id="259" r:id="rId12"/>
    <p:sldId id="260" r:id="rId13"/>
    <p:sldId id="261" r:id="rId14"/>
    <p:sldId id="265" r:id="rId15"/>
    <p:sldId id="308" r:id="rId16"/>
    <p:sldId id="266" r:id="rId17"/>
    <p:sldId id="349" r:id="rId18"/>
    <p:sldId id="350" r:id="rId19"/>
    <p:sldId id="268" r:id="rId20"/>
    <p:sldId id="287" r:id="rId21"/>
    <p:sldId id="270" r:id="rId22"/>
    <p:sldId id="333" r:id="rId23"/>
    <p:sldId id="273" r:id="rId24"/>
    <p:sldId id="294" r:id="rId25"/>
    <p:sldId id="356" r:id="rId26"/>
    <p:sldId id="296" r:id="rId27"/>
    <p:sldId id="336" r:id="rId28"/>
    <p:sldId id="324" r:id="rId29"/>
    <p:sldId id="328" r:id="rId30"/>
    <p:sldId id="344" r:id="rId31"/>
    <p:sldId id="343" r:id="rId32"/>
    <p:sldId id="334" r:id="rId33"/>
    <p:sldId id="335" r:id="rId34"/>
    <p:sldId id="352" r:id="rId35"/>
    <p:sldId id="353" r:id="rId36"/>
    <p:sldId id="354" r:id="rId37"/>
    <p:sldId id="303" r:id="rId38"/>
    <p:sldId id="304" r:id="rId39"/>
    <p:sldId id="351" r:id="rId40"/>
    <p:sldId id="355" r:id="rId41"/>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53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CD5"/>
    <a:srgbClr val="7FFF00"/>
    <a:srgbClr val="FDA4B5"/>
    <a:srgbClr val="E3BEFF"/>
    <a:srgbClr val="DBFFB8"/>
    <a:srgbClr val="3EB0F4"/>
    <a:srgbClr val="F48AF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74" autoAdjust="0"/>
  </p:normalViewPr>
  <p:slideViewPr>
    <p:cSldViewPr>
      <p:cViewPr varScale="1">
        <p:scale>
          <a:sx n="124" d="100"/>
          <a:sy n="124" d="100"/>
        </p:scale>
        <p:origin x="1824" y="168"/>
      </p:cViewPr>
      <p:guideLst>
        <p:guide orient="horz"/>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19494"/>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358602233544"/>
          <c:y val="0.0489659278701274"/>
          <c:w val="0.440991456950234"/>
          <c:h val="0.710197579469233"/>
        </c:manualLayout>
      </c:layout>
      <c:scatterChart>
        <c:scatterStyle val="smoothMarker"/>
        <c:varyColors val="0"/>
        <c:ser>
          <c:idx val="0"/>
          <c:order val="0"/>
          <c:tx>
            <c:strRef>
              <c:f>Sheet1!$B$1</c:f>
              <c:strCache>
                <c:ptCount val="1"/>
                <c:pt idx="0">
                  <c:v>Price per share (Dividends)</c:v>
                </c:pt>
              </c:strCache>
            </c:strRef>
          </c:tx>
          <c:spPr>
            <a:ln>
              <a:solidFill>
                <a:srgbClr val="C00000"/>
              </a:solidFill>
            </a:ln>
          </c:spPr>
          <c:marker>
            <c:symbol val="circle"/>
            <c:size val="4"/>
            <c:spPr>
              <a:solidFill>
                <a:srgbClr val="C00000"/>
              </a:solidFill>
              <a:ln>
                <a:solidFill>
                  <a:srgbClr val="C00000"/>
                </a:solidFill>
              </a:ln>
            </c:spPr>
          </c:marker>
          <c:xVal>
            <c:numRef>
              <c:f>Sheet1!$A$2:$A$10</c:f>
              <c:numCache>
                <c:formatCode>mmm\-yyyy</c:formatCode>
                <c:ptCount val="9"/>
                <c:pt idx="0">
                  <c:v>41639.0</c:v>
                </c:pt>
                <c:pt idx="1">
                  <c:v>42003.0</c:v>
                </c:pt>
                <c:pt idx="2">
                  <c:v>42004.0</c:v>
                </c:pt>
                <c:pt idx="3">
                  <c:v>42368.0</c:v>
                </c:pt>
                <c:pt idx="4">
                  <c:v>42369.0</c:v>
                </c:pt>
                <c:pt idx="5">
                  <c:v>42734.0</c:v>
                </c:pt>
                <c:pt idx="6">
                  <c:v>42735.0</c:v>
                </c:pt>
                <c:pt idx="7">
                  <c:v>43099.0</c:v>
                </c:pt>
                <c:pt idx="8">
                  <c:v>43100.0</c:v>
                </c:pt>
              </c:numCache>
            </c:numRef>
          </c:xVal>
          <c:yVal>
            <c:numRef>
              <c:f>Sheet1!$B$2:$B$10</c:f>
              <c:numCache>
                <c:formatCode>"$"#,##0.00</c:formatCode>
                <c:ptCount val="9"/>
                <c:pt idx="0">
                  <c:v>16.0</c:v>
                </c:pt>
                <c:pt idx="1">
                  <c:v>17.6</c:v>
                </c:pt>
                <c:pt idx="2">
                  <c:v>17.05</c:v>
                </c:pt>
                <c:pt idx="3">
                  <c:v>19.36</c:v>
                </c:pt>
                <c:pt idx="4">
                  <c:v>18.755</c:v>
                </c:pt>
                <c:pt idx="5">
                  <c:v>21.29599999999999</c:v>
                </c:pt>
                <c:pt idx="6">
                  <c:v>20.63049999999999</c:v>
                </c:pt>
                <c:pt idx="7">
                  <c:v>23.4255999999999</c:v>
                </c:pt>
                <c:pt idx="8">
                  <c:v>22.69355000000001</c:v>
                </c:pt>
              </c:numCache>
            </c:numRef>
          </c:yVal>
          <c:smooth val="1"/>
        </c:ser>
        <c:ser>
          <c:idx val="1"/>
          <c:order val="1"/>
          <c:tx>
            <c:strRef>
              <c:f>Sheet1!$C$1</c:f>
              <c:strCache>
                <c:ptCount val="1"/>
                <c:pt idx="0">
                  <c:v>Price per share (Repurchase)</c:v>
                </c:pt>
              </c:strCache>
            </c:strRef>
          </c:tx>
          <c:spPr>
            <a:ln>
              <a:solidFill>
                <a:schemeClr val="tx2"/>
              </a:solidFill>
            </a:ln>
          </c:spPr>
          <c:marker>
            <c:symbol val="circle"/>
            <c:size val="5"/>
            <c:spPr>
              <a:solidFill>
                <a:schemeClr val="tx2"/>
              </a:solidFill>
              <a:ln>
                <a:solidFill>
                  <a:schemeClr val="tx2"/>
                </a:solidFill>
              </a:ln>
            </c:spPr>
          </c:marker>
          <c:xVal>
            <c:numRef>
              <c:f>Sheet1!$A$2:$A$10</c:f>
              <c:numCache>
                <c:formatCode>mmm\-yyyy</c:formatCode>
                <c:ptCount val="9"/>
                <c:pt idx="0">
                  <c:v>41639.0</c:v>
                </c:pt>
                <c:pt idx="1">
                  <c:v>42003.0</c:v>
                </c:pt>
                <c:pt idx="2">
                  <c:v>42004.0</c:v>
                </c:pt>
                <c:pt idx="3">
                  <c:v>42368.0</c:v>
                </c:pt>
                <c:pt idx="4">
                  <c:v>42369.0</c:v>
                </c:pt>
                <c:pt idx="5">
                  <c:v>42734.0</c:v>
                </c:pt>
                <c:pt idx="6">
                  <c:v>42735.0</c:v>
                </c:pt>
                <c:pt idx="7">
                  <c:v>43099.0</c:v>
                </c:pt>
                <c:pt idx="8">
                  <c:v>43100.0</c:v>
                </c:pt>
              </c:numCache>
            </c:numRef>
          </c:xVal>
          <c:yVal>
            <c:numRef>
              <c:f>Sheet1!$C$2:$C$10</c:f>
              <c:numCache>
                <c:formatCode>"$"#,##0.00</c:formatCode>
                <c:ptCount val="9"/>
                <c:pt idx="0">
                  <c:v>16.0</c:v>
                </c:pt>
                <c:pt idx="1">
                  <c:v>17.6</c:v>
                </c:pt>
                <c:pt idx="2">
                  <c:v>17.6</c:v>
                </c:pt>
                <c:pt idx="3">
                  <c:v>19.98451612903224</c:v>
                </c:pt>
                <c:pt idx="4">
                  <c:v>19.98451612903224</c:v>
                </c:pt>
                <c:pt idx="5">
                  <c:v>22.69209573361083</c:v>
                </c:pt>
                <c:pt idx="6">
                  <c:v>22.69209573361083</c:v>
                </c:pt>
                <c:pt idx="7">
                  <c:v>25.76650870397098</c:v>
                </c:pt>
                <c:pt idx="8">
                  <c:v>25.76650870397098</c:v>
                </c:pt>
              </c:numCache>
            </c:numRef>
          </c:yVal>
          <c:smooth val="1"/>
        </c:ser>
        <c:dLbls>
          <c:showLegendKey val="0"/>
          <c:showVal val="0"/>
          <c:showCatName val="0"/>
          <c:showSerName val="0"/>
          <c:showPercent val="0"/>
          <c:showBubbleSize val="0"/>
        </c:dLbls>
        <c:axId val="1774130016"/>
        <c:axId val="1773244704"/>
      </c:scatterChart>
      <c:valAx>
        <c:axId val="1774130016"/>
        <c:scaling>
          <c:orientation val="minMax"/>
          <c:min val="41639.0"/>
        </c:scaling>
        <c:delete val="0"/>
        <c:axPos val="b"/>
        <c:numFmt formatCode="mmm\-yyyy" sourceLinked="1"/>
        <c:majorTickMark val="out"/>
        <c:minorTickMark val="none"/>
        <c:tickLblPos val="nextTo"/>
        <c:txPr>
          <a:bodyPr rot="-1980000"/>
          <a:lstStyle/>
          <a:p>
            <a:pPr>
              <a:defRPr sz="1400"/>
            </a:pPr>
            <a:endParaRPr lang="en-US"/>
          </a:p>
        </c:txPr>
        <c:crossAx val="1773244704"/>
        <c:crosses val="autoZero"/>
        <c:crossBetween val="midCat"/>
        <c:majorUnit val="365.0"/>
      </c:valAx>
      <c:valAx>
        <c:axId val="1773244704"/>
        <c:scaling>
          <c:orientation val="minMax"/>
        </c:scaling>
        <c:delete val="0"/>
        <c:axPos val="l"/>
        <c:numFmt formatCode="&quot;$&quot;#,##0.00" sourceLinked="1"/>
        <c:majorTickMark val="out"/>
        <c:minorTickMark val="none"/>
        <c:tickLblPos val="nextTo"/>
        <c:crossAx val="1774130016"/>
        <c:crosses val="autoZero"/>
        <c:crossBetween val="midCat"/>
      </c:valAx>
    </c:plotArea>
    <c:legend>
      <c:legendPos val="r"/>
      <c:layout>
        <c:manualLayout>
          <c:xMode val="edge"/>
          <c:yMode val="edge"/>
          <c:x val="0.647147856517936"/>
          <c:y val="0.299304947992613"/>
          <c:w val="0.269828825744609"/>
          <c:h val="0.302624671916011"/>
        </c:manualLayout>
      </c:layout>
      <c:overlay val="0"/>
    </c:legend>
    <c:plotVisOnly val="1"/>
    <c:dispBlanksAs val="gap"/>
    <c:showDLblsOverMax val="0"/>
  </c:chart>
  <c:spPr>
    <a:solidFill>
      <a:schemeClr val="accent6">
        <a:lumMod val="20000"/>
        <a:lumOff val="80000"/>
      </a:schemeClr>
    </a:solidFill>
    <a:ln>
      <a:solidFill>
        <a:schemeClr val="accent6">
          <a:lumMod val="50000"/>
        </a:schemeClr>
      </a:solidFill>
    </a:ln>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55675">
              <a:defRPr sz="1000" i="1"/>
            </a:lvl1pPr>
          </a:lstStyle>
          <a:p>
            <a:endParaRPr lang="en-US" dirty="0"/>
          </a:p>
        </p:txBody>
      </p:sp>
      <p:sp>
        <p:nvSpPr>
          <p:cNvPr id="3075" name="Rectangle 3"/>
          <p:cNvSpPr>
            <a:spLocks noGrp="1" noChangeArrowheads="1"/>
          </p:cNvSpPr>
          <p:nvPr>
            <p:ph type="dt" sz="quarter" idx="1"/>
          </p:nvPr>
        </p:nvSpPr>
        <p:spPr bwMode="auto">
          <a:xfrm>
            <a:off x="3971926" y="0"/>
            <a:ext cx="3038475" cy="46212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55675">
              <a:defRPr sz="1000" i="1"/>
            </a:lvl1pPr>
          </a:lstStyle>
          <a:p>
            <a:endParaRPr lang="en-US" dirty="0"/>
          </a:p>
        </p:txBody>
      </p:sp>
      <p:sp>
        <p:nvSpPr>
          <p:cNvPr id="3076" name="Rectangle 4"/>
          <p:cNvSpPr>
            <a:spLocks noGrp="1" noChangeArrowheads="1"/>
          </p:cNvSpPr>
          <p:nvPr>
            <p:ph type="ftr" sz="quarter" idx="2"/>
          </p:nvPr>
        </p:nvSpPr>
        <p:spPr bwMode="auto">
          <a:xfrm>
            <a:off x="1" y="8773958"/>
            <a:ext cx="3038475" cy="462119"/>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55675">
              <a:defRPr sz="1000" i="1"/>
            </a:lvl1pPr>
          </a:lstStyle>
          <a:p>
            <a:endParaRPr lang="en-US" dirty="0"/>
          </a:p>
        </p:txBody>
      </p:sp>
    </p:spTree>
    <p:extLst>
      <p:ext uri="{BB962C8B-B14F-4D97-AF65-F5344CB8AC3E}">
        <p14:creationId xmlns:p14="http://schemas.microsoft.com/office/powerpoint/2010/main" val="4154201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55675">
              <a:defRPr sz="1000" i="1">
                <a:latin typeface="Times New Roman" pitchFamily="18" charset="0"/>
              </a:defRPr>
            </a:lvl1pPr>
          </a:lstStyle>
          <a:p>
            <a:endParaRPr lang="en-US" dirty="0"/>
          </a:p>
        </p:txBody>
      </p:sp>
      <p:sp>
        <p:nvSpPr>
          <p:cNvPr id="2051" name="Rectangle 3"/>
          <p:cNvSpPr>
            <a:spLocks noGrp="1" noChangeArrowheads="1"/>
          </p:cNvSpPr>
          <p:nvPr>
            <p:ph type="dt" idx="1"/>
          </p:nvPr>
        </p:nvSpPr>
        <p:spPr bwMode="auto">
          <a:xfrm>
            <a:off x="3971926" y="0"/>
            <a:ext cx="3038475" cy="46212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55675">
              <a:defRPr sz="1000" i="1">
                <a:latin typeface="Times New Roman" pitchFamily="18" charset="0"/>
              </a:defRPr>
            </a:lvl1pPr>
          </a:lstStyle>
          <a:p>
            <a:endParaRPr lang="en-US" dirty="0"/>
          </a:p>
        </p:txBody>
      </p:sp>
      <p:sp>
        <p:nvSpPr>
          <p:cNvPr id="2052" name="Rectangle 4"/>
          <p:cNvSpPr>
            <a:spLocks noGrp="1" noChangeArrowheads="1"/>
          </p:cNvSpPr>
          <p:nvPr>
            <p:ph type="ftr" sz="quarter" idx="4"/>
          </p:nvPr>
        </p:nvSpPr>
        <p:spPr bwMode="auto">
          <a:xfrm>
            <a:off x="1" y="8773958"/>
            <a:ext cx="3038475" cy="462119"/>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55675">
              <a:defRPr sz="1000" i="1">
                <a:latin typeface="Times New Roman" pitchFamily="18" charset="0"/>
              </a:defRPr>
            </a:lvl1pPr>
          </a:lstStyle>
          <a:p>
            <a:endParaRPr lang="en-US" dirty="0"/>
          </a:p>
        </p:txBody>
      </p:sp>
      <p:sp>
        <p:nvSpPr>
          <p:cNvPr id="2053" name="Rectangle 5"/>
          <p:cNvSpPr>
            <a:spLocks noGrp="1" noChangeArrowheads="1"/>
          </p:cNvSpPr>
          <p:nvPr>
            <p:ph type="sldNum" sz="quarter" idx="5"/>
          </p:nvPr>
        </p:nvSpPr>
        <p:spPr bwMode="auto">
          <a:xfrm>
            <a:off x="3971926" y="8773958"/>
            <a:ext cx="3038475" cy="462119"/>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55675">
              <a:defRPr sz="1000" i="1">
                <a:latin typeface="Times New Roman" pitchFamily="18" charset="0"/>
              </a:defRPr>
            </a:lvl1pPr>
          </a:lstStyle>
          <a:p>
            <a:fld id="{58DF7787-D86B-47E3-92E2-EAA086B67831}" type="slidenum">
              <a:rPr lang="en-US"/>
              <a:pPr/>
              <a:t>‹#›</a:t>
            </a:fld>
            <a:endParaRPr lang="en-US" dirty="0"/>
          </a:p>
        </p:txBody>
      </p:sp>
      <p:sp>
        <p:nvSpPr>
          <p:cNvPr id="2054" name="Rectangle 6"/>
          <p:cNvSpPr>
            <a:spLocks noGrp="1" noChangeArrowheads="1"/>
          </p:cNvSpPr>
          <p:nvPr>
            <p:ph type="body" sz="quarter" idx="3"/>
          </p:nvPr>
        </p:nvSpPr>
        <p:spPr bwMode="auto">
          <a:xfrm>
            <a:off x="935039" y="4387768"/>
            <a:ext cx="5140325" cy="4155919"/>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1204913" y="698500"/>
            <a:ext cx="4600575" cy="3451225"/>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340990430"/>
      </p:ext>
    </p:extLst>
  </p:cSld>
  <p:clrMap bg1="lt1" tx1="dk1" bg2="lt2" tx2="dk2" accent1="accent1" accent2="accent2" accent3="accent3" accent4="accent4" accent5="accent5" accent6="accent6" hlink="hlink" folHlink="folHlink"/>
  <p:notesStyle>
    <a:lvl1pPr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5038"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1763"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7007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2F15301-A3DE-4E22-A3FE-27EA97720106}" type="slidenum">
              <a:rPr lang="en-US"/>
              <a:pPr/>
              <a:t>2</a:t>
            </a:fld>
            <a:endParaRPr lang="en-US" dirty="0"/>
          </a:p>
        </p:txBody>
      </p:sp>
      <p:sp>
        <p:nvSpPr>
          <p:cNvPr id="5122" name="Rectangle 2"/>
          <p:cNvSpPr>
            <a:spLocks noGrp="1" noRot="1" noChangeAspect="1" noChangeArrowheads="1" noTextEdit="1"/>
          </p:cNvSpPr>
          <p:nvPr>
            <p:ph type="sldImg"/>
          </p:nvPr>
        </p:nvSpPr>
        <p:spPr>
          <a:xfrm>
            <a:off x="1204913" y="698500"/>
            <a:ext cx="4600575" cy="3451225"/>
          </a:xfrm>
          <a:ln cap="flat"/>
        </p:spPr>
      </p:sp>
      <p:sp>
        <p:nvSpPr>
          <p:cNvPr id="5123"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627B68D-18B4-4279-BC43-EB26B5C49E05}" type="slidenum">
              <a:rPr lang="en-US"/>
              <a:pPr/>
              <a:t>16</a:t>
            </a:fld>
            <a:endParaRPr lang="en-US" dirty="0"/>
          </a:p>
        </p:txBody>
      </p:sp>
      <p:sp>
        <p:nvSpPr>
          <p:cNvPr id="25602" name="Rectangle 2"/>
          <p:cNvSpPr>
            <a:spLocks noGrp="1" noRot="1" noChangeAspect="1" noChangeArrowheads="1" noTextEdit="1"/>
          </p:cNvSpPr>
          <p:nvPr>
            <p:ph type="sldImg"/>
          </p:nvPr>
        </p:nvSpPr>
        <p:spPr>
          <a:xfrm>
            <a:off x="1204913" y="698500"/>
            <a:ext cx="4600575" cy="3451225"/>
          </a:xfrm>
          <a:ln cap="flat"/>
        </p:spPr>
      </p:sp>
      <p:sp>
        <p:nvSpPr>
          <p:cNvPr id="25603"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370A612-F99E-4E82-AD96-4F16D41AE1F7}" type="slidenum">
              <a:rPr lang="en-US"/>
              <a:pPr/>
              <a:t>19</a:t>
            </a:fld>
            <a:endParaRPr lang="en-US" dirty="0"/>
          </a:p>
        </p:txBody>
      </p:sp>
      <p:sp>
        <p:nvSpPr>
          <p:cNvPr id="29698" name="Rectangle 2"/>
          <p:cNvSpPr>
            <a:spLocks noGrp="1" noRot="1" noChangeAspect="1" noChangeArrowheads="1" noTextEdit="1"/>
          </p:cNvSpPr>
          <p:nvPr>
            <p:ph type="sldImg"/>
          </p:nvPr>
        </p:nvSpPr>
        <p:spPr>
          <a:xfrm>
            <a:off x="1204913" y="698500"/>
            <a:ext cx="4600575" cy="3451225"/>
          </a:xfrm>
          <a:ln cap="flat"/>
        </p:spPr>
      </p:sp>
      <p:sp>
        <p:nvSpPr>
          <p:cNvPr id="29699"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5E28D3C-23B0-47FC-8759-E50C1CE7972E}" type="slidenum">
              <a:rPr lang="en-US"/>
              <a:pPr/>
              <a:t>21</a:t>
            </a:fld>
            <a:endParaRPr lang="en-US" dirty="0"/>
          </a:p>
        </p:txBody>
      </p:sp>
      <p:sp>
        <p:nvSpPr>
          <p:cNvPr id="33794" name="Rectangle 2"/>
          <p:cNvSpPr>
            <a:spLocks noGrp="1" noRot="1" noChangeAspect="1" noChangeArrowheads="1" noTextEdit="1"/>
          </p:cNvSpPr>
          <p:nvPr>
            <p:ph type="sldImg"/>
          </p:nvPr>
        </p:nvSpPr>
        <p:spPr>
          <a:xfrm>
            <a:off x="1204913" y="698500"/>
            <a:ext cx="4600575" cy="3451225"/>
          </a:xfrm>
          <a:ln cap="flat"/>
        </p:spPr>
      </p:sp>
      <p:sp>
        <p:nvSpPr>
          <p:cNvPr id="33795"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D9D34FD-C527-45F3-91A7-5A6FF7B5E339}" type="slidenum">
              <a:rPr lang="en-US"/>
              <a:pPr/>
              <a:t>23</a:t>
            </a:fld>
            <a:endParaRPr lang="en-US" dirty="0"/>
          </a:p>
        </p:txBody>
      </p:sp>
      <p:sp>
        <p:nvSpPr>
          <p:cNvPr id="39938" name="Rectangle 2"/>
          <p:cNvSpPr>
            <a:spLocks noGrp="1" noRot="1" noChangeAspect="1" noChangeArrowheads="1" noTextEdit="1"/>
          </p:cNvSpPr>
          <p:nvPr>
            <p:ph type="sldImg"/>
          </p:nvPr>
        </p:nvSpPr>
        <p:spPr>
          <a:xfrm>
            <a:off x="1204913" y="698500"/>
            <a:ext cx="4600575" cy="3451225"/>
          </a:xfrm>
          <a:ln cap="flat"/>
        </p:spPr>
      </p:sp>
      <p:sp>
        <p:nvSpPr>
          <p:cNvPr id="39939"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EAED2D3-9FF7-4DF9-BEE9-2E5FF26A1091}" type="slidenum">
              <a:rPr lang="en-US"/>
              <a:pPr/>
              <a:t>24</a:t>
            </a:fld>
            <a:endParaRPr lang="en-US" dirty="0"/>
          </a:p>
        </p:txBody>
      </p:sp>
      <p:sp>
        <p:nvSpPr>
          <p:cNvPr id="83970"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83971"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AFE77F5-DF3C-44E1-9019-20D370A1C862}" type="slidenum">
              <a:rPr lang="en-US"/>
              <a:pPr/>
              <a:t>26</a:t>
            </a:fld>
            <a:endParaRPr lang="en-US" dirty="0"/>
          </a:p>
        </p:txBody>
      </p:sp>
      <p:sp>
        <p:nvSpPr>
          <p:cNvPr id="88066"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88067"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7C8646C-1125-4CFE-9474-2EDB0DE9F56C}" type="slidenum">
              <a:rPr lang="en-US"/>
              <a:pPr/>
              <a:t>32</a:t>
            </a:fld>
            <a:endParaRPr lang="en-US" dirty="0"/>
          </a:p>
        </p:txBody>
      </p:sp>
      <p:sp>
        <p:nvSpPr>
          <p:cNvPr id="210946" name="Rectangle 2"/>
          <p:cNvSpPr>
            <a:spLocks noGrp="1" noRot="1" noChangeAspect="1" noChangeArrowheads="1" noTextEdit="1"/>
          </p:cNvSpPr>
          <p:nvPr>
            <p:ph type="sldImg"/>
          </p:nvPr>
        </p:nvSpPr>
        <p:spPr>
          <a:xfrm>
            <a:off x="1204913" y="698500"/>
            <a:ext cx="4600575" cy="3451225"/>
          </a:xfrm>
          <a:ln cap="flat"/>
        </p:spPr>
      </p:sp>
      <p:sp>
        <p:nvSpPr>
          <p:cNvPr id="210947"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6C093AF-47A6-48A2-95FE-38FA0CF443EA}" type="slidenum">
              <a:rPr lang="en-US"/>
              <a:pPr/>
              <a:t>33</a:t>
            </a:fld>
            <a:endParaRPr lang="en-US" dirty="0"/>
          </a:p>
        </p:txBody>
      </p:sp>
      <p:sp>
        <p:nvSpPr>
          <p:cNvPr id="212994" name="Rectangle 2"/>
          <p:cNvSpPr>
            <a:spLocks noGrp="1" noRot="1" noChangeAspect="1" noChangeArrowheads="1" noTextEdit="1"/>
          </p:cNvSpPr>
          <p:nvPr>
            <p:ph type="sldImg"/>
          </p:nvPr>
        </p:nvSpPr>
        <p:spPr>
          <a:xfrm>
            <a:off x="1204913" y="698500"/>
            <a:ext cx="4600575" cy="3451225"/>
          </a:xfrm>
          <a:ln cap="flat"/>
        </p:spPr>
      </p:sp>
      <p:sp>
        <p:nvSpPr>
          <p:cNvPr id="212995"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DD06A18-9EBE-4A99-9E3C-7C18FD8277A3}" type="slidenum">
              <a:rPr lang="en-US"/>
              <a:pPr/>
              <a:t>37</a:t>
            </a:fld>
            <a:endParaRPr lang="en-US" dirty="0"/>
          </a:p>
        </p:txBody>
      </p:sp>
      <p:sp>
        <p:nvSpPr>
          <p:cNvPr id="102402"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02403"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2D4468A-98DD-4972-825A-D86171E820B2}" type="slidenum">
              <a:rPr lang="en-US"/>
              <a:pPr/>
              <a:t>38</a:t>
            </a:fld>
            <a:endParaRPr lang="en-US" dirty="0"/>
          </a:p>
        </p:txBody>
      </p:sp>
      <p:sp>
        <p:nvSpPr>
          <p:cNvPr id="104450"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04451"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EA788CB-9FD0-43E2-9259-98799D3C66DE}" type="slidenum">
              <a:rPr lang="en-US"/>
              <a:pPr/>
              <a:t>3</a:t>
            </a:fld>
            <a:endParaRPr lang="en-US" dirty="0"/>
          </a:p>
        </p:txBody>
      </p:sp>
      <p:sp>
        <p:nvSpPr>
          <p:cNvPr id="179202" name="Rectangle 2"/>
          <p:cNvSpPr>
            <a:spLocks noGrp="1" noRot="1" noChangeAspect="1" noChangeArrowheads="1" noTextEdit="1"/>
          </p:cNvSpPr>
          <p:nvPr>
            <p:ph type="sldImg"/>
          </p:nvPr>
        </p:nvSpPr>
        <p:spPr>
          <a:xfrm>
            <a:off x="1195388" y="692150"/>
            <a:ext cx="4619625" cy="3463925"/>
          </a:xfrm>
          <a:ln/>
        </p:spPr>
      </p:sp>
      <p:sp>
        <p:nvSpPr>
          <p:cNvPr id="179203" name="Rectangle 3"/>
          <p:cNvSpPr>
            <a:spLocks noGrp="1" noChangeArrowheads="1"/>
          </p:cNvSpPr>
          <p:nvPr>
            <p:ph type="body" idx="1"/>
          </p:nvPr>
        </p:nvSpPr>
        <p:spPr>
          <a:xfrm>
            <a:off x="701675" y="4387768"/>
            <a:ext cx="5607050" cy="4155919"/>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635AEBD-7049-41C2-B00B-79FC2A35D21C}" type="slidenum">
              <a:rPr lang="en-US"/>
              <a:pPr/>
              <a:t>4</a:t>
            </a:fld>
            <a:endParaRPr lang="en-US" dirty="0"/>
          </a:p>
        </p:txBody>
      </p:sp>
      <p:sp>
        <p:nvSpPr>
          <p:cNvPr id="7170" name="Rectangle 2"/>
          <p:cNvSpPr>
            <a:spLocks noGrp="1" noRot="1" noChangeAspect="1" noChangeArrowheads="1" noTextEdit="1"/>
          </p:cNvSpPr>
          <p:nvPr>
            <p:ph type="sldImg"/>
          </p:nvPr>
        </p:nvSpPr>
        <p:spPr>
          <a:xfrm>
            <a:off x="1204913" y="698500"/>
            <a:ext cx="4600575" cy="3451225"/>
          </a:xfrm>
          <a:ln cap="flat"/>
        </p:spPr>
      </p:sp>
      <p:sp>
        <p:nvSpPr>
          <p:cNvPr id="7171"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3698D73-051A-483B-A3D2-893F491AF07B}" type="slidenum">
              <a:rPr lang="en-US"/>
              <a:pPr/>
              <a:t>10</a:t>
            </a:fld>
            <a:endParaRPr lang="en-US" dirty="0"/>
          </a:p>
        </p:txBody>
      </p:sp>
      <p:sp>
        <p:nvSpPr>
          <p:cNvPr id="9218" name="Rectangle 2"/>
          <p:cNvSpPr>
            <a:spLocks noGrp="1" noRot="1" noChangeAspect="1" noChangeArrowheads="1" noTextEdit="1"/>
          </p:cNvSpPr>
          <p:nvPr>
            <p:ph type="sldImg"/>
          </p:nvPr>
        </p:nvSpPr>
        <p:spPr>
          <a:xfrm>
            <a:off x="1204913" y="698500"/>
            <a:ext cx="4600575" cy="3451225"/>
          </a:xfrm>
          <a:ln cap="flat"/>
        </p:spPr>
      </p:sp>
      <p:sp>
        <p:nvSpPr>
          <p:cNvPr id="9219"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74183F8-28CF-4BAB-BC67-B4D2791339A1}" type="slidenum">
              <a:rPr lang="en-US"/>
              <a:pPr/>
              <a:t>11</a:t>
            </a:fld>
            <a:endParaRPr lang="en-US" dirty="0"/>
          </a:p>
        </p:txBody>
      </p:sp>
      <p:sp>
        <p:nvSpPr>
          <p:cNvPr id="11266" name="Rectangle 2"/>
          <p:cNvSpPr>
            <a:spLocks noGrp="1" noRot="1" noChangeAspect="1" noChangeArrowheads="1" noTextEdit="1"/>
          </p:cNvSpPr>
          <p:nvPr>
            <p:ph type="sldImg"/>
          </p:nvPr>
        </p:nvSpPr>
        <p:spPr>
          <a:xfrm>
            <a:off x="1204913" y="698500"/>
            <a:ext cx="4600575" cy="3451225"/>
          </a:xfrm>
          <a:ln cap="flat"/>
        </p:spPr>
      </p:sp>
      <p:sp>
        <p:nvSpPr>
          <p:cNvPr id="11267"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DDD4DFB-8AEC-4719-9E1A-24D890518482}" type="slidenum">
              <a:rPr lang="en-US"/>
              <a:pPr/>
              <a:t>12</a:t>
            </a:fld>
            <a:endParaRPr lang="en-US" dirty="0"/>
          </a:p>
        </p:txBody>
      </p:sp>
      <p:sp>
        <p:nvSpPr>
          <p:cNvPr id="13314" name="Rectangle 2"/>
          <p:cNvSpPr>
            <a:spLocks noGrp="1" noRot="1" noChangeAspect="1" noChangeArrowheads="1" noTextEdit="1"/>
          </p:cNvSpPr>
          <p:nvPr>
            <p:ph type="sldImg"/>
          </p:nvPr>
        </p:nvSpPr>
        <p:spPr>
          <a:xfrm>
            <a:off x="1204913" y="698500"/>
            <a:ext cx="4600575" cy="3451225"/>
          </a:xfrm>
          <a:ln cap="flat"/>
        </p:spPr>
      </p:sp>
      <p:sp>
        <p:nvSpPr>
          <p:cNvPr id="13315"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B980BEA-1B15-4FAC-9C73-BD0634B2B8DB}" type="slidenum">
              <a:rPr lang="en-US"/>
              <a:pPr/>
              <a:t>13</a:t>
            </a:fld>
            <a:endParaRPr lang="en-US" dirty="0"/>
          </a:p>
        </p:txBody>
      </p:sp>
      <p:sp>
        <p:nvSpPr>
          <p:cNvPr id="15362" name="Rectangle 2"/>
          <p:cNvSpPr>
            <a:spLocks noGrp="1" noRot="1" noChangeAspect="1" noChangeArrowheads="1" noTextEdit="1"/>
          </p:cNvSpPr>
          <p:nvPr>
            <p:ph type="sldImg"/>
          </p:nvPr>
        </p:nvSpPr>
        <p:spPr>
          <a:xfrm>
            <a:off x="1204913" y="698500"/>
            <a:ext cx="4600575" cy="3451225"/>
          </a:xfrm>
          <a:ln cap="flat"/>
        </p:spPr>
      </p:sp>
      <p:sp>
        <p:nvSpPr>
          <p:cNvPr id="15363"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1949C75-759E-4ADF-9EA6-58662290AE49}" type="slidenum">
              <a:rPr lang="en-US"/>
              <a:pPr/>
              <a:t>14</a:t>
            </a:fld>
            <a:endParaRPr lang="en-US" dirty="0"/>
          </a:p>
        </p:txBody>
      </p:sp>
      <p:sp>
        <p:nvSpPr>
          <p:cNvPr id="23554" name="Rectangle 2"/>
          <p:cNvSpPr>
            <a:spLocks noGrp="1" noRot="1" noChangeAspect="1" noChangeArrowheads="1" noTextEdit="1"/>
          </p:cNvSpPr>
          <p:nvPr>
            <p:ph type="sldImg"/>
          </p:nvPr>
        </p:nvSpPr>
        <p:spPr>
          <a:xfrm>
            <a:off x="1204913" y="698500"/>
            <a:ext cx="4600575" cy="3451225"/>
          </a:xfrm>
          <a:ln cap="flat"/>
        </p:spPr>
      </p:sp>
      <p:sp>
        <p:nvSpPr>
          <p:cNvPr id="23555"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C172CA8-C3BE-443E-9CF4-607642E7E3B3}" type="slidenum">
              <a:rPr lang="en-US"/>
              <a:pPr/>
              <a:t>15</a:t>
            </a:fld>
            <a:endParaRPr lang="en-US" dirty="0"/>
          </a:p>
        </p:txBody>
      </p:sp>
      <p:sp>
        <p:nvSpPr>
          <p:cNvPr id="111618"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11619"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5890" name="Group 2"/>
          <p:cNvGrpSpPr>
            <a:grpSpLocks/>
          </p:cNvGrpSpPr>
          <p:nvPr/>
        </p:nvGrpSpPr>
        <p:grpSpPr bwMode="auto">
          <a:xfrm>
            <a:off x="0" y="2438400"/>
            <a:ext cx="9009063" cy="1052513"/>
            <a:chOff x="0" y="1536"/>
            <a:chExt cx="5675" cy="663"/>
          </a:xfrm>
        </p:grpSpPr>
        <p:grpSp>
          <p:nvGrpSpPr>
            <p:cNvPr id="165891" name="Group 3"/>
            <p:cNvGrpSpPr>
              <a:grpSpLocks/>
            </p:cNvGrpSpPr>
            <p:nvPr/>
          </p:nvGrpSpPr>
          <p:grpSpPr bwMode="auto">
            <a:xfrm>
              <a:off x="183" y="1604"/>
              <a:ext cx="448" cy="299"/>
              <a:chOff x="720" y="336"/>
              <a:chExt cx="624" cy="432"/>
            </a:xfrm>
          </p:grpSpPr>
          <p:sp>
            <p:nvSpPr>
              <p:cNvPr id="16589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dirty="0"/>
              </a:p>
            </p:txBody>
          </p:sp>
          <p:sp>
            <p:nvSpPr>
              <p:cNvPr id="16589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dirty="0"/>
              </a:p>
            </p:txBody>
          </p:sp>
        </p:grpSp>
        <p:grpSp>
          <p:nvGrpSpPr>
            <p:cNvPr id="165894" name="Group 6"/>
            <p:cNvGrpSpPr>
              <a:grpSpLocks/>
            </p:cNvGrpSpPr>
            <p:nvPr/>
          </p:nvGrpSpPr>
          <p:grpSpPr bwMode="auto">
            <a:xfrm>
              <a:off x="261" y="1870"/>
              <a:ext cx="465" cy="299"/>
              <a:chOff x="912" y="2640"/>
              <a:chExt cx="672" cy="432"/>
            </a:xfrm>
          </p:grpSpPr>
          <p:sp>
            <p:nvSpPr>
              <p:cNvPr id="16589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dirty="0"/>
              </a:p>
            </p:txBody>
          </p:sp>
          <p:sp>
            <p:nvSpPr>
              <p:cNvPr id="16589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dirty="0"/>
              </a:p>
            </p:txBody>
          </p:sp>
        </p:grpSp>
        <p:sp>
          <p:nvSpPr>
            <p:cNvPr id="16589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dirty="0"/>
            </a:p>
          </p:txBody>
        </p:sp>
        <p:sp>
          <p:nvSpPr>
            <p:cNvPr id="16589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dirty="0"/>
            </a:p>
          </p:txBody>
        </p:sp>
        <p:sp>
          <p:nvSpPr>
            <p:cNvPr id="16589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dirty="0"/>
            </a:p>
          </p:txBody>
        </p:sp>
      </p:grpSp>
      <p:sp>
        <p:nvSpPr>
          <p:cNvPr id="16590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659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590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0FA7C86-E286-4306-80C6-A973EDC7AEE5}" type="slidenum">
              <a:rPr lang="en-US"/>
              <a:pPr/>
              <a:t>‹#›</a:t>
            </a:fld>
            <a:endParaRPr lang="en-US" dirty="0"/>
          </a:p>
        </p:txBody>
      </p:sp>
      <p:sp>
        <p:nvSpPr>
          <p:cNvPr id="18" name="TextBox 17"/>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10CD8BE-5A11-4698-BBF1-09152F3574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DAEC4B6-2C79-47C7-AAA6-CE71452069C4}"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dirty="0"/>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7042150" y="6243638"/>
            <a:ext cx="1905000" cy="457200"/>
          </a:xfrm>
        </p:spPr>
        <p:txBody>
          <a:bodyPr/>
          <a:lstStyle>
            <a:lvl1pPr>
              <a:defRPr/>
            </a:lvl1pPr>
          </a:lstStyle>
          <a:p>
            <a:fld id="{E01A8817-E426-42E7-B22F-542930909CD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5B4CE5C-E05F-4D8E-9BC3-C596FACFB82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5EF5DD9-05C8-4B7E-AC23-2571335090D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B85C9CF-44C6-47DF-A6FD-372D75405C36}"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20A3AB5-FAE7-493C-98D4-B6CB2DD5D8C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D35013C-33D0-4E72-909D-9E571030D35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81CFAFC-042F-4DE9-9A55-3AC2684B54EE}"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85D3CD8-C932-40D6-833F-D7E768FF7FD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8A97468-4D61-4ADA-A27D-33FD2EF4B194}"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6486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6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6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6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7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7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7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487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6487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8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112E33AD-BEE0-4759-9C99-E205414389E1}" type="slidenum">
              <a:rPr lang="en-US"/>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F5A1012E-BD0A-4CC2-BE01-61D40EDAAF1D}" type="slidenum">
              <a:rPr lang="en-US"/>
              <a:pPr/>
              <a:t>1</a:t>
            </a:fld>
            <a:endParaRPr lang="en-US" dirty="0"/>
          </a:p>
        </p:txBody>
      </p:sp>
      <p:sp>
        <p:nvSpPr>
          <p:cNvPr id="166918" name="Rectangle 6"/>
          <p:cNvSpPr>
            <a:spLocks noGrp="1" noChangeArrowheads="1"/>
          </p:cNvSpPr>
          <p:nvPr>
            <p:ph type="ctrTitle"/>
          </p:nvPr>
        </p:nvSpPr>
        <p:spPr/>
        <p:txBody>
          <a:bodyPr/>
          <a:lstStyle/>
          <a:p>
            <a:r>
              <a:rPr lang="en-US" dirty="0"/>
              <a:t>CHAPTER </a:t>
            </a:r>
            <a:r>
              <a:rPr lang="en-US" dirty="0" smtClean="0"/>
              <a:t>14</a:t>
            </a:r>
            <a:endParaRPr lang="en-US" dirty="0"/>
          </a:p>
        </p:txBody>
      </p:sp>
      <p:sp>
        <p:nvSpPr>
          <p:cNvPr id="166919" name="Rectangle 7"/>
          <p:cNvSpPr>
            <a:spLocks noGrp="1" noChangeArrowheads="1"/>
          </p:cNvSpPr>
          <p:nvPr>
            <p:ph type="subTitle" idx="1"/>
          </p:nvPr>
        </p:nvSpPr>
        <p:spPr/>
        <p:txBody>
          <a:bodyPr/>
          <a:lstStyle/>
          <a:p>
            <a:r>
              <a:rPr lang="en-US" dirty="0"/>
              <a:t>Distributions to Shareholders: Dividends and Repurchases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AC9FBBC-6067-4869-A63D-9F3DCCDF0166}" type="slidenum">
              <a:rPr lang="en-US"/>
              <a:pPr/>
              <a:t>10</a:t>
            </a:fld>
            <a:endParaRPr lang="en-US" dirty="0"/>
          </a:p>
        </p:txBody>
      </p:sp>
      <p:sp>
        <p:nvSpPr>
          <p:cNvPr id="8197" name="Rectangle 5"/>
          <p:cNvSpPr>
            <a:spLocks noGrp="1" noChangeArrowheads="1"/>
          </p:cNvSpPr>
          <p:nvPr>
            <p:ph type="title"/>
          </p:nvPr>
        </p:nvSpPr>
        <p:spPr/>
        <p:txBody>
          <a:bodyPr/>
          <a:lstStyle/>
          <a:p>
            <a:r>
              <a:rPr lang="en-US" sz="3200" dirty="0" smtClean="0"/>
              <a:t>14-3 Cash Distributions and Firm Value:</a:t>
            </a:r>
            <a:br>
              <a:rPr lang="en-US" sz="3200" dirty="0" smtClean="0"/>
            </a:br>
            <a:r>
              <a:rPr lang="en-US" sz="2800" dirty="0" smtClean="0"/>
              <a:t>Do </a:t>
            </a:r>
            <a:r>
              <a:rPr lang="en-US" sz="2800" dirty="0"/>
              <a:t>I</a:t>
            </a:r>
            <a:r>
              <a:rPr lang="en-US" sz="2800" dirty="0" smtClean="0"/>
              <a:t>nvestors </a:t>
            </a:r>
            <a:r>
              <a:rPr lang="en-US" sz="2800" dirty="0"/>
              <a:t>P</a:t>
            </a:r>
            <a:r>
              <a:rPr lang="en-US" sz="2800" dirty="0" smtClean="0"/>
              <a:t>refer </a:t>
            </a:r>
            <a:r>
              <a:rPr lang="en-US" sz="2800" dirty="0"/>
              <a:t>H</a:t>
            </a:r>
            <a:r>
              <a:rPr lang="en-US" sz="2800" dirty="0" smtClean="0"/>
              <a:t>igh </a:t>
            </a:r>
            <a:r>
              <a:rPr lang="en-US" sz="2800" dirty="0"/>
              <a:t>or </a:t>
            </a:r>
            <a:r>
              <a:rPr lang="en-US" sz="2800" dirty="0" smtClean="0"/>
              <a:t>Low </a:t>
            </a:r>
            <a:r>
              <a:rPr lang="en-US" sz="2800" dirty="0"/>
              <a:t>P</a:t>
            </a:r>
            <a:r>
              <a:rPr lang="en-US" sz="2800" dirty="0" smtClean="0"/>
              <a:t>ayouts</a:t>
            </a:r>
            <a:r>
              <a:rPr lang="en-US" sz="2800" dirty="0"/>
              <a:t>?</a:t>
            </a:r>
          </a:p>
        </p:txBody>
      </p:sp>
      <p:sp>
        <p:nvSpPr>
          <p:cNvPr id="8198" name="Rectangle 6"/>
          <p:cNvSpPr>
            <a:spLocks noGrp="1" noChangeArrowheads="1"/>
          </p:cNvSpPr>
          <p:nvPr>
            <p:ph type="body" idx="1"/>
          </p:nvPr>
        </p:nvSpPr>
        <p:spPr/>
        <p:txBody>
          <a:bodyPr/>
          <a:lstStyle/>
          <a:p>
            <a:r>
              <a:rPr lang="en-US" sz="2800" dirty="0"/>
              <a:t>There are three dividend </a:t>
            </a:r>
            <a:r>
              <a:rPr lang="en-US" sz="2800" dirty="0" smtClean="0"/>
              <a:t>theories in terms of the level of payout:</a:t>
            </a:r>
            <a:endParaRPr lang="en-US" sz="2800" dirty="0"/>
          </a:p>
          <a:p>
            <a:pPr lvl="1"/>
            <a:r>
              <a:rPr lang="en-US" sz="2400" dirty="0" smtClean="0">
                <a:solidFill>
                  <a:srgbClr val="FF0000"/>
                </a:solidFill>
              </a:rPr>
              <a:t>Dividend Irrelevance Theory</a:t>
            </a:r>
            <a:r>
              <a:rPr lang="en-US" sz="2400" dirty="0" smtClean="0"/>
              <a:t>: firm value is not affected by the level of payout.</a:t>
            </a:r>
            <a:endParaRPr lang="en-US" sz="2400" dirty="0"/>
          </a:p>
          <a:p>
            <a:pPr lvl="1"/>
            <a:r>
              <a:rPr lang="en-US" sz="2400" dirty="0">
                <a:solidFill>
                  <a:srgbClr val="FF0000"/>
                </a:solidFill>
              </a:rPr>
              <a:t>Dividend </a:t>
            </a:r>
            <a:r>
              <a:rPr lang="en-US" sz="2400" dirty="0" smtClean="0">
                <a:solidFill>
                  <a:srgbClr val="FF0000"/>
                </a:solidFill>
              </a:rPr>
              <a:t>Preference</a:t>
            </a:r>
            <a:r>
              <a:rPr lang="en-US" sz="2400" dirty="0">
                <a:solidFill>
                  <a:srgbClr val="FF0000"/>
                </a:solidFill>
              </a:rPr>
              <a:t>, or </a:t>
            </a:r>
            <a:r>
              <a:rPr lang="en-US" sz="2400" dirty="0" smtClean="0">
                <a:solidFill>
                  <a:srgbClr val="FF0000"/>
                </a:solidFill>
              </a:rPr>
              <a:t>Bird</a:t>
            </a:r>
            <a:r>
              <a:rPr lang="en-US" sz="2400" dirty="0">
                <a:solidFill>
                  <a:srgbClr val="FF0000"/>
                </a:solidFill>
              </a:rPr>
              <a:t>-in-the</a:t>
            </a:r>
            <a:r>
              <a:rPr lang="en-US" sz="2400" dirty="0" smtClean="0">
                <a:solidFill>
                  <a:srgbClr val="FF0000"/>
                </a:solidFill>
              </a:rPr>
              <a:t>-Hand</a:t>
            </a:r>
            <a:r>
              <a:rPr lang="en-US" sz="2400" dirty="0">
                <a:solidFill>
                  <a:srgbClr val="FF0000"/>
                </a:solidFill>
              </a:rPr>
              <a:t> </a:t>
            </a:r>
            <a:r>
              <a:rPr lang="en-US" sz="2400" dirty="0" smtClean="0">
                <a:solidFill>
                  <a:srgbClr val="FF0000"/>
                </a:solidFill>
              </a:rPr>
              <a:t>Theory</a:t>
            </a:r>
            <a:r>
              <a:rPr lang="en-US" sz="2400" dirty="0" smtClean="0"/>
              <a:t>:</a:t>
            </a:r>
            <a:r>
              <a:rPr lang="en-US" sz="2400" dirty="0"/>
              <a:t> </a:t>
            </a:r>
            <a:r>
              <a:rPr lang="en-US" sz="2400" dirty="0" smtClean="0"/>
              <a:t>shareholders prefer dividends and are willing to accept a lower required return on equity.</a:t>
            </a:r>
            <a:endParaRPr lang="en-US" sz="2400" dirty="0"/>
          </a:p>
          <a:p>
            <a:pPr lvl="1"/>
            <a:r>
              <a:rPr lang="en-US" sz="2400" dirty="0">
                <a:solidFill>
                  <a:srgbClr val="FF0000"/>
                </a:solidFill>
              </a:rPr>
              <a:t>Tax </a:t>
            </a:r>
            <a:r>
              <a:rPr lang="en-US" sz="2400" dirty="0" smtClean="0">
                <a:solidFill>
                  <a:srgbClr val="FF0000"/>
                </a:solidFill>
              </a:rPr>
              <a:t>Effect Theory</a:t>
            </a:r>
            <a:r>
              <a:rPr lang="en-US" sz="2400" dirty="0" smtClean="0"/>
              <a:t>: since dividends are historically taxed more highly than capital gains, investors require a higher pre-tax return on dividend-paying stocks relative to non-dividend stocks.</a:t>
            </a:r>
            <a:endParaRPr lang="en-US"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74FD70-8B4F-40D2-8FBE-BF0D3FAC2EAD}" type="slidenum">
              <a:rPr lang="en-US"/>
              <a:pPr/>
              <a:t>11</a:t>
            </a:fld>
            <a:endParaRPr lang="en-US" dirty="0"/>
          </a:p>
        </p:txBody>
      </p:sp>
      <p:sp>
        <p:nvSpPr>
          <p:cNvPr id="10245" name="Rectangle 5"/>
          <p:cNvSpPr>
            <a:spLocks noGrp="1" noChangeArrowheads="1"/>
          </p:cNvSpPr>
          <p:nvPr>
            <p:ph type="title"/>
          </p:nvPr>
        </p:nvSpPr>
        <p:spPr/>
        <p:txBody>
          <a:bodyPr/>
          <a:lstStyle/>
          <a:p>
            <a:r>
              <a:rPr lang="en-US" sz="3600" dirty="0" smtClean="0"/>
              <a:t>14-3a Dividend </a:t>
            </a:r>
            <a:r>
              <a:rPr lang="en-US" sz="3600" dirty="0"/>
              <a:t>Irrelevance Theory</a:t>
            </a:r>
          </a:p>
        </p:txBody>
      </p:sp>
      <p:sp>
        <p:nvSpPr>
          <p:cNvPr id="10246" name="Rectangle 6"/>
          <p:cNvSpPr>
            <a:spLocks noGrp="1" noChangeArrowheads="1"/>
          </p:cNvSpPr>
          <p:nvPr>
            <p:ph type="body" idx="1"/>
          </p:nvPr>
        </p:nvSpPr>
        <p:spPr/>
        <p:txBody>
          <a:bodyPr/>
          <a:lstStyle/>
          <a:p>
            <a:pPr>
              <a:lnSpc>
                <a:spcPct val="80000"/>
              </a:lnSpc>
            </a:pPr>
            <a:r>
              <a:rPr lang="en-US" sz="2800" dirty="0"/>
              <a:t>Investors are indifferent between dividends and retention-generated capital gains.  If they want cash, they can sell </a:t>
            </a:r>
            <a:r>
              <a:rPr lang="en-US" sz="2800" dirty="0" smtClean="0"/>
              <a:t>some shares.  </a:t>
            </a:r>
            <a:r>
              <a:rPr lang="en-US" sz="2800" dirty="0"/>
              <a:t>If they don’t want cash, they can use dividends to buy </a:t>
            </a:r>
            <a:r>
              <a:rPr lang="en-US" sz="2800" dirty="0" smtClean="0"/>
              <a:t>additional shares.</a:t>
            </a:r>
            <a:endParaRPr lang="en-US" sz="2800" dirty="0"/>
          </a:p>
          <a:p>
            <a:pPr>
              <a:lnSpc>
                <a:spcPct val="80000"/>
              </a:lnSpc>
            </a:pPr>
            <a:r>
              <a:rPr lang="en-US" sz="2800" dirty="0" smtClean="0"/>
              <a:t>Implies </a:t>
            </a:r>
            <a:r>
              <a:rPr lang="en-US" sz="2800" dirty="0"/>
              <a:t>payout policy has no effect on stock value or the required return on stock.</a:t>
            </a:r>
          </a:p>
          <a:p>
            <a:pPr>
              <a:lnSpc>
                <a:spcPct val="80000"/>
              </a:lnSpc>
            </a:pPr>
            <a:r>
              <a:rPr lang="en-US" sz="2800" dirty="0"/>
              <a:t>Theory is based on unrealistic assumptions </a:t>
            </a:r>
            <a:r>
              <a:rPr lang="en-US" sz="2400" dirty="0" smtClean="0"/>
              <a:t>(</a:t>
            </a:r>
            <a:r>
              <a:rPr lang="en-US" sz="2400" dirty="0" smtClean="0">
                <a:solidFill>
                  <a:srgbClr val="FF0000"/>
                </a:solidFill>
              </a:rPr>
              <a:t>Perfect Capital Market</a:t>
            </a:r>
            <a:r>
              <a:rPr lang="en-US" sz="2400" dirty="0" smtClean="0"/>
              <a:t>: no taxes, no brokerage costs or any other frictions)</a:t>
            </a:r>
            <a:r>
              <a:rPr lang="en-US" sz="2400" dirty="0"/>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6D34A4B-7450-4F91-AEA1-1980A429EDD9}" type="slidenum">
              <a:rPr lang="en-US"/>
              <a:pPr/>
              <a:t>12</a:t>
            </a:fld>
            <a:endParaRPr lang="en-US" dirty="0"/>
          </a:p>
        </p:txBody>
      </p:sp>
      <p:sp>
        <p:nvSpPr>
          <p:cNvPr id="12293" name="Rectangle 5"/>
          <p:cNvSpPr>
            <a:spLocks noGrp="1" noChangeArrowheads="1"/>
          </p:cNvSpPr>
          <p:nvPr>
            <p:ph type="title"/>
          </p:nvPr>
        </p:nvSpPr>
        <p:spPr/>
        <p:txBody>
          <a:bodyPr/>
          <a:lstStyle/>
          <a:p>
            <a:r>
              <a:rPr lang="en-US" sz="2400" dirty="0" smtClean="0"/>
              <a:t>14-3b Dividend </a:t>
            </a:r>
            <a:r>
              <a:rPr lang="en-US" sz="2400" dirty="0"/>
              <a:t>Preference (Bird-in-the-Hand) Theory</a:t>
            </a:r>
          </a:p>
        </p:txBody>
      </p:sp>
      <p:sp>
        <p:nvSpPr>
          <p:cNvPr id="12294" name="Rectangle 6"/>
          <p:cNvSpPr>
            <a:spLocks noGrp="1" noChangeArrowheads="1"/>
          </p:cNvSpPr>
          <p:nvPr>
            <p:ph type="body" idx="1"/>
          </p:nvPr>
        </p:nvSpPr>
        <p:spPr/>
        <p:txBody>
          <a:bodyPr/>
          <a:lstStyle/>
          <a:p>
            <a:pPr>
              <a:lnSpc>
                <a:spcPct val="80000"/>
              </a:lnSpc>
            </a:pPr>
            <a:r>
              <a:rPr lang="en-US" sz="2800" dirty="0"/>
              <a:t>Investors might think dividends (i.e., the-bird-in-the-hand) are less risky than potential future capital gains.</a:t>
            </a:r>
          </a:p>
          <a:p>
            <a:pPr>
              <a:lnSpc>
                <a:spcPct val="80000"/>
              </a:lnSpc>
            </a:pPr>
            <a:r>
              <a:rPr lang="en-US" sz="2800" dirty="0"/>
              <a:t>Also, high payouts help reduce agency costs by depriving managers of cash to waste and </a:t>
            </a:r>
            <a:r>
              <a:rPr lang="en-US" sz="2800" dirty="0" smtClean="0"/>
              <a:t>subjecting </a:t>
            </a:r>
            <a:r>
              <a:rPr lang="en-US" sz="2800" dirty="0"/>
              <a:t>managers </a:t>
            </a:r>
            <a:r>
              <a:rPr lang="en-US" sz="2800" dirty="0" smtClean="0"/>
              <a:t>to more </a:t>
            </a:r>
            <a:r>
              <a:rPr lang="en-US" sz="2800" dirty="0"/>
              <a:t>scrutiny by going </a:t>
            </a:r>
            <a:r>
              <a:rPr lang="en-US" sz="2800" dirty="0" smtClean="0"/>
              <a:t>to external </a:t>
            </a:r>
            <a:r>
              <a:rPr lang="en-US" sz="2800" dirty="0"/>
              <a:t>capital markets more often.</a:t>
            </a:r>
          </a:p>
          <a:p>
            <a:pPr>
              <a:lnSpc>
                <a:spcPct val="80000"/>
              </a:lnSpc>
            </a:pPr>
            <a:r>
              <a:rPr lang="en-US" sz="2800" dirty="0"/>
              <a:t>Therefore, investors would value high payout firms more highly and would require a lower return to induce them to buy its stock.</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3DC630-1456-4840-811C-9BCECC6C1D9F}" type="slidenum">
              <a:rPr lang="en-US"/>
              <a:pPr/>
              <a:t>13</a:t>
            </a:fld>
            <a:endParaRPr lang="en-US" dirty="0"/>
          </a:p>
        </p:txBody>
      </p:sp>
      <p:sp>
        <p:nvSpPr>
          <p:cNvPr id="14341" name="Rectangle 5"/>
          <p:cNvSpPr>
            <a:spLocks noGrp="1" noChangeArrowheads="1"/>
          </p:cNvSpPr>
          <p:nvPr>
            <p:ph type="title"/>
          </p:nvPr>
        </p:nvSpPr>
        <p:spPr/>
        <p:txBody>
          <a:bodyPr/>
          <a:lstStyle/>
          <a:p>
            <a:r>
              <a:rPr lang="en-US" sz="3200" dirty="0" smtClean="0"/>
              <a:t>14-3c Tax </a:t>
            </a:r>
            <a:r>
              <a:rPr lang="en-US" sz="3200" dirty="0"/>
              <a:t>Effect Theory</a:t>
            </a:r>
          </a:p>
        </p:txBody>
      </p:sp>
      <p:sp>
        <p:nvSpPr>
          <p:cNvPr id="14342" name="Rectangle 6"/>
          <p:cNvSpPr>
            <a:spLocks noGrp="1" noChangeArrowheads="1"/>
          </p:cNvSpPr>
          <p:nvPr>
            <p:ph type="body" idx="1"/>
          </p:nvPr>
        </p:nvSpPr>
        <p:spPr/>
        <p:txBody>
          <a:bodyPr/>
          <a:lstStyle/>
          <a:p>
            <a:r>
              <a:rPr lang="en-US" sz="2800" dirty="0"/>
              <a:t>Low payouts mean higher capital gains. Capital gains taxes are deferred until they are realized, so they are taxed at a lower effective rate than dividends.</a:t>
            </a:r>
          </a:p>
          <a:p>
            <a:r>
              <a:rPr lang="en-US" sz="2800" dirty="0"/>
              <a:t>This could cause investors to require a higher pre-tax return to induce them to buy a high payout stock, which would result in a lower stock price</a:t>
            </a:r>
            <a:r>
              <a:rPr lang="en-US" sz="2800" dirty="0" smtClean="0"/>
              <a:t>.</a:t>
            </a:r>
          </a:p>
          <a:p>
            <a:r>
              <a:rPr lang="en-US" sz="2800" dirty="0" smtClean="0"/>
              <a:t>So capital gains and consequently low payout policies are preferred due to tax reasons.</a:t>
            </a:r>
            <a:endParaRPr lang="en-US"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67DAE4-D2F3-44C1-ADEB-4DB4D1604766}" type="slidenum">
              <a:rPr lang="en-US"/>
              <a:pPr/>
              <a:t>14</a:t>
            </a:fld>
            <a:endParaRPr lang="en-US" dirty="0"/>
          </a:p>
        </p:txBody>
      </p:sp>
      <p:sp>
        <p:nvSpPr>
          <p:cNvPr id="22533" name="Rectangle 5"/>
          <p:cNvSpPr>
            <a:spLocks noGrp="1" noChangeArrowheads="1"/>
          </p:cNvSpPr>
          <p:nvPr>
            <p:ph type="title"/>
          </p:nvPr>
        </p:nvSpPr>
        <p:spPr/>
        <p:txBody>
          <a:bodyPr/>
          <a:lstStyle/>
          <a:p>
            <a:r>
              <a:rPr lang="en-US" sz="2800" dirty="0" smtClean="0"/>
              <a:t>14-3d Empirical Evidence on Distribution Policies</a:t>
            </a:r>
            <a:endParaRPr lang="en-US" sz="2800" dirty="0"/>
          </a:p>
        </p:txBody>
      </p:sp>
      <p:sp>
        <p:nvSpPr>
          <p:cNvPr id="22534" name="Rectangle 6"/>
          <p:cNvSpPr>
            <a:spLocks noGrp="1" noChangeArrowheads="1"/>
          </p:cNvSpPr>
          <p:nvPr>
            <p:ph type="body" idx="1"/>
          </p:nvPr>
        </p:nvSpPr>
        <p:spPr/>
        <p:txBody>
          <a:bodyPr/>
          <a:lstStyle/>
          <a:p>
            <a:r>
              <a:rPr lang="en-US" sz="2400" dirty="0"/>
              <a:t>Although the evidence from empirical studies is mixed as to whether the average investor uniformly prefers either higher or lower distribution </a:t>
            </a:r>
            <a:r>
              <a:rPr lang="en-US" sz="2400" b="1" dirty="0"/>
              <a:t>levels</a:t>
            </a:r>
            <a:r>
              <a:rPr lang="en-US" sz="2400" dirty="0"/>
              <a:t>, other research does show that individual investors have strong </a:t>
            </a:r>
            <a:r>
              <a:rPr lang="en-US" sz="2400" b="1" dirty="0" smtClean="0"/>
              <a:t>preferences</a:t>
            </a:r>
            <a:r>
              <a:rPr lang="en-US" sz="2400" dirty="0" smtClean="0"/>
              <a:t> (section 14-4).</a:t>
            </a:r>
            <a:endParaRPr lang="en-US" sz="2400" dirty="0"/>
          </a:p>
          <a:p>
            <a:r>
              <a:rPr lang="en-US" sz="2400" dirty="0"/>
              <a:t>Also other research shows that investors prefer </a:t>
            </a:r>
            <a:r>
              <a:rPr lang="en-US" sz="2400" b="1" dirty="0"/>
              <a:t>stable</a:t>
            </a:r>
            <a:r>
              <a:rPr lang="en-US" sz="2400" dirty="0"/>
              <a:t>, predictable dividend </a:t>
            </a:r>
            <a:r>
              <a:rPr lang="en-US" sz="2400" dirty="0" smtClean="0"/>
              <a:t>payouts regardless </a:t>
            </a:r>
            <a:r>
              <a:rPr lang="en-US" sz="2400" dirty="0"/>
              <a:t>of the payout </a:t>
            </a:r>
            <a:r>
              <a:rPr lang="en-US" sz="2400" dirty="0" smtClean="0"/>
              <a:t>level</a:t>
            </a:r>
            <a:r>
              <a:rPr lang="en-US" sz="2400" dirty="0"/>
              <a:t> </a:t>
            </a:r>
            <a:r>
              <a:rPr lang="en-US" sz="2400" dirty="0" smtClean="0"/>
              <a:t>(section 14-6).</a:t>
            </a:r>
            <a:endParaRPr lang="en-US" sz="2400" dirty="0"/>
          </a:p>
          <a:p>
            <a:r>
              <a:rPr lang="en-US" sz="2400" dirty="0"/>
              <a:t>And investors interpret dividend </a:t>
            </a:r>
            <a:r>
              <a:rPr lang="en-US" sz="2400" b="1" dirty="0"/>
              <a:t>changes</a:t>
            </a:r>
            <a:r>
              <a:rPr lang="en-US" sz="2400" dirty="0"/>
              <a:t> as signals about firms’ future </a:t>
            </a:r>
            <a:r>
              <a:rPr lang="en-US" sz="2400" dirty="0" smtClean="0"/>
              <a:t>prospects (section 14-5).</a:t>
            </a:r>
            <a:endParaRPr lang="en-US" sz="2400" dirty="0"/>
          </a:p>
          <a:p>
            <a:pPr>
              <a:lnSpc>
                <a:spcPct val="90000"/>
              </a:lnSpc>
            </a:pPr>
            <a:endParaRPr 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C435C32-F839-48E6-A9F7-F2BFC5BB5679}" type="slidenum">
              <a:rPr lang="en-US"/>
              <a:pPr/>
              <a:t>15</a:t>
            </a:fld>
            <a:endParaRPr lang="en-US" dirty="0"/>
          </a:p>
        </p:txBody>
      </p:sp>
      <p:sp>
        <p:nvSpPr>
          <p:cNvPr id="110597" name="Rectangle 5"/>
          <p:cNvSpPr>
            <a:spLocks noGrp="1" noChangeArrowheads="1"/>
          </p:cNvSpPr>
          <p:nvPr>
            <p:ph type="title"/>
          </p:nvPr>
        </p:nvSpPr>
        <p:spPr/>
        <p:txBody>
          <a:bodyPr/>
          <a:lstStyle/>
          <a:p>
            <a:r>
              <a:rPr lang="en-US" sz="3600" dirty="0" smtClean="0"/>
              <a:t>14-4 Clientele Effect</a:t>
            </a:r>
            <a:endParaRPr lang="en-US" sz="3600" dirty="0"/>
          </a:p>
        </p:txBody>
      </p:sp>
      <p:sp>
        <p:nvSpPr>
          <p:cNvPr id="110598" name="Rectangle 6"/>
          <p:cNvSpPr>
            <a:spLocks noGrp="1" noChangeArrowheads="1"/>
          </p:cNvSpPr>
          <p:nvPr>
            <p:ph type="body" idx="1"/>
          </p:nvPr>
        </p:nvSpPr>
        <p:spPr/>
        <p:txBody>
          <a:bodyPr/>
          <a:lstStyle/>
          <a:p>
            <a:r>
              <a:rPr lang="en-US" sz="2800" dirty="0"/>
              <a:t>Different groups of investors, or clienteles, prefer different dividend policies.</a:t>
            </a:r>
          </a:p>
          <a:p>
            <a:r>
              <a:rPr lang="en-US" sz="2800" dirty="0"/>
              <a:t>Firm’s past dividend policy determines its current clientele of investors.</a:t>
            </a:r>
          </a:p>
          <a:p>
            <a:r>
              <a:rPr lang="en-US" sz="2800" dirty="0"/>
              <a:t>Clientele effects </a:t>
            </a:r>
            <a:r>
              <a:rPr lang="en-US" sz="2800" i="1" dirty="0">
                <a:solidFill>
                  <a:srgbClr val="FF0000"/>
                </a:solidFill>
              </a:rPr>
              <a:t>impede</a:t>
            </a:r>
            <a:r>
              <a:rPr lang="en-US" sz="2800" i="1" dirty="0"/>
              <a:t> </a:t>
            </a:r>
            <a:r>
              <a:rPr lang="en-US" sz="2800" i="1" dirty="0">
                <a:solidFill>
                  <a:srgbClr val="FF0000"/>
                </a:solidFill>
              </a:rPr>
              <a:t>changing</a:t>
            </a:r>
            <a:r>
              <a:rPr lang="en-US" sz="2800" i="1" dirty="0"/>
              <a:t> </a:t>
            </a:r>
            <a:r>
              <a:rPr lang="en-US" sz="2800" dirty="0"/>
              <a:t>dividend policy.  Taxes &amp; brokerage costs hurt investors who have to switch companies due to a change in payout policy.</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A710DDB-F1BF-40BE-9DF4-56A2575BE964}" type="slidenum">
              <a:rPr lang="en-US"/>
              <a:pPr/>
              <a:t>16</a:t>
            </a:fld>
            <a:endParaRPr lang="en-US" dirty="0"/>
          </a:p>
        </p:txBody>
      </p:sp>
      <p:sp>
        <p:nvSpPr>
          <p:cNvPr id="24581" name="Rectangle 5"/>
          <p:cNvSpPr>
            <a:spLocks noGrp="1" noChangeArrowheads="1"/>
          </p:cNvSpPr>
          <p:nvPr>
            <p:ph type="title"/>
          </p:nvPr>
        </p:nvSpPr>
        <p:spPr/>
        <p:txBody>
          <a:bodyPr/>
          <a:lstStyle/>
          <a:p>
            <a:r>
              <a:rPr lang="en-US" sz="3600" dirty="0" smtClean="0"/>
              <a:t>14-5 Signaling Hypothesis / Information Content Hypothesis</a:t>
            </a:r>
            <a:endParaRPr lang="en-US" sz="3600" dirty="0"/>
          </a:p>
        </p:txBody>
      </p:sp>
      <p:sp>
        <p:nvSpPr>
          <p:cNvPr id="24582" name="Rectangle 6"/>
          <p:cNvSpPr>
            <a:spLocks noGrp="1" noChangeArrowheads="1"/>
          </p:cNvSpPr>
          <p:nvPr>
            <p:ph type="body" idx="1"/>
          </p:nvPr>
        </p:nvSpPr>
        <p:spPr>
          <a:xfrm>
            <a:off x="1182688" y="1905000"/>
            <a:ext cx="7772400" cy="4114800"/>
          </a:xfrm>
        </p:spPr>
        <p:txBody>
          <a:bodyPr/>
          <a:lstStyle/>
          <a:p>
            <a:r>
              <a:rPr lang="en-US" sz="2800" dirty="0"/>
              <a:t>Investors view dividend </a:t>
            </a:r>
            <a:r>
              <a:rPr lang="en-US" sz="2800" dirty="0">
                <a:solidFill>
                  <a:srgbClr val="FF0000"/>
                </a:solidFill>
              </a:rPr>
              <a:t>changes</a:t>
            </a:r>
            <a:r>
              <a:rPr lang="en-US" sz="2800" dirty="0"/>
              <a:t> as signals of management’s view of the future.  Managers hate to cut dividends, so won’t raise dividends unless they think raise is sustainable</a:t>
            </a:r>
            <a:r>
              <a:rPr lang="en-US" sz="2800" dirty="0" smtClean="0"/>
              <a:t>. In other words, dividend changes convey information.</a:t>
            </a:r>
            <a:endParaRPr lang="en-US" sz="2800" dirty="0"/>
          </a:p>
          <a:p>
            <a:r>
              <a:rPr lang="en-US" sz="2800" dirty="0"/>
              <a:t>Therefore, a stock price increase at time of a dividend increase could reflect higher expectations for future </a:t>
            </a:r>
            <a:r>
              <a:rPr lang="en-US" sz="2800" dirty="0" smtClean="0"/>
              <a:t>earnings, </a:t>
            </a:r>
            <a:r>
              <a:rPr lang="en-US" sz="2800" dirty="0"/>
              <a:t>not a desire for </a:t>
            </a:r>
            <a:r>
              <a:rPr lang="en-US" sz="2800" dirty="0" smtClean="0"/>
              <a:t>higher payout.</a:t>
            </a: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14-6 Implications for Dividend Stability</a:t>
            </a:r>
            <a:endParaRPr lang="en-US" sz="3200" dirty="0"/>
          </a:p>
        </p:txBody>
      </p:sp>
      <p:sp>
        <p:nvSpPr>
          <p:cNvPr id="3" name="Content Placeholder 2"/>
          <p:cNvSpPr>
            <a:spLocks noGrp="1"/>
          </p:cNvSpPr>
          <p:nvPr>
            <p:ph idx="1"/>
          </p:nvPr>
        </p:nvSpPr>
        <p:spPr/>
        <p:txBody>
          <a:bodyPr/>
          <a:lstStyle/>
          <a:p>
            <a:pPr marL="0" indent="0">
              <a:buNone/>
            </a:pPr>
            <a:r>
              <a:rPr lang="en-US" sz="2800" dirty="0"/>
              <a:t>The clientele effect and the information content in dividend announcements have implications regarding the desirability of </a:t>
            </a:r>
            <a:r>
              <a:rPr lang="en-US" sz="2800" dirty="0">
                <a:solidFill>
                  <a:srgbClr val="FF0000"/>
                </a:solidFill>
              </a:rPr>
              <a:t>stable vs. volatile</a:t>
            </a:r>
            <a:r>
              <a:rPr lang="en-US" sz="2800" dirty="0"/>
              <a:t> dividends: maximizing stock price probably requires a firm to maintain a </a:t>
            </a:r>
            <a:r>
              <a:rPr lang="en-US" sz="2800" b="1" dirty="0"/>
              <a:t>stable</a:t>
            </a:r>
            <a:r>
              <a:rPr lang="en-US" sz="2800" dirty="0"/>
              <a:t> dividend policy because frequent switching of dividend policy would seriously inconvenience the established clientele and could send confusing signals to investors.</a:t>
            </a:r>
          </a:p>
          <a:p>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17</a:t>
            </a:fld>
            <a:endParaRPr lang="en-US" dirty="0"/>
          </a:p>
        </p:txBody>
      </p:sp>
    </p:spTree>
    <p:extLst>
      <p:ext uri="{BB962C8B-B14F-4D97-AF65-F5344CB8AC3E}">
        <p14:creationId xmlns:p14="http://schemas.microsoft.com/office/powerpoint/2010/main" val="2998404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Implications for Dividend Stability (Continued)</a:t>
            </a:r>
            <a:endParaRPr lang="en-US" sz="2800" dirty="0"/>
          </a:p>
        </p:txBody>
      </p:sp>
      <p:sp>
        <p:nvSpPr>
          <p:cNvPr id="3" name="Content Placeholder 2"/>
          <p:cNvSpPr>
            <a:spLocks noGrp="1"/>
          </p:cNvSpPr>
          <p:nvPr>
            <p:ph idx="1"/>
          </p:nvPr>
        </p:nvSpPr>
        <p:spPr/>
        <p:txBody>
          <a:bodyPr/>
          <a:lstStyle/>
          <a:p>
            <a:pPr marL="0" indent="0">
              <a:buNone/>
            </a:pPr>
            <a:r>
              <a:rPr lang="en-US" sz="2800" dirty="0"/>
              <a:t>Because sales and earnings are expected to grow </a:t>
            </a:r>
            <a:r>
              <a:rPr lang="en-US" sz="2800" dirty="0" smtClean="0"/>
              <a:t>(even volatile) for </a:t>
            </a:r>
            <a:r>
              <a:rPr lang="en-US" sz="2800" dirty="0"/>
              <a:t>most </a:t>
            </a:r>
            <a:r>
              <a:rPr lang="en-US" sz="2800" dirty="0" smtClean="0"/>
              <a:t>firms, </a:t>
            </a:r>
            <a:r>
              <a:rPr lang="en-US" sz="2800" dirty="0"/>
              <a:t>a stable dividend policy means a company’s regular cash dividends should also grow at a </a:t>
            </a:r>
            <a:r>
              <a:rPr lang="en-US" sz="2800" b="1" i="1" dirty="0"/>
              <a:t>steady, predictable</a:t>
            </a:r>
            <a:r>
              <a:rPr lang="en-US" sz="2800" dirty="0"/>
              <a:t> rate. To avoid dividend cut and exploit investment opportunities in the future, most companies will move toward small, sustainable, regular cash dividends that are supplemented by stock repurchases.</a:t>
            </a:r>
          </a:p>
          <a:p>
            <a:pPr marL="0" indent="0">
              <a:buNone/>
            </a:pPr>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18</a:t>
            </a:fld>
            <a:endParaRPr lang="en-US" dirty="0"/>
          </a:p>
        </p:txBody>
      </p:sp>
    </p:spTree>
    <p:extLst>
      <p:ext uri="{BB962C8B-B14F-4D97-AF65-F5344CB8AC3E}">
        <p14:creationId xmlns:p14="http://schemas.microsoft.com/office/powerpoint/2010/main" val="3673660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1DCB37C-DA54-4921-9D02-4A761C21AC71}" type="slidenum">
              <a:rPr lang="en-US"/>
              <a:pPr/>
              <a:t>19</a:t>
            </a:fld>
            <a:endParaRPr lang="en-US" dirty="0"/>
          </a:p>
        </p:txBody>
      </p:sp>
      <p:sp>
        <p:nvSpPr>
          <p:cNvPr id="28678" name="Rectangle 6"/>
          <p:cNvSpPr>
            <a:spLocks noGrp="1" noChangeArrowheads="1"/>
          </p:cNvSpPr>
          <p:nvPr>
            <p:ph type="title"/>
          </p:nvPr>
        </p:nvSpPr>
        <p:spPr/>
        <p:txBody>
          <a:bodyPr/>
          <a:lstStyle/>
          <a:p>
            <a:r>
              <a:rPr lang="en-US" sz="3200" dirty="0" smtClean="0"/>
              <a:t>14-7 Setting the Target Distribution Level: the Residual Distribution Model</a:t>
            </a:r>
            <a:endParaRPr lang="en-US" sz="3200" dirty="0"/>
          </a:p>
        </p:txBody>
      </p:sp>
      <p:sp>
        <p:nvSpPr>
          <p:cNvPr id="28679" name="Rectangle 7"/>
          <p:cNvSpPr>
            <a:spLocks noGrp="1" noChangeArrowheads="1"/>
          </p:cNvSpPr>
          <p:nvPr>
            <p:ph type="body" idx="1"/>
          </p:nvPr>
        </p:nvSpPr>
        <p:spPr/>
        <p:txBody>
          <a:bodyPr/>
          <a:lstStyle/>
          <a:p>
            <a:r>
              <a:rPr lang="en-US" dirty="0"/>
              <a:t>Find the reinvested earnings needed for the capital budget.</a:t>
            </a:r>
          </a:p>
          <a:p>
            <a:r>
              <a:rPr lang="en-US" dirty="0"/>
              <a:t>Pay out any leftover earnings (the residual) as either dividends or stock repurchases.</a:t>
            </a:r>
          </a:p>
          <a:p>
            <a:r>
              <a:rPr lang="en-US" dirty="0"/>
              <a:t>This policy minimizes flotation and equity signaling costs, hence minimizes the WACC.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A328348-5919-4CF1-B7EF-DE33A66FF759}" type="slidenum">
              <a:rPr lang="en-US"/>
              <a:pPr/>
              <a:t>2</a:t>
            </a:fld>
            <a:endParaRPr lang="en-US" dirty="0"/>
          </a:p>
        </p:txBody>
      </p:sp>
      <p:sp>
        <p:nvSpPr>
          <p:cNvPr id="4105" name="Rectangle 9"/>
          <p:cNvSpPr>
            <a:spLocks noGrp="1" noChangeArrowheads="1"/>
          </p:cNvSpPr>
          <p:nvPr>
            <p:ph type="title"/>
          </p:nvPr>
        </p:nvSpPr>
        <p:spPr/>
        <p:txBody>
          <a:bodyPr/>
          <a:lstStyle/>
          <a:p>
            <a:r>
              <a:rPr lang="en-US" sz="3600" dirty="0"/>
              <a:t>Topics in Chapter</a:t>
            </a:r>
          </a:p>
        </p:txBody>
      </p:sp>
      <p:sp>
        <p:nvSpPr>
          <p:cNvPr id="4106" name="Rectangle 10"/>
          <p:cNvSpPr>
            <a:spLocks noGrp="1" noChangeArrowheads="1"/>
          </p:cNvSpPr>
          <p:nvPr>
            <p:ph type="body" idx="1"/>
          </p:nvPr>
        </p:nvSpPr>
        <p:spPr/>
        <p:txBody>
          <a:bodyPr/>
          <a:lstStyle/>
          <a:p>
            <a:pPr marL="0" indent="0">
              <a:buNone/>
            </a:pPr>
            <a:r>
              <a:rPr lang="en-US" sz="2000" b="1" i="1" dirty="0" smtClean="0"/>
              <a:t>Read the following sections: 14-1, 14-2, 14-3, 14-4, 14-5, 14-6, 14-7, 14-8, 14-10, 14-12, 14-13.</a:t>
            </a:r>
          </a:p>
          <a:p>
            <a:r>
              <a:rPr lang="en-US" dirty="0" smtClean="0"/>
              <a:t>Theories </a:t>
            </a:r>
            <a:r>
              <a:rPr lang="en-US" dirty="0"/>
              <a:t>of investor preferences</a:t>
            </a:r>
          </a:p>
          <a:p>
            <a:r>
              <a:rPr lang="en-US" dirty="0" smtClean="0"/>
              <a:t>Clientele effect</a:t>
            </a:r>
          </a:p>
          <a:p>
            <a:r>
              <a:rPr lang="en-US" dirty="0" smtClean="0"/>
              <a:t>Signaling effect</a:t>
            </a:r>
            <a:endParaRPr lang="en-US" dirty="0"/>
          </a:p>
          <a:p>
            <a:r>
              <a:rPr lang="en-US" dirty="0"/>
              <a:t>Residual </a:t>
            </a:r>
            <a:r>
              <a:rPr lang="en-US" dirty="0" smtClean="0"/>
              <a:t>distribution model</a:t>
            </a:r>
            <a:endParaRPr lang="en-US" dirty="0"/>
          </a:p>
          <a:p>
            <a:r>
              <a:rPr lang="en-US" dirty="0"/>
              <a:t>Stock repurchases</a:t>
            </a:r>
          </a:p>
          <a:p>
            <a:r>
              <a:rPr lang="en-US" dirty="0"/>
              <a:t>Stock dividends and stock </a:t>
            </a:r>
            <a:r>
              <a:rPr lang="en-US" dirty="0" smtClean="0"/>
              <a:t>splits</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48CC367C-CBCE-4E45-93CE-88306E5E368E}" type="slidenum">
              <a:rPr lang="en-US"/>
              <a:pPr/>
              <a:t>20</a:t>
            </a:fld>
            <a:endParaRPr lang="en-US" dirty="0"/>
          </a:p>
        </p:txBody>
      </p:sp>
      <p:sp>
        <p:nvSpPr>
          <p:cNvPr id="69650" name="Rectangle 18"/>
          <p:cNvSpPr>
            <a:spLocks noGrp="1" noChangeArrowheads="1"/>
          </p:cNvSpPr>
          <p:nvPr>
            <p:ph type="title"/>
          </p:nvPr>
        </p:nvSpPr>
        <p:spPr/>
        <p:txBody>
          <a:bodyPr/>
          <a:lstStyle/>
          <a:p>
            <a:r>
              <a:rPr lang="en-US" dirty="0"/>
              <a:t>Using the Residual Model to </a:t>
            </a:r>
            <a:br>
              <a:rPr lang="en-US" dirty="0"/>
            </a:br>
            <a:r>
              <a:rPr lang="en-US" dirty="0"/>
              <a:t>Calculate Distributions Paid</a:t>
            </a:r>
          </a:p>
        </p:txBody>
      </p:sp>
      <p:grpSp>
        <p:nvGrpSpPr>
          <p:cNvPr id="69664" name="Group 32"/>
          <p:cNvGrpSpPr>
            <a:grpSpLocks/>
          </p:cNvGrpSpPr>
          <p:nvPr/>
        </p:nvGrpSpPr>
        <p:grpSpPr bwMode="auto">
          <a:xfrm>
            <a:off x="533400" y="2362200"/>
            <a:ext cx="7953375" cy="3200400"/>
            <a:chOff x="336" y="1488"/>
            <a:chExt cx="5010" cy="2016"/>
          </a:xfrm>
        </p:grpSpPr>
        <p:sp>
          <p:nvSpPr>
            <p:cNvPr id="69637" name="Text Box 5"/>
            <p:cNvSpPr txBox="1">
              <a:spLocks noChangeArrowheads="1"/>
            </p:cNvSpPr>
            <p:nvPr/>
          </p:nvSpPr>
          <p:spPr bwMode="auto">
            <a:xfrm>
              <a:off x="336" y="1863"/>
              <a:ext cx="4961" cy="346"/>
            </a:xfrm>
            <a:prstGeom prst="rect">
              <a:avLst/>
            </a:prstGeom>
            <a:noFill/>
            <a:ln w="12700">
              <a:noFill/>
              <a:miter lim="800000"/>
              <a:headEnd type="none" w="sm" len="sm"/>
              <a:tailEnd type="none" w="sm" len="sm"/>
            </a:ln>
            <a:effectLst/>
          </p:spPr>
          <p:txBody>
            <a:bodyPr wrap="none">
              <a:spAutoFit/>
            </a:bodyPr>
            <a:lstStyle/>
            <a:p>
              <a:r>
                <a:rPr lang="en-US" sz="3000" dirty="0">
                  <a:latin typeface="Tahoma" pitchFamily="34" charset="0"/>
                </a:rPr>
                <a:t>Distr. =              –                                      </a:t>
              </a:r>
            </a:p>
          </p:txBody>
        </p:sp>
        <p:sp>
          <p:nvSpPr>
            <p:cNvPr id="69638" name="Text Box 6"/>
            <p:cNvSpPr txBox="1">
              <a:spLocks noChangeArrowheads="1"/>
            </p:cNvSpPr>
            <p:nvPr/>
          </p:nvSpPr>
          <p:spPr bwMode="auto">
            <a:xfrm>
              <a:off x="1170" y="1747"/>
              <a:ext cx="1200" cy="577"/>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Net</a:t>
              </a:r>
            </a:p>
            <a:p>
              <a:pPr algn="ctr">
                <a:lnSpc>
                  <a:spcPct val="90000"/>
                </a:lnSpc>
              </a:pPr>
              <a:r>
                <a:rPr lang="en-US" sz="3000" dirty="0">
                  <a:latin typeface="Tahoma" pitchFamily="34" charset="0"/>
                </a:rPr>
                <a:t>income</a:t>
              </a:r>
            </a:p>
          </p:txBody>
        </p:sp>
        <p:sp>
          <p:nvSpPr>
            <p:cNvPr id="69639" name="Text Box 7"/>
            <p:cNvSpPr txBox="1">
              <a:spLocks noChangeArrowheads="1"/>
            </p:cNvSpPr>
            <p:nvPr/>
          </p:nvSpPr>
          <p:spPr bwMode="auto">
            <a:xfrm>
              <a:off x="2706" y="1661"/>
              <a:ext cx="1200" cy="835"/>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Target</a:t>
              </a:r>
            </a:p>
            <a:p>
              <a:pPr algn="ctr">
                <a:lnSpc>
                  <a:spcPct val="90000"/>
                </a:lnSpc>
              </a:pPr>
              <a:r>
                <a:rPr lang="en-US" sz="3000" dirty="0">
                  <a:latin typeface="Tahoma" pitchFamily="34" charset="0"/>
                </a:rPr>
                <a:t>equity</a:t>
              </a:r>
            </a:p>
            <a:p>
              <a:pPr algn="ctr">
                <a:lnSpc>
                  <a:spcPct val="90000"/>
                </a:lnSpc>
              </a:pPr>
              <a:r>
                <a:rPr lang="en-US" sz="3000" dirty="0">
                  <a:latin typeface="Tahoma" pitchFamily="34" charset="0"/>
                </a:rPr>
                <a:t>ratio</a:t>
              </a:r>
            </a:p>
          </p:txBody>
        </p:sp>
        <p:sp>
          <p:nvSpPr>
            <p:cNvPr id="69640" name="Text Box 8"/>
            <p:cNvSpPr txBox="1">
              <a:spLocks noChangeArrowheads="1"/>
            </p:cNvSpPr>
            <p:nvPr/>
          </p:nvSpPr>
          <p:spPr bwMode="auto">
            <a:xfrm>
              <a:off x="3954" y="1659"/>
              <a:ext cx="1200" cy="835"/>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Total</a:t>
              </a:r>
            </a:p>
            <a:p>
              <a:pPr algn="ctr">
                <a:lnSpc>
                  <a:spcPct val="90000"/>
                </a:lnSpc>
              </a:pPr>
              <a:r>
                <a:rPr lang="en-US" sz="3000" dirty="0">
                  <a:latin typeface="Tahoma" pitchFamily="34" charset="0"/>
                </a:rPr>
                <a:t>capital</a:t>
              </a:r>
            </a:p>
            <a:p>
              <a:pPr algn="ctr">
                <a:lnSpc>
                  <a:spcPct val="90000"/>
                </a:lnSpc>
              </a:pPr>
              <a:r>
                <a:rPr lang="en-US" sz="3000" dirty="0">
                  <a:latin typeface="Tahoma" pitchFamily="34" charset="0"/>
                </a:rPr>
                <a:t>budget</a:t>
              </a:r>
            </a:p>
          </p:txBody>
        </p:sp>
        <p:sp>
          <p:nvSpPr>
            <p:cNvPr id="69652" name="AutoShape 20"/>
            <p:cNvSpPr>
              <a:spLocks noChangeArrowheads="1"/>
            </p:cNvSpPr>
            <p:nvPr/>
          </p:nvSpPr>
          <p:spPr bwMode="auto">
            <a:xfrm>
              <a:off x="2802" y="1618"/>
              <a:ext cx="1008" cy="972"/>
            </a:xfrm>
            <a:prstGeom prst="bracketPair">
              <a:avLst>
                <a:gd name="adj" fmla="val 16667"/>
              </a:avLst>
            </a:prstGeom>
            <a:noFill/>
            <a:ln w="25400">
              <a:solidFill>
                <a:schemeClr val="tx1"/>
              </a:solidFill>
              <a:round/>
              <a:headEnd type="none" w="sm" len="sm"/>
              <a:tailEnd type="none" w="sm" len="sm"/>
            </a:ln>
            <a:effectLst/>
          </p:spPr>
          <p:txBody>
            <a:bodyPr wrap="none" anchor="ctr"/>
            <a:lstStyle/>
            <a:p>
              <a:endParaRPr lang="en-US" dirty="0"/>
            </a:p>
          </p:txBody>
        </p:sp>
        <p:sp>
          <p:nvSpPr>
            <p:cNvPr id="69653" name="AutoShape 21"/>
            <p:cNvSpPr>
              <a:spLocks noChangeArrowheads="1"/>
            </p:cNvSpPr>
            <p:nvPr/>
          </p:nvSpPr>
          <p:spPr bwMode="auto">
            <a:xfrm>
              <a:off x="4002" y="1618"/>
              <a:ext cx="1104" cy="972"/>
            </a:xfrm>
            <a:prstGeom prst="bracketPair">
              <a:avLst>
                <a:gd name="adj" fmla="val 16667"/>
              </a:avLst>
            </a:prstGeom>
            <a:noFill/>
            <a:ln w="25400">
              <a:solidFill>
                <a:schemeClr val="tx1"/>
              </a:solidFill>
              <a:round/>
              <a:headEnd type="none" w="sm" len="sm"/>
              <a:tailEnd type="none" w="sm" len="sm"/>
            </a:ln>
            <a:effectLst/>
          </p:spPr>
          <p:txBody>
            <a:bodyPr wrap="none" anchor="ctr"/>
            <a:lstStyle/>
            <a:p>
              <a:endParaRPr lang="en-US" dirty="0"/>
            </a:p>
          </p:txBody>
        </p:sp>
        <p:sp>
          <p:nvSpPr>
            <p:cNvPr id="69654" name="AutoShape 22"/>
            <p:cNvSpPr>
              <a:spLocks noChangeArrowheads="1"/>
            </p:cNvSpPr>
            <p:nvPr/>
          </p:nvSpPr>
          <p:spPr bwMode="auto">
            <a:xfrm>
              <a:off x="2610" y="1488"/>
              <a:ext cx="2736" cy="1296"/>
            </a:xfrm>
            <a:prstGeom prst="bracketPair">
              <a:avLst>
                <a:gd name="adj" fmla="val 16667"/>
              </a:avLst>
            </a:prstGeom>
            <a:noFill/>
            <a:ln w="38100">
              <a:solidFill>
                <a:schemeClr val="tx1"/>
              </a:solidFill>
              <a:round/>
              <a:headEnd type="none" w="sm" len="sm"/>
              <a:tailEnd type="none" w="sm" len="sm"/>
            </a:ln>
            <a:effectLst/>
          </p:spPr>
          <p:txBody>
            <a:bodyPr wrap="none" anchor="ctr"/>
            <a:lstStyle/>
            <a:p>
              <a:endParaRPr lang="en-US" dirty="0"/>
            </a:p>
          </p:txBody>
        </p:sp>
        <p:sp>
          <p:nvSpPr>
            <p:cNvPr id="69657" name="Text Box 25"/>
            <p:cNvSpPr txBox="1">
              <a:spLocks noChangeArrowheads="1"/>
            </p:cNvSpPr>
            <p:nvPr/>
          </p:nvSpPr>
          <p:spPr bwMode="auto">
            <a:xfrm>
              <a:off x="336" y="3014"/>
              <a:ext cx="3926" cy="346"/>
            </a:xfrm>
            <a:prstGeom prst="rect">
              <a:avLst/>
            </a:prstGeom>
            <a:noFill/>
            <a:ln w="12700">
              <a:noFill/>
              <a:miter lim="800000"/>
              <a:headEnd type="none" w="sm" len="sm"/>
              <a:tailEnd type="none" w="sm" len="sm"/>
            </a:ln>
            <a:effectLst/>
          </p:spPr>
          <p:txBody>
            <a:bodyPr wrap="none">
              <a:spAutoFit/>
            </a:bodyPr>
            <a:lstStyle/>
            <a:p>
              <a:r>
                <a:rPr lang="en-US" sz="3000" dirty="0">
                  <a:latin typeface="Tahoma" pitchFamily="34" charset="0"/>
                </a:rPr>
                <a:t>Distr. =              –  Required </a:t>
              </a:r>
              <a:r>
                <a:rPr lang="en-US" sz="3000" dirty="0" smtClean="0">
                  <a:latin typeface="Tahoma" pitchFamily="34" charset="0"/>
                </a:rPr>
                <a:t>equity</a:t>
              </a:r>
              <a:endParaRPr lang="en-US" sz="3000" dirty="0">
                <a:latin typeface="Tahoma" pitchFamily="34" charset="0"/>
              </a:endParaRPr>
            </a:p>
          </p:txBody>
        </p:sp>
        <p:sp>
          <p:nvSpPr>
            <p:cNvPr id="69658" name="Text Box 26"/>
            <p:cNvSpPr txBox="1">
              <a:spLocks noChangeArrowheads="1"/>
            </p:cNvSpPr>
            <p:nvPr/>
          </p:nvSpPr>
          <p:spPr bwMode="auto">
            <a:xfrm>
              <a:off x="1170" y="2928"/>
              <a:ext cx="1200" cy="576"/>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Net</a:t>
              </a:r>
            </a:p>
            <a:p>
              <a:pPr algn="ctr">
                <a:lnSpc>
                  <a:spcPct val="90000"/>
                </a:lnSpc>
              </a:pPr>
              <a:r>
                <a:rPr lang="en-US" sz="3000" dirty="0">
                  <a:latin typeface="Tahoma" pitchFamily="34" charset="0"/>
                </a:rPr>
                <a:t>income</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A2CC0BD-8AF3-44DC-A2B5-4B4B66660D2B}" type="slidenum">
              <a:rPr lang="en-US"/>
              <a:pPr/>
              <a:t>21</a:t>
            </a:fld>
            <a:endParaRPr lang="en-US" dirty="0"/>
          </a:p>
        </p:txBody>
      </p:sp>
      <p:sp>
        <p:nvSpPr>
          <p:cNvPr id="32773" name="Rectangle 5"/>
          <p:cNvSpPr>
            <a:spLocks noGrp="1" noChangeArrowheads="1"/>
          </p:cNvSpPr>
          <p:nvPr>
            <p:ph type="title"/>
          </p:nvPr>
        </p:nvSpPr>
        <p:spPr/>
        <p:txBody>
          <a:bodyPr/>
          <a:lstStyle/>
          <a:p>
            <a:r>
              <a:rPr lang="en-US" sz="3600" dirty="0"/>
              <a:t>Application of the Residual Distribution Approach: Data for </a:t>
            </a:r>
            <a:r>
              <a:rPr lang="en-US" sz="3600" dirty="0" smtClean="0"/>
              <a:t>T&amp;W</a:t>
            </a:r>
            <a:endParaRPr lang="en-US" sz="3600" dirty="0"/>
          </a:p>
        </p:txBody>
      </p:sp>
      <p:sp>
        <p:nvSpPr>
          <p:cNvPr id="32774" name="Rectangle 6"/>
          <p:cNvSpPr>
            <a:spLocks noGrp="1" noChangeArrowheads="1"/>
          </p:cNvSpPr>
          <p:nvPr>
            <p:ph type="body" idx="1"/>
          </p:nvPr>
        </p:nvSpPr>
        <p:spPr/>
        <p:txBody>
          <a:bodyPr/>
          <a:lstStyle/>
          <a:p>
            <a:r>
              <a:rPr lang="en-US" dirty="0"/>
              <a:t>Capital </a:t>
            </a:r>
            <a:r>
              <a:rPr lang="en-US" dirty="0" smtClean="0"/>
              <a:t>budget with different investment opportunities: good $150 million; average $70 million; poor $40 million.</a:t>
            </a:r>
            <a:endParaRPr lang="en-US" dirty="0"/>
          </a:p>
          <a:p>
            <a:r>
              <a:rPr lang="en-US" dirty="0"/>
              <a:t>Target capital structure:  </a:t>
            </a:r>
            <a:r>
              <a:rPr lang="en-US" dirty="0" smtClean="0"/>
              <a:t>40</a:t>
            </a:r>
            <a:r>
              <a:rPr lang="en-US" dirty="0"/>
              <a:t>% debt, </a:t>
            </a:r>
            <a:r>
              <a:rPr lang="en-US" dirty="0" smtClean="0"/>
              <a:t>60</a:t>
            </a:r>
            <a:r>
              <a:rPr lang="en-US" dirty="0"/>
              <a:t>% equity.  Want to maintain.</a:t>
            </a:r>
          </a:p>
          <a:p>
            <a:r>
              <a:rPr lang="en-US" dirty="0"/>
              <a:t>N</a:t>
            </a:r>
            <a:r>
              <a:rPr lang="en-US" dirty="0" smtClean="0"/>
              <a:t>et </a:t>
            </a:r>
            <a:r>
              <a:rPr lang="en-US" dirty="0"/>
              <a:t>income:  </a:t>
            </a:r>
            <a:r>
              <a:rPr lang="en-US" dirty="0" smtClean="0"/>
              <a:t>$60 </a:t>
            </a:r>
            <a:r>
              <a:rPr lang="en-US" dirty="0"/>
              <a:t>million</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Slide Number Placeholder 5"/>
          <p:cNvSpPr>
            <a:spLocks noGrp="1"/>
          </p:cNvSpPr>
          <p:nvPr>
            <p:ph type="sldNum" sz="quarter" idx="12"/>
          </p:nvPr>
        </p:nvSpPr>
        <p:spPr/>
        <p:txBody>
          <a:bodyPr/>
          <a:lstStyle/>
          <a:p>
            <a:fld id="{F15F88D3-B51E-4CC5-9349-0D0FBDAB7DE6}" type="slidenum">
              <a:rPr lang="en-US"/>
              <a:pPr/>
              <a:t>22</a:t>
            </a:fld>
            <a:endParaRPr lang="en-US" dirty="0"/>
          </a:p>
        </p:txBody>
      </p:sp>
      <p:sp>
        <p:nvSpPr>
          <p:cNvPr id="206852" name="Rectangle 4"/>
          <p:cNvSpPr>
            <a:spLocks noGrp="1" noChangeArrowheads="1"/>
          </p:cNvSpPr>
          <p:nvPr>
            <p:ph type="title"/>
          </p:nvPr>
        </p:nvSpPr>
        <p:spPr/>
        <p:txBody>
          <a:bodyPr/>
          <a:lstStyle/>
          <a:p>
            <a:r>
              <a:rPr lang="en-US" sz="3600" dirty="0"/>
              <a:t>Application of the </a:t>
            </a:r>
            <a:r>
              <a:rPr lang="en-US" sz="3600" dirty="0" smtClean="0"/>
              <a:t>Residual Distribution Approach: Table 14-2</a:t>
            </a:r>
            <a:endParaRPr lang="en-US" sz="3600" dirty="0"/>
          </a:p>
        </p:txBody>
      </p:sp>
      <p:graphicFrame>
        <p:nvGraphicFramePr>
          <p:cNvPr id="206923" name="Group 75"/>
          <p:cNvGraphicFramePr>
            <a:graphicFrameLocks noGrp="1"/>
          </p:cNvGraphicFramePr>
          <p:nvPr>
            <p:ph idx="1"/>
            <p:extLst>
              <p:ext uri="{D42A27DB-BD31-4B8C-83A1-F6EECF244321}">
                <p14:modId xmlns:p14="http://schemas.microsoft.com/office/powerpoint/2010/main" val="253627323"/>
              </p:ext>
            </p:extLst>
          </p:nvPr>
        </p:nvGraphicFramePr>
        <p:xfrm>
          <a:off x="457200" y="2133600"/>
          <a:ext cx="8391296" cy="3600450"/>
        </p:xfrm>
        <a:graphic>
          <a:graphicData uri="http://schemas.openxmlformats.org/drawingml/2006/table">
            <a:tbl>
              <a:tblPr firstCol="1">
                <a:tableStyleId>{93296810-A885-4BE3-A3E7-6D5BEEA58F35}</a:tableStyleId>
              </a:tblPr>
              <a:tblGrid>
                <a:gridCol w="4572000"/>
                <a:gridCol w="1371600"/>
                <a:gridCol w="1295400"/>
                <a:gridCol w="1152296"/>
              </a:tblGrid>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mn-lt"/>
                        </a:rPr>
                        <a:t>Investment Opportunities</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dk1"/>
                          </a:solidFill>
                          <a:effectLst/>
                          <a:latin typeface="+mn-lt"/>
                        </a:rPr>
                        <a:t>Poor</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dk1"/>
                          </a:solidFill>
                          <a:effectLst/>
                          <a:latin typeface="+mn-lt"/>
                        </a:rPr>
                        <a:t>Average</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dk1"/>
                          </a:solidFill>
                          <a:effectLst/>
                          <a:latin typeface="+mn-lt"/>
                        </a:rPr>
                        <a:t>Good</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u="none" strike="noStrike" cap="none" normalizeH="0" baseline="0" dirty="0" smtClean="0">
                          <a:ln>
                            <a:noFill/>
                          </a:ln>
                          <a:solidFill>
                            <a:schemeClr val="tx1"/>
                          </a:solidFill>
                          <a:effectLst/>
                        </a:rPr>
                        <a:t>Equity ratio (w</a:t>
                      </a:r>
                      <a:r>
                        <a:rPr kumimoji="0" lang="en-US" sz="2400" b="0" u="none" strike="noStrike" cap="none" normalizeH="0" baseline="-25000" dirty="0" smtClean="0">
                          <a:ln>
                            <a:noFill/>
                          </a:ln>
                          <a:solidFill>
                            <a:schemeClr val="tx1"/>
                          </a:solidFill>
                          <a:effectLst/>
                        </a:rPr>
                        <a:t>s</a:t>
                      </a:r>
                      <a:r>
                        <a:rPr kumimoji="0" lang="en-US" sz="2400" b="0" u="none" strike="noStrike" cap="none" normalizeH="0" baseline="0" dirty="0" smtClean="0">
                          <a:ln>
                            <a:noFill/>
                          </a:ln>
                          <a:solidFill>
                            <a:schemeClr val="tx1"/>
                          </a:solidFill>
                          <a:effectLst/>
                        </a:rPr>
                        <a:t>)</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u="none" strike="noStrike" cap="none" normalizeH="0" baseline="0" dirty="0" smtClean="0">
                          <a:ln>
                            <a:noFill/>
                          </a:ln>
                          <a:solidFill>
                            <a:schemeClr val="tx1"/>
                          </a:solidFill>
                          <a:effectLst/>
                        </a:rPr>
                        <a:t>Capital budget</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$40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$70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$150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u="none" strike="noStrike" cap="none" normalizeH="0" baseline="0" dirty="0" smtClean="0">
                          <a:ln>
                            <a:noFill/>
                          </a:ln>
                          <a:solidFill>
                            <a:schemeClr val="tx1"/>
                          </a:solidFill>
                          <a:effectLst/>
                        </a:rPr>
                        <a:t>Net income</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u="none" strike="noStrike" cap="none" normalizeH="0" baseline="0" dirty="0" smtClean="0">
                          <a:ln>
                            <a:noFill/>
                          </a:ln>
                          <a:solidFill>
                            <a:schemeClr val="tx1"/>
                          </a:solidFill>
                          <a:effectLst/>
                        </a:rPr>
                        <a:t>Req. equ.: (w</a:t>
                      </a:r>
                      <a:r>
                        <a:rPr kumimoji="0" lang="en-US" sz="2400" b="0" u="none" strike="noStrike" cap="none" normalizeH="0" baseline="-25000" dirty="0" smtClean="0">
                          <a:ln>
                            <a:noFill/>
                          </a:ln>
                          <a:solidFill>
                            <a:schemeClr val="tx1"/>
                          </a:solidFill>
                          <a:effectLst/>
                        </a:rPr>
                        <a:t>s</a:t>
                      </a:r>
                      <a:r>
                        <a:rPr kumimoji="0" lang="en-US" sz="2400" b="0" u="none" strike="noStrike" cap="none" normalizeH="0" baseline="0" dirty="0" smtClean="0">
                          <a:ln>
                            <a:noFill/>
                          </a:ln>
                          <a:solidFill>
                            <a:schemeClr val="tx1"/>
                          </a:solidFill>
                          <a:effectLst/>
                        </a:rPr>
                        <a:t>  X Cap. Bgt.)</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$24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$42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$90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u="none" strike="noStrike" cap="none" normalizeH="0" baseline="0" dirty="0" smtClean="0">
                          <a:ln>
                            <a:noFill/>
                          </a:ln>
                          <a:solidFill>
                            <a:schemeClr val="tx1"/>
                          </a:solidFill>
                          <a:effectLst/>
                        </a:rPr>
                        <a:t>Dist. paid: (NI – Req. equity)</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$36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$18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solidFill>
                            <a:srgbClr val="FF0000"/>
                          </a:solidFill>
                          <a:effectLst/>
                        </a:rPr>
                        <a:t>($30)</a:t>
                      </a:r>
                      <a:r>
                        <a:rPr kumimoji="0" lang="en-US" sz="2400" u="none" strike="noStrike" cap="none" normalizeH="0" baseline="0" dirty="0" smtClean="0">
                          <a:ln>
                            <a:noFill/>
                          </a:ln>
                          <a:effectLst/>
                        </a:rPr>
                        <a:t>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u="none" strike="noStrike" cap="none" normalizeH="0" baseline="0" dirty="0" smtClean="0">
                          <a:ln>
                            <a:noFill/>
                          </a:ln>
                          <a:solidFill>
                            <a:schemeClr val="tx1"/>
                          </a:solidFill>
                          <a:effectLst/>
                        </a:rPr>
                        <a:t>Payout ratio (Dividend/NI)</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60%</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30%</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u="none" strike="noStrike" cap="none" normalizeH="0" baseline="0" dirty="0" smtClean="0">
                          <a:ln>
                            <a:noFill/>
                          </a:ln>
                          <a:effectLst/>
                        </a:rPr>
                        <a:t>0%</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4EECEA4-2554-4655-8EA9-80E906F5DC28}" type="slidenum">
              <a:rPr lang="en-US"/>
              <a:pPr/>
              <a:t>23</a:t>
            </a:fld>
            <a:endParaRPr lang="en-US" dirty="0"/>
          </a:p>
        </p:txBody>
      </p:sp>
      <p:sp>
        <p:nvSpPr>
          <p:cNvPr id="38921" name="Rectangle 9"/>
          <p:cNvSpPr>
            <a:spLocks noGrp="1" noChangeArrowheads="1"/>
          </p:cNvSpPr>
          <p:nvPr>
            <p:ph type="title"/>
          </p:nvPr>
        </p:nvSpPr>
        <p:spPr/>
        <p:txBody>
          <a:bodyPr/>
          <a:lstStyle/>
          <a:p>
            <a:r>
              <a:rPr lang="en-US" sz="4000" dirty="0"/>
              <a:t>Investment Opportunities and </a:t>
            </a:r>
            <a:r>
              <a:rPr lang="en-US" sz="4000" dirty="0" smtClean="0"/>
              <a:t>Residual Dividends</a:t>
            </a:r>
            <a:endParaRPr lang="en-US" sz="4000" dirty="0"/>
          </a:p>
        </p:txBody>
      </p:sp>
      <p:sp>
        <p:nvSpPr>
          <p:cNvPr id="38922" name="Rectangle 10"/>
          <p:cNvSpPr>
            <a:spLocks noGrp="1" noChangeArrowheads="1"/>
          </p:cNvSpPr>
          <p:nvPr>
            <p:ph type="body" idx="1"/>
          </p:nvPr>
        </p:nvSpPr>
        <p:spPr/>
        <p:txBody>
          <a:bodyPr/>
          <a:lstStyle/>
          <a:p>
            <a:r>
              <a:rPr lang="en-US" dirty="0" smtClean="0"/>
              <a:t>Taking positive NPV projects is first priority: it determines capital budget.</a:t>
            </a:r>
          </a:p>
          <a:p>
            <a:r>
              <a:rPr lang="en-US" dirty="0" smtClean="0"/>
              <a:t>Fewer </a:t>
            </a:r>
            <a:r>
              <a:rPr lang="en-US" dirty="0"/>
              <a:t>good investments would lead to smaller capital budget, hence to a higher dividend payout.</a:t>
            </a:r>
          </a:p>
          <a:p>
            <a:r>
              <a:rPr lang="en-US" dirty="0"/>
              <a:t>More good investments would lead to a  lower dividend payout.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435E858-770B-4007-8A8D-A83820B05F43}" type="slidenum">
              <a:rPr lang="en-US"/>
              <a:pPr/>
              <a:t>24</a:t>
            </a:fld>
            <a:endParaRPr lang="en-US" dirty="0"/>
          </a:p>
        </p:txBody>
      </p:sp>
      <p:sp>
        <p:nvSpPr>
          <p:cNvPr id="82949" name="Rectangle 5"/>
          <p:cNvSpPr>
            <a:spLocks noGrp="1" noChangeArrowheads="1"/>
          </p:cNvSpPr>
          <p:nvPr>
            <p:ph type="title"/>
          </p:nvPr>
        </p:nvSpPr>
        <p:spPr/>
        <p:txBody>
          <a:bodyPr/>
          <a:lstStyle/>
          <a:p>
            <a:r>
              <a:rPr lang="en-US" sz="2400" dirty="0" smtClean="0"/>
              <a:t>Advantages and Disadvantages of the Residual Model</a:t>
            </a:r>
            <a:endParaRPr lang="en-US" sz="2400" dirty="0"/>
          </a:p>
        </p:txBody>
      </p:sp>
      <p:sp>
        <p:nvSpPr>
          <p:cNvPr id="82950" name="Rectangle 6"/>
          <p:cNvSpPr>
            <a:spLocks noGrp="1" noChangeArrowheads="1"/>
          </p:cNvSpPr>
          <p:nvPr>
            <p:ph type="body" idx="1"/>
          </p:nvPr>
        </p:nvSpPr>
        <p:spPr/>
        <p:txBody>
          <a:bodyPr/>
          <a:lstStyle/>
          <a:p>
            <a:r>
              <a:rPr lang="en-US" sz="1800" dirty="0"/>
              <a:t>Advantages of the residual distribution model:</a:t>
            </a:r>
          </a:p>
          <a:p>
            <a:pPr lvl="1"/>
            <a:r>
              <a:rPr lang="en-US" sz="1800" dirty="0"/>
              <a:t>Considers the firm’s investment opportunities (which is most </a:t>
            </a:r>
            <a:r>
              <a:rPr lang="en-US" sz="1800" dirty="0" smtClean="0"/>
              <a:t>important</a:t>
            </a:r>
            <a:r>
              <a:rPr lang="en-US" sz="1800" dirty="0" smtClean="0"/>
              <a:t> </a:t>
            </a:r>
            <a:r>
              <a:rPr lang="en-US" sz="1800" dirty="0"/>
              <a:t>to increase firm value: investment and operating decisions determine the firm’s free cash flow and business risk);</a:t>
            </a:r>
          </a:p>
          <a:p>
            <a:pPr lvl="1"/>
            <a:r>
              <a:rPr lang="en-US" sz="1800" dirty="0"/>
              <a:t>Considers the firm’s target capital structure (financing decisions determine the firm’s financial risk and affect the cost of capital);</a:t>
            </a:r>
          </a:p>
          <a:p>
            <a:pPr lvl="1"/>
            <a:r>
              <a:rPr lang="en-US" sz="1800" dirty="0"/>
              <a:t>Considers the availability and cost of external capital (minimizes the new stock issues to avoid possible negative </a:t>
            </a:r>
            <a:r>
              <a:rPr lang="en-US" sz="1800" dirty="0" smtClean="0"/>
              <a:t>equity signaling </a:t>
            </a:r>
            <a:r>
              <a:rPr lang="en-US" sz="1800" dirty="0"/>
              <a:t>effect and high flotation costs).</a:t>
            </a:r>
          </a:p>
          <a:p>
            <a:r>
              <a:rPr lang="en-US" sz="1800" dirty="0"/>
              <a:t>Disadvantages of the residual distribution model:</a:t>
            </a:r>
          </a:p>
          <a:p>
            <a:pPr lvl="1"/>
            <a:r>
              <a:rPr lang="en-US" sz="1800" dirty="0"/>
              <a:t>Results in volatile dividends;</a:t>
            </a:r>
          </a:p>
          <a:p>
            <a:pPr lvl="1"/>
            <a:r>
              <a:rPr lang="en-US" sz="1800" dirty="0"/>
              <a:t>Sends out conflicting signals</a:t>
            </a:r>
            <a:r>
              <a:rPr lang="en-US" sz="1800" dirty="0" smtClean="0"/>
              <a:t>;</a:t>
            </a:r>
          </a:p>
          <a:p>
            <a:pPr lvl="1"/>
            <a:r>
              <a:rPr lang="en-US" sz="1800" dirty="0" smtClean="0"/>
              <a:t>Doesn’t appeal to any specific clientele.</a:t>
            </a:r>
            <a:endParaRPr lang="en-US" sz="1800" dirty="0"/>
          </a:p>
          <a:p>
            <a:pPr marL="0" indent="0">
              <a:buNone/>
            </a:pPr>
            <a:endParaRPr lang="en-US" sz="18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14-8 The Residual Distribution Model in Practice</a:t>
            </a:r>
            <a:endParaRPr lang="en-US" sz="2800" dirty="0"/>
          </a:p>
        </p:txBody>
      </p:sp>
      <p:sp>
        <p:nvSpPr>
          <p:cNvPr id="3" name="Content Placeholder 2"/>
          <p:cNvSpPr>
            <a:spLocks noGrp="1"/>
          </p:cNvSpPr>
          <p:nvPr>
            <p:ph idx="1"/>
          </p:nvPr>
        </p:nvSpPr>
        <p:spPr/>
        <p:txBody>
          <a:bodyPr/>
          <a:lstStyle/>
          <a:p>
            <a:r>
              <a:rPr lang="en-US" sz="2000" dirty="0"/>
              <a:t>In practice, firms should proceed as follows:</a:t>
            </a:r>
          </a:p>
          <a:p>
            <a:pPr lvl="1"/>
            <a:r>
              <a:rPr lang="en-US" sz="1600" dirty="0"/>
              <a:t>Estimate earnings and investment opportunities for the next 5 or so years;</a:t>
            </a:r>
          </a:p>
          <a:p>
            <a:pPr lvl="1"/>
            <a:r>
              <a:rPr lang="en-US" sz="1600" dirty="0"/>
              <a:t>Use this forecasted information and the target capital structure to find the average residual model distributions and dollars of dividends during the planning period;</a:t>
            </a:r>
          </a:p>
          <a:p>
            <a:pPr lvl="1"/>
            <a:r>
              <a:rPr lang="en-US" sz="1600" dirty="0"/>
              <a:t>Set a target payout ratio based on the average projected data.</a:t>
            </a:r>
          </a:p>
          <a:p>
            <a:r>
              <a:rPr lang="en-US" sz="2000" dirty="0"/>
              <a:t>Thus, firms should use the residual policy to help set their long-run target distribution ratios, but not as a guide to the distribution in any one year because investors dislike volatile regular dividends.</a:t>
            </a:r>
          </a:p>
          <a:p>
            <a:r>
              <a:rPr lang="en-US" sz="2000" dirty="0"/>
              <a:t>So companies may set a very low “regular” dividend and then supplement it with “extra” dividends or stock repurchases to distribute excess cash.</a:t>
            </a:r>
          </a:p>
          <a:p>
            <a:endParaRPr lang="en-US" sz="2000"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25</a:t>
            </a:fld>
            <a:endParaRPr lang="en-US" dirty="0"/>
          </a:p>
        </p:txBody>
      </p:sp>
    </p:spTree>
    <p:extLst>
      <p:ext uri="{BB962C8B-B14F-4D97-AF65-F5344CB8AC3E}">
        <p14:creationId xmlns:p14="http://schemas.microsoft.com/office/powerpoint/2010/main" val="262354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9BE28F-E602-4E3B-A1E4-CB36F4679ADE}" type="slidenum">
              <a:rPr lang="en-US"/>
              <a:pPr/>
              <a:t>26</a:t>
            </a:fld>
            <a:endParaRPr lang="en-US" dirty="0"/>
          </a:p>
        </p:txBody>
      </p:sp>
      <p:sp>
        <p:nvSpPr>
          <p:cNvPr id="87048" name="Rectangle 8"/>
          <p:cNvSpPr>
            <a:spLocks noGrp="1" noChangeArrowheads="1"/>
          </p:cNvSpPr>
          <p:nvPr>
            <p:ph type="title"/>
          </p:nvPr>
        </p:nvSpPr>
        <p:spPr/>
        <p:txBody>
          <a:bodyPr/>
          <a:lstStyle/>
          <a:p>
            <a:r>
              <a:rPr lang="en-US" sz="3600" dirty="0" smtClean="0"/>
              <a:t>14-10 The Pros and Cons of Dividends and Repurchases</a:t>
            </a:r>
            <a:endParaRPr lang="en-US" sz="3600" dirty="0"/>
          </a:p>
        </p:txBody>
      </p:sp>
      <p:sp>
        <p:nvSpPr>
          <p:cNvPr id="87049" name="Rectangle 9"/>
          <p:cNvSpPr>
            <a:spLocks noGrp="1" noChangeArrowheads="1"/>
          </p:cNvSpPr>
          <p:nvPr>
            <p:ph type="body" idx="1"/>
          </p:nvPr>
        </p:nvSpPr>
        <p:spPr/>
        <p:txBody>
          <a:bodyPr/>
          <a:lstStyle/>
          <a:p>
            <a:r>
              <a:rPr lang="en-US" sz="2800" dirty="0"/>
              <a:t>Repurchases:  </a:t>
            </a:r>
            <a:r>
              <a:rPr lang="en-US" sz="2800" dirty="0" smtClean="0"/>
              <a:t>buying </a:t>
            </a:r>
            <a:r>
              <a:rPr lang="en-US" sz="2800" dirty="0"/>
              <a:t>own stock back from stockholders.</a:t>
            </a:r>
          </a:p>
          <a:p>
            <a:r>
              <a:rPr lang="en-US" sz="2800" dirty="0"/>
              <a:t>Reasons for repurchases:</a:t>
            </a:r>
          </a:p>
          <a:p>
            <a:pPr lvl="1"/>
            <a:r>
              <a:rPr lang="en-US" sz="2400" dirty="0"/>
              <a:t>As an alternative to distributing cash as dividends.</a:t>
            </a:r>
          </a:p>
          <a:p>
            <a:pPr lvl="1"/>
            <a:r>
              <a:rPr lang="en-US" sz="2400" dirty="0"/>
              <a:t>To dispose of one-time cash from an asset sale.</a:t>
            </a:r>
          </a:p>
          <a:p>
            <a:pPr lvl="1"/>
            <a:r>
              <a:rPr lang="en-US" sz="2400" dirty="0"/>
              <a:t>To make a large capital structure change.</a:t>
            </a:r>
          </a:p>
          <a:p>
            <a:pPr lvl="1"/>
            <a:r>
              <a:rPr lang="en-US" sz="2400" dirty="0"/>
              <a:t>To </a:t>
            </a:r>
            <a:r>
              <a:rPr lang="en-US" sz="2400" dirty="0" smtClean="0"/>
              <a:t>reuse the repurchased shares when </a:t>
            </a:r>
            <a:r>
              <a:rPr lang="en-US" sz="2400" dirty="0"/>
              <a:t>employees exercise stock options.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D0772F8-4AD8-4932-AD68-65E95BAD5985}" type="slidenum">
              <a:rPr lang="en-US"/>
              <a:pPr/>
              <a:t>27</a:t>
            </a:fld>
            <a:endParaRPr lang="en-US" dirty="0"/>
          </a:p>
        </p:txBody>
      </p:sp>
      <p:sp>
        <p:nvSpPr>
          <p:cNvPr id="214018" name="Rectangle 2"/>
          <p:cNvSpPr>
            <a:spLocks noGrp="1" noChangeArrowheads="1"/>
          </p:cNvSpPr>
          <p:nvPr>
            <p:ph type="title"/>
          </p:nvPr>
        </p:nvSpPr>
        <p:spPr/>
        <p:txBody>
          <a:bodyPr/>
          <a:lstStyle/>
          <a:p>
            <a:r>
              <a:rPr lang="en-US" sz="3200" dirty="0"/>
              <a:t>The </a:t>
            </a:r>
            <a:r>
              <a:rPr lang="en-US" sz="3200" dirty="0" smtClean="0"/>
              <a:t>Procedure </a:t>
            </a:r>
            <a:r>
              <a:rPr lang="en-US" sz="3200" dirty="0"/>
              <a:t>of a Repurchase</a:t>
            </a:r>
          </a:p>
        </p:txBody>
      </p:sp>
      <p:sp>
        <p:nvSpPr>
          <p:cNvPr id="214019" name="Rectangle 3"/>
          <p:cNvSpPr>
            <a:spLocks noGrp="1" noChangeArrowheads="1"/>
          </p:cNvSpPr>
          <p:nvPr>
            <p:ph type="body" idx="1"/>
          </p:nvPr>
        </p:nvSpPr>
        <p:spPr/>
        <p:txBody>
          <a:bodyPr/>
          <a:lstStyle/>
          <a:p>
            <a:r>
              <a:rPr lang="en-US" sz="2800" dirty="0"/>
              <a:t>Firm announces intent to repurchase stock.</a:t>
            </a:r>
          </a:p>
          <a:p>
            <a:r>
              <a:rPr lang="en-US" sz="2800" dirty="0"/>
              <a:t>Three ways to purchase:</a:t>
            </a:r>
          </a:p>
          <a:p>
            <a:pPr lvl="1"/>
            <a:r>
              <a:rPr lang="en-US" sz="2400" dirty="0"/>
              <a:t>Have </a:t>
            </a:r>
            <a:r>
              <a:rPr lang="en-US" sz="2400" dirty="0" smtClean="0"/>
              <a:t>broker purchase </a:t>
            </a:r>
            <a:r>
              <a:rPr lang="en-US" sz="2400" dirty="0"/>
              <a:t>on </a:t>
            </a:r>
            <a:r>
              <a:rPr lang="en-US" sz="2400" dirty="0" smtClean="0"/>
              <a:t>the open </a:t>
            </a:r>
            <a:r>
              <a:rPr lang="en-US" sz="2400" dirty="0"/>
              <a:t>market over </a:t>
            </a:r>
            <a:r>
              <a:rPr lang="en-US" sz="2400" dirty="0" smtClean="0"/>
              <a:t>a period </a:t>
            </a:r>
            <a:r>
              <a:rPr lang="en-US" sz="2400" dirty="0"/>
              <a:t>of time.</a:t>
            </a:r>
          </a:p>
          <a:p>
            <a:pPr lvl="1"/>
            <a:r>
              <a:rPr lang="en-US" sz="2400" dirty="0"/>
              <a:t>Make a tender offer to shareholders.</a:t>
            </a:r>
          </a:p>
          <a:p>
            <a:pPr lvl="1"/>
            <a:r>
              <a:rPr lang="en-US" sz="2400" dirty="0"/>
              <a:t>Make a block (targeted) repurchase.</a:t>
            </a:r>
          </a:p>
          <a:p>
            <a:r>
              <a:rPr lang="en-US" sz="2800" dirty="0"/>
              <a:t>Firm doesn’t have to complete its announced intent to repurchase.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04B59B9-A9AC-47FD-B416-C7A4317A6A4C}" type="slidenum">
              <a:rPr lang="en-US"/>
              <a:pPr/>
              <a:t>28</a:t>
            </a:fld>
            <a:endParaRPr lang="en-US" dirty="0"/>
          </a:p>
        </p:txBody>
      </p:sp>
      <p:sp>
        <p:nvSpPr>
          <p:cNvPr id="196610" name="Rectangle 2"/>
          <p:cNvSpPr>
            <a:spLocks noGrp="1" noChangeArrowheads="1"/>
          </p:cNvSpPr>
          <p:nvPr>
            <p:ph type="title"/>
          </p:nvPr>
        </p:nvSpPr>
        <p:spPr/>
        <p:txBody>
          <a:bodyPr/>
          <a:lstStyle/>
          <a:p>
            <a:r>
              <a:rPr lang="en-US" sz="3200" dirty="0"/>
              <a:t>Drop in Price with Dividend Distribution</a:t>
            </a:r>
          </a:p>
        </p:txBody>
      </p:sp>
      <p:sp>
        <p:nvSpPr>
          <p:cNvPr id="196611" name="Rectangle 3"/>
          <p:cNvSpPr>
            <a:spLocks noGrp="1" noChangeArrowheads="1"/>
          </p:cNvSpPr>
          <p:nvPr>
            <p:ph type="body" idx="1"/>
          </p:nvPr>
        </p:nvSpPr>
        <p:spPr/>
        <p:txBody>
          <a:bodyPr/>
          <a:lstStyle/>
          <a:p>
            <a:r>
              <a:rPr lang="en-US" sz="2800" dirty="0"/>
              <a:t>S</a:t>
            </a:r>
            <a:r>
              <a:rPr lang="en-US" sz="2800" dirty="0" smtClean="0"/>
              <a:t>tock </a:t>
            </a:r>
            <a:r>
              <a:rPr lang="en-US" sz="2800" dirty="0"/>
              <a:t>price drops by </a:t>
            </a:r>
            <a:r>
              <a:rPr lang="en-US" sz="2800" dirty="0" smtClean="0"/>
              <a:t>approximately the amount of dividend </a:t>
            </a:r>
            <a:r>
              <a:rPr lang="en-US" sz="2800" dirty="0"/>
              <a:t>per share </a:t>
            </a:r>
            <a:r>
              <a:rPr lang="en-US" sz="2800" dirty="0" smtClean="0"/>
              <a:t>on ex-dividend date</a:t>
            </a:r>
            <a:r>
              <a:rPr lang="en-US" sz="2800" dirty="0"/>
              <a:t> </a:t>
            </a:r>
            <a:r>
              <a:rPr lang="en-US" sz="2800" dirty="0" smtClean="0"/>
              <a:t>if other things being the same.</a:t>
            </a:r>
            <a:endParaRPr lang="en-US" sz="2800" dirty="0"/>
          </a:p>
          <a:p>
            <a:pPr lvl="1"/>
            <a:r>
              <a:rPr lang="en-US" dirty="0"/>
              <a:t>If it </a:t>
            </a:r>
            <a:r>
              <a:rPr lang="en-US" dirty="0" smtClean="0"/>
              <a:t>didn’t, there </a:t>
            </a:r>
            <a:r>
              <a:rPr lang="en-US" dirty="0"/>
              <a:t>would be arbitrage </a:t>
            </a:r>
            <a:r>
              <a:rPr lang="en-US" dirty="0" smtClean="0"/>
              <a:t>opportunity.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9957F0D-A929-4A25-9CFA-09AF09B568D2}" type="slidenum">
              <a:rPr lang="en-US"/>
              <a:pPr/>
              <a:t>29</a:t>
            </a:fld>
            <a:endParaRPr lang="en-US" dirty="0"/>
          </a:p>
        </p:txBody>
      </p:sp>
      <p:sp>
        <p:nvSpPr>
          <p:cNvPr id="201730" name="Rectangle 2"/>
          <p:cNvSpPr>
            <a:spLocks noGrp="1" noChangeArrowheads="1"/>
          </p:cNvSpPr>
          <p:nvPr>
            <p:ph type="title"/>
          </p:nvPr>
        </p:nvSpPr>
        <p:spPr/>
        <p:txBody>
          <a:bodyPr/>
          <a:lstStyle/>
          <a:p>
            <a:r>
              <a:rPr lang="en-US" sz="3200" dirty="0"/>
              <a:t>A repurchase has no effect on stock price!</a:t>
            </a:r>
          </a:p>
        </p:txBody>
      </p:sp>
      <p:sp>
        <p:nvSpPr>
          <p:cNvPr id="201731" name="Rectangle 3"/>
          <p:cNvSpPr>
            <a:spLocks noGrp="1" noChangeArrowheads="1"/>
          </p:cNvSpPr>
          <p:nvPr>
            <p:ph type="body" idx="1"/>
          </p:nvPr>
        </p:nvSpPr>
        <p:spPr/>
        <p:txBody>
          <a:bodyPr/>
          <a:lstStyle/>
          <a:p>
            <a:pPr>
              <a:lnSpc>
                <a:spcPct val="90000"/>
              </a:lnSpc>
            </a:pPr>
            <a:r>
              <a:rPr lang="en-US" sz="2400" dirty="0"/>
              <a:t>The announcement of an intended repurchase might send a signal that affects stock price, and the previous events that led to cash available for a distribution affect stock price, but the </a:t>
            </a:r>
            <a:r>
              <a:rPr lang="en-US" sz="2400" i="1" dirty="0"/>
              <a:t>actual</a:t>
            </a:r>
            <a:r>
              <a:rPr lang="en-US" sz="2400" dirty="0"/>
              <a:t> repurchase </a:t>
            </a:r>
            <a:r>
              <a:rPr lang="en-US" sz="2400" i="1" dirty="0" smtClean="0">
                <a:solidFill>
                  <a:srgbClr val="FF0000"/>
                </a:solidFill>
              </a:rPr>
              <a:t>itself</a:t>
            </a:r>
            <a:r>
              <a:rPr lang="en-US" sz="2400" dirty="0" smtClean="0"/>
              <a:t> has </a:t>
            </a:r>
            <a:r>
              <a:rPr lang="en-US" sz="2400" dirty="0"/>
              <a:t>no impact on stock price because:</a:t>
            </a:r>
          </a:p>
          <a:p>
            <a:pPr lvl="1">
              <a:lnSpc>
                <a:spcPct val="90000"/>
              </a:lnSpc>
            </a:pPr>
            <a:r>
              <a:rPr lang="en-US" sz="2000" dirty="0"/>
              <a:t>If investors thought that the repurchase would increase the stock price, they would all purchase stock the day before, which would drive up its price. </a:t>
            </a:r>
          </a:p>
          <a:p>
            <a:pPr lvl="1">
              <a:lnSpc>
                <a:spcPct val="90000"/>
              </a:lnSpc>
            </a:pPr>
            <a:r>
              <a:rPr lang="en-US" sz="2000" dirty="0"/>
              <a:t>If investors thought that the repurchase would decrease the stock price, they would all sell short the stock the day before, which would drive down the stock price.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fld id="{09B88DE2-70D1-459E-A0FD-7D21B2124734}" type="slidenum">
              <a:rPr lang="en-US"/>
              <a:pPr/>
              <a:t>3</a:t>
            </a:fld>
            <a:endParaRPr lang="en-US" dirty="0"/>
          </a:p>
        </p:txBody>
      </p:sp>
      <p:sp>
        <p:nvSpPr>
          <p:cNvPr id="178178" name="Rectangle 2"/>
          <p:cNvSpPr>
            <a:spLocks noChangeArrowheads="1"/>
          </p:cNvSpPr>
          <p:nvPr/>
        </p:nvSpPr>
        <p:spPr bwMode="auto">
          <a:xfrm>
            <a:off x="0" y="0"/>
            <a:ext cx="9144000" cy="6172200"/>
          </a:xfrm>
          <a:prstGeom prst="rect">
            <a:avLst/>
          </a:prstGeom>
          <a:solidFill>
            <a:schemeClr val="bg1"/>
          </a:solidFill>
          <a:ln w="9525">
            <a:noFill/>
            <a:miter lim="800000"/>
            <a:headEnd/>
            <a:tailEnd/>
          </a:ln>
          <a:effectLst/>
        </p:spPr>
        <p:txBody>
          <a:bodyPr wrap="none" anchor="ctr"/>
          <a:lstStyle/>
          <a:p>
            <a:endParaRPr lang="en-US" dirty="0"/>
          </a:p>
        </p:txBody>
      </p:sp>
      <p:sp>
        <p:nvSpPr>
          <p:cNvPr id="178190" name="AutoShape 14"/>
          <p:cNvSpPr>
            <a:spLocks noChangeArrowheads="1"/>
          </p:cNvSpPr>
          <p:nvPr/>
        </p:nvSpPr>
        <p:spPr bwMode="auto">
          <a:xfrm>
            <a:off x="2895600" y="2438400"/>
            <a:ext cx="2505075" cy="930275"/>
          </a:xfrm>
          <a:prstGeom prst="roundRect">
            <a:avLst>
              <a:gd name="adj" fmla="val 16667"/>
            </a:avLst>
          </a:prstGeom>
          <a:solidFill>
            <a:srgbClr val="99CCFF"/>
          </a:solidFill>
          <a:ln w="28575">
            <a:solidFill>
              <a:schemeClr val="tx2"/>
            </a:solidFill>
            <a:round/>
            <a:headEnd/>
            <a:tailEnd/>
          </a:ln>
          <a:effectLst>
            <a:prstShdw prst="shdw13" dist="71842" dir="13500000">
              <a:schemeClr val="bg2">
                <a:alpha val="50000"/>
              </a:schemeClr>
            </a:prstShdw>
          </a:effectLst>
        </p:spPr>
        <p:txBody>
          <a:bodyPr wrap="none">
            <a:spAutoFit/>
          </a:bodyPr>
          <a:lstStyle/>
          <a:p>
            <a:pPr algn="ctr"/>
            <a:r>
              <a:rPr lang="en-US" sz="2400" b="1" dirty="0">
                <a:solidFill>
                  <a:schemeClr val="tx2"/>
                </a:solidFill>
                <a:latin typeface="Tahoma" pitchFamily="34" charset="0"/>
              </a:rPr>
              <a:t>Free cash flow</a:t>
            </a:r>
          </a:p>
          <a:p>
            <a:pPr algn="ctr"/>
            <a:r>
              <a:rPr lang="en-US" sz="2400" b="1" dirty="0">
                <a:solidFill>
                  <a:schemeClr val="tx2"/>
                </a:solidFill>
                <a:latin typeface="Tahoma" pitchFamily="34" charset="0"/>
              </a:rPr>
              <a:t>(FCF)</a:t>
            </a:r>
          </a:p>
        </p:txBody>
      </p:sp>
      <p:sp>
        <p:nvSpPr>
          <p:cNvPr id="178192" name="AutoShape 16"/>
          <p:cNvSpPr>
            <a:spLocks noChangeArrowheads="1"/>
          </p:cNvSpPr>
          <p:nvPr/>
        </p:nvSpPr>
        <p:spPr bwMode="auto">
          <a:xfrm>
            <a:off x="304800" y="4800600"/>
            <a:ext cx="1204913" cy="933450"/>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Interest</a:t>
            </a:r>
          </a:p>
          <a:p>
            <a:pPr algn="ctr"/>
            <a:r>
              <a:rPr lang="en-US" sz="1600" dirty="0">
                <a:latin typeface="Tahoma" pitchFamily="34" charset="0"/>
              </a:rPr>
              <a:t>payments</a:t>
            </a:r>
          </a:p>
          <a:p>
            <a:pPr algn="ctr"/>
            <a:r>
              <a:rPr lang="en-US" sz="1600" dirty="0">
                <a:latin typeface="Tahoma" pitchFamily="34" charset="0"/>
              </a:rPr>
              <a:t>(after tax)</a:t>
            </a:r>
          </a:p>
        </p:txBody>
      </p:sp>
      <p:sp>
        <p:nvSpPr>
          <p:cNvPr id="178193" name="AutoShape 17"/>
          <p:cNvSpPr>
            <a:spLocks noChangeArrowheads="1"/>
          </p:cNvSpPr>
          <p:nvPr/>
        </p:nvSpPr>
        <p:spPr bwMode="auto">
          <a:xfrm>
            <a:off x="5181600" y="4868863"/>
            <a:ext cx="1830388" cy="796925"/>
          </a:xfrm>
          <a:prstGeom prst="roundRect">
            <a:avLst>
              <a:gd name="adj" fmla="val 16667"/>
            </a:avLst>
          </a:prstGeom>
          <a:solidFill>
            <a:schemeClr val="accent1"/>
          </a:solidFill>
          <a:ln w="28575" algn="ctr">
            <a:solidFill>
              <a:schemeClr val="tx2"/>
            </a:solidFill>
            <a:round/>
            <a:headEnd/>
            <a:tailEnd/>
          </a:ln>
          <a:effectLst>
            <a:outerShdw dist="107763" dir="13500000" algn="ctr" rotWithShape="0">
              <a:schemeClr val="bg2">
                <a:alpha val="50000"/>
              </a:schemeClr>
            </a:outerShdw>
          </a:effectLst>
        </p:spPr>
        <p:txBody>
          <a:bodyPr wrap="none">
            <a:spAutoFit/>
          </a:bodyPr>
          <a:lstStyle/>
          <a:p>
            <a:pPr algn="ctr"/>
            <a:r>
              <a:rPr lang="en-US" sz="2000" b="1" dirty="0">
                <a:solidFill>
                  <a:schemeClr val="tx2"/>
                </a:solidFill>
                <a:latin typeface="Tahoma" pitchFamily="34" charset="0"/>
              </a:rPr>
              <a:t>Stock</a:t>
            </a:r>
          </a:p>
          <a:p>
            <a:pPr algn="ctr"/>
            <a:r>
              <a:rPr lang="en-US" sz="2000" b="1" dirty="0">
                <a:solidFill>
                  <a:schemeClr val="tx2"/>
                </a:solidFill>
                <a:latin typeface="Tahoma" pitchFamily="34" charset="0"/>
              </a:rPr>
              <a:t>repurchases</a:t>
            </a:r>
          </a:p>
        </p:txBody>
      </p:sp>
      <p:sp>
        <p:nvSpPr>
          <p:cNvPr id="178194" name="AutoShape 18"/>
          <p:cNvSpPr>
            <a:spLocks noChangeArrowheads="1"/>
          </p:cNvSpPr>
          <p:nvPr/>
        </p:nvSpPr>
        <p:spPr bwMode="auto">
          <a:xfrm>
            <a:off x="1752600" y="4937125"/>
            <a:ext cx="1314450" cy="661988"/>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Principal</a:t>
            </a:r>
          </a:p>
          <a:p>
            <a:pPr algn="ctr"/>
            <a:r>
              <a:rPr lang="en-US" sz="1600" dirty="0">
                <a:latin typeface="Tahoma" pitchFamily="34" charset="0"/>
              </a:rPr>
              <a:t>repayments</a:t>
            </a:r>
          </a:p>
        </p:txBody>
      </p:sp>
      <p:sp>
        <p:nvSpPr>
          <p:cNvPr id="178195" name="AutoShape 19"/>
          <p:cNvSpPr>
            <a:spLocks noChangeArrowheads="1"/>
          </p:cNvSpPr>
          <p:nvPr/>
        </p:nvSpPr>
        <p:spPr bwMode="auto">
          <a:xfrm>
            <a:off x="3397250" y="5038725"/>
            <a:ext cx="1501775" cy="458788"/>
          </a:xfrm>
          <a:prstGeom prst="roundRect">
            <a:avLst>
              <a:gd name="adj" fmla="val 16667"/>
            </a:avLst>
          </a:prstGeom>
          <a:solidFill>
            <a:schemeClr val="accent1"/>
          </a:solidFill>
          <a:ln w="28575">
            <a:solidFill>
              <a:schemeClr val="tx2"/>
            </a:solidFill>
            <a:round/>
            <a:headEnd/>
            <a:tailEnd/>
          </a:ln>
          <a:effectLst>
            <a:outerShdw dist="107763" dir="13500000" algn="ctr" rotWithShape="0">
              <a:schemeClr val="bg2">
                <a:alpha val="50000"/>
              </a:schemeClr>
            </a:outerShdw>
          </a:effectLst>
        </p:spPr>
        <p:txBody>
          <a:bodyPr wrap="none">
            <a:spAutoFit/>
          </a:bodyPr>
          <a:lstStyle/>
          <a:p>
            <a:pPr algn="ctr"/>
            <a:r>
              <a:rPr lang="en-US" sz="2000" b="1" dirty="0">
                <a:solidFill>
                  <a:schemeClr val="tx2"/>
                </a:solidFill>
                <a:latin typeface="Tahoma" pitchFamily="34" charset="0"/>
              </a:rPr>
              <a:t>Dividends</a:t>
            </a:r>
          </a:p>
        </p:txBody>
      </p:sp>
      <p:sp>
        <p:nvSpPr>
          <p:cNvPr id="178203" name="AutoShape 27"/>
          <p:cNvSpPr>
            <a:spLocks noChangeArrowheads="1"/>
          </p:cNvSpPr>
          <p:nvPr/>
        </p:nvSpPr>
        <p:spPr bwMode="auto">
          <a:xfrm>
            <a:off x="304800" y="533400"/>
            <a:ext cx="1574800"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Sales revenues</a:t>
            </a:r>
          </a:p>
        </p:txBody>
      </p:sp>
      <p:sp>
        <p:nvSpPr>
          <p:cNvPr id="178204" name="AutoShape 28"/>
          <p:cNvSpPr>
            <a:spLocks noChangeArrowheads="1"/>
          </p:cNvSpPr>
          <p:nvPr/>
        </p:nvSpPr>
        <p:spPr bwMode="auto">
          <a:xfrm>
            <a:off x="2057400" y="1066800"/>
            <a:ext cx="2570163"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Operating costs and taxes</a:t>
            </a:r>
          </a:p>
        </p:txBody>
      </p:sp>
      <p:sp>
        <p:nvSpPr>
          <p:cNvPr id="178205" name="AutoShape 29"/>
          <p:cNvSpPr>
            <a:spLocks noChangeArrowheads="1"/>
          </p:cNvSpPr>
          <p:nvPr/>
        </p:nvSpPr>
        <p:spPr bwMode="auto">
          <a:xfrm>
            <a:off x="4038600" y="1600200"/>
            <a:ext cx="3951288"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Required investments in operating capital</a:t>
            </a:r>
          </a:p>
        </p:txBody>
      </p:sp>
      <p:sp>
        <p:nvSpPr>
          <p:cNvPr id="178206" name="Text Box 30"/>
          <p:cNvSpPr txBox="1">
            <a:spLocks noChangeArrowheads="1"/>
          </p:cNvSpPr>
          <p:nvPr/>
        </p:nvSpPr>
        <p:spPr bwMode="auto">
          <a:xfrm>
            <a:off x="1600200" y="1066800"/>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latin typeface="Tahoma" pitchFamily="34" charset="0"/>
                <a:cs typeface="Tahoma" pitchFamily="34" charset="0"/>
              </a:rPr>
              <a:t>−</a:t>
            </a:r>
          </a:p>
        </p:txBody>
      </p:sp>
      <p:sp>
        <p:nvSpPr>
          <p:cNvPr id="178207" name="Text Box 31"/>
          <p:cNvSpPr txBox="1">
            <a:spLocks noChangeArrowheads="1"/>
          </p:cNvSpPr>
          <p:nvPr/>
        </p:nvSpPr>
        <p:spPr bwMode="auto">
          <a:xfrm>
            <a:off x="3657600" y="1676400"/>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latin typeface="Tahoma" pitchFamily="34" charset="0"/>
                <a:cs typeface="Tahoma" pitchFamily="34" charset="0"/>
              </a:rPr>
              <a:t>−</a:t>
            </a:r>
          </a:p>
        </p:txBody>
      </p:sp>
      <p:sp>
        <p:nvSpPr>
          <p:cNvPr id="178208" name="Text Box 32"/>
          <p:cNvSpPr txBox="1">
            <a:spLocks noChangeArrowheads="1"/>
          </p:cNvSpPr>
          <p:nvPr/>
        </p:nvSpPr>
        <p:spPr bwMode="auto">
          <a:xfrm>
            <a:off x="5486400" y="2667000"/>
            <a:ext cx="371475" cy="366713"/>
          </a:xfrm>
          <a:prstGeom prst="rect">
            <a:avLst/>
          </a:prstGeom>
          <a:noFill/>
          <a:ln w="9525">
            <a:noFill/>
            <a:miter lim="800000"/>
            <a:headEnd/>
            <a:tailEnd/>
          </a:ln>
          <a:effectLst/>
        </p:spPr>
        <p:txBody>
          <a:bodyPr wrap="none">
            <a:spAutoFit/>
          </a:bodyPr>
          <a:lstStyle/>
          <a:p>
            <a:pPr>
              <a:spcBef>
                <a:spcPct val="50000"/>
              </a:spcBef>
            </a:pPr>
            <a:r>
              <a:rPr lang="en-US" b="1" dirty="0">
                <a:latin typeface="Tahoma" pitchFamily="34" charset="0"/>
                <a:cs typeface="Tahoma" pitchFamily="34" charset="0"/>
              </a:rPr>
              <a:t>=</a:t>
            </a:r>
          </a:p>
        </p:txBody>
      </p:sp>
      <p:cxnSp>
        <p:nvCxnSpPr>
          <p:cNvPr id="178210" name="AutoShape 34"/>
          <p:cNvCxnSpPr>
            <a:cxnSpLocks noChangeShapeType="1"/>
            <a:stCxn id="178190" idx="2"/>
            <a:endCxn id="178218" idx="0"/>
          </p:cNvCxnSpPr>
          <p:nvPr/>
        </p:nvCxnSpPr>
        <p:spPr bwMode="auto">
          <a:xfrm rot="5400000">
            <a:off x="3979863" y="3551238"/>
            <a:ext cx="336550" cy="0"/>
          </a:xfrm>
          <a:prstGeom prst="straightConnector1">
            <a:avLst/>
          </a:prstGeom>
          <a:noFill/>
          <a:ln w="28575">
            <a:solidFill>
              <a:schemeClr val="tx1"/>
            </a:solidFill>
            <a:round/>
            <a:headEnd/>
            <a:tailEnd type="triangle" w="med" len="med"/>
          </a:ln>
          <a:effectLst/>
        </p:spPr>
      </p:cxnSp>
      <p:cxnSp>
        <p:nvCxnSpPr>
          <p:cNvPr id="178211" name="AutoShape 35"/>
          <p:cNvCxnSpPr>
            <a:cxnSpLocks noChangeShapeType="1"/>
            <a:stCxn id="178203" idx="2"/>
            <a:endCxn id="178206" idx="1"/>
          </p:cNvCxnSpPr>
          <p:nvPr/>
        </p:nvCxnSpPr>
        <p:spPr bwMode="auto">
          <a:xfrm rot="16200000" flipH="1">
            <a:off x="1198562" y="833438"/>
            <a:ext cx="295275" cy="508000"/>
          </a:xfrm>
          <a:prstGeom prst="bentConnector2">
            <a:avLst/>
          </a:prstGeom>
          <a:noFill/>
          <a:ln w="28575">
            <a:solidFill>
              <a:schemeClr val="tx1"/>
            </a:solidFill>
            <a:miter lim="800000"/>
            <a:headEnd/>
            <a:tailEnd type="triangle" w="med" len="med"/>
          </a:ln>
          <a:effectLst/>
        </p:spPr>
      </p:cxnSp>
      <p:cxnSp>
        <p:nvCxnSpPr>
          <p:cNvPr id="178212" name="AutoShape 36"/>
          <p:cNvCxnSpPr>
            <a:cxnSpLocks noChangeShapeType="1"/>
            <a:stCxn id="178204" idx="2"/>
            <a:endCxn id="178207" idx="1"/>
          </p:cNvCxnSpPr>
          <p:nvPr/>
        </p:nvCxnSpPr>
        <p:spPr bwMode="auto">
          <a:xfrm rot="16200000" flipH="1">
            <a:off x="3314700" y="1501775"/>
            <a:ext cx="371475" cy="314325"/>
          </a:xfrm>
          <a:prstGeom prst="bentConnector2">
            <a:avLst/>
          </a:prstGeom>
          <a:noFill/>
          <a:ln w="28575">
            <a:solidFill>
              <a:schemeClr val="tx1"/>
            </a:solidFill>
            <a:miter lim="800000"/>
            <a:headEnd/>
            <a:tailEnd type="triangle" w="med" len="med"/>
          </a:ln>
          <a:effectLst/>
        </p:spPr>
      </p:cxnSp>
      <p:cxnSp>
        <p:nvCxnSpPr>
          <p:cNvPr id="178213" name="AutoShape 37"/>
          <p:cNvCxnSpPr>
            <a:cxnSpLocks noChangeShapeType="1"/>
            <a:stCxn id="178205" idx="3"/>
            <a:endCxn id="178217" idx="3"/>
          </p:cNvCxnSpPr>
          <p:nvPr/>
        </p:nvCxnSpPr>
        <p:spPr bwMode="auto">
          <a:xfrm flipH="1">
            <a:off x="6897688" y="1797050"/>
            <a:ext cx="1106487" cy="1066800"/>
          </a:xfrm>
          <a:prstGeom prst="bentConnector3">
            <a:avLst>
              <a:gd name="adj1" fmla="val -19227"/>
            </a:avLst>
          </a:prstGeom>
          <a:noFill/>
          <a:ln w="28575">
            <a:solidFill>
              <a:schemeClr val="tx1"/>
            </a:solidFill>
            <a:miter lim="800000"/>
            <a:headEnd/>
            <a:tailEnd type="triangle" w="med" len="med"/>
          </a:ln>
          <a:effectLst/>
        </p:spPr>
      </p:cxnSp>
      <p:sp>
        <p:nvSpPr>
          <p:cNvPr id="178214" name="AutoShape 38"/>
          <p:cNvSpPr>
            <a:spLocks noChangeArrowheads="1"/>
          </p:cNvSpPr>
          <p:nvPr/>
        </p:nvSpPr>
        <p:spPr bwMode="auto">
          <a:xfrm rot="12961100">
            <a:off x="6400800" y="5867400"/>
            <a:ext cx="838200" cy="228600"/>
          </a:xfrm>
          <a:prstGeom prst="notchedRightArrow">
            <a:avLst>
              <a:gd name="adj1" fmla="val 50000"/>
              <a:gd name="adj2" fmla="val 91667"/>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178215" name="Text Box 39"/>
          <p:cNvSpPr txBox="1">
            <a:spLocks noChangeArrowheads="1"/>
          </p:cNvSpPr>
          <p:nvPr/>
        </p:nvSpPr>
        <p:spPr bwMode="auto">
          <a:xfrm>
            <a:off x="2362200" y="83403"/>
            <a:ext cx="4800600" cy="830997"/>
          </a:xfrm>
          <a:prstGeom prst="rect">
            <a:avLst/>
          </a:prstGeom>
          <a:noFill/>
          <a:ln w="9525">
            <a:noFill/>
            <a:miter lim="800000"/>
            <a:headEnd/>
            <a:tailEnd/>
          </a:ln>
          <a:effectLst/>
        </p:spPr>
        <p:txBody>
          <a:bodyPr wrap="square">
            <a:spAutoFit/>
          </a:bodyPr>
          <a:lstStyle/>
          <a:p>
            <a:pPr>
              <a:spcBef>
                <a:spcPct val="50000"/>
              </a:spcBef>
            </a:pPr>
            <a:r>
              <a:rPr lang="en-US" sz="2400" b="1" dirty="0" smtClean="0">
                <a:solidFill>
                  <a:schemeClr val="tx2"/>
                </a:solidFill>
                <a:latin typeface="Tahoma" pitchFamily="34" charset="0"/>
              </a:rPr>
              <a:t>Uses of Free </a:t>
            </a:r>
            <a:r>
              <a:rPr lang="en-US" sz="2400" b="1" dirty="0">
                <a:solidFill>
                  <a:schemeClr val="tx2"/>
                </a:solidFill>
                <a:latin typeface="Tahoma" pitchFamily="34" charset="0"/>
              </a:rPr>
              <a:t>Cash Flow: </a:t>
            </a:r>
            <a:r>
              <a:rPr lang="en-US" sz="2400" b="1" dirty="0" smtClean="0">
                <a:solidFill>
                  <a:schemeClr val="tx2"/>
                </a:solidFill>
                <a:latin typeface="Tahoma" pitchFamily="34" charset="0"/>
              </a:rPr>
              <a:t>Distributions </a:t>
            </a:r>
            <a:r>
              <a:rPr lang="en-US" sz="2400" b="1" dirty="0">
                <a:solidFill>
                  <a:schemeClr val="tx2"/>
                </a:solidFill>
                <a:latin typeface="Tahoma" pitchFamily="34" charset="0"/>
              </a:rPr>
              <a:t>to Shareholders</a:t>
            </a:r>
          </a:p>
        </p:txBody>
      </p:sp>
      <p:sp>
        <p:nvSpPr>
          <p:cNvPr id="178216" name="AutoShape 40"/>
          <p:cNvSpPr>
            <a:spLocks noChangeArrowheads="1"/>
          </p:cNvSpPr>
          <p:nvPr/>
        </p:nvSpPr>
        <p:spPr bwMode="auto">
          <a:xfrm>
            <a:off x="7315200" y="4800600"/>
            <a:ext cx="1366838" cy="933450"/>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Purchase of</a:t>
            </a:r>
          </a:p>
          <a:p>
            <a:pPr algn="ctr"/>
            <a:r>
              <a:rPr lang="en-US" sz="1600" dirty="0">
                <a:latin typeface="Tahoma" pitchFamily="34" charset="0"/>
              </a:rPr>
              <a:t>short-term</a:t>
            </a:r>
          </a:p>
          <a:p>
            <a:pPr algn="ctr"/>
            <a:r>
              <a:rPr lang="en-US" sz="1600" dirty="0">
                <a:latin typeface="Tahoma" pitchFamily="34" charset="0"/>
              </a:rPr>
              <a:t>investments</a:t>
            </a:r>
          </a:p>
        </p:txBody>
      </p:sp>
      <p:sp>
        <p:nvSpPr>
          <p:cNvPr id="178217" name="AutoShape 41"/>
          <p:cNvSpPr>
            <a:spLocks noChangeArrowheads="1"/>
          </p:cNvSpPr>
          <p:nvPr/>
        </p:nvSpPr>
        <p:spPr bwMode="auto">
          <a:xfrm>
            <a:off x="5943600" y="2667000"/>
            <a:ext cx="939800"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Sources</a:t>
            </a:r>
          </a:p>
        </p:txBody>
      </p:sp>
      <p:sp>
        <p:nvSpPr>
          <p:cNvPr id="178218" name="AutoShape 42"/>
          <p:cNvSpPr>
            <a:spLocks noChangeArrowheads="1"/>
          </p:cNvSpPr>
          <p:nvPr/>
        </p:nvSpPr>
        <p:spPr bwMode="auto">
          <a:xfrm>
            <a:off x="3817938" y="3733800"/>
            <a:ext cx="660400" cy="392113"/>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Uses</a:t>
            </a:r>
          </a:p>
        </p:txBody>
      </p:sp>
      <p:cxnSp>
        <p:nvCxnSpPr>
          <p:cNvPr id="178221" name="AutoShape 45"/>
          <p:cNvCxnSpPr>
            <a:cxnSpLocks noChangeShapeType="1"/>
            <a:stCxn id="178218" idx="2"/>
            <a:endCxn id="178192" idx="0"/>
          </p:cNvCxnSpPr>
          <p:nvPr/>
        </p:nvCxnSpPr>
        <p:spPr bwMode="auto">
          <a:xfrm flipH="1">
            <a:off x="908050" y="4140200"/>
            <a:ext cx="3240088" cy="646113"/>
          </a:xfrm>
          <a:prstGeom prst="straightConnector1">
            <a:avLst/>
          </a:prstGeom>
          <a:noFill/>
          <a:ln w="28575">
            <a:solidFill>
              <a:schemeClr val="tx1"/>
            </a:solidFill>
            <a:round/>
            <a:headEnd/>
            <a:tailEnd type="triangle" w="med" len="med"/>
          </a:ln>
          <a:effectLst/>
        </p:spPr>
      </p:cxnSp>
      <p:cxnSp>
        <p:nvCxnSpPr>
          <p:cNvPr id="178222" name="AutoShape 46"/>
          <p:cNvCxnSpPr>
            <a:cxnSpLocks noChangeShapeType="1"/>
            <a:stCxn id="178218" idx="2"/>
            <a:endCxn id="178194" idx="0"/>
          </p:cNvCxnSpPr>
          <p:nvPr/>
        </p:nvCxnSpPr>
        <p:spPr bwMode="auto">
          <a:xfrm flipH="1">
            <a:off x="2409825" y="4140200"/>
            <a:ext cx="1738313" cy="782638"/>
          </a:xfrm>
          <a:prstGeom prst="straightConnector1">
            <a:avLst/>
          </a:prstGeom>
          <a:noFill/>
          <a:ln w="28575">
            <a:solidFill>
              <a:schemeClr val="tx1"/>
            </a:solidFill>
            <a:round/>
            <a:headEnd/>
            <a:tailEnd type="triangle" w="med" len="med"/>
          </a:ln>
          <a:effectLst/>
        </p:spPr>
      </p:cxnSp>
      <p:cxnSp>
        <p:nvCxnSpPr>
          <p:cNvPr id="178223" name="AutoShape 47"/>
          <p:cNvCxnSpPr>
            <a:cxnSpLocks noChangeShapeType="1"/>
            <a:stCxn id="178218" idx="2"/>
            <a:endCxn id="178195" idx="0"/>
          </p:cNvCxnSpPr>
          <p:nvPr/>
        </p:nvCxnSpPr>
        <p:spPr bwMode="auto">
          <a:xfrm>
            <a:off x="4148138" y="4140200"/>
            <a:ext cx="0" cy="884238"/>
          </a:xfrm>
          <a:prstGeom prst="straightConnector1">
            <a:avLst/>
          </a:prstGeom>
          <a:noFill/>
          <a:ln w="28575">
            <a:solidFill>
              <a:schemeClr val="tx1"/>
            </a:solidFill>
            <a:round/>
            <a:headEnd/>
            <a:tailEnd type="triangle" w="med" len="med"/>
          </a:ln>
          <a:effectLst/>
        </p:spPr>
      </p:cxnSp>
      <p:cxnSp>
        <p:nvCxnSpPr>
          <p:cNvPr id="178224" name="AutoShape 48"/>
          <p:cNvCxnSpPr>
            <a:cxnSpLocks noChangeShapeType="1"/>
            <a:stCxn id="178218" idx="2"/>
            <a:endCxn id="178193" idx="0"/>
          </p:cNvCxnSpPr>
          <p:nvPr/>
        </p:nvCxnSpPr>
        <p:spPr bwMode="auto">
          <a:xfrm>
            <a:off x="4148138" y="4140200"/>
            <a:ext cx="1949450" cy="714375"/>
          </a:xfrm>
          <a:prstGeom prst="straightConnector1">
            <a:avLst/>
          </a:prstGeom>
          <a:noFill/>
          <a:ln w="28575">
            <a:solidFill>
              <a:schemeClr val="tx1"/>
            </a:solidFill>
            <a:round/>
            <a:headEnd/>
            <a:tailEnd type="triangle" w="med" len="med"/>
          </a:ln>
          <a:effectLst/>
        </p:spPr>
      </p:cxnSp>
      <p:cxnSp>
        <p:nvCxnSpPr>
          <p:cNvPr id="178225" name="AutoShape 49"/>
          <p:cNvCxnSpPr>
            <a:cxnSpLocks noChangeShapeType="1"/>
            <a:stCxn id="178218" idx="2"/>
            <a:endCxn id="178216" idx="0"/>
          </p:cNvCxnSpPr>
          <p:nvPr/>
        </p:nvCxnSpPr>
        <p:spPr bwMode="auto">
          <a:xfrm>
            <a:off x="4148138" y="4140200"/>
            <a:ext cx="3851275" cy="646113"/>
          </a:xfrm>
          <a:prstGeom prst="straightConnector1">
            <a:avLst/>
          </a:prstGeom>
          <a:noFill/>
          <a:ln w="28575">
            <a:solidFill>
              <a:schemeClr val="tx1"/>
            </a:solidFill>
            <a:round/>
            <a:headEnd/>
            <a:tailEnd type="triangle" w="med" len="med"/>
          </a:ln>
          <a:effectLst/>
        </p:spPr>
      </p:cxnSp>
      <p:sp>
        <p:nvSpPr>
          <p:cNvPr id="178227" name="AutoShape 51"/>
          <p:cNvSpPr>
            <a:spLocks noChangeArrowheads="1"/>
          </p:cNvSpPr>
          <p:nvPr/>
        </p:nvSpPr>
        <p:spPr bwMode="auto">
          <a:xfrm rot="-2828153">
            <a:off x="2971800" y="5867400"/>
            <a:ext cx="838200" cy="228600"/>
          </a:xfrm>
          <a:prstGeom prst="notchedRightArrow">
            <a:avLst>
              <a:gd name="adj1" fmla="val 50000"/>
              <a:gd name="adj2" fmla="val 91667"/>
            </a:avLst>
          </a:prstGeom>
          <a:solidFill>
            <a:schemeClr val="tx2"/>
          </a:solidFill>
          <a:ln w="9525" algn="ctr">
            <a:solidFill>
              <a:schemeClr val="tx1"/>
            </a:solidFill>
            <a:miter lim="800000"/>
            <a:headEnd/>
            <a:tailEnd/>
          </a:ln>
          <a:effectLst/>
        </p:spPr>
        <p:txBody>
          <a:bodyPr wrap="none" anchor="ctr"/>
          <a:lstStyle/>
          <a:p>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Stock Repurchase vs. Cash Dividend</a:t>
            </a:r>
            <a:endParaRPr lang="en-US" sz="3600" dirty="0"/>
          </a:p>
        </p:txBody>
      </p:sp>
      <p:sp>
        <p:nvSpPr>
          <p:cNvPr id="3" name="Content Placeholder 2"/>
          <p:cNvSpPr>
            <a:spLocks noGrp="1"/>
          </p:cNvSpPr>
          <p:nvPr>
            <p:ph idx="1"/>
          </p:nvPr>
        </p:nvSpPr>
        <p:spPr/>
        <p:txBody>
          <a:bodyPr/>
          <a:lstStyle/>
          <a:p>
            <a:r>
              <a:rPr lang="en-US" dirty="0" smtClean="0"/>
              <a:t>Stock Repurchase:</a:t>
            </a:r>
          </a:p>
          <a:p>
            <a:pPr lvl="1"/>
            <a:r>
              <a:rPr lang="en-US" dirty="0" smtClean="0"/>
              <a:t>Stock price doesn’t fall at time of repurchase.</a:t>
            </a:r>
          </a:p>
          <a:p>
            <a:pPr lvl="1"/>
            <a:r>
              <a:rPr lang="en-US" dirty="0" smtClean="0"/>
              <a:t>Number of outstanding shares falls.</a:t>
            </a:r>
          </a:p>
          <a:p>
            <a:r>
              <a:rPr lang="en-US" dirty="0" smtClean="0"/>
              <a:t>Cash Dividend:</a:t>
            </a:r>
          </a:p>
          <a:p>
            <a:pPr lvl="1"/>
            <a:r>
              <a:rPr lang="en-US" dirty="0" smtClean="0"/>
              <a:t>Stock price falls by amount of dividend on ex-dividend date</a:t>
            </a:r>
          </a:p>
          <a:p>
            <a:pPr lvl="1"/>
            <a:r>
              <a:rPr lang="en-US" dirty="0" smtClean="0"/>
              <a:t>Number of shares doesn’t change</a:t>
            </a:r>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30</a:t>
            </a:fld>
            <a:endParaRPr lang="en-US" dirty="0"/>
          </a:p>
        </p:txBody>
      </p:sp>
    </p:spTree>
    <p:extLst>
      <p:ext uri="{BB962C8B-B14F-4D97-AF65-F5344CB8AC3E}">
        <p14:creationId xmlns:p14="http://schemas.microsoft.com/office/powerpoint/2010/main" val="3242755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Intrinsic Stock Value Over Time: Repurchase vs. Dividends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8870014"/>
              </p:ext>
            </p:extLst>
          </p:nvPr>
        </p:nvGraphicFramePr>
        <p:xfrm>
          <a:off x="1219200" y="2133600"/>
          <a:ext cx="7010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95B4CE5C-E05F-4D8E-9BC3-C596FACFB82D}" type="slidenum">
              <a:rPr lang="en-US" smtClean="0"/>
              <a:pPr/>
              <a:t>31</a:t>
            </a:fld>
            <a:endParaRPr lang="en-US" dirty="0"/>
          </a:p>
        </p:txBody>
      </p:sp>
    </p:spTree>
    <p:extLst>
      <p:ext uri="{BB962C8B-B14F-4D97-AF65-F5344CB8AC3E}">
        <p14:creationId xmlns:p14="http://schemas.microsoft.com/office/powerpoint/2010/main" val="8276361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F4A52AE-9E73-4358-AA05-16A8F25DE901}" type="slidenum">
              <a:rPr lang="en-US"/>
              <a:pPr/>
              <a:t>32</a:t>
            </a:fld>
            <a:endParaRPr lang="en-US" dirty="0"/>
          </a:p>
        </p:txBody>
      </p:sp>
      <p:sp>
        <p:nvSpPr>
          <p:cNvPr id="209922" name="Rectangle 2"/>
          <p:cNvSpPr>
            <a:spLocks noGrp="1" noChangeArrowheads="1"/>
          </p:cNvSpPr>
          <p:nvPr>
            <p:ph type="title"/>
          </p:nvPr>
        </p:nvSpPr>
        <p:spPr/>
        <p:txBody>
          <a:bodyPr/>
          <a:lstStyle/>
          <a:p>
            <a:r>
              <a:rPr lang="en-US" dirty="0"/>
              <a:t>Advantages of Repurchases</a:t>
            </a:r>
          </a:p>
        </p:txBody>
      </p:sp>
      <p:sp>
        <p:nvSpPr>
          <p:cNvPr id="209923" name="Rectangle 3"/>
          <p:cNvSpPr>
            <a:spLocks noGrp="1" noChangeArrowheads="1"/>
          </p:cNvSpPr>
          <p:nvPr>
            <p:ph type="body" idx="1"/>
          </p:nvPr>
        </p:nvSpPr>
        <p:spPr/>
        <p:txBody>
          <a:bodyPr/>
          <a:lstStyle/>
          <a:p>
            <a:pPr>
              <a:lnSpc>
                <a:spcPct val="90000"/>
              </a:lnSpc>
            </a:pPr>
            <a:r>
              <a:rPr lang="en-US" sz="2000" dirty="0"/>
              <a:t>Stockholders may take as a positive signal--management thinks stock is undervalued</a:t>
            </a:r>
            <a:r>
              <a:rPr lang="en-US" sz="2000" dirty="0" smtClean="0"/>
              <a:t>.</a:t>
            </a:r>
          </a:p>
          <a:p>
            <a:pPr>
              <a:lnSpc>
                <a:spcPct val="90000"/>
              </a:lnSpc>
            </a:pPr>
            <a:r>
              <a:rPr lang="en-US" sz="2000" dirty="0" smtClean="0"/>
              <a:t>Stockholders </a:t>
            </a:r>
            <a:r>
              <a:rPr lang="en-US" sz="2000" dirty="0"/>
              <a:t>can choose to sell or not</a:t>
            </a:r>
            <a:r>
              <a:rPr lang="en-US" sz="2000" dirty="0" smtClean="0"/>
              <a:t>.</a:t>
            </a:r>
          </a:p>
          <a:p>
            <a:pPr>
              <a:lnSpc>
                <a:spcPct val="90000"/>
              </a:lnSpc>
            </a:pPr>
            <a:r>
              <a:rPr lang="en-US" sz="2000" dirty="0"/>
              <a:t>Proceeds received are capital gains rather than higher-taxed dividends</a:t>
            </a:r>
            <a:r>
              <a:rPr lang="en-US" sz="2000" dirty="0" smtClean="0"/>
              <a:t>.</a:t>
            </a:r>
            <a:endParaRPr lang="en-US" sz="2000" dirty="0"/>
          </a:p>
          <a:p>
            <a:pPr>
              <a:lnSpc>
                <a:spcPct val="90000"/>
              </a:lnSpc>
            </a:pPr>
            <a:r>
              <a:rPr lang="en-US" sz="2000" dirty="0"/>
              <a:t>Helps avoid setting a high dividend that cannot be maintained. </a:t>
            </a:r>
          </a:p>
          <a:p>
            <a:pPr>
              <a:lnSpc>
                <a:spcPct val="90000"/>
              </a:lnSpc>
            </a:pPr>
            <a:r>
              <a:rPr lang="en-US" sz="2000" dirty="0" smtClean="0"/>
              <a:t>Company has more flexibility in adjusting the total distribution than it would if the entire distribution were in the form of cash dividends, because repurchase can be varied from year to year without giving adverse signal.</a:t>
            </a:r>
          </a:p>
          <a:p>
            <a:pPr>
              <a:lnSpc>
                <a:spcPct val="90000"/>
              </a:lnSpc>
            </a:pPr>
            <a:r>
              <a:rPr lang="en-US" sz="2000" dirty="0" smtClean="0"/>
              <a:t>Repurchases can be used to produce large-scale changes in capital structure.</a:t>
            </a:r>
          </a:p>
          <a:p>
            <a:pPr>
              <a:lnSpc>
                <a:spcPct val="90000"/>
              </a:lnSpc>
            </a:pPr>
            <a:r>
              <a:rPr lang="en-US" sz="2000" dirty="0" smtClean="0"/>
              <a:t>Repurchased shares (treasury stock) can be used later when employees exercise their stock options.</a:t>
            </a:r>
            <a:endParaRPr lang="en-US" sz="20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CD6F263-C88D-4139-997F-EE4B2CF93482}" type="slidenum">
              <a:rPr lang="en-US"/>
              <a:pPr/>
              <a:t>33</a:t>
            </a:fld>
            <a:endParaRPr lang="en-US" dirty="0"/>
          </a:p>
        </p:txBody>
      </p:sp>
      <p:sp>
        <p:nvSpPr>
          <p:cNvPr id="211970" name="Rectangle 2"/>
          <p:cNvSpPr>
            <a:spLocks noGrp="1" noChangeArrowheads="1"/>
          </p:cNvSpPr>
          <p:nvPr>
            <p:ph type="title"/>
          </p:nvPr>
        </p:nvSpPr>
        <p:spPr/>
        <p:txBody>
          <a:bodyPr/>
          <a:lstStyle/>
          <a:p>
            <a:r>
              <a:rPr lang="en-US" dirty="0"/>
              <a:t>Disadvantages of Repurchases</a:t>
            </a:r>
          </a:p>
        </p:txBody>
      </p:sp>
      <p:sp>
        <p:nvSpPr>
          <p:cNvPr id="211971" name="Rectangle 3"/>
          <p:cNvSpPr>
            <a:spLocks noGrp="1" noChangeArrowheads="1"/>
          </p:cNvSpPr>
          <p:nvPr>
            <p:ph type="body" idx="1"/>
          </p:nvPr>
        </p:nvSpPr>
        <p:spPr/>
        <p:txBody>
          <a:bodyPr/>
          <a:lstStyle/>
          <a:p>
            <a:r>
              <a:rPr lang="en-US" sz="2400" dirty="0" smtClean="0"/>
              <a:t>Cash dividends are generally dependable, but repurchases are not.</a:t>
            </a:r>
          </a:p>
          <a:p>
            <a:r>
              <a:rPr lang="en-US" sz="2400" dirty="0" smtClean="0"/>
              <a:t>The selling stockholders may not be fully aware of all the implications of a repurchase.</a:t>
            </a:r>
          </a:p>
          <a:p>
            <a:r>
              <a:rPr lang="en-US" sz="2400" dirty="0" smtClean="0"/>
              <a:t>The corporation may pay too much for the repurchased stock – to the disadvantage of remaining stockholders.</a:t>
            </a:r>
            <a:endParaRPr lang="en-US" sz="2400" dirty="0"/>
          </a:p>
          <a:p>
            <a:r>
              <a:rPr lang="en-US" sz="2400" dirty="0"/>
              <a:t>IRS could impose penalties if repurchases were primarily to avoid taxes on dividends.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Comparison of Cash Dividends vs. Stock Repurchases</a:t>
            </a:r>
            <a:endParaRPr lang="en-US" sz="3600" dirty="0"/>
          </a:p>
        </p:txBody>
      </p:sp>
      <p:sp>
        <p:nvSpPr>
          <p:cNvPr id="3" name="Content Placeholder 2"/>
          <p:cNvSpPr>
            <a:spLocks noGrp="1"/>
          </p:cNvSpPr>
          <p:nvPr>
            <p:ph idx="1"/>
          </p:nvPr>
        </p:nvSpPr>
        <p:spPr/>
        <p:txBody>
          <a:bodyPr/>
          <a:lstStyle/>
          <a:p>
            <a:pPr lvl="0"/>
            <a:r>
              <a:rPr lang="en-US" sz="1800" dirty="0"/>
              <a:t>Because of the deferred tax on capital gains, repurchases have a tax advantage over dividends as a way to distribute income to stockholders. In addition, stockholders have a choice whether to sell or not. On the other hand, dividends are more dependable and are thus better suited for those who need a steady source of income.</a:t>
            </a:r>
          </a:p>
          <a:p>
            <a:pPr lvl="0"/>
            <a:r>
              <a:rPr lang="en-US" sz="1800" dirty="0"/>
              <a:t>Because of clientele and signaling effect, companies should not vary their cash dividends too often. But the “proper” dividend in the sense of the residual distribution model varies because investment opportunities and cash flows vary over time. To reconcile, a firm can set its dividend low enough to keep dividend payments from constraining operations and then use repurchases on a more or less regular basis to distribute excess cash.</a:t>
            </a:r>
          </a:p>
          <a:p>
            <a:pPr lvl="0"/>
            <a:r>
              <a:rPr lang="en-US" sz="1800" dirty="0"/>
              <a:t>Repurchases are also useful when a firm wants to make a large shift in its capital structure, wants to distribute cash from a one-time event such as the sale of a division; or wants to obtain shares for use in an employee stock option plan.</a:t>
            </a:r>
          </a:p>
          <a:p>
            <a:pPr marL="0" indent="0">
              <a:buNone/>
            </a:pPr>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34</a:t>
            </a:fld>
            <a:endParaRPr lang="en-US" dirty="0"/>
          </a:p>
        </p:txBody>
      </p:sp>
    </p:spTree>
    <p:extLst>
      <p:ext uri="{BB962C8B-B14F-4D97-AF65-F5344CB8AC3E}">
        <p14:creationId xmlns:p14="http://schemas.microsoft.com/office/powerpoint/2010/main" val="2244411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14-12 Summarizing the Distribution Policy Decision</a:t>
            </a:r>
            <a:endParaRPr lang="en-US" sz="2400" dirty="0"/>
          </a:p>
        </p:txBody>
      </p:sp>
      <p:sp>
        <p:nvSpPr>
          <p:cNvPr id="3" name="Content Placeholder 2"/>
          <p:cNvSpPr>
            <a:spLocks noGrp="1"/>
          </p:cNvSpPr>
          <p:nvPr>
            <p:ph idx="1"/>
          </p:nvPr>
        </p:nvSpPr>
        <p:spPr/>
        <p:txBody>
          <a:bodyPr/>
          <a:lstStyle/>
          <a:p>
            <a:r>
              <a:rPr lang="en-US" sz="2000" dirty="0"/>
              <a:t>The effects of asymmetric information suggests that, to the extent possible, managers should avoid both new common stock sales (SEO) and dividend cuts, because both actions tend to lower the stock price.</a:t>
            </a:r>
          </a:p>
          <a:p>
            <a:r>
              <a:rPr lang="en-US" sz="2000" dirty="0"/>
              <a:t>To summarize, many firms’ dividend policies are consistent with the life-cycle theory:</a:t>
            </a:r>
          </a:p>
          <a:p>
            <a:pPr lvl="1"/>
            <a:r>
              <a:rPr lang="en-US" sz="1600" dirty="0"/>
              <a:t>Younger firms with many investment opportunities but relatively low cash flows reinvest their earnings so that they can avoid the large flotation costs associated with raising external capital; As firms mature and begin to generate more cash flows, they tend to pay more dividends and issue more debt as a way to “bond” their cash flows and thereby reduce the agency costs of free cash flow.</a:t>
            </a:r>
          </a:p>
          <a:p>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35</a:t>
            </a:fld>
            <a:endParaRPr lang="en-US" dirty="0"/>
          </a:p>
        </p:txBody>
      </p:sp>
    </p:spTree>
    <p:extLst>
      <p:ext uri="{BB962C8B-B14F-4D97-AF65-F5344CB8AC3E}">
        <p14:creationId xmlns:p14="http://schemas.microsoft.com/office/powerpoint/2010/main" val="2094902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Survey of Financial Executives on Dividend Policy Decision</a:t>
            </a:r>
            <a:endParaRPr lang="en-US" sz="3600" dirty="0"/>
          </a:p>
        </p:txBody>
      </p:sp>
      <p:sp>
        <p:nvSpPr>
          <p:cNvPr id="3" name="Content Placeholder 2"/>
          <p:cNvSpPr>
            <a:spLocks noGrp="1"/>
          </p:cNvSpPr>
          <p:nvPr>
            <p:ph idx="1"/>
          </p:nvPr>
        </p:nvSpPr>
        <p:spPr/>
        <p:txBody>
          <a:bodyPr/>
          <a:lstStyle/>
          <a:p>
            <a:pPr lvl="0"/>
            <a:r>
              <a:rPr lang="en-US" sz="2000" dirty="0"/>
              <a:t>It is extremely </a:t>
            </a:r>
            <a:r>
              <a:rPr lang="en-US" sz="2000" dirty="0" smtClean="0"/>
              <a:t>important to </a:t>
            </a:r>
            <a:r>
              <a:rPr lang="en-US" sz="2000" dirty="0"/>
              <a:t>maintain dividends but much less important to initiate or increase dividend payments;</a:t>
            </a:r>
          </a:p>
          <a:p>
            <a:pPr lvl="0"/>
            <a:r>
              <a:rPr lang="en-US" sz="2000" dirty="0"/>
              <a:t>The cash distribution decisions are much less important than capital budgeting decisions;</a:t>
            </a:r>
          </a:p>
          <a:p>
            <a:pPr lvl="0"/>
            <a:r>
              <a:rPr lang="en-US" sz="2000" dirty="0"/>
              <a:t>Mangers like the flexibility provided by repurchase instead of regular dividends. They tend to repurchase shares when they believe their stock price is undervalued, and they believe that shareholders view repurchases as positive signals;</a:t>
            </a:r>
          </a:p>
          <a:p>
            <a:pPr lvl="0"/>
            <a:r>
              <a:rPr lang="en-US" sz="2000" dirty="0"/>
              <a:t>In general, the different taxation of dividends and repurchases is not a major factor when a company chooses how to distribute cash to investors.</a:t>
            </a:r>
          </a:p>
          <a:p>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36</a:t>
            </a:fld>
            <a:endParaRPr lang="en-US" dirty="0"/>
          </a:p>
        </p:txBody>
      </p:sp>
    </p:spTree>
    <p:extLst>
      <p:ext uri="{BB962C8B-B14F-4D97-AF65-F5344CB8AC3E}">
        <p14:creationId xmlns:p14="http://schemas.microsoft.com/office/powerpoint/2010/main" val="3812625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DEBE4F5-1A29-434D-847C-BA046B6B81BE}" type="slidenum">
              <a:rPr lang="en-US"/>
              <a:pPr/>
              <a:t>37</a:t>
            </a:fld>
            <a:endParaRPr lang="en-US" dirty="0"/>
          </a:p>
        </p:txBody>
      </p:sp>
      <p:sp>
        <p:nvSpPr>
          <p:cNvPr id="101381" name="Rectangle 5"/>
          <p:cNvSpPr>
            <a:spLocks noGrp="1" noChangeArrowheads="1"/>
          </p:cNvSpPr>
          <p:nvPr>
            <p:ph type="title"/>
          </p:nvPr>
        </p:nvSpPr>
        <p:spPr/>
        <p:txBody>
          <a:bodyPr/>
          <a:lstStyle/>
          <a:p>
            <a:r>
              <a:rPr lang="en-US" sz="3200" dirty="0" smtClean="0"/>
              <a:t>14-13 Stock Splits and </a:t>
            </a:r>
            <a:r>
              <a:rPr lang="en-US" sz="3200" dirty="0"/>
              <a:t>Stock </a:t>
            </a:r>
            <a:r>
              <a:rPr lang="en-US" sz="3200" dirty="0" smtClean="0"/>
              <a:t>Dividends</a:t>
            </a:r>
            <a:endParaRPr lang="en-US" sz="3200" dirty="0"/>
          </a:p>
        </p:txBody>
      </p:sp>
      <p:sp>
        <p:nvSpPr>
          <p:cNvPr id="101382" name="Rectangle 6"/>
          <p:cNvSpPr>
            <a:spLocks noGrp="1" noChangeArrowheads="1"/>
          </p:cNvSpPr>
          <p:nvPr>
            <p:ph type="body" idx="1"/>
          </p:nvPr>
        </p:nvSpPr>
        <p:spPr/>
        <p:txBody>
          <a:bodyPr/>
          <a:lstStyle/>
          <a:p>
            <a:r>
              <a:rPr lang="en-US" sz="2400" dirty="0"/>
              <a:t>Stock dividend:  Firm issues new shares in lieu of paying a cash dividend.  If 10</a:t>
            </a:r>
            <a:r>
              <a:rPr lang="en-US" sz="2400" dirty="0" smtClean="0"/>
              <a:t>% stock dividend, </a:t>
            </a:r>
            <a:r>
              <a:rPr lang="en-US" sz="2400" dirty="0"/>
              <a:t>get 10 </a:t>
            </a:r>
            <a:r>
              <a:rPr lang="en-US" sz="2400" dirty="0" smtClean="0"/>
              <a:t>additional shares </a:t>
            </a:r>
            <a:r>
              <a:rPr lang="en-US" sz="2400" dirty="0"/>
              <a:t>for each 100 shares </a:t>
            </a:r>
            <a:r>
              <a:rPr lang="en-US" sz="2400" dirty="0" smtClean="0"/>
              <a:t>owned, price/share drops proportionately.</a:t>
            </a:r>
            <a:endParaRPr lang="en-US" sz="2400" dirty="0"/>
          </a:p>
          <a:p>
            <a:r>
              <a:rPr lang="en-US" sz="2400" dirty="0"/>
              <a:t>Stock split:  Firm increases the number of shares outstanding</a:t>
            </a:r>
            <a:r>
              <a:rPr lang="en-US" sz="2400" dirty="0" smtClean="0"/>
              <a:t>, e.g. for a 2-for-1 split, 1 share becomes 2 shares, price/share cut in half.</a:t>
            </a:r>
          </a:p>
          <a:p>
            <a:pPr lvl="1"/>
            <a:r>
              <a:rPr lang="en-US" sz="2400" dirty="0" smtClean="0"/>
              <a:t>Reverse split: e.g. 1-for-10, 10 shares become 1 share, price/share would be 10 times of the before-reverse-split price.</a:t>
            </a:r>
            <a:endParaRPr lang="en-US" sz="240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2D9C8DF-88F1-4380-B8C3-2FF2863C3F35}" type="slidenum">
              <a:rPr lang="en-US"/>
              <a:pPr/>
              <a:t>38</a:t>
            </a:fld>
            <a:endParaRPr lang="en-US" dirty="0"/>
          </a:p>
        </p:txBody>
      </p:sp>
      <p:sp>
        <p:nvSpPr>
          <p:cNvPr id="103429" name="Rectangle 5"/>
          <p:cNvSpPr>
            <a:spLocks noGrp="1" noChangeArrowheads="1"/>
          </p:cNvSpPr>
          <p:nvPr>
            <p:ph type="title"/>
          </p:nvPr>
        </p:nvSpPr>
        <p:spPr/>
        <p:txBody>
          <a:bodyPr/>
          <a:lstStyle/>
          <a:p>
            <a:r>
              <a:rPr lang="en-US" sz="2800" dirty="0" smtClean="0"/>
              <a:t>Stock Dividends and Stock Splits (continued)</a:t>
            </a:r>
            <a:endParaRPr lang="en-US" sz="2800" dirty="0"/>
          </a:p>
        </p:txBody>
      </p:sp>
      <p:sp>
        <p:nvSpPr>
          <p:cNvPr id="103430" name="Rectangle 6"/>
          <p:cNvSpPr>
            <a:spLocks noGrp="1" noChangeArrowheads="1"/>
          </p:cNvSpPr>
          <p:nvPr>
            <p:ph type="body" idx="1"/>
          </p:nvPr>
        </p:nvSpPr>
        <p:spPr/>
        <p:txBody>
          <a:bodyPr/>
          <a:lstStyle/>
          <a:p>
            <a:pPr>
              <a:lnSpc>
                <a:spcPct val="90000"/>
              </a:lnSpc>
            </a:pPr>
            <a:r>
              <a:rPr lang="en-US" sz="2400" dirty="0"/>
              <a:t>Both stock dividends and stock splits increase the number of shares outstanding, so “the pie is divided into smaller pieces.”</a:t>
            </a:r>
          </a:p>
          <a:p>
            <a:pPr>
              <a:lnSpc>
                <a:spcPct val="90000"/>
              </a:lnSpc>
            </a:pPr>
            <a:r>
              <a:rPr lang="en-US" sz="2400" dirty="0"/>
              <a:t>Unless the stock dividend or split conveys information, or is accompanied by another event like higher dividends, the stock price falls </a:t>
            </a:r>
            <a:r>
              <a:rPr lang="en-US" sz="2400" dirty="0" smtClean="0"/>
              <a:t>proportionately so </a:t>
            </a:r>
            <a:r>
              <a:rPr lang="en-US" sz="2400" dirty="0"/>
              <a:t>as to keep each investor’s wealth </a:t>
            </a:r>
            <a:r>
              <a:rPr lang="en-US" sz="2400" dirty="0" smtClean="0"/>
              <a:t>unchanged: from a purely economic standpoint, stock dividends and splits are just additional pieces of paper! </a:t>
            </a:r>
            <a:endParaRPr lang="en-US" sz="2400" dirty="0"/>
          </a:p>
          <a:p>
            <a:pPr>
              <a:lnSpc>
                <a:spcPct val="90000"/>
              </a:lnSpc>
            </a:pPr>
            <a:r>
              <a:rPr lang="en-US" sz="2400" dirty="0"/>
              <a:t>But </a:t>
            </a:r>
            <a:r>
              <a:rPr lang="en-US" sz="2400" dirty="0" smtClean="0"/>
              <a:t>stock splits/stock </a:t>
            </a:r>
            <a:r>
              <a:rPr lang="en-US" sz="2400" dirty="0"/>
              <a:t>dividends may get </a:t>
            </a:r>
            <a:r>
              <a:rPr lang="en-US" sz="2400" dirty="0" smtClean="0"/>
              <a:t>the price </a:t>
            </a:r>
            <a:r>
              <a:rPr lang="en-US" sz="2400" dirty="0"/>
              <a:t>to </a:t>
            </a:r>
            <a:r>
              <a:rPr lang="en-US" sz="2400" dirty="0" smtClean="0"/>
              <a:t>a “normal trading range” in addition to providing a relatively low-cost way of signaling.</a:t>
            </a:r>
            <a:endParaRPr lang="en-US" sz="24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Stock Price after the </a:t>
            </a:r>
            <a:r>
              <a:rPr lang="en-US" sz="2800" dirty="0"/>
              <a:t>S</a:t>
            </a:r>
            <a:r>
              <a:rPr lang="en-US" sz="2800" dirty="0" smtClean="0"/>
              <a:t>plit or Stock Dividend</a:t>
            </a:r>
            <a:endParaRPr lang="en-US" sz="2800"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39</a:t>
            </a:fld>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1072789851"/>
              </p:ext>
            </p:extLst>
          </p:nvPr>
        </p:nvGraphicFramePr>
        <p:xfrm>
          <a:off x="2895600" y="1981200"/>
          <a:ext cx="2847975" cy="1084262"/>
        </p:xfrm>
        <a:graphic>
          <a:graphicData uri="http://schemas.openxmlformats.org/presentationml/2006/ole">
            <mc:AlternateContent xmlns:mc="http://schemas.openxmlformats.org/markup-compatibility/2006">
              <mc:Choice xmlns:v="urn:schemas-microsoft-com:vml" Requires="v">
                <p:oleObj spid="_x0000_s1048" name="Equation" r:id="rId3" imgW="1168400" imgH="444500" progId="Equation.3">
                  <p:embed/>
                </p:oleObj>
              </mc:Choice>
              <mc:Fallback>
                <p:oleObj name="Equation" r:id="rId3" imgW="1168400" imgH="444500" progId="Equation.3">
                  <p:embed/>
                  <p:pic>
                    <p:nvPicPr>
                      <p:cNvPr id="0" name=""/>
                      <p:cNvPicPr/>
                      <p:nvPr/>
                    </p:nvPicPr>
                    <p:blipFill>
                      <a:blip r:embed="rId4"/>
                      <a:stretch>
                        <a:fillRect/>
                      </a:stretch>
                    </p:blipFill>
                    <p:spPr>
                      <a:xfrm>
                        <a:off x="2895600" y="1981200"/>
                        <a:ext cx="2847975" cy="10842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04828994"/>
              </p:ext>
            </p:extLst>
          </p:nvPr>
        </p:nvGraphicFramePr>
        <p:xfrm>
          <a:off x="2819400" y="3505200"/>
          <a:ext cx="3505200" cy="1016000"/>
        </p:xfrm>
        <a:graphic>
          <a:graphicData uri="http://schemas.openxmlformats.org/presentationml/2006/ole">
            <mc:AlternateContent xmlns:mc="http://schemas.openxmlformats.org/markup-compatibility/2006">
              <mc:Choice xmlns:v="urn:schemas-microsoft-com:vml" Requires="v">
                <p:oleObj spid="_x0000_s1049" name="Equation" r:id="rId5" imgW="1663700" imgH="406400" progId="Equation.3">
                  <p:embed/>
                </p:oleObj>
              </mc:Choice>
              <mc:Fallback>
                <p:oleObj name="Equation" r:id="rId5" imgW="1663700" imgH="406400" progId="Equation.3">
                  <p:embed/>
                  <p:pic>
                    <p:nvPicPr>
                      <p:cNvPr id="0" name=""/>
                      <p:cNvPicPr/>
                      <p:nvPr/>
                    </p:nvPicPr>
                    <p:blipFill>
                      <a:blip r:embed="rId6"/>
                      <a:stretch>
                        <a:fillRect/>
                      </a:stretch>
                    </p:blipFill>
                    <p:spPr>
                      <a:xfrm>
                        <a:off x="2819400" y="3505200"/>
                        <a:ext cx="3505200" cy="1016000"/>
                      </a:xfrm>
                      <a:prstGeom prst="rect">
                        <a:avLst/>
                      </a:prstGeom>
                    </p:spPr>
                  </p:pic>
                </p:oleObj>
              </mc:Fallback>
            </mc:AlternateContent>
          </a:graphicData>
        </a:graphic>
      </p:graphicFrame>
    </p:spTree>
    <p:extLst>
      <p:ext uri="{BB962C8B-B14F-4D97-AF65-F5344CB8AC3E}">
        <p14:creationId xmlns:p14="http://schemas.microsoft.com/office/powerpoint/2010/main" val="1258964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F5C2E7E-F8F2-4FAC-9416-7920EBB6BE27}" type="slidenum">
              <a:rPr lang="en-US"/>
              <a:pPr/>
              <a:t>4</a:t>
            </a:fld>
            <a:endParaRPr lang="en-US" dirty="0"/>
          </a:p>
        </p:txBody>
      </p:sp>
      <p:sp>
        <p:nvSpPr>
          <p:cNvPr id="6151" name="Rectangle 7"/>
          <p:cNvSpPr>
            <a:spLocks noGrp="1" noChangeArrowheads="1"/>
          </p:cNvSpPr>
          <p:nvPr>
            <p:ph type="title"/>
          </p:nvPr>
        </p:nvSpPr>
        <p:spPr/>
        <p:txBody>
          <a:bodyPr/>
          <a:lstStyle/>
          <a:p>
            <a:r>
              <a:rPr lang="en-US" sz="3600" dirty="0" smtClean="0"/>
              <a:t>Overview: Distribution Policy</a:t>
            </a:r>
            <a:endParaRPr lang="en-US" sz="3600" dirty="0"/>
          </a:p>
        </p:txBody>
      </p:sp>
      <p:sp>
        <p:nvSpPr>
          <p:cNvPr id="6152" name="Rectangle 8"/>
          <p:cNvSpPr>
            <a:spLocks noGrp="1" noChangeArrowheads="1"/>
          </p:cNvSpPr>
          <p:nvPr>
            <p:ph type="body" idx="1"/>
          </p:nvPr>
        </p:nvSpPr>
        <p:spPr/>
        <p:txBody>
          <a:bodyPr/>
          <a:lstStyle/>
          <a:p>
            <a:r>
              <a:rPr lang="en-US" sz="2800" dirty="0"/>
              <a:t>The distribution policy defines:</a:t>
            </a:r>
          </a:p>
          <a:p>
            <a:pPr lvl="1"/>
            <a:r>
              <a:rPr lang="en-US" sz="2400" dirty="0"/>
              <a:t>The </a:t>
            </a:r>
            <a:r>
              <a:rPr lang="en-US" sz="2400" dirty="0">
                <a:solidFill>
                  <a:srgbClr val="FF0000"/>
                </a:solidFill>
              </a:rPr>
              <a:t>level</a:t>
            </a:r>
            <a:r>
              <a:rPr lang="en-US" sz="2400" dirty="0"/>
              <a:t> of cash distributions to shareholders</a:t>
            </a:r>
          </a:p>
          <a:p>
            <a:pPr lvl="1"/>
            <a:r>
              <a:rPr lang="en-US" sz="2400" dirty="0"/>
              <a:t>The </a:t>
            </a:r>
            <a:r>
              <a:rPr lang="en-US" sz="2400" dirty="0">
                <a:solidFill>
                  <a:srgbClr val="FF0000"/>
                </a:solidFill>
              </a:rPr>
              <a:t>form</a:t>
            </a:r>
            <a:r>
              <a:rPr lang="en-US" sz="2400" dirty="0"/>
              <a:t> of the distribution </a:t>
            </a:r>
            <a:r>
              <a:rPr lang="en-US" sz="2400" dirty="0" smtClean="0"/>
              <a:t>(cash dividend </a:t>
            </a:r>
            <a:r>
              <a:rPr lang="en-US" sz="2400" dirty="0"/>
              <a:t>vs. stock repurchase)</a:t>
            </a:r>
          </a:p>
          <a:p>
            <a:pPr lvl="1"/>
            <a:r>
              <a:rPr lang="en-US" sz="2400" dirty="0"/>
              <a:t>The </a:t>
            </a:r>
            <a:r>
              <a:rPr lang="en-US" sz="2400" dirty="0">
                <a:solidFill>
                  <a:srgbClr val="FF0000"/>
                </a:solidFill>
              </a:rPr>
              <a:t>stability</a:t>
            </a:r>
            <a:r>
              <a:rPr lang="en-US" sz="2400" dirty="0"/>
              <a:t> of the </a:t>
            </a:r>
            <a:r>
              <a:rPr lang="en-US" sz="2400" dirty="0" smtClean="0"/>
              <a:t>distribution</a:t>
            </a:r>
          </a:p>
          <a:p>
            <a:r>
              <a:rPr lang="en-US" sz="2800" dirty="0" smtClean="0"/>
              <a:t>The Question:</a:t>
            </a:r>
          </a:p>
          <a:p>
            <a:pPr lvl="1"/>
            <a:r>
              <a:rPr lang="en-US" sz="2400" dirty="0" smtClean="0"/>
              <a:t>Can a company increase its </a:t>
            </a:r>
            <a:r>
              <a:rPr lang="en-US" sz="2400" i="1" dirty="0" smtClean="0">
                <a:solidFill>
                  <a:srgbClr val="FF0000"/>
                </a:solidFill>
              </a:rPr>
              <a:t>value</a:t>
            </a:r>
            <a:r>
              <a:rPr lang="en-US" sz="2400" dirty="0" smtClean="0"/>
              <a:t> through its choice of </a:t>
            </a:r>
            <a:r>
              <a:rPr lang="en-US" sz="2400" dirty="0" smtClean="0">
                <a:solidFill>
                  <a:srgbClr val="FF0000"/>
                </a:solidFill>
              </a:rPr>
              <a:t>distribution policy</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i="1" dirty="0"/>
              <a:t>Questions on </a:t>
            </a:r>
            <a:r>
              <a:rPr lang="en-US" i="1" dirty="0" smtClean="0"/>
              <a:t>P600: </a:t>
            </a:r>
            <a:r>
              <a:rPr lang="en-US" i="1" dirty="0"/>
              <a:t>14-1 (except f), 14-3, 14-5 (except c)</a:t>
            </a:r>
            <a:r>
              <a:rPr lang="en-US" i="1" dirty="0" smtClean="0"/>
              <a:t>;</a:t>
            </a:r>
          </a:p>
          <a:p>
            <a:pPr marL="0" indent="0">
              <a:buNone/>
            </a:pPr>
            <a:endParaRPr lang="en-US" i="1" dirty="0"/>
          </a:p>
          <a:p>
            <a:r>
              <a:rPr lang="en-US" i="1" dirty="0"/>
              <a:t>Problems on </a:t>
            </a:r>
            <a:r>
              <a:rPr lang="en-US" i="1" dirty="0" smtClean="0"/>
              <a:t>P602: </a:t>
            </a:r>
            <a:r>
              <a:rPr lang="en-US" i="1" dirty="0"/>
              <a:t>14-5, 14-7, 14-9.</a:t>
            </a:r>
          </a:p>
          <a:p>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40</a:t>
            </a:fld>
            <a:endParaRPr lang="en-US" dirty="0"/>
          </a:p>
        </p:txBody>
      </p:sp>
    </p:spTree>
    <p:extLst>
      <p:ext uri="{BB962C8B-B14F-4D97-AF65-F5344CB8AC3E}">
        <p14:creationId xmlns:p14="http://schemas.microsoft.com/office/powerpoint/2010/main" val="2876398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14-1 An Overview of Cash Distributions</a:t>
            </a:r>
            <a:br>
              <a:rPr lang="en-US" sz="3200" dirty="0" smtClean="0"/>
            </a:br>
            <a:r>
              <a:rPr lang="en-US" sz="2800" dirty="0" smtClean="0"/>
              <a:t>14-1a Sources of Cash</a:t>
            </a:r>
            <a:endParaRPr lang="en-US" sz="2800" dirty="0"/>
          </a:p>
        </p:txBody>
      </p:sp>
      <p:sp>
        <p:nvSpPr>
          <p:cNvPr id="3" name="Content Placeholder 2"/>
          <p:cNvSpPr>
            <a:spLocks noGrp="1"/>
          </p:cNvSpPr>
          <p:nvPr>
            <p:ph idx="1"/>
          </p:nvPr>
        </p:nvSpPr>
        <p:spPr/>
        <p:txBody>
          <a:bodyPr/>
          <a:lstStyle/>
          <a:p>
            <a:pPr marL="0" indent="0">
              <a:buNone/>
            </a:pPr>
            <a:r>
              <a:rPr lang="en-US" sz="2000" i="1" dirty="0"/>
              <a:t>A firm’s </a:t>
            </a:r>
            <a:r>
              <a:rPr lang="en-US" sz="2000" b="1" i="1" dirty="0"/>
              <a:t>free cash flow (FCF)</a:t>
            </a:r>
            <a:r>
              <a:rPr lang="en-US" sz="2000" i="1" dirty="0"/>
              <a:t> is the cash flow available for distribution to all the company’s investors (creditors and equity holders) after the company has made all investments necessary to sustain ongoing operations. Therefore, the </a:t>
            </a:r>
            <a:r>
              <a:rPr lang="en-US" sz="2000" b="1" i="1" dirty="0"/>
              <a:t>fundamental value</a:t>
            </a:r>
            <a:r>
              <a:rPr lang="en-US" sz="2000" i="1" dirty="0"/>
              <a:t> of a firm depends primarily on its expected future </a:t>
            </a:r>
            <a:r>
              <a:rPr lang="en-US" sz="2000" b="1" i="1" dirty="0" smtClean="0"/>
              <a:t>FCFs</a:t>
            </a:r>
            <a:r>
              <a:rPr lang="en-US" sz="2000" i="1" dirty="0" smtClean="0"/>
              <a:t> (discounted at the </a:t>
            </a:r>
            <a:r>
              <a:rPr lang="en-US" sz="2000" b="1" i="1" dirty="0" smtClean="0"/>
              <a:t>WACC</a:t>
            </a:r>
            <a:r>
              <a:rPr lang="en-US" sz="2000" i="1" dirty="0" smtClean="0"/>
              <a:t>).</a:t>
            </a:r>
          </a:p>
          <a:p>
            <a:pPr marL="0" indent="0">
              <a:buNone/>
            </a:pPr>
            <a:endParaRPr lang="en-US" sz="2000" dirty="0"/>
          </a:p>
          <a:p>
            <a:pPr marL="0" indent="0">
              <a:buNone/>
            </a:pPr>
            <a:r>
              <a:rPr lang="en-US" sz="1600" i="1" dirty="0" smtClean="0"/>
              <a:t>FCF = (</a:t>
            </a:r>
            <a:r>
              <a:rPr lang="en-US" sz="1600" i="1" dirty="0" err="1" smtClean="0"/>
              <a:t>i</a:t>
            </a:r>
            <a:r>
              <a:rPr lang="en-US" sz="1600" i="1" dirty="0" smtClean="0"/>
              <a:t>) Operating </a:t>
            </a:r>
            <a:r>
              <a:rPr lang="en-US" sz="1600" i="1" dirty="0"/>
              <a:t>Cash </a:t>
            </a:r>
            <a:r>
              <a:rPr lang="en-US" sz="1600" i="1" dirty="0" smtClean="0"/>
              <a:t>Flow – (ii) Gross </a:t>
            </a:r>
            <a:r>
              <a:rPr lang="en-US" sz="1600" i="1" dirty="0"/>
              <a:t>Investment in Fixed </a:t>
            </a:r>
            <a:r>
              <a:rPr lang="en-US" sz="1600" i="1" dirty="0" smtClean="0"/>
              <a:t>Assets – (iii) Investment in Net Operating Working Capital</a:t>
            </a:r>
          </a:p>
          <a:p>
            <a:pPr marL="0" indent="0">
              <a:buNone/>
            </a:pPr>
            <a:endParaRPr lang="en-US" sz="1600" i="1" dirty="0"/>
          </a:p>
          <a:p>
            <a:pPr marL="0" indent="0">
              <a:buNone/>
            </a:pPr>
            <a:r>
              <a:rPr lang="en-US" sz="1200" i="1" dirty="0" smtClean="0"/>
              <a:t>OCF = (Sales Revenue – COGS – SG&amp;A – Depreciation)*(1-T) + Depreciation</a:t>
            </a:r>
          </a:p>
          <a:p>
            <a:pPr marL="0" indent="0">
              <a:buNone/>
            </a:pPr>
            <a:r>
              <a:rPr lang="en-US" sz="1200" i="1" dirty="0" smtClean="0"/>
              <a:t>= EBIT *(1-T) + Depreciation = Net Operating Profit after Taxes + Depreciation</a:t>
            </a:r>
          </a:p>
          <a:p>
            <a:pPr marL="0" indent="0">
              <a:buNone/>
            </a:pPr>
            <a:endParaRPr lang="en-US" sz="1200" i="1" dirty="0" smtClean="0"/>
          </a:p>
          <a:p>
            <a:pPr marL="0" indent="0">
              <a:buNone/>
            </a:pPr>
            <a:r>
              <a:rPr lang="en-US" sz="1200" i="1" dirty="0" smtClean="0"/>
              <a:t>NOWC = Operating Current Assets – Operating Current Liabilities</a:t>
            </a:r>
            <a:endParaRPr lang="en-US" sz="1200" i="1" dirty="0"/>
          </a:p>
          <a:p>
            <a:pPr marL="0" indent="0">
              <a:buNone/>
            </a:pPr>
            <a:endParaRPr lang="en-US" sz="2000"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5</a:t>
            </a:fld>
            <a:endParaRPr lang="en-US" dirty="0"/>
          </a:p>
        </p:txBody>
      </p:sp>
    </p:spTree>
    <p:extLst>
      <p:ext uri="{BB962C8B-B14F-4D97-AF65-F5344CB8AC3E}">
        <p14:creationId xmlns:p14="http://schemas.microsoft.com/office/powerpoint/2010/main" val="108196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14-2b Uses of Cash</a:t>
            </a:r>
            <a:endParaRPr lang="en-US" sz="3200" dirty="0"/>
          </a:p>
        </p:txBody>
      </p:sp>
      <p:sp>
        <p:nvSpPr>
          <p:cNvPr id="3" name="Content Placeholder 2"/>
          <p:cNvSpPr>
            <a:spLocks noGrp="1"/>
          </p:cNvSpPr>
          <p:nvPr>
            <p:ph idx="1"/>
          </p:nvPr>
        </p:nvSpPr>
        <p:spPr/>
        <p:txBody>
          <a:bodyPr/>
          <a:lstStyle/>
          <a:p>
            <a:pPr marL="571500" indent="-571500">
              <a:buAutoNum type="romanLcPeriod"/>
            </a:pPr>
            <a:r>
              <a:rPr lang="en-US" dirty="0" smtClean="0"/>
              <a:t>Service debt:</a:t>
            </a:r>
          </a:p>
          <a:p>
            <a:pPr marL="800100" lvl="2" indent="0">
              <a:buNone/>
            </a:pPr>
            <a:r>
              <a:rPr lang="en-US" dirty="0" smtClean="0"/>
              <a:t>A. Pay interest Expenses;</a:t>
            </a:r>
          </a:p>
          <a:p>
            <a:pPr marL="800100" lvl="2" indent="0">
              <a:buNone/>
            </a:pPr>
            <a:r>
              <a:rPr lang="en-US" dirty="0" smtClean="0"/>
              <a:t>B. Pay down the principal.</a:t>
            </a:r>
          </a:p>
          <a:p>
            <a:pPr marL="571500" indent="-571500">
              <a:buAutoNum type="romanLcPeriod"/>
            </a:pPr>
            <a:r>
              <a:rPr lang="en-US" dirty="0" smtClean="0"/>
              <a:t>Distribute to shareholders:</a:t>
            </a:r>
          </a:p>
          <a:p>
            <a:pPr marL="800100" lvl="2" indent="0">
              <a:buNone/>
            </a:pPr>
            <a:r>
              <a:rPr lang="en-US" dirty="0" smtClean="0"/>
              <a:t>A. Pay dividends;</a:t>
            </a:r>
          </a:p>
          <a:p>
            <a:pPr marL="800100" lvl="2" indent="0">
              <a:buNone/>
            </a:pPr>
            <a:r>
              <a:rPr lang="en-US" dirty="0" smtClean="0"/>
              <a:t>B. Repurchase stock.</a:t>
            </a:r>
          </a:p>
          <a:p>
            <a:pPr marL="571500" indent="-571500">
              <a:buAutoNum type="romanLcPeriod"/>
            </a:pPr>
            <a:r>
              <a:rPr lang="en-US" dirty="0" smtClean="0"/>
              <a:t>Buy short-term investments or other non-operating assets.</a:t>
            </a:r>
          </a:p>
          <a:p>
            <a:pPr marL="571500" indent="-571500">
              <a:buAutoNum type="romanLcPeriod"/>
            </a:pPr>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6</a:t>
            </a:fld>
            <a:endParaRPr lang="en-US" dirty="0"/>
          </a:p>
        </p:txBody>
      </p:sp>
    </p:spTree>
    <p:extLst>
      <p:ext uri="{BB962C8B-B14F-4D97-AF65-F5344CB8AC3E}">
        <p14:creationId xmlns:p14="http://schemas.microsoft.com/office/powerpoint/2010/main" val="43961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C834856-7E4F-4FE9-8226-22AC70EB182C}" type="slidenum">
              <a:rPr lang="en-US"/>
              <a:pPr/>
              <a:t>7</a:t>
            </a:fld>
            <a:endParaRPr lang="en-US" dirty="0"/>
          </a:p>
        </p:txBody>
      </p:sp>
      <p:sp>
        <p:nvSpPr>
          <p:cNvPr id="195586" name="Rectangle 2"/>
          <p:cNvSpPr>
            <a:spLocks noGrp="1" noChangeArrowheads="1"/>
          </p:cNvSpPr>
          <p:nvPr>
            <p:ph type="title"/>
          </p:nvPr>
        </p:nvSpPr>
        <p:spPr/>
        <p:txBody>
          <a:bodyPr/>
          <a:lstStyle/>
          <a:p>
            <a:r>
              <a:rPr lang="en-US" sz="3200" dirty="0" smtClean="0"/>
              <a:t>14-2 Procedures for Cash Distributions</a:t>
            </a:r>
            <a:br>
              <a:rPr lang="en-US" sz="3200" dirty="0" smtClean="0"/>
            </a:br>
            <a:r>
              <a:rPr lang="en-US" sz="2800" dirty="0" smtClean="0"/>
              <a:t>14-2a Dividend Payment Procedures: example</a:t>
            </a:r>
            <a:endParaRPr lang="en-US" sz="2800" dirty="0"/>
          </a:p>
        </p:txBody>
      </p:sp>
      <p:sp>
        <p:nvSpPr>
          <p:cNvPr id="195587" name="Rectangle 3"/>
          <p:cNvSpPr>
            <a:spLocks noGrp="1" noChangeArrowheads="1"/>
          </p:cNvSpPr>
          <p:nvPr>
            <p:ph type="body" idx="1"/>
          </p:nvPr>
        </p:nvSpPr>
        <p:spPr/>
        <p:txBody>
          <a:bodyPr/>
          <a:lstStyle/>
          <a:p>
            <a:pPr>
              <a:lnSpc>
                <a:spcPct val="90000"/>
              </a:lnSpc>
            </a:pPr>
            <a:r>
              <a:rPr lang="en-US" sz="2400" dirty="0" smtClean="0">
                <a:solidFill>
                  <a:schemeClr val="tx2"/>
                </a:solidFill>
              </a:rPr>
              <a:t>Wednesday, November 16:</a:t>
            </a:r>
            <a:r>
              <a:rPr lang="en-US" sz="2400" dirty="0" smtClean="0"/>
              <a:t> </a:t>
            </a:r>
            <a:r>
              <a:rPr lang="en-US" sz="2400" dirty="0"/>
              <a:t>Board </a:t>
            </a:r>
            <a:r>
              <a:rPr lang="en-US" sz="2400" b="1" i="1" dirty="0"/>
              <a:t>declares</a:t>
            </a:r>
            <a:r>
              <a:rPr lang="en-US" sz="2400" dirty="0"/>
              <a:t> a quarterly dividend of $0.50 per share to holders of record as of </a:t>
            </a:r>
            <a:r>
              <a:rPr lang="en-US" sz="2400" dirty="0" smtClean="0"/>
              <a:t>Thursday, December 15.</a:t>
            </a:r>
            <a:endParaRPr lang="en-US" sz="2400" dirty="0"/>
          </a:p>
          <a:p>
            <a:pPr>
              <a:lnSpc>
                <a:spcPct val="90000"/>
              </a:lnSpc>
            </a:pPr>
            <a:r>
              <a:rPr lang="en-US" sz="2400" dirty="0" smtClean="0">
                <a:solidFill>
                  <a:schemeClr val="tx2"/>
                </a:solidFill>
              </a:rPr>
              <a:t>Monday, December 12:</a:t>
            </a:r>
            <a:r>
              <a:rPr lang="en-US" sz="2400" dirty="0" smtClean="0"/>
              <a:t> </a:t>
            </a:r>
            <a:r>
              <a:rPr lang="en-US" sz="2400" dirty="0"/>
              <a:t>Dividend goes </a:t>
            </a:r>
            <a:r>
              <a:rPr lang="en-US" sz="2400" i="1" dirty="0"/>
              <a:t>with</a:t>
            </a:r>
            <a:r>
              <a:rPr lang="en-US" sz="2400" dirty="0"/>
              <a:t> stock.</a:t>
            </a:r>
          </a:p>
          <a:p>
            <a:pPr>
              <a:lnSpc>
                <a:spcPct val="90000"/>
              </a:lnSpc>
            </a:pPr>
            <a:r>
              <a:rPr lang="en-US" sz="2400" dirty="0" smtClean="0">
                <a:solidFill>
                  <a:schemeClr val="tx2"/>
                </a:solidFill>
              </a:rPr>
              <a:t>Tuesday, December 13:</a:t>
            </a:r>
            <a:r>
              <a:rPr lang="en-US" sz="2400" dirty="0" smtClean="0"/>
              <a:t> </a:t>
            </a:r>
            <a:r>
              <a:rPr lang="en-US" sz="2400" b="1" i="1" dirty="0"/>
              <a:t>Ex-dividend </a:t>
            </a:r>
            <a:r>
              <a:rPr lang="en-US" sz="2400" b="1" i="1" dirty="0" smtClean="0"/>
              <a:t>date</a:t>
            </a:r>
            <a:r>
              <a:rPr lang="en-US" sz="2400" dirty="0" smtClean="0"/>
              <a:t>: any purchase on or after this date will not get dividend.</a:t>
            </a:r>
            <a:endParaRPr lang="en-US" sz="2400" dirty="0"/>
          </a:p>
          <a:p>
            <a:pPr>
              <a:lnSpc>
                <a:spcPct val="90000"/>
              </a:lnSpc>
            </a:pPr>
            <a:r>
              <a:rPr lang="en-US" sz="2400" dirty="0" smtClean="0">
                <a:solidFill>
                  <a:schemeClr val="tx2"/>
                </a:solidFill>
              </a:rPr>
              <a:t>Thursday, December 15:</a:t>
            </a:r>
            <a:r>
              <a:rPr lang="en-US" sz="2400" dirty="0" smtClean="0"/>
              <a:t> </a:t>
            </a:r>
            <a:r>
              <a:rPr lang="en-US" sz="2400" b="1" i="1" dirty="0"/>
              <a:t>Holder of record </a:t>
            </a:r>
            <a:r>
              <a:rPr lang="en-US" sz="2400" b="1" i="1" dirty="0" smtClean="0"/>
              <a:t>date</a:t>
            </a:r>
            <a:r>
              <a:rPr lang="en-US" sz="2400" dirty="0" smtClean="0"/>
              <a:t>: used to determine ex-dividend date.</a:t>
            </a:r>
            <a:endParaRPr lang="en-US" sz="2400" dirty="0"/>
          </a:p>
          <a:p>
            <a:pPr>
              <a:lnSpc>
                <a:spcPct val="90000"/>
              </a:lnSpc>
            </a:pPr>
            <a:r>
              <a:rPr lang="en-US" sz="2400" dirty="0" smtClean="0">
                <a:solidFill>
                  <a:schemeClr val="tx2"/>
                </a:solidFill>
              </a:rPr>
              <a:t>Thursday, January </a:t>
            </a:r>
            <a:r>
              <a:rPr lang="en-US" sz="2400" dirty="0">
                <a:solidFill>
                  <a:schemeClr val="tx2"/>
                </a:solidFill>
              </a:rPr>
              <a:t>5</a:t>
            </a:r>
            <a:r>
              <a:rPr lang="en-US" sz="2400" dirty="0" smtClean="0">
                <a:solidFill>
                  <a:schemeClr val="tx2"/>
                </a:solidFill>
              </a:rPr>
              <a:t>:</a:t>
            </a:r>
            <a:r>
              <a:rPr lang="en-US" sz="2400" dirty="0" smtClean="0"/>
              <a:t> </a:t>
            </a:r>
            <a:r>
              <a:rPr lang="en-US" sz="2400" b="1" i="1" dirty="0"/>
              <a:t>Payment </a:t>
            </a:r>
            <a:r>
              <a:rPr lang="en-US" sz="2400" b="1" i="1" dirty="0" smtClean="0"/>
              <a:t>date</a:t>
            </a:r>
            <a:r>
              <a:rPr lang="en-US" sz="2400" dirty="0" smtClean="0"/>
              <a:t>: dividend is paid to whoever owned the stock at closing the day prior to the ex-dividend date.</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14-2b Stock Repurchase Procedures</a:t>
            </a:r>
            <a:endParaRPr lang="en-US" sz="3200" dirty="0"/>
          </a:p>
        </p:txBody>
      </p:sp>
      <p:sp>
        <p:nvSpPr>
          <p:cNvPr id="3" name="Content Placeholder 2"/>
          <p:cNvSpPr>
            <a:spLocks noGrp="1"/>
          </p:cNvSpPr>
          <p:nvPr>
            <p:ph idx="1"/>
          </p:nvPr>
        </p:nvSpPr>
        <p:spPr/>
        <p:txBody>
          <a:bodyPr/>
          <a:lstStyle/>
          <a:p>
            <a:pPr marL="0" indent="0">
              <a:buNone/>
            </a:pPr>
            <a:r>
              <a:rPr lang="en-US" dirty="0"/>
              <a:t>Stock repurchases are usually made in one of the three ways:</a:t>
            </a:r>
          </a:p>
          <a:p>
            <a:pPr lvl="0"/>
            <a:r>
              <a:rPr lang="en-US" sz="2800" i="1" dirty="0"/>
              <a:t>A public firm can buy back its own stock through a broker on the open market;</a:t>
            </a:r>
          </a:p>
          <a:p>
            <a:pPr lvl="0"/>
            <a:r>
              <a:rPr lang="en-US" sz="2800" i="1" dirty="0"/>
              <a:t>The firm can make a tender offer for a specified price per share to its shareholders;</a:t>
            </a:r>
          </a:p>
          <a:p>
            <a:pPr lvl="0"/>
            <a:r>
              <a:rPr lang="en-US" sz="2800" i="1" dirty="0"/>
              <a:t>The firm can purchase a block of shares from one large holder on a negotiated basis.</a:t>
            </a:r>
          </a:p>
          <a:p>
            <a:pPr marL="0" indent="0">
              <a:buNone/>
            </a:pPr>
            <a:endParaRPr lang="en-US" dirty="0"/>
          </a:p>
        </p:txBody>
      </p:sp>
      <p:sp>
        <p:nvSpPr>
          <p:cNvPr id="4" name="Slide Number Placeholder 3"/>
          <p:cNvSpPr>
            <a:spLocks noGrp="1"/>
          </p:cNvSpPr>
          <p:nvPr>
            <p:ph type="sldNum" sz="quarter" idx="12"/>
          </p:nvPr>
        </p:nvSpPr>
        <p:spPr/>
        <p:txBody>
          <a:bodyPr/>
          <a:lstStyle/>
          <a:p>
            <a:fld id="{95B4CE5C-E05F-4D8E-9BC3-C596FACFB82D}" type="slidenum">
              <a:rPr lang="en-US" smtClean="0"/>
              <a:pPr/>
              <a:t>8</a:t>
            </a:fld>
            <a:endParaRPr lang="en-US" dirty="0"/>
          </a:p>
        </p:txBody>
      </p:sp>
    </p:spTree>
    <p:extLst>
      <p:ext uri="{BB962C8B-B14F-4D97-AF65-F5344CB8AC3E}">
        <p14:creationId xmlns:p14="http://schemas.microsoft.com/office/powerpoint/2010/main" val="1277169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106BD16-EC06-4A8C-8877-4B441F86582C}" type="slidenum">
              <a:rPr lang="en-US"/>
              <a:pPr/>
              <a:t>9</a:t>
            </a:fld>
            <a:endParaRPr lang="en-US" dirty="0"/>
          </a:p>
        </p:txBody>
      </p:sp>
      <p:sp>
        <p:nvSpPr>
          <p:cNvPr id="169986" name="Rectangle 2"/>
          <p:cNvSpPr>
            <a:spLocks noGrp="1" noChangeArrowheads="1"/>
          </p:cNvSpPr>
          <p:nvPr>
            <p:ph type="title"/>
          </p:nvPr>
        </p:nvSpPr>
        <p:spPr/>
        <p:txBody>
          <a:bodyPr/>
          <a:lstStyle/>
          <a:p>
            <a:r>
              <a:rPr lang="en-US" sz="3200" dirty="0" smtClean="0"/>
              <a:t>14-2c Patterns of Cash Distributions</a:t>
            </a:r>
            <a:endParaRPr lang="en-US" sz="3200" dirty="0"/>
          </a:p>
        </p:txBody>
      </p:sp>
      <p:sp>
        <p:nvSpPr>
          <p:cNvPr id="169987" name="Rectangle 3"/>
          <p:cNvSpPr>
            <a:spLocks noGrp="1" noChangeArrowheads="1"/>
          </p:cNvSpPr>
          <p:nvPr>
            <p:ph type="body" idx="1"/>
          </p:nvPr>
        </p:nvSpPr>
        <p:spPr/>
        <p:txBody>
          <a:bodyPr/>
          <a:lstStyle/>
          <a:p>
            <a:pPr>
              <a:lnSpc>
                <a:spcPct val="90000"/>
              </a:lnSpc>
            </a:pPr>
            <a:r>
              <a:rPr lang="en-US" sz="2400" dirty="0" smtClean="0"/>
              <a:t>Total cash distributions as </a:t>
            </a:r>
            <a:r>
              <a:rPr lang="en-US" sz="2400" dirty="0"/>
              <a:t>a percentage of net income </a:t>
            </a:r>
            <a:r>
              <a:rPr lang="en-US" sz="2400" dirty="0" smtClean="0"/>
              <a:t>have </a:t>
            </a:r>
            <a:r>
              <a:rPr lang="en-US" sz="2400" dirty="0"/>
              <a:t>been stable at around 26%-28%.</a:t>
            </a:r>
          </a:p>
          <a:p>
            <a:pPr lvl="1">
              <a:lnSpc>
                <a:spcPct val="90000"/>
              </a:lnSpc>
            </a:pPr>
            <a:r>
              <a:rPr lang="en-US" sz="1600" dirty="0" smtClean="0"/>
              <a:t>The average dividend payout ratio fell, while the average repurchase payout as a percentage of net income rose.</a:t>
            </a:r>
            <a:endParaRPr lang="en-US" sz="1600" dirty="0"/>
          </a:p>
          <a:p>
            <a:pPr lvl="1">
              <a:lnSpc>
                <a:spcPct val="90000"/>
              </a:lnSpc>
            </a:pPr>
            <a:r>
              <a:rPr lang="en-US" sz="1600" dirty="0"/>
              <a:t>Repurchases now total more dollars in distributions than dividends.</a:t>
            </a:r>
          </a:p>
          <a:p>
            <a:pPr>
              <a:lnSpc>
                <a:spcPct val="90000"/>
              </a:lnSpc>
            </a:pPr>
            <a:r>
              <a:rPr lang="en-US" sz="2400" dirty="0" smtClean="0"/>
              <a:t>A </a:t>
            </a:r>
            <a:r>
              <a:rPr lang="en-US" sz="2400" dirty="0"/>
              <a:t>smaller percentage of companies now pay dividends. When young companies first begin making distributions, it is usually in the form of repurchases.</a:t>
            </a:r>
          </a:p>
          <a:p>
            <a:pPr>
              <a:lnSpc>
                <a:spcPct val="90000"/>
              </a:lnSpc>
            </a:pPr>
            <a:r>
              <a:rPr lang="en-US" sz="2400" dirty="0"/>
              <a:t>Dividend payouts have become more concentrated in a smaller number of large, mature firms</a:t>
            </a:r>
            <a:r>
              <a:rPr lang="en-US" sz="2400" dirty="0" smtClean="0"/>
              <a:t>.</a:t>
            </a:r>
          </a:p>
          <a:p>
            <a:pPr>
              <a:lnSpc>
                <a:spcPct val="90000"/>
              </a:lnSpc>
            </a:pPr>
            <a:r>
              <a:rPr lang="en-US" sz="2400" dirty="0" smtClean="0"/>
              <a:t>There is considerable variation in distribution policies at the firm level.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729</TotalTime>
  <Pages>31</Pages>
  <Words>2985</Words>
  <Application>Microsoft Macintosh PowerPoint</Application>
  <PresentationFormat>On-screen Show (4:3)</PresentationFormat>
  <Paragraphs>303</Paragraphs>
  <Slides>40</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Tahoma</vt:lpstr>
      <vt:lpstr>Times New Roman</vt:lpstr>
      <vt:lpstr>Wingdings</vt:lpstr>
      <vt:lpstr>Arial</vt:lpstr>
      <vt:lpstr>Blends</vt:lpstr>
      <vt:lpstr>Equation</vt:lpstr>
      <vt:lpstr>CHAPTER 14</vt:lpstr>
      <vt:lpstr>Topics in Chapter</vt:lpstr>
      <vt:lpstr>PowerPoint Presentation</vt:lpstr>
      <vt:lpstr>Overview: Distribution Policy</vt:lpstr>
      <vt:lpstr>14-1 An Overview of Cash Distributions 14-1a Sources of Cash</vt:lpstr>
      <vt:lpstr>14-2b Uses of Cash</vt:lpstr>
      <vt:lpstr>14-2 Procedures for Cash Distributions 14-2a Dividend Payment Procedures: example</vt:lpstr>
      <vt:lpstr>14-2b Stock Repurchase Procedures</vt:lpstr>
      <vt:lpstr>14-2c Patterns of Cash Distributions</vt:lpstr>
      <vt:lpstr>14-3 Cash Distributions and Firm Value: Do Investors Prefer High or Low Payouts?</vt:lpstr>
      <vt:lpstr>14-3a Dividend Irrelevance Theory</vt:lpstr>
      <vt:lpstr>14-3b Dividend Preference (Bird-in-the-Hand) Theory</vt:lpstr>
      <vt:lpstr>14-3c Tax Effect Theory</vt:lpstr>
      <vt:lpstr>14-3d Empirical Evidence on Distribution Policies</vt:lpstr>
      <vt:lpstr>14-4 Clientele Effect</vt:lpstr>
      <vt:lpstr>14-5 Signaling Hypothesis / Information Content Hypothesis</vt:lpstr>
      <vt:lpstr>14-6 Implications for Dividend Stability</vt:lpstr>
      <vt:lpstr>Implications for Dividend Stability (Continued)</vt:lpstr>
      <vt:lpstr>14-7 Setting the Target Distribution Level: the Residual Distribution Model</vt:lpstr>
      <vt:lpstr>Using the Residual Model to  Calculate Distributions Paid</vt:lpstr>
      <vt:lpstr>Application of the Residual Distribution Approach: Data for T&amp;W</vt:lpstr>
      <vt:lpstr>Application of the Residual Distribution Approach: Table 14-2</vt:lpstr>
      <vt:lpstr>Investment Opportunities and Residual Dividends</vt:lpstr>
      <vt:lpstr>Advantages and Disadvantages of the Residual Model</vt:lpstr>
      <vt:lpstr>14-8 The Residual Distribution Model in Practice</vt:lpstr>
      <vt:lpstr>14-10 The Pros and Cons of Dividends and Repurchases</vt:lpstr>
      <vt:lpstr>The Procedure of a Repurchase</vt:lpstr>
      <vt:lpstr>Drop in Price with Dividend Distribution</vt:lpstr>
      <vt:lpstr>A repurchase has no effect on stock price!</vt:lpstr>
      <vt:lpstr>Stock Repurchase vs. Cash Dividend</vt:lpstr>
      <vt:lpstr>Intrinsic Stock Value Over Time: Repurchase vs. Dividends</vt:lpstr>
      <vt:lpstr>Advantages of Repurchases</vt:lpstr>
      <vt:lpstr>Disadvantages of Repurchases</vt:lpstr>
      <vt:lpstr>Comparison of Cash Dividends vs. Stock Repurchases</vt:lpstr>
      <vt:lpstr>14-12 Summarizing the Distribution Policy Decision</vt:lpstr>
      <vt:lpstr>Survey of Financial Executives on Dividend Policy Decision</vt:lpstr>
      <vt:lpstr>14-13 Stock Splits and Stock Dividends</vt:lpstr>
      <vt:lpstr>Stock Dividends and Stock Splits (continued)</vt:lpstr>
      <vt:lpstr>Stock Price after the Split or Stock Dividend</vt:lpstr>
      <vt:lpstr>Homework</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Dividends, PowerPoint Show</dc:title>
  <dc:subject>PowerPoint Show</dc:subject>
  <dc:creator>Mike Ehrhardt</dc:creator>
  <cp:lastModifiedBy>Xiaowei Liu</cp:lastModifiedBy>
  <cp:revision>162</cp:revision>
  <cp:lastPrinted>2012-05-15T00:14:47Z</cp:lastPrinted>
  <dcterms:created xsi:type="dcterms:W3CDTF">1995-08-18T16:27:06Z</dcterms:created>
  <dcterms:modified xsi:type="dcterms:W3CDTF">2017-10-06T05:04:55Z</dcterms:modified>
</cp:coreProperties>
</file>