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313" r:id="rId12"/>
    <p:sldId id="267" r:id="rId13"/>
    <p:sldId id="268" r:id="rId14"/>
    <p:sldId id="314" r:id="rId15"/>
    <p:sldId id="315" r:id="rId16"/>
    <p:sldId id="269" r:id="rId17"/>
    <p:sldId id="270" r:id="rId18"/>
    <p:sldId id="271" r:id="rId19"/>
    <p:sldId id="272" r:id="rId20"/>
    <p:sldId id="275" r:id="rId21"/>
    <p:sldId id="277" r:id="rId22"/>
    <p:sldId id="278" r:id="rId23"/>
    <p:sldId id="279" r:id="rId24"/>
    <p:sldId id="280" r:id="rId25"/>
    <p:sldId id="281" r:id="rId26"/>
    <p:sldId id="282" r:id="rId27"/>
    <p:sldId id="283" r:id="rId28"/>
    <p:sldId id="284" r:id="rId29"/>
    <p:sldId id="285" r:id="rId30"/>
    <p:sldId id="316" r:id="rId31"/>
    <p:sldId id="286" r:id="rId32"/>
    <p:sldId id="317"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18" r:id="rId54"/>
    <p:sldId id="308" r:id="rId55"/>
    <p:sldId id="309" r:id="rId56"/>
    <p:sldId id="310"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6298"/>
    <a:srgbClr val="004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99" autoAdjust="0"/>
    <p:restoredTop sz="94660"/>
  </p:normalViewPr>
  <p:slideViewPr>
    <p:cSldViewPr snapToGrid="0">
      <p:cViewPr varScale="1">
        <p:scale>
          <a:sx n="75" d="100"/>
          <a:sy n="75" d="100"/>
        </p:scale>
        <p:origin x="78" y="5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2125663"/>
            <a:ext cx="10515600" cy="914400"/>
          </a:xfrm>
        </p:spPr>
        <p:txBody>
          <a:bodyPr anchor="ctr">
            <a:noAutofit/>
          </a:bodyPr>
          <a:lstStyle>
            <a:lvl1pPr algn="ctr">
              <a:defRPr sz="34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4724400" y="3589338"/>
            <a:ext cx="2743200" cy="731520"/>
          </a:xfrm>
        </p:spPr>
        <p:txBody>
          <a:bodyPr>
            <a:no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date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Autofit/>
          </a:bodyPr>
          <a:lstStyle>
            <a:lvl1pPr marL="0" indent="0">
              <a:buNone/>
              <a:defRPr sz="14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352706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5029200" cy="548640"/>
          </a:xfrm>
        </p:spPr>
        <p:txBody>
          <a:bodyPr>
            <a:noAutofit/>
          </a:bodyPr>
          <a:lstStyle>
            <a:lvl1pPr marL="0" indent="0" algn="ctr">
              <a:buNone/>
              <a:defRPr sz="2800" b="1">
                <a:solidFill>
                  <a:srgbClr val="006298"/>
                </a:solidFill>
              </a:defRPr>
            </a:lvl1pPr>
          </a:lstStyle>
          <a:p>
            <a:pPr lvl="0"/>
            <a:r>
              <a:rPr lang="en-US"/>
              <a:t>Edit Master text styles</a:t>
            </a:r>
          </a:p>
        </p:txBody>
      </p:sp>
      <p:sp>
        <p:nvSpPr>
          <p:cNvPr id="5" name="Content Placeholder 2"/>
          <p:cNvSpPr>
            <a:spLocks noGrp="1"/>
          </p:cNvSpPr>
          <p:nvPr>
            <p:ph idx="10"/>
          </p:nvPr>
        </p:nvSpPr>
        <p:spPr>
          <a:xfrm>
            <a:off x="838200" y="2017486"/>
            <a:ext cx="5029200" cy="4055019"/>
          </a:xfrm>
        </p:spPr>
        <p:txBody>
          <a:bodyPr>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6324600" y="1317625"/>
            <a:ext cx="5029200" cy="548640"/>
          </a:xfrm>
        </p:spPr>
        <p:txBody>
          <a:bodyPr>
            <a:noAutofit/>
          </a:bodyPr>
          <a:lstStyle>
            <a:lvl1pPr marL="0" indent="0" algn="ctr">
              <a:buNone/>
              <a:defRPr sz="2800" b="1">
                <a:solidFill>
                  <a:srgbClr val="006298"/>
                </a:solidFill>
              </a:defRPr>
            </a:lvl1pPr>
            <a:lvl2pPr>
              <a:defRPr sz="2400"/>
            </a:lvl2pPr>
            <a:lvl3pPr>
              <a:defRPr sz="2000"/>
            </a:lvl3pPr>
            <a:lvl4pPr>
              <a:defRPr sz="1800"/>
            </a:lvl4pPr>
            <a:lvl5pPr>
              <a:defRPr sz="1800"/>
            </a:lvl5pPr>
          </a:lstStyle>
          <a:p>
            <a:pPr lvl="0"/>
            <a:r>
              <a:rPr lang="en-US"/>
              <a:t>Edit Master text styles</a:t>
            </a:r>
          </a:p>
        </p:txBody>
      </p:sp>
      <p:sp>
        <p:nvSpPr>
          <p:cNvPr id="7" name="Content Placeholder 2"/>
          <p:cNvSpPr>
            <a:spLocks noGrp="1"/>
          </p:cNvSpPr>
          <p:nvPr>
            <p:ph idx="12"/>
          </p:nvPr>
        </p:nvSpPr>
        <p:spPr>
          <a:xfrm>
            <a:off x="6324600" y="2017486"/>
            <a:ext cx="5029200" cy="4055019"/>
          </a:xfrm>
        </p:spPr>
        <p:txBody>
          <a:bodyPr>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09897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a:t>Click to edit Master title style</a:t>
            </a:r>
            <a:endParaRPr lang="en-US" dirty="0"/>
          </a:p>
        </p:txBody>
      </p:sp>
      <p:sp>
        <p:nvSpPr>
          <p:cNvPr id="3" name="Content Placeholder 2"/>
          <p:cNvSpPr>
            <a:spLocks noGrp="1"/>
          </p:cNvSpPr>
          <p:nvPr>
            <p:ph idx="1" hasCustomPrompt="1"/>
          </p:nvPr>
        </p:nvSpPr>
        <p:spPr>
          <a:xfrm>
            <a:off x="838200" y="1317625"/>
            <a:ext cx="10515600" cy="548640"/>
          </a:xfrm>
        </p:spPr>
        <p:txBody>
          <a:bodyPr>
            <a:noAutofit/>
          </a:bodyPr>
          <a:lstStyle>
            <a:lvl1pPr marL="0" indent="0" algn="l">
              <a:buNone/>
              <a:defRPr sz="2800" b="1">
                <a:solidFill>
                  <a:srgbClr val="006298"/>
                </a:solidFill>
              </a:defRPr>
            </a:lvl1pPr>
          </a:lstStyle>
          <a:p>
            <a:pPr lvl="0"/>
            <a:r>
              <a:rPr lang="en-US" dirty="0"/>
              <a:t>Section Header</a:t>
            </a:r>
          </a:p>
        </p:txBody>
      </p:sp>
      <p:sp>
        <p:nvSpPr>
          <p:cNvPr id="5" name="Content Placeholder 2"/>
          <p:cNvSpPr>
            <a:spLocks noGrp="1"/>
          </p:cNvSpPr>
          <p:nvPr>
            <p:ph idx="10"/>
          </p:nvPr>
        </p:nvSpPr>
        <p:spPr>
          <a:xfrm>
            <a:off x="838200" y="198818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hasCustomPrompt="1"/>
          </p:nvPr>
        </p:nvSpPr>
        <p:spPr>
          <a:xfrm>
            <a:off x="838200" y="3872137"/>
            <a:ext cx="10515600" cy="548640"/>
          </a:xfrm>
        </p:spPr>
        <p:txBody>
          <a:bodyPr>
            <a:noAutofit/>
          </a:bodyPr>
          <a:lstStyle>
            <a:lvl1pPr marL="0" indent="0" algn="l">
              <a:buNone/>
              <a:defRPr sz="2800" b="1">
                <a:solidFill>
                  <a:srgbClr val="006298"/>
                </a:solidFill>
              </a:defRPr>
            </a:lvl1pPr>
            <a:lvl2pPr>
              <a:defRPr sz="2400"/>
            </a:lvl2pPr>
            <a:lvl3pPr>
              <a:defRPr sz="2000"/>
            </a:lvl3pPr>
            <a:lvl4pPr>
              <a:defRPr sz="1800"/>
            </a:lvl4pPr>
            <a:lvl5pPr>
              <a:defRPr sz="1800"/>
            </a:lvl5pPr>
          </a:lstStyle>
          <a:p>
            <a:pPr lvl="0"/>
            <a:r>
              <a:rPr lang="en-US" dirty="0"/>
              <a:t>Section Header</a:t>
            </a:r>
          </a:p>
        </p:txBody>
      </p:sp>
      <p:sp>
        <p:nvSpPr>
          <p:cNvPr id="7" name="Content Placeholder 2"/>
          <p:cNvSpPr>
            <a:spLocks noGrp="1"/>
          </p:cNvSpPr>
          <p:nvPr>
            <p:ph idx="12"/>
          </p:nvPr>
        </p:nvSpPr>
        <p:spPr>
          <a:xfrm>
            <a:off x="838200" y="451802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583436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3300984" cy="548640"/>
          </a:xfrm>
        </p:spPr>
        <p:txBody>
          <a:bodyPr>
            <a:noAutofit/>
          </a:bodyPr>
          <a:lstStyle>
            <a:lvl1pPr marL="0" indent="0" algn="ctr">
              <a:buNone/>
              <a:defRPr sz="2000" b="1">
                <a:solidFill>
                  <a:srgbClr val="006298"/>
                </a:solidFill>
              </a:defRPr>
            </a:lvl1pPr>
          </a:lstStyle>
          <a:p>
            <a:pPr lvl="0"/>
            <a:r>
              <a:rPr lang="en-US"/>
              <a:t>Edit Master text styles</a:t>
            </a:r>
          </a:p>
        </p:txBody>
      </p:sp>
      <p:sp>
        <p:nvSpPr>
          <p:cNvPr id="5" name="Content Placeholder 2"/>
          <p:cNvSpPr>
            <a:spLocks noGrp="1"/>
          </p:cNvSpPr>
          <p:nvPr>
            <p:ph idx="10"/>
          </p:nvPr>
        </p:nvSpPr>
        <p:spPr>
          <a:xfrm>
            <a:off x="838200"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4445508" y="1317625"/>
            <a:ext cx="3300984" cy="548640"/>
          </a:xfrm>
        </p:spPr>
        <p:txBody>
          <a:bodyPr>
            <a:noAutofit/>
          </a:bodyPr>
          <a:lstStyle>
            <a:lvl1pPr marL="0" indent="0" algn="ctr">
              <a:buNone/>
              <a:defRPr sz="2000" b="1">
                <a:solidFill>
                  <a:srgbClr val="006298"/>
                </a:solidFill>
              </a:defRPr>
            </a:lvl1pPr>
            <a:lvl2pPr>
              <a:defRPr sz="2400"/>
            </a:lvl2pPr>
            <a:lvl3pPr>
              <a:defRPr sz="2000"/>
            </a:lvl3pPr>
            <a:lvl4pPr>
              <a:defRPr sz="1800"/>
            </a:lvl4pPr>
            <a:lvl5pPr>
              <a:defRPr sz="1800"/>
            </a:lvl5pPr>
          </a:lstStyle>
          <a:p>
            <a:pPr lvl="0"/>
            <a:r>
              <a:rPr lang="en-US"/>
              <a:t>Edit Master text styles</a:t>
            </a:r>
          </a:p>
        </p:txBody>
      </p:sp>
      <p:sp>
        <p:nvSpPr>
          <p:cNvPr id="7" name="Content Placeholder 2"/>
          <p:cNvSpPr>
            <a:spLocks noGrp="1"/>
          </p:cNvSpPr>
          <p:nvPr>
            <p:ph idx="12"/>
          </p:nvPr>
        </p:nvSpPr>
        <p:spPr>
          <a:xfrm>
            <a:off x="4445508"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8052816" y="1317625"/>
            <a:ext cx="3300984" cy="548640"/>
          </a:xfrm>
        </p:spPr>
        <p:txBody>
          <a:bodyPr>
            <a:noAutofit/>
          </a:bodyPr>
          <a:lstStyle>
            <a:lvl1pPr marL="0" indent="0" algn="ctr">
              <a:buNone/>
              <a:defRPr sz="2000" b="1">
                <a:solidFill>
                  <a:srgbClr val="006298"/>
                </a:solidFill>
              </a:defRPr>
            </a:lvl1pPr>
            <a:lvl2pPr>
              <a:defRPr sz="1800"/>
            </a:lvl2pPr>
            <a:lvl3pPr>
              <a:defRPr sz="1600"/>
            </a:lvl3pPr>
            <a:lvl4pPr>
              <a:defRPr sz="1400"/>
            </a:lvl4pPr>
            <a:lvl5pPr>
              <a:defRPr sz="1400"/>
            </a:lvl5pPr>
          </a:lstStyle>
          <a:p>
            <a:pPr lvl="0"/>
            <a:r>
              <a:rPr lang="en-US"/>
              <a:t>Edit Master text styles</a:t>
            </a:r>
          </a:p>
        </p:txBody>
      </p:sp>
      <p:sp>
        <p:nvSpPr>
          <p:cNvPr id="10" name="Content Placeholder 2"/>
          <p:cNvSpPr>
            <a:spLocks noGrp="1"/>
          </p:cNvSpPr>
          <p:nvPr>
            <p:ph idx="14"/>
          </p:nvPr>
        </p:nvSpPr>
        <p:spPr>
          <a:xfrm>
            <a:off x="8052816"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107345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4"/>
            <a:ext cx="10515600" cy="3399519"/>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5" name="Content Placeholder 2"/>
          <p:cNvSpPr>
            <a:spLocks noGrp="1"/>
          </p:cNvSpPr>
          <p:nvPr>
            <p:ph idx="10" hasCustomPrompt="1"/>
          </p:nvPr>
        </p:nvSpPr>
        <p:spPr>
          <a:xfrm>
            <a:off x="838200" y="5138056"/>
            <a:ext cx="10515600" cy="954765"/>
          </a:xfrm>
        </p:spPr>
        <p:txBody>
          <a:bodyPr>
            <a:noAutofit/>
          </a:bodyPr>
          <a:lstStyle>
            <a:lvl1pPr marL="0" indent="0">
              <a:buNone/>
              <a:defRPr sz="2000">
                <a:solidFill>
                  <a:srgbClr val="006298"/>
                </a:solidFill>
              </a:defRPr>
            </a:lvl1pPr>
          </a:lstStyle>
          <a:p>
            <a:pPr lvl="0"/>
            <a:r>
              <a:rPr lang="en-US" dirty="0"/>
              <a:t>Click to add caption to accompany content. </a:t>
            </a:r>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447068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5" name="Content Placeholder 2"/>
          <p:cNvSpPr>
            <a:spLocks noGrp="1"/>
          </p:cNvSpPr>
          <p:nvPr>
            <p:ph idx="10" hasCustomPrompt="1"/>
          </p:nvPr>
        </p:nvSpPr>
        <p:spPr>
          <a:xfrm>
            <a:off x="7358743" y="4484914"/>
            <a:ext cx="3995056" cy="1607907"/>
          </a:xfrm>
        </p:spPr>
        <p:txBody>
          <a:bodyPr>
            <a:noAutofit/>
          </a:bodyPr>
          <a:lstStyle>
            <a:lvl1pPr marL="0" indent="0">
              <a:buNone/>
              <a:defRPr sz="2000">
                <a:solidFill>
                  <a:srgbClr val="006298"/>
                </a:solidFill>
              </a:defRPr>
            </a:lvl1pPr>
          </a:lstStyle>
          <a:p>
            <a:pPr lvl="0"/>
            <a:r>
              <a:rPr lang="en-US" dirty="0"/>
              <a:t>Click to add caption to accompany content. </a:t>
            </a:r>
          </a:p>
        </p:txBody>
      </p:sp>
      <p:sp>
        <p:nvSpPr>
          <p:cNvPr id="6" name="Picture Placeholder 5"/>
          <p:cNvSpPr>
            <a:spLocks noGrp="1"/>
          </p:cNvSpPr>
          <p:nvPr>
            <p:ph type="pic" sz="quarter" idx="11"/>
          </p:nvPr>
        </p:nvSpPr>
        <p:spPr>
          <a:xfrm>
            <a:off x="838199" y="1538514"/>
            <a:ext cx="6201229" cy="4554311"/>
          </a:xfrm>
        </p:spPr>
        <p:txBody>
          <a:bodyPr>
            <a:noAutofit/>
          </a:bodyPr>
          <a:lstStyle>
            <a:lvl1pPr marL="0" indent="0">
              <a:buNone/>
              <a:defRPr/>
            </a:lvl1pPr>
          </a:lstStyle>
          <a:p>
            <a:r>
              <a:rPr lang="en-US" dirty="0"/>
              <a:t>Click icon to add picture</a:t>
            </a:r>
          </a:p>
        </p:txBody>
      </p:sp>
      <p:sp>
        <p:nvSpPr>
          <p:cNvPr id="7"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417002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3310516"/>
            <a:ext cx="10515600" cy="914400"/>
          </a:xfrm>
        </p:spPr>
        <p:txBody>
          <a:bodyPr anchor="ctr">
            <a:noAutofit/>
          </a:bodyPr>
          <a:lstStyle>
            <a:lvl1pPr algn="ctr">
              <a:defRPr sz="34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066800" y="2249929"/>
            <a:ext cx="10058400" cy="731520"/>
          </a:xfrm>
        </p:spPr>
        <p:txBody>
          <a:bodyPr anchor="ctr">
            <a:noAutofit/>
          </a:bodyPr>
          <a:lstStyle>
            <a:lvl1pPr marL="0" indent="0" algn="ctr">
              <a:buNone/>
              <a:defRPr sz="5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Unit 1</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rmAutofit/>
          </a:bodyPr>
          <a:lstStyle>
            <a:lvl1pPr marL="0" indent="0">
              <a:buNone/>
              <a:defRPr sz="14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96758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4043966" y="3671128"/>
            <a:ext cx="7309834" cy="914400"/>
          </a:xfrm>
        </p:spPr>
        <p:txBody>
          <a:bodyPr anchor="ctr">
            <a:noAutofit/>
          </a:bodyPr>
          <a:lstStyle>
            <a:lvl1pPr algn="l">
              <a:defRPr sz="34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4043966" y="2597660"/>
            <a:ext cx="3515933" cy="731520"/>
          </a:xfrm>
        </p:spPr>
        <p:txBody>
          <a:bodyPr anchor="ctr">
            <a:noAutofit/>
          </a:bodyPr>
          <a:lstStyle>
            <a:lvl1pPr marL="0" indent="0" algn="l">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1</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Autofit/>
          </a:bodyPr>
          <a:lstStyle>
            <a:lvl1pPr marL="0" indent="0">
              <a:buNone/>
              <a:defRPr sz="14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
        <p:nvSpPr>
          <p:cNvPr id="5" name="Content Placeholder 4"/>
          <p:cNvSpPr>
            <a:spLocks noGrp="1"/>
          </p:cNvSpPr>
          <p:nvPr>
            <p:ph sz="quarter" idx="11" hasCustomPrompt="1"/>
          </p:nvPr>
        </p:nvSpPr>
        <p:spPr>
          <a:xfrm>
            <a:off x="245144" y="231774"/>
            <a:ext cx="3346704" cy="4315968"/>
          </a:xfrm>
        </p:spPr>
        <p:txBody>
          <a:bodyPr>
            <a:noAutofit/>
          </a:bodyPr>
          <a:lstStyle>
            <a:lvl1pPr marL="0" indent="0">
              <a:buNone/>
              <a:defRPr/>
            </a:lvl1pPr>
          </a:lstStyle>
          <a:p>
            <a:pPr lvl="0"/>
            <a:r>
              <a:rPr lang="en-US" dirty="0"/>
              <a:t>Add picture here</a:t>
            </a:r>
          </a:p>
        </p:txBody>
      </p:sp>
    </p:spTree>
    <p:extLst>
      <p:ext uri="{BB962C8B-B14F-4D97-AF65-F5344CB8AC3E}">
        <p14:creationId xmlns:p14="http://schemas.microsoft.com/office/powerpoint/2010/main" val="265707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138515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10515600" cy="228600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838200" y="3806822"/>
            <a:ext cx="10515600" cy="228600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44797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10515600" cy="109728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838200" y="2543597"/>
            <a:ext cx="10515600" cy="109728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838200" y="3769569"/>
            <a:ext cx="10515600" cy="109728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idx="12"/>
          </p:nvPr>
        </p:nvSpPr>
        <p:spPr>
          <a:xfrm>
            <a:off x="838200" y="4995542"/>
            <a:ext cx="10515600" cy="109728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2625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5029200" cy="1097280"/>
          </a:xfrm>
        </p:spPr>
        <p:txBody>
          <a:bodyPr>
            <a:noAutofit/>
          </a:bodyPr>
          <a:lstStyle>
            <a:lvl1pPr marL="365760" indent="-365760">
              <a:defRPr/>
            </a:lvl1pPr>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6324600" y="1317625"/>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8382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idx="12"/>
          </p:nvPr>
        </p:nvSpPr>
        <p:spPr>
          <a:xfrm>
            <a:off x="63246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8382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idx="14"/>
          </p:nvPr>
        </p:nvSpPr>
        <p:spPr>
          <a:xfrm>
            <a:off x="63246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5"/>
          </p:nvPr>
        </p:nvSpPr>
        <p:spPr>
          <a:xfrm>
            <a:off x="8382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6"/>
          </p:nvPr>
        </p:nvSpPr>
        <p:spPr>
          <a:xfrm>
            <a:off x="63246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80927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5" name="Content Placeholder 2"/>
          <p:cNvSpPr>
            <a:spLocks noGrp="1"/>
          </p:cNvSpPr>
          <p:nvPr>
            <p:ph idx="10"/>
          </p:nvPr>
        </p:nvSpPr>
        <p:spPr>
          <a:xfrm>
            <a:off x="838200" y="2126360"/>
            <a:ext cx="10515600" cy="731520"/>
          </a:xfrm>
        </p:spPr>
        <p:txBody>
          <a:bodyPr>
            <a:noAutofit/>
          </a:bodyPr>
          <a:lstStyle>
            <a:lvl1pPr marL="228600" indent="-228600">
              <a:defRPr lang="en-US" sz="28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6" name="Content Placeholder 2"/>
          <p:cNvSpPr>
            <a:spLocks noGrp="1"/>
          </p:cNvSpPr>
          <p:nvPr>
            <p:ph idx="11"/>
          </p:nvPr>
        </p:nvSpPr>
        <p:spPr>
          <a:xfrm>
            <a:off x="838200" y="293509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7" name="Content Placeholder 2"/>
          <p:cNvSpPr>
            <a:spLocks noGrp="1"/>
          </p:cNvSpPr>
          <p:nvPr>
            <p:ph idx="12"/>
          </p:nvPr>
        </p:nvSpPr>
        <p:spPr>
          <a:xfrm>
            <a:off x="838200" y="3743830"/>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9" name="Content Placeholder 2"/>
          <p:cNvSpPr>
            <a:spLocks noGrp="1"/>
          </p:cNvSpPr>
          <p:nvPr>
            <p:ph idx="13"/>
          </p:nvPr>
        </p:nvSpPr>
        <p:spPr>
          <a:xfrm>
            <a:off x="838200" y="455256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10" name="Content Placeholder 2"/>
          <p:cNvSpPr>
            <a:spLocks noGrp="1"/>
          </p:cNvSpPr>
          <p:nvPr>
            <p:ph idx="14"/>
          </p:nvPr>
        </p:nvSpPr>
        <p:spPr>
          <a:xfrm>
            <a:off x="838200" y="5361302"/>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11"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10419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5029200" cy="4754880"/>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6324600" y="1317625"/>
            <a:ext cx="5029200" cy="4754880"/>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55073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36525"/>
            <a:ext cx="105156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317625"/>
            <a:ext cx="10515600" cy="475488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76843" y="6356350"/>
            <a:ext cx="1579562"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910158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65" r:id="rId6"/>
    <p:sldLayoutId id="2147483667" r:id="rId7"/>
    <p:sldLayoutId id="2147483666" r:id="rId8"/>
    <p:sldLayoutId id="2147483663" r:id="rId9"/>
    <p:sldLayoutId id="2147483664" r:id="rId10"/>
    <p:sldLayoutId id="2147483668" r:id="rId11"/>
    <p:sldLayoutId id="2147483669" r:id="rId12"/>
    <p:sldLayoutId id="2147483670" r:id="rId13"/>
    <p:sldLayoutId id="2147483671" r:id="rId14"/>
  </p:sldLayoutIdLst>
  <p:txStyles>
    <p:titleStyle>
      <a:lvl1pPr algn="ctr" defTabSz="914400" rtl="0" eaLnBrk="1" latinLnBrk="0" hangingPunct="1">
        <a:lnSpc>
          <a:spcPct val="90000"/>
        </a:lnSpc>
        <a:spcBef>
          <a:spcPct val="0"/>
        </a:spcBef>
        <a:buNone/>
        <a:defRPr sz="3400" b="1" kern="1200">
          <a:solidFill>
            <a:srgbClr val="004A78"/>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5.xml"/><Relationship Id="rId1" Type="http://schemas.openxmlformats.org/officeDocument/2006/relationships/vmlDrawing" Target="../drawings/vmlDrawing6.vml"/><Relationship Id="rId4" Type="http://schemas.openxmlformats.org/officeDocument/2006/relationships/image" Target="../media/image10.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image" Target="../media/image11.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4.xml"/><Relationship Id="rId1" Type="http://schemas.openxmlformats.org/officeDocument/2006/relationships/vmlDrawing" Target="../drawings/vmlDrawing8.vml"/><Relationship Id="rId4" Type="http://schemas.openxmlformats.org/officeDocument/2006/relationships/image" Target="../media/image12.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9.vml"/><Relationship Id="rId4" Type="http://schemas.openxmlformats.org/officeDocument/2006/relationships/image" Target="../media/image13.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4.xml"/><Relationship Id="rId1" Type="http://schemas.openxmlformats.org/officeDocument/2006/relationships/vmlDrawing" Target="../drawings/vmlDrawing10.vml"/><Relationship Id="rId4" Type="http://schemas.openxmlformats.org/officeDocument/2006/relationships/image" Target="../media/image14.wmf"/></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4.xml"/><Relationship Id="rId1" Type="http://schemas.openxmlformats.org/officeDocument/2006/relationships/vmlDrawing" Target="../drawings/vmlDrawing11.vml"/><Relationship Id="rId4" Type="http://schemas.openxmlformats.org/officeDocument/2006/relationships/image" Target="../media/image15.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4.xml"/><Relationship Id="rId1" Type="http://schemas.openxmlformats.org/officeDocument/2006/relationships/vmlDrawing" Target="../drawings/vmlDrawing12.vml"/><Relationship Id="rId4" Type="http://schemas.openxmlformats.org/officeDocument/2006/relationships/image" Target="../media/image16.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4.xml"/><Relationship Id="rId1" Type="http://schemas.openxmlformats.org/officeDocument/2006/relationships/vmlDrawing" Target="../drawings/vmlDrawing13.vml"/><Relationship Id="rId4" Type="http://schemas.openxmlformats.org/officeDocument/2006/relationships/image" Target="../media/image17.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4.xml"/><Relationship Id="rId1" Type="http://schemas.openxmlformats.org/officeDocument/2006/relationships/vmlDrawing" Target="../drawings/vmlDrawing14.vml"/><Relationship Id="rId4" Type="http://schemas.openxmlformats.org/officeDocument/2006/relationships/image" Target="../media/image18.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4.xml"/><Relationship Id="rId1" Type="http://schemas.openxmlformats.org/officeDocument/2006/relationships/vmlDrawing" Target="../drawings/vmlDrawing15.vml"/><Relationship Id="rId4" Type="http://schemas.openxmlformats.org/officeDocument/2006/relationships/image" Target="../media/image19.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4.xml"/><Relationship Id="rId1" Type="http://schemas.openxmlformats.org/officeDocument/2006/relationships/vmlDrawing" Target="../drawings/vmlDrawing16.vml"/><Relationship Id="rId4" Type="http://schemas.openxmlformats.org/officeDocument/2006/relationships/image" Target="../media/image20.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Analysis of Financial Statements</a:t>
            </a:r>
          </a:p>
        </p:txBody>
      </p:sp>
      <p:sp>
        <p:nvSpPr>
          <p:cNvPr id="3" name="Subtitle 2"/>
          <p:cNvSpPr>
            <a:spLocks noGrp="1"/>
          </p:cNvSpPr>
          <p:nvPr>
            <p:ph type="subTitle" idx="1"/>
          </p:nvPr>
        </p:nvSpPr>
        <p:spPr/>
        <p:txBody>
          <a:bodyPr/>
          <a:lstStyle/>
          <a:p>
            <a:r>
              <a:rPr lang="en-US" dirty="0"/>
              <a:t>CHAPTER 3</a:t>
            </a:r>
          </a:p>
        </p:txBody>
      </p:sp>
      <p:sp>
        <p:nvSpPr>
          <p:cNvPr id="4" name="Text Placeholder 3"/>
          <p:cNvSpPr>
            <a:spLocks noGrp="1"/>
          </p:cNvSpPr>
          <p:nvPr>
            <p:ph type="body" sz="quarter" idx="10"/>
          </p:nvPr>
        </p:nvSpPr>
        <p:spPr/>
        <p:txBody>
          <a:bodyPr>
            <a:normAutofit fontScale="77500" lnSpcReduction="20000"/>
          </a:bodyPr>
          <a:lstStyle/>
          <a:p>
            <a:pPr>
              <a:lnSpc>
                <a:spcPct val="120000"/>
              </a:lnSpc>
            </a:pPr>
            <a:r>
              <a:rPr lang="en-US" dirty="0"/>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410382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Profit Margin</a:t>
            </a:r>
          </a:p>
        </p:txBody>
      </p:sp>
      <p:sp>
        <p:nvSpPr>
          <p:cNvPr id="3" name="Content Placeholder 2"/>
          <p:cNvSpPr>
            <a:spLocks noGrp="1"/>
          </p:cNvSpPr>
          <p:nvPr>
            <p:ph idx="1"/>
          </p:nvPr>
        </p:nvSpPr>
        <p:spPr>
          <a:xfrm>
            <a:off x="838200" y="1317625"/>
            <a:ext cx="10515600" cy="714375"/>
          </a:xfrm>
        </p:spPr>
        <p:txBody>
          <a:bodyPr/>
          <a:lstStyle/>
          <a:p>
            <a:pPr marL="0" indent="0">
              <a:spcBef>
                <a:spcPct val="50000"/>
              </a:spcBef>
              <a:buNone/>
            </a:pPr>
            <a:r>
              <a:rPr lang="en-US" dirty="0"/>
              <a:t>Net profit margin (PM):</a:t>
            </a:r>
          </a:p>
        </p:txBody>
      </p:sp>
      <p:graphicFrame>
        <p:nvGraphicFramePr>
          <p:cNvPr id="11" name="Object 3" descr="An equation shows profit margin. &#10;Net profit margin (PM):&#10;P M equals N I divided by sales equals $ 390 divided by $ 6600 equals 5.9 percent."/>
          <p:cNvGraphicFramePr>
            <a:graphicFrameLocks noGrp="1" noChangeAspect="1"/>
          </p:cNvGraphicFramePr>
          <p:nvPr>
            <p:ph idx="10"/>
            <p:extLst>
              <p:ext uri="{D42A27DB-BD31-4B8C-83A1-F6EECF244321}">
                <p14:modId xmlns:p14="http://schemas.microsoft.com/office/powerpoint/2010/main" val="3707616658"/>
              </p:ext>
            </p:extLst>
          </p:nvPr>
        </p:nvGraphicFramePr>
        <p:xfrm>
          <a:off x="1219201" y="2215846"/>
          <a:ext cx="5715000" cy="1265313"/>
        </p:xfrm>
        <a:graphic>
          <a:graphicData uri="http://schemas.openxmlformats.org/presentationml/2006/ole">
            <mc:AlternateContent xmlns:mc="http://schemas.openxmlformats.org/markup-compatibility/2006">
              <mc:Choice xmlns:v="urn:schemas-microsoft-com:vml" Requires="v">
                <p:oleObj spid="_x0000_s11530" name="Equation" r:id="rId3" imgW="1892160" imgH="419040" progId="Equation.DSMT4">
                  <p:embed/>
                </p:oleObj>
              </mc:Choice>
              <mc:Fallback>
                <p:oleObj name="Equation" r:id="rId3" imgW="1892160" imgH="419040" progId="Equation.DSMT4">
                  <p:embed/>
                  <p:pic>
                    <p:nvPicPr>
                      <p:cNvPr id="0" name="Object 9"/>
                      <p:cNvPicPr>
                        <a:picLocks noChangeAspect="1" noChangeArrowheads="1"/>
                      </p:cNvPicPr>
                      <p:nvPr/>
                    </p:nvPicPr>
                    <p:blipFill>
                      <a:blip r:embed="rId4"/>
                      <a:srcRect/>
                      <a:stretch>
                        <a:fillRect/>
                      </a:stretch>
                    </p:blipFill>
                    <p:spPr bwMode="auto">
                      <a:xfrm>
                        <a:off x="1219201" y="2215846"/>
                        <a:ext cx="5715000" cy="1265313"/>
                      </a:xfrm>
                      <a:prstGeom prst="rect">
                        <a:avLst/>
                      </a:prstGeom>
                      <a:noFill/>
                      <a:ln>
                        <a:noFill/>
                      </a:ln>
                    </p:spPr>
                  </p:pic>
                </p:oleObj>
              </mc:Fallback>
            </mc:AlternateContent>
          </a:graphicData>
        </a:graphic>
      </p:graphicFrame>
      <p:graphicFrame>
        <p:nvGraphicFramePr>
          <p:cNvPr id="9" name="Table 4" descr="A table shows Profit margin for 2018 is 6.7 percent for 2019 is 4.4 percent for 2020 E is 5.9 percent and for Ind is 7.2 percent.">
            <a:extLst>
              <a:ext uri="{FF2B5EF4-FFF2-40B4-BE49-F238E27FC236}">
                <a16:creationId xmlns:a16="http://schemas.microsoft.com/office/drawing/2014/main" id="{6F89A704-1CDE-41C2-9622-C9F1E9F9358D}"/>
              </a:ext>
            </a:extLst>
          </p:cNvPr>
          <p:cNvGraphicFramePr>
            <a:graphicFrameLocks noGrp="1"/>
          </p:cNvGraphicFramePr>
          <p:nvPr>
            <p:ph idx="11"/>
            <p:extLst>
              <p:ext uri="{D42A27DB-BD31-4B8C-83A1-F6EECF244321}">
                <p14:modId xmlns:p14="http://schemas.microsoft.com/office/powerpoint/2010/main" val="3421560049"/>
              </p:ext>
            </p:extLst>
          </p:nvPr>
        </p:nvGraphicFramePr>
        <p:xfrm>
          <a:off x="1219200" y="3844181"/>
          <a:ext cx="9753600" cy="1468042"/>
        </p:xfrm>
        <a:graphic>
          <a:graphicData uri="http://schemas.openxmlformats.org/drawingml/2006/table">
            <a:tbl>
              <a:tblPr firstRow="1" firstCol="1"/>
              <a:tblGrid>
                <a:gridCol w="3362620">
                  <a:extLst>
                    <a:ext uri="{9D8B030D-6E8A-4147-A177-3AD203B41FA5}">
                      <a16:colId xmlns:a16="http://schemas.microsoft.com/office/drawing/2014/main" val="20000"/>
                    </a:ext>
                  </a:extLst>
                </a:gridCol>
                <a:gridCol w="1537198">
                  <a:extLst>
                    <a:ext uri="{9D8B030D-6E8A-4147-A177-3AD203B41FA5}">
                      <a16:colId xmlns:a16="http://schemas.microsoft.com/office/drawing/2014/main" val="20001"/>
                    </a:ext>
                  </a:extLst>
                </a:gridCol>
                <a:gridCol w="1441123">
                  <a:extLst>
                    <a:ext uri="{9D8B030D-6E8A-4147-A177-3AD203B41FA5}">
                      <a16:colId xmlns:a16="http://schemas.microsoft.com/office/drawing/2014/main" val="20002"/>
                    </a:ext>
                  </a:extLst>
                </a:gridCol>
                <a:gridCol w="1729347">
                  <a:extLst>
                    <a:ext uri="{9D8B030D-6E8A-4147-A177-3AD203B41FA5}">
                      <a16:colId xmlns:a16="http://schemas.microsoft.com/office/drawing/2014/main" val="20003"/>
                    </a:ext>
                  </a:extLst>
                </a:gridCol>
                <a:gridCol w="1683312">
                  <a:extLst>
                    <a:ext uri="{9D8B030D-6E8A-4147-A177-3AD203B41FA5}">
                      <a16:colId xmlns:a16="http://schemas.microsoft.com/office/drawing/2014/main" val="20004"/>
                    </a:ext>
                  </a:extLst>
                </a:gridCol>
              </a:tblGrid>
              <a:tr h="635582">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2018</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2019</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2020E</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Ind.</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extLst>
                  <a:ext uri="{0D108BD9-81ED-4DB2-BD59-A6C34878D82A}">
                    <a16:rowId xmlns:a16="http://schemas.microsoft.com/office/drawing/2014/main" val="10000"/>
                  </a:ext>
                </a:extLst>
              </a:tr>
              <a:tr h="83246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Profit Margin</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800" b="0" i="0" u="none" strike="noStrike" dirty="0">
                          <a:solidFill>
                            <a:srgbClr val="000000"/>
                          </a:solidFill>
                          <a:effectLst/>
                          <a:latin typeface="Arial" panose="020B0604020202020204" pitchFamily="34" charset="0"/>
                          <a:cs typeface="Arial" panose="020B0604020202020204" pitchFamily="34" charset="0"/>
                        </a:rPr>
                        <a:t>6.7%</a:t>
                      </a:r>
                    </a:p>
                  </a:txBody>
                  <a:tcPr marL="7620" marR="7620" marT="762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800" b="0" i="0" u="none" strike="noStrike" dirty="0">
                          <a:solidFill>
                            <a:srgbClr val="000000"/>
                          </a:solidFill>
                          <a:effectLst/>
                          <a:latin typeface="Arial" panose="020B0604020202020204" pitchFamily="34" charset="0"/>
                          <a:cs typeface="Arial" panose="020B0604020202020204" pitchFamily="34" charset="0"/>
                        </a:rPr>
                        <a:t>4.4%</a:t>
                      </a:r>
                    </a:p>
                  </a:txBody>
                  <a:tcPr marL="7620" marR="7620" marT="762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800" b="0" i="0" u="none" strike="noStrike" dirty="0">
                          <a:solidFill>
                            <a:srgbClr val="000000"/>
                          </a:solidFill>
                          <a:effectLst/>
                          <a:latin typeface="Arial" panose="020B0604020202020204" pitchFamily="34" charset="0"/>
                          <a:cs typeface="Arial" panose="020B0604020202020204" pitchFamily="34" charset="0"/>
                        </a:rPr>
                        <a:t>5.9%</a:t>
                      </a:r>
                    </a:p>
                  </a:txBody>
                  <a:tcPr marL="7620" marR="7620" marT="762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800" b="0" i="0" u="none" strike="noStrike" dirty="0">
                          <a:solidFill>
                            <a:srgbClr val="000000"/>
                          </a:solidFill>
                          <a:effectLst/>
                          <a:latin typeface="Arial" panose="020B0604020202020204" pitchFamily="34" charset="0"/>
                          <a:cs typeface="Arial" panose="020B0604020202020204" pitchFamily="34" charset="0"/>
                        </a:rPr>
                        <a:t>7.2%</a:t>
                      </a:r>
                    </a:p>
                  </a:txBody>
                  <a:tcPr marL="7620" marR="7620" marT="762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60209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Operating Profit Margin</a:t>
            </a:r>
          </a:p>
        </p:txBody>
      </p:sp>
      <p:sp>
        <p:nvSpPr>
          <p:cNvPr id="3" name="Content Placeholder 2"/>
          <p:cNvSpPr>
            <a:spLocks noGrp="1"/>
          </p:cNvSpPr>
          <p:nvPr>
            <p:ph idx="1"/>
          </p:nvPr>
        </p:nvSpPr>
        <p:spPr>
          <a:xfrm>
            <a:off x="838200" y="1317625"/>
            <a:ext cx="10515600" cy="743404"/>
          </a:xfrm>
        </p:spPr>
        <p:txBody>
          <a:bodyPr/>
          <a:lstStyle/>
          <a:p>
            <a:pPr marL="0" indent="0">
              <a:spcBef>
                <a:spcPct val="50000"/>
              </a:spcBef>
              <a:buNone/>
            </a:pPr>
            <a:r>
              <a:rPr lang="en-US" dirty="0"/>
              <a:t>Operating profit margin:</a:t>
            </a:r>
          </a:p>
        </p:txBody>
      </p:sp>
      <p:graphicFrame>
        <p:nvGraphicFramePr>
          <p:cNvPr id="11" name="Object 3" descr="An equation shows Operating profit margin:&#10;P M equals EBIT divided by sales equals $ 620 divided by $ 6600 equals 9.4 percent.&#10;"/>
          <p:cNvGraphicFramePr>
            <a:graphicFrameLocks noGrp="1" noChangeAspect="1"/>
          </p:cNvGraphicFramePr>
          <p:nvPr>
            <p:ph idx="10"/>
            <p:extLst>
              <p:ext uri="{D42A27DB-BD31-4B8C-83A1-F6EECF244321}">
                <p14:modId xmlns:p14="http://schemas.microsoft.com/office/powerpoint/2010/main" val="2593446419"/>
              </p:ext>
            </p:extLst>
          </p:nvPr>
        </p:nvGraphicFramePr>
        <p:xfrm>
          <a:off x="838201" y="2332425"/>
          <a:ext cx="5562600" cy="1260548"/>
        </p:xfrm>
        <a:graphic>
          <a:graphicData uri="http://schemas.openxmlformats.org/presentationml/2006/ole">
            <mc:AlternateContent xmlns:mc="http://schemas.openxmlformats.org/markup-compatibility/2006">
              <mc:Choice xmlns:v="urn:schemas-microsoft-com:vml" Requires="v">
                <p:oleObj spid="_x0000_s12549" name="Equation" r:id="rId3" imgW="1904760" imgH="431640" progId="Equation.DSMT4">
                  <p:embed/>
                </p:oleObj>
              </mc:Choice>
              <mc:Fallback>
                <p:oleObj name="Equation" r:id="rId3" imgW="1904760" imgH="431640" progId="Equation.DSMT4">
                  <p:embed/>
                  <p:pic>
                    <p:nvPicPr>
                      <p:cNvPr id="0" name=""/>
                      <p:cNvPicPr>
                        <a:picLocks noChangeAspect="1" noChangeArrowheads="1"/>
                      </p:cNvPicPr>
                      <p:nvPr/>
                    </p:nvPicPr>
                    <p:blipFill>
                      <a:blip r:embed="rId4"/>
                      <a:srcRect/>
                      <a:stretch>
                        <a:fillRect/>
                      </a:stretch>
                    </p:blipFill>
                    <p:spPr bwMode="auto">
                      <a:xfrm>
                        <a:off x="838201" y="2332425"/>
                        <a:ext cx="5562600" cy="1260548"/>
                      </a:xfrm>
                      <a:prstGeom prst="rect">
                        <a:avLst/>
                      </a:prstGeom>
                      <a:noFill/>
                      <a:ln>
                        <a:noFill/>
                      </a:ln>
                    </p:spPr>
                  </p:pic>
                </p:oleObj>
              </mc:Fallback>
            </mc:AlternateContent>
          </a:graphicData>
        </a:graphic>
      </p:graphicFrame>
      <p:graphicFrame>
        <p:nvGraphicFramePr>
          <p:cNvPr id="8" name="Table 4" descr="A table shows Operating profit margin for 2018 is 10.2 percent for 2019 is 7.7 percent for 2020 E is 9.4 percent and for Ind is 10.4 percent.">
            <a:extLst>
              <a:ext uri="{FF2B5EF4-FFF2-40B4-BE49-F238E27FC236}">
                <a16:creationId xmlns:a16="http://schemas.microsoft.com/office/drawing/2014/main" id="{6F89A704-1CDE-41C2-9622-C9F1E9F9358D}"/>
              </a:ext>
            </a:extLst>
          </p:cNvPr>
          <p:cNvGraphicFramePr>
            <a:graphicFrameLocks noGrp="1"/>
          </p:cNvGraphicFramePr>
          <p:nvPr>
            <p:ph idx="11"/>
            <p:extLst>
              <p:ext uri="{D42A27DB-BD31-4B8C-83A1-F6EECF244321}">
                <p14:modId xmlns:p14="http://schemas.microsoft.com/office/powerpoint/2010/main" val="1682532900"/>
              </p:ext>
            </p:extLst>
          </p:nvPr>
        </p:nvGraphicFramePr>
        <p:xfrm>
          <a:off x="838200" y="3982196"/>
          <a:ext cx="9521372" cy="1431638"/>
        </p:xfrm>
        <a:graphic>
          <a:graphicData uri="http://schemas.openxmlformats.org/drawingml/2006/table">
            <a:tbl>
              <a:tblPr firstRow="1" firstCol="1"/>
              <a:tblGrid>
                <a:gridCol w="3282558">
                  <a:extLst>
                    <a:ext uri="{9D8B030D-6E8A-4147-A177-3AD203B41FA5}">
                      <a16:colId xmlns:a16="http://schemas.microsoft.com/office/drawing/2014/main" val="20000"/>
                    </a:ext>
                  </a:extLst>
                </a:gridCol>
                <a:gridCol w="1500598">
                  <a:extLst>
                    <a:ext uri="{9D8B030D-6E8A-4147-A177-3AD203B41FA5}">
                      <a16:colId xmlns:a16="http://schemas.microsoft.com/office/drawing/2014/main" val="20001"/>
                    </a:ext>
                  </a:extLst>
                </a:gridCol>
                <a:gridCol w="1406810">
                  <a:extLst>
                    <a:ext uri="{9D8B030D-6E8A-4147-A177-3AD203B41FA5}">
                      <a16:colId xmlns:a16="http://schemas.microsoft.com/office/drawing/2014/main" val="20002"/>
                    </a:ext>
                  </a:extLst>
                </a:gridCol>
                <a:gridCol w="1688173">
                  <a:extLst>
                    <a:ext uri="{9D8B030D-6E8A-4147-A177-3AD203B41FA5}">
                      <a16:colId xmlns:a16="http://schemas.microsoft.com/office/drawing/2014/main" val="20003"/>
                    </a:ext>
                  </a:extLst>
                </a:gridCol>
                <a:gridCol w="1643233">
                  <a:extLst>
                    <a:ext uri="{9D8B030D-6E8A-4147-A177-3AD203B41FA5}">
                      <a16:colId xmlns:a16="http://schemas.microsoft.com/office/drawing/2014/main" val="20004"/>
                    </a:ext>
                  </a:extLst>
                </a:gridCol>
              </a:tblGrid>
              <a:tr h="583091">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2018</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2019</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2020E</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Ind.</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extLst>
                  <a:ext uri="{0D108BD9-81ED-4DB2-BD59-A6C34878D82A}">
                    <a16:rowId xmlns:a16="http://schemas.microsoft.com/office/drawing/2014/main" val="10000"/>
                  </a:ext>
                </a:extLst>
              </a:tr>
              <a:tr h="848547">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Profit Margin</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lnSpc>
                          <a:spcPct val="115000"/>
                        </a:lnSpc>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10.2%</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lnSpc>
                          <a:spcPct val="115000"/>
                        </a:lnSpc>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7.7%</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lnSpc>
                          <a:spcPct val="115000"/>
                        </a:lnSpc>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9.4%</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lnSpc>
                          <a:spcPct val="115000"/>
                        </a:lnSpc>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10.4%</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26770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Earning Power (</a:t>
            </a:r>
            <a:r>
              <a:rPr lang="en-US"/>
              <a:t>BEP)</a:t>
            </a:r>
            <a:endParaRPr lang="en-US" dirty="0"/>
          </a:p>
        </p:txBody>
      </p:sp>
      <p:graphicFrame>
        <p:nvGraphicFramePr>
          <p:cNvPr id="5" name="Object 2" descr="An equation shows basic earning power. &#10;B E P equals EBIT divided by total assets.&#10;Equals $ 620 divided by $ 5000 equals 12.4 percent."/>
          <p:cNvGraphicFramePr>
            <a:graphicFrameLocks noGrp="1" noChangeAspect="1"/>
          </p:cNvGraphicFramePr>
          <p:nvPr>
            <p:ph idx="1"/>
            <p:extLst>
              <p:ext uri="{D42A27DB-BD31-4B8C-83A1-F6EECF244321}">
                <p14:modId xmlns:p14="http://schemas.microsoft.com/office/powerpoint/2010/main" val="2748790915"/>
              </p:ext>
            </p:extLst>
          </p:nvPr>
        </p:nvGraphicFramePr>
        <p:xfrm>
          <a:off x="2741148" y="1438834"/>
          <a:ext cx="6709704" cy="3980332"/>
        </p:xfrm>
        <a:graphic>
          <a:graphicData uri="http://schemas.openxmlformats.org/presentationml/2006/ole">
            <mc:AlternateContent xmlns:mc="http://schemas.openxmlformats.org/markup-compatibility/2006">
              <mc:Choice xmlns:v="urn:schemas-microsoft-com:vml" Requires="v">
                <p:oleObj spid="_x0000_s13568" name="Equation" r:id="rId3" imgW="1498320" imgH="888840" progId="Equation.DSMT4">
                  <p:embed/>
                </p:oleObj>
              </mc:Choice>
              <mc:Fallback>
                <p:oleObj name="Equation" r:id="rId3" imgW="1498320" imgH="8888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1148" y="1438834"/>
                        <a:ext cx="6709704" cy="398033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18854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Earning Power vs. Industry Average</a:t>
            </a:r>
          </a:p>
        </p:txBody>
      </p:sp>
      <p:sp>
        <p:nvSpPr>
          <p:cNvPr id="4" name="Content Placeholder 2"/>
          <p:cNvSpPr>
            <a:spLocks noGrp="1"/>
          </p:cNvSpPr>
          <p:nvPr>
            <p:ph idx="1"/>
          </p:nvPr>
        </p:nvSpPr>
        <p:spPr>
          <a:xfrm>
            <a:off x="838200" y="1317625"/>
            <a:ext cx="10515600" cy="2286000"/>
          </a:xfrm>
        </p:spPr>
        <p:txBody>
          <a:bodyPr/>
          <a:lstStyle/>
          <a:p>
            <a:r>
              <a:rPr lang="en-US" dirty="0"/>
              <a:t>BEP removes effect of taxes and financial leverage.  Useful for comparison.</a:t>
            </a:r>
          </a:p>
          <a:p>
            <a:r>
              <a:rPr lang="en-US" dirty="0"/>
              <a:t>Projected to be below average.</a:t>
            </a:r>
          </a:p>
          <a:p>
            <a:r>
              <a:rPr lang="en-US" dirty="0"/>
              <a:t>Room for improvement.</a:t>
            </a:r>
          </a:p>
        </p:txBody>
      </p:sp>
      <p:graphicFrame>
        <p:nvGraphicFramePr>
          <p:cNvPr id="8" name="Table 3" descr="A table shows Basic earning power for 2018 is 13.7 percent for 2019 is 9.4 percent for 2020 E is 12.4 percent and for Ind is 15.6 percent."/>
          <p:cNvGraphicFramePr>
            <a:graphicFrameLocks noGrp="1"/>
          </p:cNvGraphicFramePr>
          <p:nvPr>
            <p:ph idx="10"/>
            <p:extLst>
              <p:ext uri="{D42A27DB-BD31-4B8C-83A1-F6EECF244321}">
                <p14:modId xmlns:p14="http://schemas.microsoft.com/office/powerpoint/2010/main" val="3113437571"/>
              </p:ext>
            </p:extLst>
          </p:nvPr>
        </p:nvGraphicFramePr>
        <p:xfrm>
          <a:off x="838200" y="4011687"/>
          <a:ext cx="9985828" cy="1510048"/>
        </p:xfrm>
        <a:graphic>
          <a:graphicData uri="http://schemas.openxmlformats.org/drawingml/2006/table">
            <a:tbl>
              <a:tblPr firstRow="1" firstCol="1"/>
              <a:tblGrid>
                <a:gridCol w="3473420">
                  <a:extLst>
                    <a:ext uri="{9D8B030D-6E8A-4147-A177-3AD203B41FA5}">
                      <a16:colId xmlns:a16="http://schemas.microsoft.com/office/drawing/2014/main" val="20000"/>
                    </a:ext>
                  </a:extLst>
                </a:gridCol>
                <a:gridCol w="1566404">
                  <a:extLst>
                    <a:ext uri="{9D8B030D-6E8A-4147-A177-3AD203B41FA5}">
                      <a16:colId xmlns:a16="http://schemas.microsoft.com/office/drawing/2014/main" val="20001"/>
                    </a:ext>
                  </a:extLst>
                </a:gridCol>
                <a:gridCol w="1468504">
                  <a:extLst>
                    <a:ext uri="{9D8B030D-6E8A-4147-A177-3AD203B41FA5}">
                      <a16:colId xmlns:a16="http://schemas.microsoft.com/office/drawing/2014/main" val="20002"/>
                    </a:ext>
                  </a:extLst>
                </a:gridCol>
                <a:gridCol w="1762205">
                  <a:extLst>
                    <a:ext uri="{9D8B030D-6E8A-4147-A177-3AD203B41FA5}">
                      <a16:colId xmlns:a16="http://schemas.microsoft.com/office/drawing/2014/main" val="20003"/>
                    </a:ext>
                  </a:extLst>
                </a:gridCol>
                <a:gridCol w="1715295">
                  <a:extLst>
                    <a:ext uri="{9D8B030D-6E8A-4147-A177-3AD203B41FA5}">
                      <a16:colId xmlns:a16="http://schemas.microsoft.com/office/drawing/2014/main" val="20004"/>
                    </a:ext>
                  </a:extLst>
                </a:gridCol>
              </a:tblGrid>
              <a:tr h="565168">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2018</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2019</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2020E</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Ind.</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extLst>
                  <a:ext uri="{0D108BD9-81ED-4DB2-BD59-A6C34878D82A}">
                    <a16:rowId xmlns:a16="http://schemas.microsoft.com/office/drawing/2014/main" val="10000"/>
                  </a:ext>
                </a:extLst>
              </a:tr>
              <a:tr h="822466">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Basic Earning Power</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13.7%</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9.4%</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12.4%</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15.6%</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7767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on Assets (ROA) and Return on Equity (ROE) (1 of 2)</a:t>
            </a:r>
          </a:p>
        </p:txBody>
      </p:sp>
      <p:graphicFrame>
        <p:nvGraphicFramePr>
          <p:cNvPr id="5" name="Object 2" descr="An equation shows return on assets and return on equity. &#10;ROA equals NI divided by total assets.&#10;Equals $ 390 divided by $ 5000 equals 7.8 percent."/>
          <p:cNvGraphicFramePr>
            <a:graphicFrameLocks noGrp="1" noChangeAspect="1"/>
          </p:cNvGraphicFramePr>
          <p:nvPr>
            <p:ph idx="1"/>
            <p:extLst>
              <p:ext uri="{D42A27DB-BD31-4B8C-83A1-F6EECF244321}">
                <p14:modId xmlns:p14="http://schemas.microsoft.com/office/powerpoint/2010/main" val="988440484"/>
              </p:ext>
            </p:extLst>
          </p:nvPr>
        </p:nvGraphicFramePr>
        <p:xfrm>
          <a:off x="2944813" y="1809750"/>
          <a:ext cx="6302375" cy="3770313"/>
        </p:xfrm>
        <a:graphic>
          <a:graphicData uri="http://schemas.openxmlformats.org/presentationml/2006/ole">
            <mc:AlternateContent xmlns:mc="http://schemas.openxmlformats.org/markup-compatibility/2006">
              <mc:Choice xmlns:v="urn:schemas-microsoft-com:vml" Requires="v">
                <p:oleObj spid="_x0000_s14585" name="Equation" r:id="rId3" imgW="1485720" imgH="888840" progId="Equation.DSMT4">
                  <p:embed/>
                </p:oleObj>
              </mc:Choice>
              <mc:Fallback>
                <p:oleObj name="Equation" r:id="rId3" imgW="1485720" imgH="888840" progId="Equation.DSMT4">
                  <p:embed/>
                  <p:pic>
                    <p:nvPicPr>
                      <p:cNvPr id="0" name=""/>
                      <p:cNvPicPr>
                        <a:picLocks noChangeAspect="1" noChangeArrowheads="1"/>
                      </p:cNvPicPr>
                      <p:nvPr/>
                    </p:nvPicPr>
                    <p:blipFill>
                      <a:blip r:embed="rId4"/>
                      <a:srcRect/>
                      <a:stretch>
                        <a:fillRect/>
                      </a:stretch>
                    </p:blipFill>
                    <p:spPr bwMode="auto">
                      <a:xfrm>
                        <a:off x="2944813" y="1809750"/>
                        <a:ext cx="6302375" cy="37703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18759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on Assets (ROA) and Return on Equity (ROE) (2 of 2)</a:t>
            </a:r>
          </a:p>
        </p:txBody>
      </p:sp>
      <p:graphicFrame>
        <p:nvGraphicFramePr>
          <p:cNvPr id="5" name="Object 2" descr="An equation shows return on assets and return on equity. &#10;R O E equals NI divided by common equity.&#10;Equals $ 390 divided by $ 3200 equals 12.2 percent"/>
          <p:cNvGraphicFramePr>
            <a:graphicFrameLocks noGrp="1" noChangeAspect="1"/>
          </p:cNvGraphicFramePr>
          <p:nvPr>
            <p:ph idx="1"/>
            <p:extLst>
              <p:ext uri="{D42A27DB-BD31-4B8C-83A1-F6EECF244321}">
                <p14:modId xmlns:p14="http://schemas.microsoft.com/office/powerpoint/2010/main" val="2669639317"/>
              </p:ext>
            </p:extLst>
          </p:nvPr>
        </p:nvGraphicFramePr>
        <p:xfrm>
          <a:off x="2944813" y="1835150"/>
          <a:ext cx="6302375" cy="3719513"/>
        </p:xfrm>
        <a:graphic>
          <a:graphicData uri="http://schemas.openxmlformats.org/presentationml/2006/ole">
            <mc:AlternateContent xmlns:mc="http://schemas.openxmlformats.org/markup-compatibility/2006">
              <mc:Choice xmlns:v="urn:schemas-microsoft-com:vml" Requires="v">
                <p:oleObj spid="_x0000_s15606" name="Equation" r:id="rId3" imgW="1549080" imgH="914400" progId="Equation.DSMT4">
                  <p:embed/>
                </p:oleObj>
              </mc:Choice>
              <mc:Fallback>
                <p:oleObj name="Equation" r:id="rId3" imgW="1549080" imgH="914400" progId="Equation.DSMT4">
                  <p:embed/>
                  <p:pic>
                    <p:nvPicPr>
                      <p:cNvPr id="0" name=""/>
                      <p:cNvPicPr>
                        <a:picLocks noChangeAspect="1" noChangeArrowheads="1"/>
                      </p:cNvPicPr>
                      <p:nvPr/>
                    </p:nvPicPr>
                    <p:blipFill>
                      <a:blip r:embed="rId4"/>
                      <a:srcRect/>
                      <a:stretch>
                        <a:fillRect/>
                      </a:stretch>
                    </p:blipFill>
                    <p:spPr bwMode="auto">
                      <a:xfrm>
                        <a:off x="2944813" y="1835150"/>
                        <a:ext cx="6302375" cy="37195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70468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ROA and ROE vs. Industry Averages</a:t>
            </a:r>
          </a:p>
        </p:txBody>
      </p:sp>
      <p:graphicFrame>
        <p:nvGraphicFramePr>
          <p:cNvPr id="9" name="Table 2" descr="A table shows R O A, and R O E for 2018 are 9.0 percent, and 13.5 percent for 2019 are 5.4 percent and 9.1 percent for 2020 are 7.8 percent and 12.2 percent and for industry are 10.8 percent and 15.4 percent."/>
          <p:cNvGraphicFramePr>
            <a:graphicFrameLocks noGrp="1"/>
          </p:cNvGraphicFramePr>
          <p:nvPr>
            <p:ph idx="1"/>
            <p:extLst>
              <p:ext uri="{D42A27DB-BD31-4B8C-83A1-F6EECF244321}">
                <p14:modId xmlns:p14="http://schemas.microsoft.com/office/powerpoint/2010/main" val="1107984135"/>
              </p:ext>
            </p:extLst>
          </p:nvPr>
        </p:nvGraphicFramePr>
        <p:xfrm>
          <a:off x="1074056" y="2779487"/>
          <a:ext cx="10043887" cy="1554480"/>
        </p:xfrm>
        <a:graphic>
          <a:graphicData uri="http://schemas.openxmlformats.org/drawingml/2006/table">
            <a:tbl>
              <a:tblPr firstRow="1" firstCol="1"/>
              <a:tblGrid>
                <a:gridCol w="1908340">
                  <a:extLst>
                    <a:ext uri="{9D8B030D-6E8A-4147-A177-3AD203B41FA5}">
                      <a16:colId xmlns:a16="http://schemas.microsoft.com/office/drawing/2014/main" val="20000"/>
                    </a:ext>
                  </a:extLst>
                </a:gridCol>
                <a:gridCol w="2109216">
                  <a:extLst>
                    <a:ext uri="{9D8B030D-6E8A-4147-A177-3AD203B41FA5}">
                      <a16:colId xmlns:a16="http://schemas.microsoft.com/office/drawing/2014/main" val="20001"/>
                    </a:ext>
                  </a:extLst>
                </a:gridCol>
                <a:gridCol w="1908338">
                  <a:extLst>
                    <a:ext uri="{9D8B030D-6E8A-4147-A177-3AD203B41FA5}">
                      <a16:colId xmlns:a16="http://schemas.microsoft.com/office/drawing/2014/main" val="20002"/>
                    </a:ext>
                  </a:extLst>
                </a:gridCol>
                <a:gridCol w="2109216">
                  <a:extLst>
                    <a:ext uri="{9D8B030D-6E8A-4147-A177-3AD203B41FA5}">
                      <a16:colId xmlns:a16="http://schemas.microsoft.com/office/drawing/2014/main" val="20003"/>
                    </a:ext>
                  </a:extLst>
                </a:gridCol>
                <a:gridCol w="2008777">
                  <a:extLst>
                    <a:ext uri="{9D8B030D-6E8A-4147-A177-3AD203B41FA5}">
                      <a16:colId xmlns:a16="http://schemas.microsoft.com/office/drawing/2014/main" val="20004"/>
                    </a:ext>
                  </a:extLst>
                </a:gridCol>
              </a:tblGrid>
              <a:tr h="54864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ctr" fontAlgn="b"/>
                      <a:endParaRPr lang="en-US" sz="2800" b="1" i="0" u="none" strike="noStrike" dirty="0">
                        <a:solidFill>
                          <a:schemeClr val="tx1"/>
                        </a:solidFill>
                        <a:effectLst/>
                        <a:latin typeface="Arial" panose="020B0604020202020204" pitchFamily="34" charset="0"/>
                        <a:cs typeface="Arial" panose="020B0604020202020204" pitchFamily="34" charset="0"/>
                      </a:endParaRPr>
                    </a:p>
                  </a:txBody>
                  <a:tcPr marL="3735" marR="3735" marT="762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ctr" fontAlgn="b"/>
                      <a:r>
                        <a:rPr lang="en-US" sz="2800" u="none" strike="noStrike" dirty="0">
                          <a:solidFill>
                            <a:schemeClr val="tx1"/>
                          </a:solidFill>
                          <a:effectLst/>
                          <a:latin typeface="Arial" panose="020B0604020202020204" pitchFamily="34" charset="0"/>
                          <a:cs typeface="Arial" panose="020B0604020202020204" pitchFamily="34" charset="0"/>
                        </a:rPr>
                        <a:t>2018</a:t>
                      </a:r>
                      <a:endParaRPr lang="en-US" sz="2800" b="1" i="0" u="none" strike="noStrike" dirty="0">
                        <a:solidFill>
                          <a:schemeClr val="tx1"/>
                        </a:solidFill>
                        <a:effectLst/>
                        <a:latin typeface="Arial" panose="020B0604020202020204" pitchFamily="34" charset="0"/>
                        <a:cs typeface="Arial" panose="020B0604020202020204" pitchFamily="34" charset="0"/>
                      </a:endParaRPr>
                    </a:p>
                  </a:txBody>
                  <a:tcPr marL="3735" marR="3735" marT="762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ctr" fontAlgn="b"/>
                      <a:r>
                        <a:rPr lang="en-US" sz="2800" u="none" strike="noStrike" dirty="0">
                          <a:solidFill>
                            <a:schemeClr val="tx1"/>
                          </a:solidFill>
                          <a:effectLst/>
                          <a:latin typeface="Arial" panose="020B0604020202020204" pitchFamily="34" charset="0"/>
                          <a:cs typeface="Arial" panose="020B0604020202020204" pitchFamily="34" charset="0"/>
                        </a:rPr>
                        <a:t>2019</a:t>
                      </a:r>
                      <a:endParaRPr lang="en-US" sz="2800" b="1" i="0" u="none" strike="noStrike" dirty="0">
                        <a:solidFill>
                          <a:schemeClr val="tx1"/>
                        </a:solidFill>
                        <a:effectLst/>
                        <a:latin typeface="Arial" panose="020B0604020202020204" pitchFamily="34" charset="0"/>
                        <a:cs typeface="Arial" panose="020B0604020202020204" pitchFamily="34" charset="0"/>
                      </a:endParaRPr>
                    </a:p>
                  </a:txBody>
                  <a:tcPr marL="3735" marR="3735" marT="762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ctr" fontAlgn="b"/>
                      <a:r>
                        <a:rPr lang="en-US" sz="2800" u="none" strike="noStrike" dirty="0">
                          <a:solidFill>
                            <a:schemeClr val="tx1"/>
                          </a:solidFill>
                          <a:effectLst/>
                          <a:latin typeface="Arial" panose="020B0604020202020204" pitchFamily="34" charset="0"/>
                          <a:cs typeface="Arial" panose="020B0604020202020204" pitchFamily="34" charset="0"/>
                        </a:rPr>
                        <a:t>2020</a:t>
                      </a:r>
                      <a:endParaRPr lang="en-US" sz="2800" b="1" i="0" u="none" strike="noStrike" dirty="0">
                        <a:solidFill>
                          <a:schemeClr val="tx1"/>
                        </a:solidFill>
                        <a:effectLst/>
                        <a:latin typeface="Arial" panose="020B0604020202020204" pitchFamily="34" charset="0"/>
                        <a:cs typeface="Arial" panose="020B0604020202020204" pitchFamily="34" charset="0"/>
                      </a:endParaRPr>
                    </a:p>
                  </a:txBody>
                  <a:tcPr marL="3735" marR="3735" marT="762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ctr" fontAlgn="b"/>
                      <a:r>
                        <a:rPr lang="en-US" sz="2800" u="none" strike="noStrike" dirty="0">
                          <a:solidFill>
                            <a:schemeClr val="tx1"/>
                          </a:solidFill>
                          <a:effectLst/>
                          <a:latin typeface="Arial" panose="020B0604020202020204" pitchFamily="34" charset="0"/>
                          <a:cs typeface="Arial" panose="020B0604020202020204" pitchFamily="34" charset="0"/>
                        </a:rPr>
                        <a:t>Industry</a:t>
                      </a:r>
                      <a:endParaRPr lang="en-US" sz="2800" b="1" i="0" u="none" strike="noStrike" dirty="0">
                        <a:solidFill>
                          <a:schemeClr val="tx1"/>
                        </a:solidFill>
                        <a:effectLst/>
                        <a:latin typeface="Arial" panose="020B0604020202020204" pitchFamily="34" charset="0"/>
                        <a:cs typeface="Arial" panose="020B0604020202020204" pitchFamily="34" charset="0"/>
                      </a:endParaRPr>
                    </a:p>
                  </a:txBody>
                  <a:tcPr marL="3735" marR="3735" marT="762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extLst>
                  <a:ext uri="{0D108BD9-81ED-4DB2-BD59-A6C34878D82A}">
                    <a16:rowId xmlns:a16="http://schemas.microsoft.com/office/drawing/2014/main" val="10000"/>
                  </a:ext>
                </a:extLst>
              </a:tr>
              <a:tr h="45720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ctr" fontAlgn="b"/>
                      <a:r>
                        <a:rPr lang="en-US" sz="2800" b="1" i="0" u="none" strike="noStrike" dirty="0">
                          <a:solidFill>
                            <a:srgbClr val="000000"/>
                          </a:solidFill>
                          <a:effectLst/>
                          <a:latin typeface="Arial" panose="020B0604020202020204" pitchFamily="34" charset="0"/>
                          <a:cs typeface="Arial" panose="020B0604020202020204" pitchFamily="34" charset="0"/>
                        </a:rPr>
                        <a:t>  ROA</a:t>
                      </a:r>
                    </a:p>
                  </a:txBody>
                  <a:tcPr marL="7620" marR="7620" marT="762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5.4%</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7.8%</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10.8%</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1"/>
                  </a:ext>
                </a:extLst>
              </a:tr>
              <a:tr h="54864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ctr" fontAlgn="b"/>
                      <a:r>
                        <a:rPr lang="en-US" sz="2800" b="1" i="0" u="none" strike="noStrike" dirty="0">
                          <a:solidFill>
                            <a:srgbClr val="000000"/>
                          </a:solidFill>
                          <a:effectLst/>
                          <a:latin typeface="Arial" panose="020B0604020202020204" pitchFamily="34" charset="0"/>
                          <a:cs typeface="Arial" panose="020B0604020202020204" pitchFamily="34" charset="0"/>
                        </a:rPr>
                        <a:t>  ROE</a:t>
                      </a:r>
                    </a:p>
                  </a:txBody>
                  <a:tcPr marL="7620" marR="7620"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13.5%</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9.1%</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12.2%</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15.4%</a:t>
                      </a:r>
                      <a:endParaRPr lang="en-US"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2"/>
                  </a:ext>
                </a:extLst>
              </a:tr>
            </a:tbl>
          </a:graphicData>
        </a:graphic>
      </p:graphicFrame>
      <p:sp>
        <p:nvSpPr>
          <p:cNvPr id="5" name="Content Placeholder 3"/>
          <p:cNvSpPr>
            <a:spLocks noGrp="1"/>
          </p:cNvSpPr>
          <p:nvPr>
            <p:ph idx="10"/>
          </p:nvPr>
        </p:nvSpPr>
        <p:spPr>
          <a:xfrm>
            <a:off x="838200" y="5200166"/>
            <a:ext cx="10515600" cy="605521"/>
          </a:xfrm>
        </p:spPr>
        <p:txBody>
          <a:bodyPr/>
          <a:lstStyle/>
          <a:p>
            <a:r>
              <a:rPr lang="en-US" dirty="0"/>
              <a:t>Both below industry average but improving.</a:t>
            </a:r>
          </a:p>
        </p:txBody>
      </p:sp>
    </p:spTree>
    <p:extLst>
      <p:ext uri="{BB962C8B-B14F-4D97-AF65-F5344CB8AC3E}">
        <p14:creationId xmlns:p14="http://schemas.microsoft.com/office/powerpoint/2010/main" val="2583426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Debt on ROA and ROE</a:t>
            </a:r>
          </a:p>
        </p:txBody>
      </p:sp>
      <p:sp>
        <p:nvSpPr>
          <p:cNvPr id="3" name="Content Placeholder 2"/>
          <p:cNvSpPr>
            <a:spLocks noGrp="1"/>
          </p:cNvSpPr>
          <p:nvPr>
            <p:ph idx="1"/>
          </p:nvPr>
        </p:nvSpPr>
        <p:spPr/>
        <p:txBody>
          <a:bodyPr/>
          <a:lstStyle/>
          <a:p>
            <a:r>
              <a:rPr lang="en-US" dirty="0"/>
              <a:t>ROA is lowered by debt--interest expense lowers net income, which also lowers ROA.</a:t>
            </a:r>
          </a:p>
          <a:p>
            <a:r>
              <a:rPr lang="en-US" dirty="0"/>
              <a:t>However, the use of debt lowers equity, and if equity is lowered more than net income, ROE would increase.</a:t>
            </a:r>
          </a:p>
        </p:txBody>
      </p:sp>
    </p:spTree>
    <p:extLst>
      <p:ext uri="{BB962C8B-B14F-4D97-AF65-F5344CB8AC3E}">
        <p14:creationId xmlns:p14="http://schemas.microsoft.com/office/powerpoint/2010/main" val="2291702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 Management Ratios</a:t>
            </a:r>
          </a:p>
        </p:txBody>
      </p:sp>
      <p:sp>
        <p:nvSpPr>
          <p:cNvPr id="3" name="Content Placeholder 2"/>
          <p:cNvSpPr>
            <a:spLocks noGrp="1"/>
          </p:cNvSpPr>
          <p:nvPr>
            <p:ph idx="1"/>
          </p:nvPr>
        </p:nvSpPr>
        <p:spPr>
          <a:xfrm>
            <a:off x="838200" y="1317625"/>
            <a:ext cx="10881360" cy="4754880"/>
          </a:xfrm>
        </p:spPr>
        <p:txBody>
          <a:bodyPr/>
          <a:lstStyle/>
          <a:p>
            <a:r>
              <a:rPr lang="en-US" dirty="0"/>
              <a:t>How efficiently does the firm use its assets?</a:t>
            </a:r>
          </a:p>
          <a:p>
            <a:r>
              <a:rPr lang="en-US" dirty="0"/>
              <a:t>How much does the firm have tied up in assets for each dollar of sales?</a:t>
            </a:r>
          </a:p>
        </p:txBody>
      </p:sp>
    </p:spTree>
    <p:extLst>
      <p:ext uri="{BB962C8B-B14F-4D97-AF65-F5344CB8AC3E}">
        <p14:creationId xmlns:p14="http://schemas.microsoft.com/office/powerpoint/2010/main" val="3790758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Inventory Turnover Ratio vs. Industry Average</a:t>
            </a:r>
          </a:p>
        </p:txBody>
      </p:sp>
      <p:graphicFrame>
        <p:nvGraphicFramePr>
          <p:cNvPr id="10" name="Object 2" descr="An equation shows inventory turnover ratio versus industry average. &#10;Inv. Turnover equals C O G S divided by inventories&#10;Equals $ 5210 plus $ 370 divided by $ 660 equals 8.5"/>
          <p:cNvGraphicFramePr>
            <a:graphicFrameLocks noGrp="1" noChangeAspect="1"/>
          </p:cNvGraphicFramePr>
          <p:nvPr>
            <p:ph idx="1"/>
            <p:extLst>
              <p:ext uri="{D42A27DB-BD31-4B8C-83A1-F6EECF244321}">
                <p14:modId xmlns:p14="http://schemas.microsoft.com/office/powerpoint/2010/main" val="273058860"/>
              </p:ext>
            </p:extLst>
          </p:nvPr>
        </p:nvGraphicFramePr>
        <p:xfrm>
          <a:off x="3349625" y="1167577"/>
          <a:ext cx="5489576" cy="2586096"/>
        </p:xfrm>
        <a:graphic>
          <a:graphicData uri="http://schemas.openxmlformats.org/presentationml/2006/ole">
            <mc:AlternateContent xmlns:mc="http://schemas.openxmlformats.org/markup-compatibility/2006">
              <mc:Choice xmlns:v="urn:schemas-microsoft-com:vml" Requires="v">
                <p:oleObj spid="_x0000_s16621" name="Equation" r:id="rId3" imgW="1752480" imgH="825480" progId="Equation.DSMT4">
                  <p:embed/>
                </p:oleObj>
              </mc:Choice>
              <mc:Fallback>
                <p:oleObj name="Equation" r:id="rId3" imgW="1752480" imgH="825480" progId="Equation.DSMT4">
                  <p:embed/>
                  <p:pic>
                    <p:nvPicPr>
                      <p:cNvPr id="0" name="Object 8"/>
                      <p:cNvPicPr>
                        <a:picLocks noChangeAspect="1" noChangeArrowheads="1"/>
                      </p:cNvPicPr>
                      <p:nvPr/>
                    </p:nvPicPr>
                    <p:blipFill>
                      <a:blip r:embed="rId4"/>
                      <a:srcRect/>
                      <a:stretch>
                        <a:fillRect/>
                      </a:stretch>
                    </p:blipFill>
                    <p:spPr bwMode="auto">
                      <a:xfrm>
                        <a:off x="3349625" y="1167577"/>
                        <a:ext cx="5489576" cy="2586096"/>
                      </a:xfrm>
                      <a:prstGeom prst="rect">
                        <a:avLst/>
                      </a:prstGeom>
                      <a:noFill/>
                      <a:ln>
                        <a:noFill/>
                      </a:ln>
                    </p:spPr>
                  </p:pic>
                </p:oleObj>
              </mc:Fallback>
            </mc:AlternateContent>
          </a:graphicData>
        </a:graphic>
      </p:graphicFrame>
      <p:graphicFrame>
        <p:nvGraphicFramePr>
          <p:cNvPr id="8" name="Table 3" descr="A table shows Inventory turnover for 2018 is 7.4, 2019 is 6.2, 2020 E is 8.5 and Ind is 9.0"/>
          <p:cNvGraphicFramePr>
            <a:graphicFrameLocks noGrp="1"/>
          </p:cNvGraphicFramePr>
          <p:nvPr>
            <p:ph idx="10"/>
            <p:extLst>
              <p:ext uri="{D42A27DB-BD31-4B8C-83A1-F6EECF244321}">
                <p14:modId xmlns:p14="http://schemas.microsoft.com/office/powerpoint/2010/main" val="2556966232"/>
              </p:ext>
            </p:extLst>
          </p:nvPr>
        </p:nvGraphicFramePr>
        <p:xfrm>
          <a:off x="943430" y="3997183"/>
          <a:ext cx="10305141" cy="1764984"/>
        </p:xfrm>
        <a:graphic>
          <a:graphicData uri="http://schemas.openxmlformats.org/drawingml/2006/table">
            <a:tbl>
              <a:tblPr firstRow="1" firstCol="1"/>
              <a:tblGrid>
                <a:gridCol w="2679337">
                  <a:extLst>
                    <a:ext uri="{9D8B030D-6E8A-4147-A177-3AD203B41FA5}">
                      <a16:colId xmlns:a16="http://schemas.microsoft.com/office/drawing/2014/main" val="20000"/>
                    </a:ext>
                  </a:extLst>
                </a:gridCol>
                <a:gridCol w="1442720">
                  <a:extLst>
                    <a:ext uri="{9D8B030D-6E8A-4147-A177-3AD203B41FA5}">
                      <a16:colId xmlns:a16="http://schemas.microsoft.com/office/drawing/2014/main" val="20001"/>
                    </a:ext>
                  </a:extLst>
                </a:gridCol>
                <a:gridCol w="2061028">
                  <a:extLst>
                    <a:ext uri="{9D8B030D-6E8A-4147-A177-3AD203B41FA5}">
                      <a16:colId xmlns:a16="http://schemas.microsoft.com/office/drawing/2014/main" val="20002"/>
                    </a:ext>
                  </a:extLst>
                </a:gridCol>
                <a:gridCol w="2061028">
                  <a:extLst>
                    <a:ext uri="{9D8B030D-6E8A-4147-A177-3AD203B41FA5}">
                      <a16:colId xmlns:a16="http://schemas.microsoft.com/office/drawing/2014/main" val="20003"/>
                    </a:ext>
                  </a:extLst>
                </a:gridCol>
                <a:gridCol w="2061028">
                  <a:extLst>
                    <a:ext uri="{9D8B030D-6E8A-4147-A177-3AD203B41FA5}">
                      <a16:colId xmlns:a16="http://schemas.microsoft.com/office/drawing/2014/main" val="20004"/>
                    </a:ext>
                  </a:extLst>
                </a:gridCol>
              </a:tblGrid>
              <a:tr h="718859">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9781" marR="59781"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2018</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9781" marR="59781"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2019</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9781" marR="59781"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2020E</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9781" marR="59781"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Ind.</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9781" marR="59781"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extLst>
                  <a:ext uri="{0D108BD9-81ED-4DB2-BD59-A6C34878D82A}">
                    <a16:rowId xmlns:a16="http://schemas.microsoft.com/office/drawing/2014/main" val="10000"/>
                  </a:ext>
                </a:extLst>
              </a:tr>
              <a:tr h="1046125">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Inventory turnover</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9781" marR="59781" anchor="ctr" horzOverflow="overflow">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7.4</a:t>
                      </a: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6.2</a:t>
                      </a: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8.5</a:t>
                      </a: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9.0</a:t>
                      </a: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42709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in Chapter</a:t>
            </a:r>
          </a:p>
        </p:txBody>
      </p:sp>
      <p:sp>
        <p:nvSpPr>
          <p:cNvPr id="3" name="Content Placeholder 2"/>
          <p:cNvSpPr>
            <a:spLocks noGrp="1"/>
          </p:cNvSpPr>
          <p:nvPr>
            <p:ph idx="1"/>
          </p:nvPr>
        </p:nvSpPr>
        <p:spPr/>
        <p:txBody>
          <a:bodyPr/>
          <a:lstStyle/>
          <a:p>
            <a:r>
              <a:rPr lang="en-US" dirty="0"/>
              <a:t>Ratio analysis</a:t>
            </a:r>
          </a:p>
          <a:p>
            <a:pPr lvl="1"/>
            <a:r>
              <a:rPr lang="en-US" dirty="0"/>
              <a:t>Ratios</a:t>
            </a:r>
          </a:p>
          <a:p>
            <a:pPr lvl="1"/>
            <a:r>
              <a:rPr lang="en-US" dirty="0"/>
              <a:t>Common size statements</a:t>
            </a:r>
          </a:p>
          <a:p>
            <a:pPr lvl="1"/>
            <a:r>
              <a:rPr lang="en-US" dirty="0"/>
              <a:t>Percent change statement</a:t>
            </a:r>
          </a:p>
          <a:p>
            <a:r>
              <a:rPr lang="en-US" dirty="0"/>
              <a:t>DuPont equation</a:t>
            </a:r>
          </a:p>
          <a:p>
            <a:r>
              <a:rPr lang="en-US" dirty="0"/>
              <a:t>Limitations of ratio analysis</a:t>
            </a:r>
          </a:p>
          <a:p>
            <a:r>
              <a:rPr lang="en-US" dirty="0"/>
              <a:t>Qualitative factors</a:t>
            </a:r>
          </a:p>
        </p:txBody>
      </p:sp>
    </p:spTree>
    <p:extLst>
      <p:ext uri="{BB962C8B-B14F-4D97-AF65-F5344CB8AC3E}">
        <p14:creationId xmlns:p14="http://schemas.microsoft.com/office/powerpoint/2010/main" val="2100919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 on Inventory Turnover</a:t>
            </a:r>
          </a:p>
        </p:txBody>
      </p:sp>
      <p:sp>
        <p:nvSpPr>
          <p:cNvPr id="3" name="Content Placeholder 2"/>
          <p:cNvSpPr>
            <a:spLocks noGrp="1"/>
          </p:cNvSpPr>
          <p:nvPr>
            <p:ph idx="1"/>
          </p:nvPr>
        </p:nvSpPr>
        <p:spPr/>
        <p:txBody>
          <a:bodyPr/>
          <a:lstStyle/>
          <a:p>
            <a:r>
              <a:rPr lang="en-US" dirty="0"/>
              <a:t>Inventory turnover:</a:t>
            </a:r>
          </a:p>
          <a:p>
            <a:pPr lvl="1"/>
            <a:r>
              <a:rPr lang="en-US" dirty="0"/>
              <a:t>Improved from previous year</a:t>
            </a:r>
          </a:p>
          <a:p>
            <a:pPr lvl="1"/>
            <a:r>
              <a:rPr lang="en-US" dirty="0"/>
              <a:t>Below industry average</a:t>
            </a:r>
          </a:p>
        </p:txBody>
      </p:sp>
    </p:spTree>
    <p:extLst>
      <p:ext uri="{BB962C8B-B14F-4D97-AF65-F5344CB8AC3E}">
        <p14:creationId xmlns:p14="http://schemas.microsoft.com/office/powerpoint/2010/main" val="2518948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DSO: average number of days from sale until cash received.</a:t>
            </a:r>
          </a:p>
        </p:txBody>
      </p:sp>
      <p:graphicFrame>
        <p:nvGraphicFramePr>
          <p:cNvPr id="5" name="Object 2" descr="An equation shows average number of days from sale until cash received. &#10;D O S equals receivables divided by average sales per day&#10;Equals receivables divided by sales by 365 equals $ 530 divided by $ 6600 by 365&#10;Equals 29.3 days"/>
          <p:cNvGraphicFramePr>
            <a:graphicFrameLocks noGrp="1" noChangeAspect="1"/>
          </p:cNvGraphicFramePr>
          <p:nvPr>
            <p:ph idx="1"/>
            <p:extLst>
              <p:ext uri="{D42A27DB-BD31-4B8C-83A1-F6EECF244321}">
                <p14:modId xmlns:p14="http://schemas.microsoft.com/office/powerpoint/2010/main" val="4051979118"/>
              </p:ext>
            </p:extLst>
          </p:nvPr>
        </p:nvGraphicFramePr>
        <p:xfrm>
          <a:off x="2249714" y="1563482"/>
          <a:ext cx="7692572" cy="4253540"/>
        </p:xfrm>
        <a:graphic>
          <a:graphicData uri="http://schemas.openxmlformats.org/presentationml/2006/ole">
            <mc:AlternateContent xmlns:mc="http://schemas.openxmlformats.org/markup-compatibility/2006">
              <mc:Choice xmlns:v="urn:schemas-microsoft-com:vml" Requires="v">
                <p:oleObj spid="_x0000_s17637" name="Equation" r:id="rId3" imgW="2158920" imgH="1193760" progId="Equation.DSMT4">
                  <p:embed/>
                </p:oleObj>
              </mc:Choice>
              <mc:Fallback>
                <p:oleObj name="Equation" r:id="rId3" imgW="2158920" imgH="1193760" progId="Equation.DSMT4">
                  <p:embed/>
                  <p:pic>
                    <p:nvPicPr>
                      <p:cNvPr id="0" name="Object 3"/>
                      <p:cNvPicPr>
                        <a:picLocks noChangeAspect="1" noChangeArrowheads="1"/>
                      </p:cNvPicPr>
                      <p:nvPr/>
                    </p:nvPicPr>
                    <p:blipFill>
                      <a:blip r:embed="rId4"/>
                      <a:srcRect/>
                      <a:stretch>
                        <a:fillRect/>
                      </a:stretch>
                    </p:blipFill>
                    <p:spPr bwMode="auto">
                      <a:xfrm>
                        <a:off x="2249714" y="1563482"/>
                        <a:ext cx="7692572" cy="425354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75695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Appraisal </a:t>
            </a:r>
            <a:r>
              <a:rPr lang="en-US"/>
              <a:t>of DSO</a:t>
            </a:r>
            <a:endParaRPr lang="en-US" dirty="0"/>
          </a:p>
        </p:txBody>
      </p:sp>
      <p:sp>
        <p:nvSpPr>
          <p:cNvPr id="3" name="Content Placeholder 2"/>
          <p:cNvSpPr>
            <a:spLocks noGrp="1"/>
          </p:cNvSpPr>
          <p:nvPr>
            <p:ph idx="1"/>
          </p:nvPr>
        </p:nvSpPr>
        <p:spPr>
          <a:xfrm>
            <a:off x="838200" y="1317625"/>
            <a:ext cx="10515600" cy="845004"/>
          </a:xfrm>
        </p:spPr>
        <p:txBody>
          <a:bodyPr/>
          <a:lstStyle/>
          <a:p>
            <a:r>
              <a:rPr lang="en-US" dirty="0"/>
              <a:t>Higher than 2018, but a little lower than industry.</a:t>
            </a:r>
          </a:p>
        </p:txBody>
      </p:sp>
      <p:graphicFrame>
        <p:nvGraphicFramePr>
          <p:cNvPr id="8" name="Table 3" descr="A table shows Days sales outstanding for 2018 is 26.5, 2019 is 31.6, 2020 E is 29.3 and Ind is 28.0."/>
          <p:cNvGraphicFramePr>
            <a:graphicFrameLocks noGrp="1"/>
          </p:cNvGraphicFramePr>
          <p:nvPr>
            <p:ph idx="10"/>
            <p:extLst>
              <p:ext uri="{D42A27DB-BD31-4B8C-83A1-F6EECF244321}">
                <p14:modId xmlns:p14="http://schemas.microsoft.com/office/powerpoint/2010/main" val="1967798492"/>
              </p:ext>
            </p:extLst>
          </p:nvPr>
        </p:nvGraphicFramePr>
        <p:xfrm>
          <a:off x="838200" y="2451430"/>
          <a:ext cx="9173028" cy="1699670"/>
        </p:xfrm>
        <a:graphic>
          <a:graphicData uri="http://schemas.openxmlformats.org/drawingml/2006/table">
            <a:tbl>
              <a:tblPr firstRow="1" firstCol="1"/>
              <a:tblGrid>
                <a:gridCol w="3190699">
                  <a:extLst>
                    <a:ext uri="{9D8B030D-6E8A-4147-A177-3AD203B41FA5}">
                      <a16:colId xmlns:a16="http://schemas.microsoft.com/office/drawing/2014/main" val="20000"/>
                    </a:ext>
                  </a:extLst>
                </a:gridCol>
                <a:gridCol w="1438906">
                  <a:extLst>
                    <a:ext uri="{9D8B030D-6E8A-4147-A177-3AD203B41FA5}">
                      <a16:colId xmlns:a16="http://schemas.microsoft.com/office/drawing/2014/main" val="20001"/>
                    </a:ext>
                  </a:extLst>
                </a:gridCol>
                <a:gridCol w="1348975">
                  <a:extLst>
                    <a:ext uri="{9D8B030D-6E8A-4147-A177-3AD203B41FA5}">
                      <a16:colId xmlns:a16="http://schemas.microsoft.com/office/drawing/2014/main" val="20002"/>
                    </a:ext>
                  </a:extLst>
                </a:gridCol>
                <a:gridCol w="1618770">
                  <a:extLst>
                    <a:ext uri="{9D8B030D-6E8A-4147-A177-3AD203B41FA5}">
                      <a16:colId xmlns:a16="http://schemas.microsoft.com/office/drawing/2014/main" val="20003"/>
                    </a:ext>
                  </a:extLst>
                </a:gridCol>
                <a:gridCol w="1575678">
                  <a:extLst>
                    <a:ext uri="{9D8B030D-6E8A-4147-A177-3AD203B41FA5}">
                      <a16:colId xmlns:a16="http://schemas.microsoft.com/office/drawing/2014/main" val="20004"/>
                    </a:ext>
                  </a:extLst>
                </a:gridCol>
              </a:tblGrid>
              <a:tr h="643076">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2018</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2019</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2020E</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Ind.</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extLst>
                  <a:ext uri="{0D108BD9-81ED-4DB2-BD59-A6C34878D82A}">
                    <a16:rowId xmlns:a16="http://schemas.microsoft.com/office/drawing/2014/main" val="10000"/>
                  </a:ext>
                </a:extLst>
              </a:tr>
              <a:tr h="1056594">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u="none" strike="noStrike" cap="none" normalizeH="0" baseline="0" dirty="0">
                          <a:ln>
                            <a:noFill/>
                          </a:ln>
                          <a:solidFill>
                            <a:schemeClr val="tx1"/>
                          </a:solidFill>
                          <a:effectLst/>
                          <a:latin typeface="Arial" panose="020B0604020202020204" pitchFamily="34" charset="0"/>
                          <a:cs typeface="Arial" panose="020B0604020202020204" pitchFamily="34" charset="0"/>
                        </a:rPr>
                        <a:t>Days Sales Outstanding</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977" marR="60977" anchor="ctr" horzOverflow="overflow">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26.5</a:t>
                      </a: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31.6</a:t>
                      </a: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29.3</a:t>
                      </a: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28.0</a:t>
                      </a: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2962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Fixed Assets and Total Assets Turnover Ratios</a:t>
            </a:r>
            <a:br>
              <a:rPr lang="en-US" dirty="0"/>
            </a:br>
            <a:r>
              <a:rPr lang="en-US" dirty="0"/>
              <a:t>(1 of 2)</a:t>
            </a:r>
          </a:p>
        </p:txBody>
      </p:sp>
      <p:graphicFrame>
        <p:nvGraphicFramePr>
          <p:cNvPr id="6" name="Object 2" descr="An equation shows fixed assets total assets turnover ratios. &#10;Fixed assets turnover equals sales divided by net fixed assets&#10;Equals $ 6600 divided by $ 3700 equals 1.8&#10;Total assets turnover equals sales divided by total assets&#10;Equals $ 6600 divided by $ 5000 equals 1.320."/>
          <p:cNvGraphicFramePr>
            <a:graphicFrameLocks noGrp="1" noChangeAspect="1"/>
          </p:cNvGraphicFramePr>
          <p:nvPr>
            <p:ph idx="1"/>
            <p:extLst>
              <p:ext uri="{D42A27DB-BD31-4B8C-83A1-F6EECF244321}">
                <p14:modId xmlns:p14="http://schemas.microsoft.com/office/powerpoint/2010/main" val="2498324214"/>
              </p:ext>
            </p:extLst>
          </p:nvPr>
        </p:nvGraphicFramePr>
        <p:xfrm>
          <a:off x="3034481" y="1317385"/>
          <a:ext cx="6123038" cy="4716706"/>
        </p:xfrm>
        <a:graphic>
          <a:graphicData uri="http://schemas.openxmlformats.org/presentationml/2006/ole">
            <mc:AlternateContent xmlns:mc="http://schemas.openxmlformats.org/markup-compatibility/2006">
              <mc:Choice xmlns:v="urn:schemas-microsoft-com:vml" Requires="v">
                <p:oleObj spid="_x0000_s18649" name="Equation" r:id="rId3" imgW="2489040" imgH="1917360" progId="Equation.DSMT4">
                  <p:embed/>
                </p:oleObj>
              </mc:Choice>
              <mc:Fallback>
                <p:oleObj name="Equation" r:id="rId3" imgW="2489040" imgH="1917360" progId="Equation.DSMT4">
                  <p:embed/>
                  <p:pic>
                    <p:nvPicPr>
                      <p:cNvPr id="0" name="Object 4"/>
                      <p:cNvPicPr>
                        <a:picLocks noChangeAspect="1" noChangeArrowheads="1"/>
                      </p:cNvPicPr>
                      <p:nvPr/>
                    </p:nvPicPr>
                    <p:blipFill>
                      <a:blip r:embed="rId4"/>
                      <a:srcRect/>
                      <a:stretch>
                        <a:fillRect/>
                      </a:stretch>
                    </p:blipFill>
                    <p:spPr bwMode="auto">
                      <a:xfrm>
                        <a:off x="3034481" y="1317385"/>
                        <a:ext cx="6123038" cy="471670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76899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Fixed Assets and Total Assets Turnover Ratios</a:t>
            </a:r>
            <a:br>
              <a:rPr lang="en-US" dirty="0"/>
            </a:br>
            <a:r>
              <a:rPr lang="en-US" dirty="0"/>
              <a:t>(2 of 2)</a:t>
            </a:r>
          </a:p>
        </p:txBody>
      </p:sp>
      <p:sp>
        <p:nvSpPr>
          <p:cNvPr id="3" name="Content Placeholder 2"/>
          <p:cNvSpPr>
            <a:spLocks noGrp="1"/>
          </p:cNvSpPr>
          <p:nvPr>
            <p:ph idx="1"/>
          </p:nvPr>
        </p:nvSpPr>
        <p:spPr>
          <a:xfrm>
            <a:off x="838200" y="1317625"/>
            <a:ext cx="10515600" cy="1861004"/>
          </a:xfrm>
        </p:spPr>
        <p:txBody>
          <a:bodyPr/>
          <a:lstStyle/>
          <a:p>
            <a:r>
              <a:rPr lang="en-US" dirty="0"/>
              <a:t>Better than previous year.</a:t>
            </a:r>
          </a:p>
          <a:p>
            <a:r>
              <a:rPr lang="en-US" dirty="0"/>
              <a:t>Not up to industry average. Caused by high fixed assets relative to sales.</a:t>
            </a:r>
          </a:p>
        </p:txBody>
      </p:sp>
      <p:graphicFrame>
        <p:nvGraphicFramePr>
          <p:cNvPr id="6" name="Table 3" descr="A table shows Fixed asset turnover, and total asset turnover for 2018 are 1.9 and 1.348 for 2019 are 1.7 and 1.224 for 2020 E are 1.8 and 1.320 and for Ind are 3.0 and 1.5."/>
          <p:cNvGraphicFramePr>
            <a:graphicFrameLocks noGrp="1"/>
          </p:cNvGraphicFramePr>
          <p:nvPr>
            <p:ph idx="10"/>
            <p:extLst>
              <p:ext uri="{D42A27DB-BD31-4B8C-83A1-F6EECF244321}">
                <p14:modId xmlns:p14="http://schemas.microsoft.com/office/powerpoint/2010/main" val="74829840"/>
              </p:ext>
            </p:extLst>
          </p:nvPr>
        </p:nvGraphicFramePr>
        <p:xfrm>
          <a:off x="838200" y="3254749"/>
          <a:ext cx="8807255" cy="2616069"/>
        </p:xfrm>
        <a:graphic>
          <a:graphicData uri="http://schemas.openxmlformats.org/drawingml/2006/table">
            <a:tbl>
              <a:tblPr firstRow="1" firstCol="1"/>
              <a:tblGrid>
                <a:gridCol w="2468880">
                  <a:extLst>
                    <a:ext uri="{9D8B030D-6E8A-4147-A177-3AD203B41FA5}">
                      <a16:colId xmlns:a16="http://schemas.microsoft.com/office/drawing/2014/main" val="20000"/>
                    </a:ext>
                  </a:extLst>
                </a:gridCol>
                <a:gridCol w="1560215">
                  <a:extLst>
                    <a:ext uri="{9D8B030D-6E8A-4147-A177-3AD203B41FA5}">
                      <a16:colId xmlns:a16="http://schemas.microsoft.com/office/drawing/2014/main" val="20001"/>
                    </a:ext>
                  </a:extLst>
                </a:gridCol>
                <a:gridCol w="1657729">
                  <a:extLst>
                    <a:ext uri="{9D8B030D-6E8A-4147-A177-3AD203B41FA5}">
                      <a16:colId xmlns:a16="http://schemas.microsoft.com/office/drawing/2014/main" val="20002"/>
                    </a:ext>
                  </a:extLst>
                </a:gridCol>
                <a:gridCol w="1755242">
                  <a:extLst>
                    <a:ext uri="{9D8B030D-6E8A-4147-A177-3AD203B41FA5}">
                      <a16:colId xmlns:a16="http://schemas.microsoft.com/office/drawing/2014/main" val="20003"/>
                    </a:ext>
                  </a:extLst>
                </a:gridCol>
                <a:gridCol w="1365189">
                  <a:extLst>
                    <a:ext uri="{9D8B030D-6E8A-4147-A177-3AD203B41FA5}">
                      <a16:colId xmlns:a16="http://schemas.microsoft.com/office/drawing/2014/main" val="20004"/>
                    </a:ext>
                  </a:extLst>
                </a:gridCol>
              </a:tblGrid>
              <a:tr h="640965">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pl-PL"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201</a:t>
                      </a:r>
                      <a:r>
                        <a:rPr kumimoji="0" lang="en-US" sz="2800" u="none" strike="noStrike" cap="none" normalizeH="0" baseline="0" dirty="0">
                          <a:ln>
                            <a:noFill/>
                          </a:ln>
                          <a:solidFill>
                            <a:schemeClr val="tx1"/>
                          </a:solidFill>
                          <a:effectLst/>
                          <a:latin typeface="Arial" panose="020B0604020202020204" pitchFamily="34" charset="0"/>
                          <a:cs typeface="Arial" panose="020B0604020202020204" pitchFamily="34" charset="0"/>
                        </a:rPr>
                        <a:t>8</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pl-PL"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201</a:t>
                      </a:r>
                      <a:r>
                        <a:rPr kumimoji="0" lang="en-US" sz="2800" u="none" strike="noStrike" cap="none" normalizeH="0" baseline="0" dirty="0">
                          <a:ln>
                            <a:noFill/>
                          </a:ln>
                          <a:solidFill>
                            <a:schemeClr val="tx1"/>
                          </a:solidFill>
                          <a:effectLst/>
                          <a:latin typeface="Arial" panose="020B0604020202020204" pitchFamily="34" charset="0"/>
                          <a:cs typeface="Arial" panose="020B0604020202020204" pitchFamily="34" charset="0"/>
                        </a:rPr>
                        <a:t>9</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pl-PL"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a:t>
                      </a:r>
                      <a:r>
                        <a:rPr kumimoji="0" lang="en-US" sz="2800" u="none" strike="noStrike" cap="none" normalizeH="0" baseline="0" dirty="0">
                          <a:ln>
                            <a:noFill/>
                          </a:ln>
                          <a:solidFill>
                            <a:schemeClr val="tx1"/>
                          </a:solidFill>
                          <a:effectLst/>
                          <a:latin typeface="Arial" panose="020B0604020202020204" pitchFamily="34" charset="0"/>
                          <a:cs typeface="Arial" panose="020B0604020202020204" pitchFamily="34" charset="0"/>
                        </a:rPr>
                        <a:t>20</a:t>
                      </a:r>
                      <a:r>
                        <a:rPr kumimoji="0" lang="pl-PL" sz="2800" u="none" strike="noStrike" cap="none" normalizeH="0" baseline="0" dirty="0">
                          <a:ln>
                            <a:noFill/>
                          </a:ln>
                          <a:solidFill>
                            <a:schemeClr val="tx1"/>
                          </a:solidFill>
                          <a:effectLst/>
                          <a:latin typeface="Arial" panose="020B0604020202020204" pitchFamily="34" charset="0"/>
                          <a:cs typeface="Arial" panose="020B0604020202020204" pitchFamily="34" charset="0"/>
                        </a:rPr>
                        <a:t>E</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pl-PL" sz="2800" u="none" strike="noStrike" cap="none" normalizeH="0" baseline="0" dirty="0">
                          <a:ln>
                            <a:noFill/>
                          </a:ln>
                          <a:solidFill>
                            <a:schemeClr val="tx1"/>
                          </a:solidFill>
                          <a:effectLst/>
                          <a:latin typeface="Arial" panose="020B0604020202020204" pitchFamily="34" charset="0"/>
                          <a:cs typeface="Arial" panose="020B0604020202020204" pitchFamily="34" charset="0"/>
                        </a:rPr>
                        <a:t>Ind.</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extLst>
                  <a:ext uri="{0D108BD9-81ED-4DB2-BD59-A6C34878D82A}">
                    <a16:rowId xmlns:a16="http://schemas.microsoft.com/office/drawing/2014/main" val="10000"/>
                  </a:ext>
                </a:extLst>
              </a:tr>
              <a:tr h="80260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u="none" strike="noStrike" cap="none" normalizeH="0" baseline="0" dirty="0">
                          <a:ln>
                            <a:noFill/>
                          </a:ln>
                          <a:solidFill>
                            <a:schemeClr val="tx1"/>
                          </a:solidFill>
                          <a:effectLst/>
                          <a:latin typeface="Arial" panose="020B0604020202020204" pitchFamily="34" charset="0"/>
                          <a:cs typeface="Arial" panose="020B0604020202020204" pitchFamily="34" charset="0"/>
                        </a:rPr>
                        <a:t>Fixed Asset Turnover</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1.7</a:t>
                      </a: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1.8</a:t>
                      </a: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3.0</a:t>
                      </a: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1"/>
                  </a:ext>
                </a:extLst>
              </a:tr>
              <a:tr h="80260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u="none" strike="noStrike" cap="none" normalizeH="0" baseline="0" dirty="0">
                          <a:ln>
                            <a:noFill/>
                          </a:ln>
                          <a:solidFill>
                            <a:schemeClr val="tx1"/>
                          </a:solidFill>
                          <a:effectLst/>
                          <a:latin typeface="Arial" panose="020B0604020202020204" pitchFamily="34" charset="0"/>
                          <a:cs typeface="Arial" panose="020B0604020202020204" pitchFamily="34" charset="0"/>
                        </a:rPr>
                        <a:t>Total Asset</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u="none" strike="noStrike" cap="none" normalizeH="0" baseline="0" dirty="0">
                          <a:ln>
                            <a:noFill/>
                          </a:ln>
                          <a:solidFill>
                            <a:schemeClr val="tx1"/>
                          </a:solidFill>
                          <a:effectLst/>
                          <a:latin typeface="Arial" panose="020B0604020202020204" pitchFamily="34" charset="0"/>
                          <a:cs typeface="Arial" panose="020B0604020202020204" pitchFamily="34" charset="0"/>
                        </a:rPr>
                        <a:t>Turnover</a:t>
                      </a: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1.348</a:t>
                      </a: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1.224</a:t>
                      </a: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1.320</a:t>
                      </a: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1" dirty="0">
                          <a:effectLst/>
                          <a:latin typeface="Arial" panose="020B0604020202020204" pitchFamily="34" charset="0"/>
                          <a:ea typeface="Times New Roman" panose="02020603050405020304" pitchFamily="18" charset="0"/>
                          <a:cs typeface="Arial" panose="020B0604020202020204" pitchFamily="34" charset="0"/>
                        </a:rPr>
                        <a:t>1.5</a:t>
                      </a: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0972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Liquidity Ratios</a:t>
            </a:r>
          </a:p>
        </p:txBody>
      </p:sp>
      <p:sp>
        <p:nvSpPr>
          <p:cNvPr id="5" name="Content Placeholder 2"/>
          <p:cNvSpPr>
            <a:spLocks noGrp="1"/>
          </p:cNvSpPr>
          <p:nvPr>
            <p:ph idx="1"/>
          </p:nvPr>
        </p:nvSpPr>
        <p:spPr/>
        <p:txBody>
          <a:bodyPr/>
          <a:lstStyle/>
          <a:p>
            <a:r>
              <a:rPr lang="en-US" dirty="0"/>
              <a:t>Can the company meet its short-term obligations using the resources it currently has on hand?</a:t>
            </a:r>
          </a:p>
        </p:txBody>
      </p:sp>
    </p:spTree>
    <p:extLst>
      <p:ext uri="{BB962C8B-B14F-4D97-AF65-F5344CB8AC3E}">
        <p14:creationId xmlns:p14="http://schemas.microsoft.com/office/powerpoint/2010/main" val="3626200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Forecasted Current and </a:t>
            </a:r>
            <a:r>
              <a:rPr lang="en-US"/>
              <a:t>Quick Ratios</a:t>
            </a:r>
            <a:endParaRPr lang="en-US" dirty="0"/>
          </a:p>
        </p:txBody>
      </p:sp>
      <p:graphicFrame>
        <p:nvGraphicFramePr>
          <p:cNvPr id="6" name="Object 2" descr="An equation shows forecasted current and quick ratios. &#10;C R equals C A divided by C L equals $ 1200 divided by $ 700 equals 1.9.&#10;Q R equals C A minus Inv divided by C L &#10;Equals $ 1200 minus $ 660 divided by $ 700 equals 0.9"/>
          <p:cNvGraphicFramePr>
            <a:graphicFrameLocks noGrp="1" noChangeAspect="1"/>
          </p:cNvGraphicFramePr>
          <p:nvPr>
            <p:ph idx="1"/>
            <p:extLst>
              <p:ext uri="{D42A27DB-BD31-4B8C-83A1-F6EECF244321}">
                <p14:modId xmlns:p14="http://schemas.microsoft.com/office/powerpoint/2010/main" val="1143613199"/>
              </p:ext>
            </p:extLst>
          </p:nvPr>
        </p:nvGraphicFramePr>
        <p:xfrm>
          <a:off x="3788229" y="1369783"/>
          <a:ext cx="4615542" cy="4650246"/>
        </p:xfrm>
        <a:graphic>
          <a:graphicData uri="http://schemas.openxmlformats.org/presentationml/2006/ole">
            <mc:AlternateContent xmlns:mc="http://schemas.openxmlformats.org/markup-compatibility/2006">
              <mc:Choice xmlns:v="urn:schemas-microsoft-com:vml" Requires="v">
                <p:oleObj spid="_x0000_s19647" name="Equation" r:id="rId3" imgW="1688760" imgH="1701720" progId="Equation.DSMT4">
                  <p:embed/>
                </p:oleObj>
              </mc:Choice>
              <mc:Fallback>
                <p:oleObj name="Equation" r:id="rId3" imgW="1688760" imgH="170172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8229" y="1369783"/>
                        <a:ext cx="4615542" cy="465024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735946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 on Current and </a:t>
            </a:r>
            <a:r>
              <a:rPr lang="en-US"/>
              <a:t>Quick Ratios</a:t>
            </a:r>
            <a:endParaRPr lang="en-US" dirty="0"/>
          </a:p>
        </p:txBody>
      </p:sp>
      <p:graphicFrame>
        <p:nvGraphicFramePr>
          <p:cNvPr id="11" name="Table 2" descr="A table shows Current and quick for 2018 are 2.1 and 1.0 for 2019 are 1.6, and 0.7 for 2020 E are 1.9 and 0.9 and for Ind are 2.5 and 1.9."/>
          <p:cNvGraphicFramePr>
            <a:graphicFrameLocks noGrp="1"/>
          </p:cNvGraphicFramePr>
          <p:nvPr>
            <p:ph idx="1"/>
            <p:extLst>
              <p:ext uri="{D42A27DB-BD31-4B8C-83A1-F6EECF244321}">
                <p14:modId xmlns:p14="http://schemas.microsoft.com/office/powerpoint/2010/main" val="738729850"/>
              </p:ext>
            </p:extLst>
          </p:nvPr>
        </p:nvGraphicFramePr>
        <p:xfrm>
          <a:off x="1204686" y="1349692"/>
          <a:ext cx="9782629" cy="1554480"/>
        </p:xfrm>
        <a:graphic>
          <a:graphicData uri="http://schemas.openxmlformats.org/drawingml/2006/table">
            <a:tbl>
              <a:tblPr firstRow="1" firstCol="1"/>
              <a:tblGrid>
                <a:gridCol w="2319595">
                  <a:extLst>
                    <a:ext uri="{9D8B030D-6E8A-4147-A177-3AD203B41FA5}">
                      <a16:colId xmlns:a16="http://schemas.microsoft.com/office/drawing/2014/main" val="20000"/>
                    </a:ext>
                  </a:extLst>
                </a:gridCol>
                <a:gridCol w="1593456">
                  <a:extLst>
                    <a:ext uri="{9D8B030D-6E8A-4147-A177-3AD203B41FA5}">
                      <a16:colId xmlns:a16="http://schemas.microsoft.com/office/drawing/2014/main" val="20001"/>
                    </a:ext>
                  </a:extLst>
                </a:gridCol>
                <a:gridCol w="1956526">
                  <a:extLst>
                    <a:ext uri="{9D8B030D-6E8A-4147-A177-3AD203B41FA5}">
                      <a16:colId xmlns:a16="http://schemas.microsoft.com/office/drawing/2014/main" val="20002"/>
                    </a:ext>
                  </a:extLst>
                </a:gridCol>
                <a:gridCol w="1956526">
                  <a:extLst>
                    <a:ext uri="{9D8B030D-6E8A-4147-A177-3AD203B41FA5}">
                      <a16:colId xmlns:a16="http://schemas.microsoft.com/office/drawing/2014/main" val="20003"/>
                    </a:ext>
                  </a:extLst>
                </a:gridCol>
                <a:gridCol w="1956526">
                  <a:extLst>
                    <a:ext uri="{9D8B030D-6E8A-4147-A177-3AD203B41FA5}">
                      <a16:colId xmlns:a16="http://schemas.microsoft.com/office/drawing/2014/main" val="20004"/>
                    </a:ext>
                  </a:extLst>
                </a:gridCol>
              </a:tblGrid>
              <a:tr h="45720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9781" marR="59781"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b="1" u="none" strike="noStrike" cap="none" normalizeH="0" baseline="0" dirty="0">
                          <a:ln>
                            <a:noFill/>
                          </a:ln>
                          <a:solidFill>
                            <a:schemeClr val="tx1"/>
                          </a:solidFill>
                          <a:effectLst/>
                          <a:latin typeface="Arial" panose="020B0604020202020204" pitchFamily="34" charset="0"/>
                          <a:cs typeface="Arial" panose="020B0604020202020204" pitchFamily="34" charset="0"/>
                        </a:rPr>
                        <a:t>2018</a:t>
                      </a: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9781" marR="59781"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b="1" u="none" strike="noStrike" cap="none" normalizeH="0" baseline="0" dirty="0">
                          <a:ln>
                            <a:noFill/>
                          </a:ln>
                          <a:solidFill>
                            <a:schemeClr val="tx1"/>
                          </a:solidFill>
                          <a:effectLst/>
                          <a:latin typeface="Arial" panose="020B0604020202020204" pitchFamily="34" charset="0"/>
                          <a:cs typeface="Arial" panose="020B0604020202020204" pitchFamily="34" charset="0"/>
                        </a:rPr>
                        <a:t>2019</a:t>
                      </a: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9781" marR="59781"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b="1" u="none" strike="noStrike" cap="none" normalizeH="0" baseline="0" dirty="0">
                          <a:ln>
                            <a:noFill/>
                          </a:ln>
                          <a:solidFill>
                            <a:schemeClr val="tx1"/>
                          </a:solidFill>
                          <a:effectLst/>
                          <a:latin typeface="Arial" panose="020B0604020202020204" pitchFamily="34" charset="0"/>
                          <a:cs typeface="Arial" panose="020B0604020202020204" pitchFamily="34" charset="0"/>
                        </a:rPr>
                        <a:t>2020E</a:t>
                      </a: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9781" marR="59781"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b="1" u="none" strike="noStrike" cap="none" normalizeH="0" baseline="0" dirty="0">
                          <a:ln>
                            <a:noFill/>
                          </a:ln>
                          <a:solidFill>
                            <a:schemeClr val="tx1"/>
                          </a:solidFill>
                          <a:effectLst/>
                          <a:latin typeface="Arial" panose="020B0604020202020204" pitchFamily="34" charset="0"/>
                          <a:cs typeface="Arial" panose="020B0604020202020204" pitchFamily="34" charset="0"/>
                        </a:rPr>
                        <a:t>Ind.</a:t>
                      </a: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9781" marR="59781"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extLst>
                  <a:ext uri="{0D108BD9-81ED-4DB2-BD59-A6C34878D82A}">
                    <a16:rowId xmlns:a16="http://schemas.microsoft.com/office/drawing/2014/main" val="10000"/>
                  </a:ext>
                </a:extLst>
              </a:tr>
              <a:tr h="45720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b="1" u="none" strike="noStrike" cap="none" normalizeH="0" baseline="0" dirty="0">
                          <a:ln>
                            <a:noFill/>
                          </a:ln>
                          <a:solidFill>
                            <a:schemeClr val="tx1"/>
                          </a:solidFill>
                          <a:effectLst/>
                          <a:latin typeface="Arial" panose="020B0604020202020204" pitchFamily="34" charset="0"/>
                          <a:cs typeface="Arial" panose="020B0604020202020204" pitchFamily="34" charset="0"/>
                        </a:rPr>
                        <a:t>Current</a:t>
                      </a: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9781" marR="59781" anchor="ctr" horzOverflow="overflow">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0" dirty="0">
                          <a:effectLst/>
                          <a:latin typeface="Arial" panose="020B0604020202020204" pitchFamily="34" charset="0"/>
                          <a:ea typeface="Times New Roman" panose="02020603050405020304" pitchFamily="18" charset="0"/>
                          <a:cs typeface="Arial" panose="020B0604020202020204" pitchFamily="34" charset="0"/>
                        </a:rPr>
                        <a:t>2.1</a:t>
                      </a: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0" dirty="0">
                          <a:effectLst/>
                          <a:latin typeface="Arial" panose="020B0604020202020204" pitchFamily="34" charset="0"/>
                          <a:ea typeface="Times New Roman" panose="02020603050405020304" pitchFamily="18" charset="0"/>
                          <a:cs typeface="Arial" panose="020B0604020202020204" pitchFamily="34" charset="0"/>
                        </a:rPr>
                        <a:t>1.6</a:t>
                      </a: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0" dirty="0">
                          <a:effectLst/>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0" dirty="0">
                          <a:effectLst/>
                          <a:latin typeface="Arial" panose="020B0604020202020204" pitchFamily="34" charset="0"/>
                          <a:ea typeface="Times New Roman" panose="02020603050405020304" pitchFamily="18" charset="0"/>
                          <a:cs typeface="Arial" panose="020B0604020202020204" pitchFamily="34" charset="0"/>
                        </a:rPr>
                        <a:t>2.5</a:t>
                      </a: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1"/>
                  </a:ext>
                </a:extLst>
              </a:tr>
              <a:tr h="45720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2800" b="1" u="none" strike="noStrike" cap="none" normalizeH="0" baseline="0" dirty="0">
                          <a:ln>
                            <a:noFill/>
                          </a:ln>
                          <a:solidFill>
                            <a:schemeClr val="tx1"/>
                          </a:solidFill>
                          <a:effectLst/>
                          <a:latin typeface="Arial" panose="020B0604020202020204" pitchFamily="34" charset="0"/>
                          <a:cs typeface="Arial" panose="020B0604020202020204" pitchFamily="34" charset="0"/>
                        </a:rPr>
                        <a:t>Quick</a:t>
                      </a: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9781" marR="59781" anchor="ctr" horzOverflow="overflow">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0" dirty="0">
                          <a:effectLst/>
                          <a:latin typeface="Arial" panose="020B0604020202020204" pitchFamily="34" charset="0"/>
                          <a:ea typeface="Times New Roman" panose="02020603050405020304" pitchFamily="18" charset="0"/>
                          <a:cs typeface="Arial" panose="020B0604020202020204" pitchFamily="34" charset="0"/>
                        </a:rPr>
                        <a:t>1.0</a:t>
                      </a: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0" dirty="0">
                          <a:effectLst/>
                          <a:latin typeface="Arial" panose="020B0604020202020204" pitchFamily="34" charset="0"/>
                          <a:ea typeface="Times New Roman" panose="02020603050405020304" pitchFamily="18" charset="0"/>
                          <a:cs typeface="Arial" panose="020B0604020202020204" pitchFamily="34" charset="0"/>
                        </a:rPr>
                        <a:t>0.7</a:t>
                      </a: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0" dirty="0">
                          <a:effectLst/>
                          <a:latin typeface="Arial" panose="020B0604020202020204" pitchFamily="34" charset="0"/>
                          <a:ea typeface="Times New Roman" panose="02020603050405020304" pitchFamily="18" charset="0"/>
                          <a:cs typeface="Arial" panose="020B0604020202020204" pitchFamily="34" charset="0"/>
                        </a:rPr>
                        <a:t>0.9</a:t>
                      </a: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0" dirty="0">
                          <a:effectLst/>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2"/>
                  </a:ext>
                </a:extLst>
              </a:tr>
            </a:tbl>
          </a:graphicData>
        </a:graphic>
      </p:graphicFrame>
      <p:sp>
        <p:nvSpPr>
          <p:cNvPr id="5" name="Content Placeholder 3"/>
          <p:cNvSpPr>
            <a:spLocks noGrp="1"/>
          </p:cNvSpPr>
          <p:nvPr>
            <p:ph idx="10"/>
          </p:nvPr>
        </p:nvSpPr>
        <p:spPr>
          <a:xfrm>
            <a:off x="838200" y="4372868"/>
            <a:ext cx="10515600" cy="1795692"/>
          </a:xfrm>
        </p:spPr>
        <p:txBody>
          <a:bodyPr/>
          <a:lstStyle/>
          <a:p>
            <a:r>
              <a:rPr lang="en-US" dirty="0"/>
              <a:t>Expected to improve but still below the industry average.</a:t>
            </a:r>
          </a:p>
          <a:p>
            <a:r>
              <a:rPr lang="en-US" dirty="0"/>
              <a:t>Liquidity position is weak.</a:t>
            </a:r>
          </a:p>
        </p:txBody>
      </p:sp>
    </p:spTree>
    <p:extLst>
      <p:ext uri="{BB962C8B-B14F-4D97-AF65-F5344CB8AC3E}">
        <p14:creationId xmlns:p14="http://schemas.microsoft.com/office/powerpoint/2010/main" val="1540533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Debt Management Ratios</a:t>
            </a:r>
          </a:p>
        </p:txBody>
      </p:sp>
      <p:sp>
        <p:nvSpPr>
          <p:cNvPr id="3" name="Content Placeholder 2"/>
          <p:cNvSpPr>
            <a:spLocks noGrp="1"/>
          </p:cNvSpPr>
          <p:nvPr>
            <p:ph idx="1"/>
          </p:nvPr>
        </p:nvSpPr>
        <p:spPr/>
        <p:txBody>
          <a:bodyPr/>
          <a:lstStyle/>
          <a:p>
            <a:r>
              <a:rPr lang="en-US" dirty="0"/>
              <a:t>Does the company have too much debt?</a:t>
            </a:r>
          </a:p>
          <a:p>
            <a:r>
              <a:rPr lang="en-US" dirty="0"/>
              <a:t>Can the company’s earnings meet its debt servicing requirements?</a:t>
            </a:r>
          </a:p>
        </p:txBody>
      </p:sp>
    </p:spTree>
    <p:extLst>
      <p:ext uri="{BB962C8B-B14F-4D97-AF65-F5344CB8AC3E}">
        <p14:creationId xmlns:p14="http://schemas.microsoft.com/office/powerpoint/2010/main" val="3010940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Leverage Ratios: Debt Ratio</a:t>
            </a:r>
          </a:p>
        </p:txBody>
      </p:sp>
      <p:graphicFrame>
        <p:nvGraphicFramePr>
          <p:cNvPr id="11" name="Object 2" descr="An equation shows leverage ratios. &#10;Debt ratio equals total debt divided by total assets&#10;Equals $ 100 plus $ 1100 divided by $ 5000 equals 24.0 percent."/>
          <p:cNvGraphicFramePr>
            <a:graphicFrameLocks noGrp="1" noChangeAspect="1"/>
          </p:cNvGraphicFramePr>
          <p:nvPr>
            <p:ph idx="1"/>
            <p:extLst>
              <p:ext uri="{D42A27DB-BD31-4B8C-83A1-F6EECF244321}">
                <p14:modId xmlns:p14="http://schemas.microsoft.com/office/powerpoint/2010/main" val="2067140735"/>
              </p:ext>
            </p:extLst>
          </p:nvPr>
        </p:nvGraphicFramePr>
        <p:xfrm>
          <a:off x="1611313" y="1890713"/>
          <a:ext cx="8969375" cy="3608387"/>
        </p:xfrm>
        <a:graphic>
          <a:graphicData uri="http://schemas.openxmlformats.org/presentationml/2006/ole">
            <mc:AlternateContent xmlns:mc="http://schemas.openxmlformats.org/markup-compatibility/2006">
              <mc:Choice xmlns:v="urn:schemas-microsoft-com:vml" Requires="v">
                <p:oleObj spid="_x0000_s7562" name="Equation" r:id="rId3" imgW="2273040" imgH="914400" progId="Equation.DSMT4">
                  <p:embed/>
                </p:oleObj>
              </mc:Choice>
              <mc:Fallback>
                <p:oleObj name="Equation" r:id="rId3" imgW="2273040" imgH="914400" progId="Equation.DSMT4">
                  <p:embed/>
                  <p:pic>
                    <p:nvPicPr>
                      <p:cNvPr id="0" name="Object 9"/>
                      <p:cNvPicPr>
                        <a:picLocks noChangeAspect="1" noChangeArrowheads="1"/>
                      </p:cNvPicPr>
                      <p:nvPr/>
                    </p:nvPicPr>
                    <p:blipFill>
                      <a:blip r:embed="rId4"/>
                      <a:srcRect/>
                      <a:stretch>
                        <a:fillRect/>
                      </a:stretch>
                    </p:blipFill>
                    <p:spPr bwMode="auto">
                      <a:xfrm>
                        <a:off x="1611313" y="1890713"/>
                        <a:ext cx="8969375" cy="36083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58871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Determinants of Intrinsic Value: Using Ratio Analysis</a:t>
            </a:r>
          </a:p>
        </p:txBody>
      </p:sp>
      <p:pic>
        <p:nvPicPr>
          <p:cNvPr id="2050" name="Picture 2" descr="A flowchart shows the net operating profit a¬fter taxes with blue arrow pointing inward, leads to negative required investment in operating capital with a blue arrow pointing inward. Then it leads to equals free cash flow (FCF) which further leads to value equals FCF subscript 1 divides (1 + W A C C) superscript 1 + FCF subscript 2 divides (1 + WACC) superscript 2 +---+ FCF subscript infinity divides (1 + WACC) superscript infinity. Bottom flow shows market interest rates, market risk aversion, firm’s debt/equity mix with blue arrow pointing inward, and firm’s business risk with blue arrow pointing inward leads to cost of debt and cost of equity. It further leads to weighted average cost of capital (WACC) which further leads to the value in the top flow. An arrow pointing from firm’s debt/equity mix to weighted average cost of capital (WACC)."/>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787136" y="1110826"/>
            <a:ext cx="8617728" cy="5100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1142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Leverage Ratios: Debt-to-Equity Ratio</a:t>
            </a:r>
            <a:endParaRPr lang="en-US" dirty="0"/>
          </a:p>
        </p:txBody>
      </p:sp>
      <p:graphicFrame>
        <p:nvGraphicFramePr>
          <p:cNvPr id="11" name="Object 2" descr="An equation shows leverage ratios. &#10;Debt-equity equals total debt divided by equity&#10;Equals $ 100 plus $ 1100 divided by $ 3200 equals 37.5 percent."/>
          <p:cNvGraphicFramePr>
            <a:graphicFrameLocks noGrp="1" noChangeAspect="1"/>
          </p:cNvGraphicFramePr>
          <p:nvPr>
            <p:ph idx="1"/>
            <p:extLst>
              <p:ext uri="{D42A27DB-BD31-4B8C-83A1-F6EECF244321}">
                <p14:modId xmlns:p14="http://schemas.microsoft.com/office/powerpoint/2010/main" val="2021100981"/>
              </p:ext>
            </p:extLst>
          </p:nvPr>
        </p:nvGraphicFramePr>
        <p:xfrm>
          <a:off x="1611313" y="1919288"/>
          <a:ext cx="8969375" cy="3549650"/>
        </p:xfrm>
        <a:graphic>
          <a:graphicData uri="http://schemas.openxmlformats.org/presentationml/2006/ole">
            <mc:AlternateContent xmlns:mc="http://schemas.openxmlformats.org/markup-compatibility/2006">
              <mc:Choice xmlns:v="urn:schemas-microsoft-com:vml" Requires="v">
                <p:oleObj spid="_x0000_s20643" name="Equation" r:id="rId3" imgW="2374560" imgH="939600" progId="Equation.DSMT4">
                  <p:embed/>
                </p:oleObj>
              </mc:Choice>
              <mc:Fallback>
                <p:oleObj name="Equation" r:id="rId3" imgW="2374560" imgH="939600" progId="Equation.DSMT4">
                  <p:embed/>
                  <p:pic>
                    <p:nvPicPr>
                      <p:cNvPr id="0" name=""/>
                      <p:cNvPicPr>
                        <a:picLocks noChangeAspect="1" noChangeArrowheads="1"/>
                      </p:cNvPicPr>
                      <p:nvPr/>
                    </p:nvPicPr>
                    <p:blipFill>
                      <a:blip r:embed="rId4"/>
                      <a:srcRect/>
                      <a:stretch>
                        <a:fillRect/>
                      </a:stretch>
                    </p:blipFill>
                    <p:spPr bwMode="auto">
                      <a:xfrm>
                        <a:off x="1611313" y="1919288"/>
                        <a:ext cx="8969375" cy="35496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130606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Leverage Ratios: Liabilities-to-Assets Ratio</a:t>
            </a:r>
          </a:p>
        </p:txBody>
      </p:sp>
      <p:graphicFrame>
        <p:nvGraphicFramePr>
          <p:cNvPr id="8" name="Object 2" descr="An equation shows leverage ratios. &#10;Liabilities by T A ratio equals total liabilities divided by total assets&#10;Equals $ 1800 divided by $ 5000&#10;Equals 36.0 percent."/>
          <p:cNvGraphicFramePr>
            <a:graphicFrameLocks noGrp="1" noChangeAspect="1"/>
          </p:cNvGraphicFramePr>
          <p:nvPr>
            <p:ph idx="1"/>
            <p:extLst>
              <p:ext uri="{D42A27DB-BD31-4B8C-83A1-F6EECF244321}">
                <p14:modId xmlns:p14="http://schemas.microsoft.com/office/powerpoint/2010/main" val="1174613109"/>
              </p:ext>
            </p:extLst>
          </p:nvPr>
        </p:nvGraphicFramePr>
        <p:xfrm>
          <a:off x="2112736" y="1692448"/>
          <a:ext cx="7960178" cy="4001742"/>
        </p:xfrm>
        <a:graphic>
          <a:graphicData uri="http://schemas.openxmlformats.org/presentationml/2006/ole">
            <mc:AlternateContent xmlns:mc="http://schemas.openxmlformats.org/markup-compatibility/2006">
              <mc:Choice xmlns:v="urn:schemas-microsoft-com:vml" Requires="v">
                <p:oleObj spid="_x0000_s8574" name="Equation" r:id="rId3" imgW="2349360" imgH="1180800" progId="Equation.DSMT4">
                  <p:embed/>
                </p:oleObj>
              </mc:Choice>
              <mc:Fallback>
                <p:oleObj name="Equation" r:id="rId3" imgW="2349360" imgH="1180800" progId="Equation.DSMT4">
                  <p:embed/>
                  <p:pic>
                    <p:nvPicPr>
                      <p:cNvPr id="0" name="Object 6"/>
                      <p:cNvPicPr>
                        <a:picLocks noChangeAspect="1" noChangeArrowheads="1"/>
                      </p:cNvPicPr>
                      <p:nvPr/>
                    </p:nvPicPr>
                    <p:blipFill>
                      <a:blip r:embed="rId4"/>
                      <a:srcRect/>
                      <a:stretch>
                        <a:fillRect/>
                      </a:stretch>
                    </p:blipFill>
                    <p:spPr bwMode="auto">
                      <a:xfrm>
                        <a:off x="2112736" y="1692448"/>
                        <a:ext cx="7960178" cy="400174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36122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Leverage Ratios: Equity Multiplier</a:t>
            </a:r>
          </a:p>
        </p:txBody>
      </p:sp>
      <p:sp>
        <p:nvSpPr>
          <p:cNvPr id="4" name="Content Placeholder 3">
            <a:extLst>
              <a:ext uri="{FF2B5EF4-FFF2-40B4-BE49-F238E27FC236}">
                <a16:creationId xmlns:a16="http://schemas.microsoft.com/office/drawing/2014/main" id="{88761228-AAB3-4A2D-9A79-45D5D2ECF335}"/>
              </a:ext>
            </a:extLst>
          </p:cNvPr>
          <p:cNvSpPr>
            <a:spLocks noGrp="1"/>
          </p:cNvSpPr>
          <p:nvPr>
            <p:ph idx="1"/>
          </p:nvPr>
        </p:nvSpPr>
        <p:spPr/>
        <p:txBody>
          <a:bodyPr/>
          <a:lstStyle/>
          <a:p>
            <a:pPr marL="0" indent="0" algn="ctr">
              <a:buNone/>
            </a:pPr>
            <a:r>
              <a:rPr lang="en-US" dirty="0">
                <a:latin typeface="Tahoma" pitchFamily="34" charset="0"/>
              </a:rPr>
              <a:t>Equity multiplier =  </a:t>
            </a:r>
            <a:r>
              <a:rPr lang="en-US" u="sng" dirty="0">
                <a:latin typeface="Tahoma" pitchFamily="34" charset="0"/>
              </a:rPr>
              <a:t>Total Assets  </a:t>
            </a:r>
            <a:endParaRPr lang="en-US" dirty="0">
              <a:latin typeface="Tahoma" pitchFamily="34" charset="0"/>
            </a:endParaRPr>
          </a:p>
          <a:p>
            <a:pPr marL="0" indent="0" algn="ctr">
              <a:lnSpc>
                <a:spcPct val="85000"/>
              </a:lnSpc>
              <a:buNone/>
            </a:pPr>
            <a:r>
              <a:rPr lang="en-US" dirty="0">
                <a:latin typeface="Tahoma" pitchFamily="34" charset="0"/>
              </a:rPr>
              <a:t>				Common Equity</a:t>
            </a:r>
          </a:p>
          <a:p>
            <a:pPr marL="0" indent="0" algn="ctr">
              <a:buNone/>
            </a:pPr>
            <a:r>
              <a:rPr lang="en-US" dirty="0">
                <a:latin typeface="Tahoma" pitchFamily="34" charset="0"/>
              </a:rPr>
              <a:t>=  </a:t>
            </a:r>
            <a:r>
              <a:rPr lang="en-US" u="sng" dirty="0">
                <a:latin typeface="Tahoma" pitchFamily="34" charset="0"/>
              </a:rPr>
              <a:t>$5,000    </a:t>
            </a:r>
            <a:endParaRPr lang="en-US" dirty="0">
              <a:latin typeface="Tahoma" pitchFamily="34" charset="0"/>
            </a:endParaRPr>
          </a:p>
          <a:p>
            <a:pPr marL="0" indent="0" algn="ctr">
              <a:lnSpc>
                <a:spcPct val="85000"/>
              </a:lnSpc>
              <a:buNone/>
            </a:pPr>
            <a:r>
              <a:rPr lang="en-US" dirty="0">
                <a:latin typeface="Tahoma" pitchFamily="34" charset="0"/>
              </a:rPr>
              <a:t>                          $3,200        = 1.5625</a:t>
            </a:r>
          </a:p>
          <a:p>
            <a:endParaRPr lang="en-US" dirty="0">
              <a:latin typeface="Tahoma" pitchFamily="34" charset="0"/>
            </a:endParaRPr>
          </a:p>
          <a:p>
            <a:endParaRPr lang="en-US" dirty="0"/>
          </a:p>
        </p:txBody>
      </p:sp>
    </p:spTree>
    <p:extLst>
      <p:ext uri="{BB962C8B-B14F-4D97-AF65-F5344CB8AC3E}">
        <p14:creationId xmlns:p14="http://schemas.microsoft.com/office/powerpoint/2010/main" val="3047391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Times Interest Earned Ratio</a:t>
            </a:r>
          </a:p>
        </p:txBody>
      </p:sp>
      <p:graphicFrame>
        <p:nvGraphicFramePr>
          <p:cNvPr id="10" name="Object 2" descr="An equation shows interest earned ratio. &#10;T I E equals E B I T divided by Int. expense &#10;Equals $ 620 divided by $ 100 equals 6.2"/>
          <p:cNvGraphicFramePr>
            <a:graphicFrameLocks noGrp="1" noChangeAspect="1"/>
          </p:cNvGraphicFramePr>
          <p:nvPr>
            <p:ph idx="1"/>
            <p:extLst>
              <p:ext uri="{D42A27DB-BD31-4B8C-83A1-F6EECF244321}">
                <p14:modId xmlns:p14="http://schemas.microsoft.com/office/powerpoint/2010/main" val="1325685217"/>
              </p:ext>
            </p:extLst>
          </p:nvPr>
        </p:nvGraphicFramePr>
        <p:xfrm>
          <a:off x="4068763" y="2179638"/>
          <a:ext cx="4054475" cy="3030537"/>
        </p:xfrm>
        <a:graphic>
          <a:graphicData uri="http://schemas.openxmlformats.org/presentationml/2006/ole">
            <mc:AlternateContent xmlns:mc="http://schemas.openxmlformats.org/markup-compatibility/2006">
              <mc:Choice xmlns:v="urn:schemas-microsoft-com:vml" Requires="v">
                <p:oleObj spid="_x0000_s9591" name="Equation" r:id="rId3" imgW="1206360" imgH="901440" progId="Equation.DSMT4">
                  <p:embed/>
                </p:oleObj>
              </mc:Choice>
              <mc:Fallback>
                <p:oleObj name="Equation" r:id="rId3" imgW="1206360" imgH="901440" progId="Equation.DSMT4">
                  <p:embed/>
                  <p:pic>
                    <p:nvPicPr>
                      <p:cNvPr id="0" name="Object 8"/>
                      <p:cNvPicPr>
                        <a:picLocks noChangeAspect="1" noChangeArrowheads="1"/>
                      </p:cNvPicPr>
                      <p:nvPr/>
                    </p:nvPicPr>
                    <p:blipFill>
                      <a:blip r:embed="rId4"/>
                      <a:srcRect/>
                      <a:stretch>
                        <a:fillRect/>
                      </a:stretch>
                    </p:blipFill>
                    <p:spPr bwMode="auto">
                      <a:xfrm>
                        <a:off x="4068763" y="2179638"/>
                        <a:ext cx="4054475" cy="30305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706109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EBITDA Coverage (EC)</a:t>
            </a:r>
          </a:p>
        </p:txBody>
      </p:sp>
      <p:graphicFrame>
        <p:nvGraphicFramePr>
          <p:cNvPr id="6" name="Object 2" descr="An equation shows E B I T D A coverage. E B I T plus depr. &amp; amort. Plus lease payments Interest expense plus lease pmt plus loan pmt. Equals $ 620 plus $ 370 plus $ 20 divided by $ 100 plus $ 20 plus $ 0 equals 8.4&#10;"/>
          <p:cNvGraphicFramePr>
            <a:graphicFrameLocks noGrp="1" noChangeAspect="1"/>
          </p:cNvGraphicFramePr>
          <p:nvPr>
            <p:ph idx="1"/>
            <p:extLst>
              <p:ext uri="{D42A27DB-BD31-4B8C-83A1-F6EECF244321}">
                <p14:modId xmlns:p14="http://schemas.microsoft.com/office/powerpoint/2010/main" val="356146995"/>
              </p:ext>
            </p:extLst>
          </p:nvPr>
        </p:nvGraphicFramePr>
        <p:xfrm>
          <a:off x="1393371" y="2028440"/>
          <a:ext cx="9405258" cy="3332932"/>
        </p:xfrm>
        <a:graphic>
          <a:graphicData uri="http://schemas.openxmlformats.org/presentationml/2006/ole">
            <mc:AlternateContent xmlns:mc="http://schemas.openxmlformats.org/markup-compatibility/2006">
              <mc:Choice xmlns:v="urn:schemas-microsoft-com:vml" Requires="v">
                <p:oleObj spid="_x0000_s22672" name="Equation" r:id="rId3" imgW="2616120" imgH="927000" progId="Equation.DSMT4">
                  <p:embed/>
                </p:oleObj>
              </mc:Choice>
              <mc:Fallback>
                <p:oleObj name="Equation" r:id="rId3" imgW="2616120" imgH="9270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3371" y="2028440"/>
                        <a:ext cx="9405258" cy="333293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4726722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Debt Management Ratios vs. Industry Averages</a:t>
            </a:r>
          </a:p>
        </p:txBody>
      </p:sp>
      <p:graphicFrame>
        <p:nvGraphicFramePr>
          <p:cNvPr id="7" name="Table 2" descr="A table shows Debt ratio, debt-to-equity, liabilities-to-assets, earnings multiplier, times interest earned and E B I T D A coverage ratio for 2018 are 20.8 percent, 0.31, 33.1 percent, 1.49, 8.2 and 9.9 for 2019 are 27.6 percent, 0.46, 40.6 percent, 1.68, 4.3 and 6.3 for 2020 E are 24.0 percent, 0.38, 36.0 percent, 1.56, 6.2 and 8.4 and for industry are 15.0 percent, 0.22, 32.0 percent, 1.47, 13.0 and 17.2."/>
          <p:cNvGraphicFramePr>
            <a:graphicFrameLocks noGrp="1"/>
          </p:cNvGraphicFramePr>
          <p:nvPr>
            <p:ph idx="1"/>
            <p:extLst>
              <p:ext uri="{D42A27DB-BD31-4B8C-83A1-F6EECF244321}">
                <p14:modId xmlns:p14="http://schemas.microsoft.com/office/powerpoint/2010/main" val="29635153"/>
              </p:ext>
            </p:extLst>
          </p:nvPr>
        </p:nvGraphicFramePr>
        <p:xfrm>
          <a:off x="838200" y="1080042"/>
          <a:ext cx="10515600" cy="3840480"/>
        </p:xfrm>
        <a:graphic>
          <a:graphicData uri="http://schemas.openxmlformats.org/drawingml/2006/table">
            <a:tbl>
              <a:tblPr firstRow="1" firstCol="1"/>
              <a:tblGrid>
                <a:gridCol w="4246687">
                  <a:extLst>
                    <a:ext uri="{9D8B030D-6E8A-4147-A177-3AD203B41FA5}">
                      <a16:colId xmlns:a16="http://schemas.microsoft.com/office/drawing/2014/main" val="20000"/>
                    </a:ext>
                  </a:extLst>
                </a:gridCol>
                <a:gridCol w="1509224">
                  <a:extLst>
                    <a:ext uri="{9D8B030D-6E8A-4147-A177-3AD203B41FA5}">
                      <a16:colId xmlns:a16="http://schemas.microsoft.com/office/drawing/2014/main" val="20001"/>
                    </a:ext>
                  </a:extLst>
                </a:gridCol>
                <a:gridCol w="1423010">
                  <a:extLst>
                    <a:ext uri="{9D8B030D-6E8A-4147-A177-3AD203B41FA5}">
                      <a16:colId xmlns:a16="http://schemas.microsoft.com/office/drawing/2014/main" val="20002"/>
                    </a:ext>
                  </a:extLst>
                </a:gridCol>
                <a:gridCol w="1415561">
                  <a:extLst>
                    <a:ext uri="{9D8B030D-6E8A-4147-A177-3AD203B41FA5}">
                      <a16:colId xmlns:a16="http://schemas.microsoft.com/office/drawing/2014/main" val="20003"/>
                    </a:ext>
                  </a:extLst>
                </a:gridCol>
                <a:gridCol w="1921118">
                  <a:extLst>
                    <a:ext uri="{9D8B030D-6E8A-4147-A177-3AD203B41FA5}">
                      <a16:colId xmlns:a16="http://schemas.microsoft.com/office/drawing/2014/main" val="20004"/>
                    </a:ext>
                  </a:extLst>
                </a:gridCol>
              </a:tblGrid>
              <a:tr h="54864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l" fontAlgn="b"/>
                      <a:endParaRPr lang="en-US" sz="2600" b="0" i="0" u="none" strike="noStrike" dirty="0">
                        <a:solidFill>
                          <a:schemeClr val="tx1"/>
                        </a:solidFill>
                        <a:effectLst/>
                        <a:latin typeface="Arial" panose="020B0604020202020204" pitchFamily="34" charset="0"/>
                        <a:cs typeface="Arial" panose="020B0604020202020204" pitchFamily="34" charset="0"/>
                      </a:endParaRPr>
                    </a:p>
                  </a:txBody>
                  <a:tcPr marL="3735" marR="3735" marT="762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ctr" fontAlgn="b"/>
                      <a:r>
                        <a:rPr lang="en-US" sz="2600" b="1" u="none" strike="noStrike" dirty="0">
                          <a:solidFill>
                            <a:schemeClr val="tx1"/>
                          </a:solidFill>
                          <a:effectLst/>
                          <a:latin typeface="Arial" panose="020B0604020202020204" pitchFamily="34" charset="0"/>
                          <a:cs typeface="Arial" panose="020B0604020202020204" pitchFamily="34" charset="0"/>
                        </a:rPr>
                        <a:t>2018</a:t>
                      </a:r>
                      <a:endParaRPr lang="en-US" sz="2600" b="1" i="0" u="none" strike="noStrike" dirty="0">
                        <a:solidFill>
                          <a:schemeClr val="tx1"/>
                        </a:solidFill>
                        <a:effectLst/>
                        <a:latin typeface="Arial" panose="020B0604020202020204" pitchFamily="34" charset="0"/>
                        <a:cs typeface="Arial" panose="020B0604020202020204" pitchFamily="34" charset="0"/>
                      </a:endParaRPr>
                    </a:p>
                  </a:txBody>
                  <a:tcPr marL="3735" marR="3735" marT="762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ctr" fontAlgn="b"/>
                      <a:r>
                        <a:rPr lang="en-US" sz="2600" b="1" u="none" strike="noStrike" dirty="0">
                          <a:solidFill>
                            <a:schemeClr val="tx1"/>
                          </a:solidFill>
                          <a:effectLst/>
                          <a:latin typeface="Arial" panose="020B0604020202020204" pitchFamily="34" charset="0"/>
                          <a:cs typeface="Arial" panose="020B0604020202020204" pitchFamily="34" charset="0"/>
                        </a:rPr>
                        <a:t>2019</a:t>
                      </a:r>
                      <a:endParaRPr lang="en-US" sz="2600" b="1" i="0" u="none" strike="noStrike" dirty="0">
                        <a:solidFill>
                          <a:schemeClr val="tx1"/>
                        </a:solidFill>
                        <a:effectLst/>
                        <a:latin typeface="Arial" panose="020B0604020202020204" pitchFamily="34" charset="0"/>
                        <a:cs typeface="Arial" panose="020B0604020202020204" pitchFamily="34" charset="0"/>
                      </a:endParaRPr>
                    </a:p>
                  </a:txBody>
                  <a:tcPr marL="3735" marR="3735" marT="762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ctr" fontAlgn="b"/>
                      <a:r>
                        <a:rPr lang="en-US" sz="2600" b="1" u="none" strike="noStrike" dirty="0">
                          <a:solidFill>
                            <a:schemeClr val="tx1"/>
                          </a:solidFill>
                          <a:effectLst/>
                          <a:latin typeface="Arial" panose="020B0604020202020204" pitchFamily="34" charset="0"/>
                          <a:cs typeface="Arial" panose="020B0604020202020204" pitchFamily="34" charset="0"/>
                        </a:rPr>
                        <a:t>2020E</a:t>
                      </a:r>
                      <a:endParaRPr lang="en-US" sz="2600" b="1" i="0" u="none" strike="noStrike" dirty="0">
                        <a:solidFill>
                          <a:schemeClr val="tx1"/>
                        </a:solidFill>
                        <a:effectLst/>
                        <a:latin typeface="Arial" panose="020B0604020202020204" pitchFamily="34" charset="0"/>
                        <a:cs typeface="Arial" panose="020B0604020202020204" pitchFamily="34" charset="0"/>
                      </a:endParaRPr>
                    </a:p>
                  </a:txBody>
                  <a:tcPr marL="3735" marR="3735" marT="762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ctr" fontAlgn="b"/>
                      <a:r>
                        <a:rPr lang="en-US" sz="2600" b="1" u="none" strike="noStrike" dirty="0">
                          <a:solidFill>
                            <a:schemeClr val="tx1"/>
                          </a:solidFill>
                          <a:effectLst/>
                          <a:latin typeface="Arial" panose="020B0604020202020204" pitchFamily="34" charset="0"/>
                          <a:cs typeface="Arial" panose="020B0604020202020204" pitchFamily="34" charset="0"/>
                        </a:rPr>
                        <a:t>Industry</a:t>
                      </a:r>
                      <a:endParaRPr lang="en-US" sz="2600" b="1" i="0" u="none" strike="noStrike" dirty="0">
                        <a:solidFill>
                          <a:schemeClr val="tx1"/>
                        </a:solidFill>
                        <a:effectLst/>
                        <a:latin typeface="Arial" panose="020B0604020202020204" pitchFamily="34" charset="0"/>
                        <a:cs typeface="Arial" panose="020B0604020202020204" pitchFamily="34" charset="0"/>
                      </a:endParaRPr>
                    </a:p>
                  </a:txBody>
                  <a:tcPr marL="3735" marR="3735" marT="762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extLst>
                  <a:ext uri="{0D108BD9-81ED-4DB2-BD59-A6C34878D82A}">
                    <a16:rowId xmlns:a16="http://schemas.microsoft.com/office/drawing/2014/main" val="10000"/>
                  </a:ext>
                </a:extLst>
              </a:tr>
              <a:tr h="54864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l" fontAlgn="b"/>
                      <a:r>
                        <a:rPr lang="en-US" sz="2600" b="1" u="none" strike="noStrike" dirty="0">
                          <a:solidFill>
                            <a:schemeClr val="tx1"/>
                          </a:solidFill>
                          <a:effectLst/>
                          <a:latin typeface="Arial" panose="020B0604020202020204" pitchFamily="34" charset="0"/>
                          <a:cs typeface="Arial" panose="020B0604020202020204" pitchFamily="34" charset="0"/>
                        </a:rPr>
                        <a:t>  Debt Ratio</a:t>
                      </a:r>
                      <a:endParaRPr lang="en-US" sz="2600" b="1" i="0" u="none" strike="noStrike" dirty="0">
                        <a:solidFill>
                          <a:schemeClr val="tx1"/>
                        </a:solidFill>
                        <a:effectLst/>
                        <a:latin typeface="Arial" panose="020B0604020202020204" pitchFamily="34" charset="0"/>
                        <a:cs typeface="Arial" panose="020B0604020202020204" pitchFamily="34" charset="0"/>
                      </a:endParaRPr>
                    </a:p>
                  </a:txBody>
                  <a:tcPr marL="3735" marR="3735" marT="762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20.8%</a:t>
                      </a:r>
                    </a:p>
                  </a:txBody>
                  <a:tcPr marL="0" marR="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27.6%</a:t>
                      </a:r>
                    </a:p>
                  </a:txBody>
                  <a:tcPr marL="0" marR="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a:effectLst/>
                          <a:latin typeface="Arial" panose="020B0604020202020204" pitchFamily="34" charset="0"/>
                          <a:ea typeface="Times New Roman" panose="02020603050405020304" pitchFamily="18" charset="0"/>
                          <a:cs typeface="Arial" panose="020B0604020202020204" pitchFamily="34" charset="0"/>
                        </a:rPr>
                        <a:t>24.0%</a:t>
                      </a:r>
                    </a:p>
                  </a:txBody>
                  <a:tcPr marL="0" marR="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15.0%</a:t>
                      </a:r>
                      <a:endParaRPr lang="en-US" sz="2600" b="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1"/>
                  </a:ext>
                </a:extLst>
              </a:tr>
              <a:tr h="54864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l" fontAlgn="b"/>
                      <a:r>
                        <a:rPr lang="en-US" sz="2600" b="1" i="0" u="none" strike="noStrike" dirty="0">
                          <a:solidFill>
                            <a:schemeClr val="tx1"/>
                          </a:solidFill>
                          <a:effectLst/>
                          <a:latin typeface="Arial" panose="020B0604020202020204" pitchFamily="34" charset="0"/>
                          <a:cs typeface="Arial" panose="020B0604020202020204" pitchFamily="34" charset="0"/>
                        </a:rPr>
                        <a:t>  Debt-to-equity</a:t>
                      </a:r>
                    </a:p>
                  </a:txBody>
                  <a:tcPr marL="3735" marR="3735"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0.31</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0.46</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0.38</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0.22</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3032651851"/>
                  </a:ext>
                </a:extLst>
              </a:tr>
              <a:tr h="54864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l" fontAlgn="b"/>
                      <a:r>
                        <a:rPr lang="en-US" sz="2600" b="1" u="none" strike="noStrike" dirty="0">
                          <a:solidFill>
                            <a:schemeClr val="tx1"/>
                          </a:solidFill>
                          <a:effectLst/>
                          <a:latin typeface="Arial" panose="020B0604020202020204" pitchFamily="34" charset="0"/>
                          <a:cs typeface="Arial" panose="020B0604020202020204" pitchFamily="34" charset="0"/>
                        </a:rPr>
                        <a:t>  Liabilities-to-assets</a:t>
                      </a:r>
                      <a:endParaRPr lang="en-US" sz="2600" b="1" i="0" u="none" strike="noStrike" dirty="0">
                        <a:solidFill>
                          <a:schemeClr val="tx1"/>
                        </a:solidFill>
                        <a:effectLst/>
                        <a:latin typeface="Arial" panose="020B0604020202020204" pitchFamily="34" charset="0"/>
                        <a:cs typeface="Arial" panose="020B0604020202020204" pitchFamily="34" charset="0"/>
                      </a:endParaRPr>
                    </a:p>
                  </a:txBody>
                  <a:tcPr marL="3735" marR="3735"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33.1%</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40.6%</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36.0%</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32.0%</a:t>
                      </a:r>
                      <a:endParaRPr lang="en-US" sz="2600" b="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2"/>
                  </a:ext>
                </a:extLst>
              </a:tr>
              <a:tr h="54864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l" fontAlgn="b"/>
                      <a:r>
                        <a:rPr lang="en-US" sz="2600" b="1" i="0" u="none" strike="noStrike" dirty="0">
                          <a:solidFill>
                            <a:schemeClr val="tx1"/>
                          </a:solidFill>
                          <a:effectLst/>
                          <a:latin typeface="Arial" panose="020B0604020202020204" pitchFamily="34" charset="0"/>
                          <a:cs typeface="Arial" panose="020B0604020202020204" pitchFamily="34" charset="0"/>
                        </a:rPr>
                        <a:t>  Earnings Multiplier</a:t>
                      </a:r>
                    </a:p>
                  </a:txBody>
                  <a:tcPr marL="3735" marR="3735"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1.49</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1.68</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1.56</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1.47</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3955505868"/>
                  </a:ext>
                </a:extLst>
              </a:tr>
              <a:tr h="54864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l" fontAlgn="b"/>
                      <a:r>
                        <a:rPr lang="en-US" sz="2600" b="1" u="none" strike="noStrike" dirty="0">
                          <a:solidFill>
                            <a:schemeClr val="tx1"/>
                          </a:solidFill>
                          <a:effectLst/>
                          <a:latin typeface="Arial" panose="020B0604020202020204" pitchFamily="34" charset="0"/>
                          <a:cs typeface="Arial" panose="020B0604020202020204" pitchFamily="34" charset="0"/>
                        </a:rPr>
                        <a:t>  Times Interest Earned</a:t>
                      </a:r>
                      <a:endParaRPr lang="en-US" sz="2600" b="1" i="0" u="none" strike="noStrike" dirty="0">
                        <a:solidFill>
                          <a:schemeClr val="tx1"/>
                        </a:solidFill>
                        <a:effectLst/>
                        <a:latin typeface="Arial" panose="020B0604020202020204" pitchFamily="34" charset="0"/>
                        <a:cs typeface="Arial" panose="020B0604020202020204" pitchFamily="34" charset="0"/>
                      </a:endParaRPr>
                    </a:p>
                  </a:txBody>
                  <a:tcPr marL="3735" marR="3735"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8.2</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4.3</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6.2</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13.0</a:t>
                      </a:r>
                      <a:endParaRPr lang="en-US" sz="2600" b="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3"/>
                  </a:ext>
                </a:extLst>
              </a:tr>
              <a:tr h="54864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l" fontAlgn="b"/>
                      <a:r>
                        <a:rPr lang="en-US" sz="2600" b="1" u="none" strike="noStrike" dirty="0">
                          <a:solidFill>
                            <a:schemeClr val="tx1"/>
                          </a:solidFill>
                          <a:effectLst/>
                          <a:latin typeface="Arial" panose="020B0604020202020204" pitchFamily="34" charset="0"/>
                          <a:cs typeface="Arial" panose="020B0604020202020204" pitchFamily="34" charset="0"/>
                        </a:rPr>
                        <a:t>  EBITDA Coverage Ratio</a:t>
                      </a:r>
                      <a:endParaRPr lang="en-US" sz="2600" b="1" i="0" u="none" strike="noStrike" dirty="0">
                        <a:solidFill>
                          <a:schemeClr val="tx1"/>
                        </a:solidFill>
                        <a:effectLst/>
                        <a:latin typeface="Arial" panose="020B0604020202020204" pitchFamily="34" charset="0"/>
                        <a:cs typeface="Arial" panose="020B0604020202020204" pitchFamily="34" charset="0"/>
                      </a:endParaRPr>
                    </a:p>
                  </a:txBody>
                  <a:tcPr marL="3735" marR="3735"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9.9</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a:effectLst/>
                          <a:latin typeface="Arial" panose="020B0604020202020204" pitchFamily="34" charset="0"/>
                          <a:ea typeface="Times New Roman" panose="02020603050405020304" pitchFamily="18" charset="0"/>
                          <a:cs typeface="Arial" panose="020B0604020202020204" pitchFamily="34" charset="0"/>
                        </a:rPr>
                        <a:t>6.3</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effectLst/>
                          <a:latin typeface="Arial" panose="020B0604020202020204" pitchFamily="34" charset="0"/>
                          <a:ea typeface="Times New Roman" panose="02020603050405020304" pitchFamily="18" charset="0"/>
                          <a:cs typeface="Arial" panose="020B0604020202020204" pitchFamily="34" charset="0"/>
                        </a:rPr>
                        <a:t>8.4</a:t>
                      </a: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6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17.2</a:t>
                      </a:r>
                      <a:endParaRPr lang="en-US" sz="2600" b="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4"/>
                  </a:ext>
                </a:extLst>
              </a:tr>
            </a:tbl>
          </a:graphicData>
        </a:graphic>
      </p:graphicFrame>
      <p:sp>
        <p:nvSpPr>
          <p:cNvPr id="4" name="Content Placeholder 3"/>
          <p:cNvSpPr>
            <a:spLocks noGrp="1"/>
          </p:cNvSpPr>
          <p:nvPr>
            <p:ph idx="10"/>
          </p:nvPr>
        </p:nvSpPr>
        <p:spPr>
          <a:xfrm>
            <a:off x="838200" y="4982456"/>
            <a:ext cx="10515600" cy="1215141"/>
          </a:xfrm>
        </p:spPr>
        <p:txBody>
          <a:bodyPr/>
          <a:lstStyle/>
          <a:p>
            <a:r>
              <a:rPr lang="en-US" dirty="0"/>
              <a:t>Improved, but more debt than industry</a:t>
            </a:r>
          </a:p>
          <a:p>
            <a:r>
              <a:rPr lang="en-US" dirty="0"/>
              <a:t>More risk than industry</a:t>
            </a:r>
          </a:p>
        </p:txBody>
      </p:sp>
    </p:spTree>
    <p:extLst>
      <p:ext uri="{BB962C8B-B14F-4D97-AF65-F5344CB8AC3E}">
        <p14:creationId xmlns:p14="http://schemas.microsoft.com/office/powerpoint/2010/main" val="714043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Value Ratios</a:t>
            </a:r>
          </a:p>
        </p:txBody>
      </p:sp>
      <p:sp>
        <p:nvSpPr>
          <p:cNvPr id="3" name="Content Placeholder 2"/>
          <p:cNvSpPr>
            <a:spLocks noGrp="1"/>
          </p:cNvSpPr>
          <p:nvPr>
            <p:ph idx="1"/>
          </p:nvPr>
        </p:nvSpPr>
        <p:spPr/>
        <p:txBody>
          <a:bodyPr/>
          <a:lstStyle/>
          <a:p>
            <a:r>
              <a:rPr lang="en-US" dirty="0"/>
              <a:t>Market value ratios incorporate the:</a:t>
            </a:r>
          </a:p>
          <a:p>
            <a:pPr lvl="1"/>
            <a:r>
              <a:rPr lang="en-US" dirty="0"/>
              <a:t>High current levels of earnings and cash flow </a:t>
            </a:r>
            <a:r>
              <a:rPr lang="en-US" i="1" u="sng" dirty="0"/>
              <a:t>increase</a:t>
            </a:r>
            <a:r>
              <a:rPr lang="en-US" dirty="0"/>
              <a:t> market value ratios</a:t>
            </a:r>
          </a:p>
          <a:p>
            <a:pPr lvl="1"/>
            <a:r>
              <a:rPr lang="en-US" dirty="0"/>
              <a:t>High expected growth in earnings and cash flow </a:t>
            </a:r>
            <a:r>
              <a:rPr lang="en-US" i="1" u="sng" dirty="0"/>
              <a:t>increases</a:t>
            </a:r>
            <a:r>
              <a:rPr lang="en-US" dirty="0"/>
              <a:t> market value ratios</a:t>
            </a:r>
          </a:p>
          <a:p>
            <a:pPr lvl="1"/>
            <a:r>
              <a:rPr lang="en-US" dirty="0"/>
              <a:t>High risk of expected growth in earnings and cash flow </a:t>
            </a:r>
            <a:r>
              <a:rPr lang="en-US" i="1" u="sng" dirty="0"/>
              <a:t>decreases</a:t>
            </a:r>
            <a:r>
              <a:rPr lang="en-US" dirty="0"/>
              <a:t> market value ratios</a:t>
            </a:r>
          </a:p>
        </p:txBody>
      </p:sp>
    </p:spTree>
    <p:extLst>
      <p:ext uri="{BB962C8B-B14F-4D97-AF65-F5344CB8AC3E}">
        <p14:creationId xmlns:p14="http://schemas.microsoft.com/office/powerpoint/2010/main" val="27680517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Calculate and appraise the Price/Earnings (P/E) ratio.</a:t>
            </a:r>
          </a:p>
        </p:txBody>
      </p:sp>
      <p:sp>
        <p:nvSpPr>
          <p:cNvPr id="5" name="Content Placeholder 2"/>
          <p:cNvSpPr>
            <a:spLocks noGrp="1"/>
          </p:cNvSpPr>
          <p:nvPr>
            <p:ph idx="1"/>
          </p:nvPr>
        </p:nvSpPr>
        <p:spPr/>
        <p:txBody>
          <a:bodyPr/>
          <a:lstStyle/>
          <a:p>
            <a:pPr marL="0" indent="0">
              <a:buNone/>
            </a:pPr>
            <a:r>
              <a:rPr lang="en-US" dirty="0"/>
              <a:t>Price per share (P) = $49.00</a:t>
            </a:r>
          </a:p>
          <a:p>
            <a:pPr marL="0" indent="0">
              <a:buNone/>
            </a:pPr>
            <a:r>
              <a:rPr lang="en-US" dirty="0"/>
              <a:t>Earnings per share (EPS) = $3.90</a:t>
            </a:r>
          </a:p>
          <a:p>
            <a:pPr marL="0" indent="0">
              <a:buNone/>
            </a:pPr>
            <a:endParaRPr lang="en-US" dirty="0"/>
          </a:p>
          <a:p>
            <a:pPr marL="0" indent="0" algn="ctr">
              <a:buNone/>
            </a:pPr>
            <a:r>
              <a:rPr lang="en-US" dirty="0"/>
              <a:t>P/E = P/E = $49.00/$3.90 = 16.8</a:t>
            </a:r>
          </a:p>
          <a:p>
            <a:pPr marL="0" indent="0" algn="ctr">
              <a:buNone/>
            </a:pPr>
            <a:endParaRPr lang="en-US" dirty="0"/>
          </a:p>
          <a:p>
            <a:r>
              <a:rPr lang="en-US" dirty="0"/>
              <a:t>P/E: How much investors will pay for $1 of earnings.  Higher is better.</a:t>
            </a:r>
          </a:p>
        </p:txBody>
      </p:sp>
    </p:spTree>
    <p:extLst>
      <p:ext uri="{BB962C8B-B14F-4D97-AF65-F5344CB8AC3E}">
        <p14:creationId xmlns:p14="http://schemas.microsoft.com/office/powerpoint/2010/main" val="687554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Calculate and appraise the M/B ratio.</a:t>
            </a:r>
          </a:p>
        </p:txBody>
      </p:sp>
      <p:sp>
        <p:nvSpPr>
          <p:cNvPr id="3" name="Content Placeholder 2"/>
          <p:cNvSpPr>
            <a:spLocks noGrp="1"/>
          </p:cNvSpPr>
          <p:nvPr>
            <p:ph idx="1"/>
          </p:nvPr>
        </p:nvSpPr>
        <p:spPr/>
        <p:txBody>
          <a:bodyPr/>
          <a:lstStyle/>
          <a:p>
            <a:pPr marL="0" indent="0">
              <a:buNone/>
            </a:pPr>
            <a:r>
              <a:rPr lang="en-US" dirty="0"/>
              <a:t>BVPS = Equity/ # Shares</a:t>
            </a:r>
          </a:p>
          <a:p>
            <a:pPr marL="0" indent="0">
              <a:buNone/>
            </a:pPr>
            <a:r>
              <a:rPr lang="en-US" dirty="0"/>
              <a:t>         = $3,200/100 = $32.00.</a:t>
            </a:r>
          </a:p>
          <a:p>
            <a:pPr marL="0" indent="0">
              <a:buNone/>
            </a:pPr>
            <a:r>
              <a:rPr lang="en-US" dirty="0"/>
              <a:t>M/B = P/BVPS</a:t>
            </a:r>
          </a:p>
          <a:p>
            <a:pPr marL="0" indent="0" algn="ctr">
              <a:buNone/>
            </a:pPr>
            <a:r>
              <a:rPr lang="en-US" dirty="0"/>
              <a:t>M/B = $49.00/$32.00 = 1.53</a:t>
            </a:r>
          </a:p>
          <a:p>
            <a:r>
              <a:rPr lang="en-US" dirty="0"/>
              <a:t>M/B: How much paid for $1 of book value. Higher is better.</a:t>
            </a:r>
          </a:p>
        </p:txBody>
      </p:sp>
    </p:spTree>
    <p:extLst>
      <p:ext uri="{BB962C8B-B14F-4D97-AF65-F5344CB8AC3E}">
        <p14:creationId xmlns:p14="http://schemas.microsoft.com/office/powerpoint/2010/main" val="23072097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Comparison with Industry Averages</a:t>
            </a:r>
            <a:endParaRPr lang="en-US" dirty="0"/>
          </a:p>
        </p:txBody>
      </p:sp>
      <p:graphicFrame>
        <p:nvGraphicFramePr>
          <p:cNvPr id="8" name="Table 2" descr="A table shows Price to earnings and market to book for 2018 are 13.6, and 1.8 for 2019 are 11.4, and 1.0 for 2020 E are 12.6 and 1.5 and for Ind are 16.8 and 2.7."/>
          <p:cNvGraphicFramePr>
            <a:graphicFrameLocks noGrp="1"/>
          </p:cNvGraphicFramePr>
          <p:nvPr>
            <p:ph idx="1"/>
            <p:extLst>
              <p:ext uri="{D42A27DB-BD31-4B8C-83A1-F6EECF244321}">
                <p14:modId xmlns:p14="http://schemas.microsoft.com/office/powerpoint/2010/main" val="220225008"/>
              </p:ext>
            </p:extLst>
          </p:nvPr>
        </p:nvGraphicFramePr>
        <p:xfrm>
          <a:off x="838200" y="1589537"/>
          <a:ext cx="9869714" cy="2010001"/>
        </p:xfrm>
        <a:graphic>
          <a:graphicData uri="http://schemas.openxmlformats.org/drawingml/2006/table">
            <a:tbl>
              <a:tblPr firstRow="1" firstCol="1"/>
              <a:tblGrid>
                <a:gridCol w="3723317">
                  <a:extLst>
                    <a:ext uri="{9D8B030D-6E8A-4147-A177-3AD203B41FA5}">
                      <a16:colId xmlns:a16="http://schemas.microsoft.com/office/drawing/2014/main" val="20000"/>
                    </a:ext>
                  </a:extLst>
                </a:gridCol>
                <a:gridCol w="1451096">
                  <a:extLst>
                    <a:ext uri="{9D8B030D-6E8A-4147-A177-3AD203B41FA5}">
                      <a16:colId xmlns:a16="http://schemas.microsoft.com/office/drawing/2014/main" val="20001"/>
                    </a:ext>
                  </a:extLst>
                </a:gridCol>
                <a:gridCol w="1628982">
                  <a:extLst>
                    <a:ext uri="{9D8B030D-6E8A-4147-A177-3AD203B41FA5}">
                      <a16:colId xmlns:a16="http://schemas.microsoft.com/office/drawing/2014/main" val="20002"/>
                    </a:ext>
                  </a:extLst>
                </a:gridCol>
                <a:gridCol w="1724803">
                  <a:extLst>
                    <a:ext uri="{9D8B030D-6E8A-4147-A177-3AD203B41FA5}">
                      <a16:colId xmlns:a16="http://schemas.microsoft.com/office/drawing/2014/main" val="20003"/>
                    </a:ext>
                  </a:extLst>
                </a:gridCol>
                <a:gridCol w="1341516">
                  <a:extLst>
                    <a:ext uri="{9D8B030D-6E8A-4147-A177-3AD203B41FA5}">
                      <a16:colId xmlns:a16="http://schemas.microsoft.com/office/drawing/2014/main" val="20004"/>
                    </a:ext>
                  </a:extLst>
                </a:gridCol>
              </a:tblGrid>
              <a:tr h="669461">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7135" marR="87135"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pl-PL" sz="2800" b="1" u="none" strike="noStrike" cap="none" normalizeH="0" baseline="0" dirty="0">
                          <a:ln>
                            <a:noFill/>
                          </a:ln>
                          <a:solidFill>
                            <a:schemeClr val="tx1"/>
                          </a:solidFill>
                          <a:effectLst/>
                          <a:latin typeface="Arial" panose="020B0604020202020204" pitchFamily="34" charset="0"/>
                          <a:cs typeface="Arial" panose="020B0604020202020204" pitchFamily="34" charset="0"/>
                        </a:rPr>
                        <a:t>201</a:t>
                      </a:r>
                      <a:r>
                        <a:rPr kumimoji="0" lang="en-US" sz="2800" b="1" u="none" strike="noStrike" cap="none" normalizeH="0" baseline="0" dirty="0">
                          <a:ln>
                            <a:noFill/>
                          </a:ln>
                          <a:solidFill>
                            <a:schemeClr val="tx1"/>
                          </a:solidFill>
                          <a:effectLst/>
                          <a:latin typeface="Arial" panose="020B0604020202020204" pitchFamily="34" charset="0"/>
                          <a:cs typeface="Arial" panose="020B0604020202020204" pitchFamily="34" charset="0"/>
                        </a:rPr>
                        <a:t>8</a:t>
                      </a: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7135" marR="87135"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pl-PL" sz="2800" b="1" u="none" strike="noStrike" cap="none" normalizeH="0" baseline="0" dirty="0">
                          <a:ln>
                            <a:noFill/>
                          </a:ln>
                          <a:solidFill>
                            <a:schemeClr val="tx1"/>
                          </a:solidFill>
                          <a:effectLst/>
                          <a:latin typeface="Arial" panose="020B0604020202020204" pitchFamily="34" charset="0"/>
                          <a:cs typeface="Arial" panose="020B0604020202020204" pitchFamily="34" charset="0"/>
                        </a:rPr>
                        <a:t>201</a:t>
                      </a:r>
                      <a:r>
                        <a:rPr kumimoji="0" lang="en-US" sz="2800" b="1" u="none" strike="noStrike" cap="none" normalizeH="0" baseline="0" dirty="0">
                          <a:ln>
                            <a:noFill/>
                          </a:ln>
                          <a:solidFill>
                            <a:schemeClr val="tx1"/>
                          </a:solidFill>
                          <a:effectLst/>
                          <a:latin typeface="Arial" panose="020B0604020202020204" pitchFamily="34" charset="0"/>
                          <a:cs typeface="Arial" panose="020B0604020202020204" pitchFamily="34" charset="0"/>
                        </a:rPr>
                        <a:t>9</a:t>
                      </a: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7135" marR="87135"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pl-PL" sz="2800" b="1" u="none" strike="noStrike" cap="none" normalizeH="0" baseline="0" dirty="0">
                          <a:ln>
                            <a:noFill/>
                          </a:ln>
                          <a:solidFill>
                            <a:schemeClr val="tx1"/>
                          </a:solidFill>
                          <a:effectLst/>
                          <a:latin typeface="Arial" panose="020B0604020202020204" pitchFamily="34" charset="0"/>
                          <a:cs typeface="Arial" panose="020B0604020202020204" pitchFamily="34" charset="0"/>
                        </a:rPr>
                        <a:t>20</a:t>
                      </a:r>
                      <a:r>
                        <a:rPr kumimoji="0" lang="en-US" sz="2800" b="1" u="none" strike="noStrike" cap="none" normalizeH="0" baseline="0" dirty="0">
                          <a:ln>
                            <a:noFill/>
                          </a:ln>
                          <a:solidFill>
                            <a:schemeClr val="tx1"/>
                          </a:solidFill>
                          <a:effectLst/>
                          <a:latin typeface="Arial" panose="020B0604020202020204" pitchFamily="34" charset="0"/>
                          <a:cs typeface="Arial" panose="020B0604020202020204" pitchFamily="34" charset="0"/>
                        </a:rPr>
                        <a:t>20</a:t>
                      </a:r>
                      <a:r>
                        <a:rPr kumimoji="0" lang="pl-PL" sz="2800" b="1" u="none" strike="noStrike" cap="none" normalizeH="0" baseline="0" dirty="0">
                          <a:ln>
                            <a:noFill/>
                          </a:ln>
                          <a:solidFill>
                            <a:schemeClr val="tx1"/>
                          </a:solidFill>
                          <a:effectLst/>
                          <a:latin typeface="Arial" panose="020B0604020202020204" pitchFamily="34" charset="0"/>
                          <a:cs typeface="Arial" panose="020B0604020202020204" pitchFamily="34" charset="0"/>
                        </a:rPr>
                        <a:t>E</a:t>
                      </a: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7135" marR="87135"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pl-PL" sz="2800" b="1" u="none" strike="noStrike" cap="none" normalizeH="0" baseline="0" dirty="0">
                          <a:ln>
                            <a:noFill/>
                          </a:ln>
                          <a:solidFill>
                            <a:schemeClr val="tx1"/>
                          </a:solidFill>
                          <a:effectLst/>
                          <a:latin typeface="Arial" panose="020B0604020202020204" pitchFamily="34" charset="0"/>
                          <a:cs typeface="Arial" panose="020B0604020202020204" pitchFamily="34" charset="0"/>
                        </a:rPr>
                        <a:t>Ind.</a:t>
                      </a:r>
                      <a:endParaRPr kumimoji="0" 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87135" marR="87135" anchor="ctr"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extLst>
                  <a:ext uri="{0D108BD9-81ED-4DB2-BD59-A6C34878D82A}">
                    <a16:rowId xmlns:a16="http://schemas.microsoft.com/office/drawing/2014/main" val="10000"/>
                  </a:ext>
                </a:extLst>
              </a:tr>
              <a:tr h="671079">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ctr" fontAlgn="b"/>
                      <a:r>
                        <a:rPr lang="en-US" sz="2800" b="1" i="0" u="none" strike="noStrike" dirty="0">
                          <a:solidFill>
                            <a:srgbClr val="000000"/>
                          </a:solidFill>
                          <a:effectLst/>
                          <a:latin typeface="Arial" panose="020B0604020202020204" pitchFamily="34" charset="0"/>
                          <a:cs typeface="Arial" panose="020B0604020202020204" pitchFamily="34" charset="0"/>
                        </a:rPr>
                        <a:t>Price-to Earnings</a:t>
                      </a:r>
                    </a:p>
                  </a:txBody>
                  <a:tcPr marL="7332" marR="7332" marT="762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13.6</a:t>
                      </a:r>
                      <a:endParaRPr lang="en-US" sz="2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11.4</a:t>
                      </a:r>
                      <a:endParaRPr lang="en-US" sz="2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12.6</a:t>
                      </a:r>
                      <a:endParaRPr lang="en-US" sz="2800" b="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16.8</a:t>
                      </a:r>
                      <a:endParaRPr lang="en-US" sz="2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1"/>
                  </a:ext>
                </a:extLst>
              </a:tr>
              <a:tr h="669461">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ctr" fontAlgn="b"/>
                      <a:r>
                        <a:rPr lang="en-US" sz="2800" b="1" i="0" u="none" strike="noStrike" dirty="0">
                          <a:solidFill>
                            <a:srgbClr val="000000"/>
                          </a:solidFill>
                          <a:effectLst/>
                          <a:latin typeface="Arial" panose="020B0604020202020204" pitchFamily="34" charset="0"/>
                          <a:cs typeface="Arial" panose="020B0604020202020204" pitchFamily="34" charset="0"/>
                        </a:rPr>
                        <a:t>Market-to-Book</a:t>
                      </a:r>
                    </a:p>
                  </a:txBody>
                  <a:tcPr marL="7332" marR="7332" marT="762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a:t>
                      </a:r>
                      <a:endParaRPr lang="en-US" sz="2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n-US" sz="2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US" sz="2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ctr">
                        <a:spcBef>
                          <a:spcPts val="0"/>
                        </a:spcBef>
                        <a:spcAft>
                          <a:spcPts val="0"/>
                        </a:spcAft>
                      </a:pPr>
                      <a:r>
                        <a:rPr lang="en-US" sz="2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a:t>
                      </a:r>
                      <a:endParaRPr lang="en-US" sz="2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val="10003"/>
                  </a:ext>
                </a:extLst>
              </a:tr>
            </a:tbl>
          </a:graphicData>
        </a:graphic>
      </p:graphicFrame>
      <p:sp>
        <p:nvSpPr>
          <p:cNvPr id="6" name="Content Placeholder 3"/>
          <p:cNvSpPr>
            <a:spLocks noGrp="1"/>
          </p:cNvSpPr>
          <p:nvPr>
            <p:ph idx="10"/>
          </p:nvPr>
        </p:nvSpPr>
        <p:spPr>
          <a:xfrm>
            <a:off x="838200" y="4155158"/>
            <a:ext cx="10515600" cy="1737635"/>
          </a:xfrm>
        </p:spPr>
        <p:txBody>
          <a:bodyPr/>
          <a:lstStyle/>
          <a:p>
            <a:r>
              <a:rPr lang="en-US" dirty="0"/>
              <a:t>The P/E ratio and the M/B ratio indicate that the market doesn’t value the company as highly as it does the average firm in industry.</a:t>
            </a:r>
          </a:p>
        </p:txBody>
      </p:sp>
    </p:spTree>
    <p:extLst>
      <p:ext uri="{BB962C8B-B14F-4D97-AF65-F5344CB8AC3E}">
        <p14:creationId xmlns:p14="http://schemas.microsoft.com/office/powerpoint/2010/main" val="1348778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Ratios facilitate comparison of:</a:t>
            </a:r>
          </a:p>
          <a:p>
            <a:pPr lvl="1"/>
            <a:r>
              <a:rPr lang="en-US" dirty="0"/>
              <a:t>One company over time</a:t>
            </a:r>
          </a:p>
          <a:p>
            <a:pPr lvl="1"/>
            <a:r>
              <a:rPr lang="en-US" dirty="0"/>
              <a:t>One company versus other companies</a:t>
            </a:r>
          </a:p>
          <a:p>
            <a:r>
              <a:rPr lang="en-US" dirty="0"/>
              <a:t>Ratios are used by:</a:t>
            </a:r>
          </a:p>
          <a:p>
            <a:pPr lvl="1"/>
            <a:r>
              <a:rPr lang="en-US" dirty="0"/>
              <a:t>Lenders to determine creditworthiness</a:t>
            </a:r>
          </a:p>
          <a:p>
            <a:pPr lvl="1"/>
            <a:r>
              <a:rPr lang="en-US" dirty="0"/>
              <a:t>Stockholders to estimate future cash flows and risk</a:t>
            </a:r>
          </a:p>
          <a:p>
            <a:pPr lvl="1"/>
            <a:r>
              <a:rPr lang="en-US" dirty="0"/>
              <a:t>Managers to identify areas of weakness and strength</a:t>
            </a:r>
          </a:p>
        </p:txBody>
      </p:sp>
    </p:spTree>
    <p:extLst>
      <p:ext uri="{BB962C8B-B14F-4D97-AF65-F5344CB8AC3E}">
        <p14:creationId xmlns:p14="http://schemas.microsoft.com/office/powerpoint/2010/main" val="17008364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Size Balance Sheets: Divide all items by Total Assets</a:t>
            </a:r>
          </a:p>
        </p:txBody>
      </p:sp>
      <p:graphicFrame>
        <p:nvGraphicFramePr>
          <p:cNvPr id="6" name="Table 2" descr="A table shows Assets are cash, S T inv, A R, and invent for 2018 are 1.5 percent, 2.5 percent, 9.8 percent and 15.2 percent for 2019 are 1.0 percent, 0.2 percent, 10.6 percent and 16.7 percent for 2020 E are 1.2 percent, 1.0 percent, 10.6 percent and 13.2 and for Ind are 1.5 percent, 7.6 percent, 13.2 percent and 17.8 percent. The total C A for 2018 is 28.9 percent, 2019 is 28.6 percent, 2020 E is 26.0 percent, and Ind is 40.0 percent. The Net F A for 2018 is 71.1 percent, 2019 is 71.4 percent, 2020 E is 74.0 percent, and Ind is 60.0 percent. The T A for 2018, 2019, 2020 E and Ind is 100.0 percent."/>
          <p:cNvGraphicFramePr>
            <a:graphicFrameLocks noGrp="1"/>
          </p:cNvGraphicFramePr>
          <p:nvPr>
            <p:ph idx="1"/>
            <p:extLst>
              <p:ext uri="{D42A27DB-BD31-4B8C-83A1-F6EECF244321}">
                <p14:modId xmlns:p14="http://schemas.microsoft.com/office/powerpoint/2010/main" val="3608033150"/>
              </p:ext>
            </p:extLst>
          </p:nvPr>
        </p:nvGraphicFramePr>
        <p:xfrm>
          <a:off x="1569720" y="1325880"/>
          <a:ext cx="9052561" cy="4206240"/>
        </p:xfrm>
        <a:graphic>
          <a:graphicData uri="http://schemas.openxmlformats.org/drawingml/2006/table">
            <a:tbl>
              <a:tblPr firstRow="1"/>
              <a:tblGrid>
                <a:gridCol w="1810141">
                  <a:extLst>
                    <a:ext uri="{9D8B030D-6E8A-4147-A177-3AD203B41FA5}">
                      <a16:colId xmlns:a16="http://schemas.microsoft.com/office/drawing/2014/main" val="20000"/>
                    </a:ext>
                  </a:extLst>
                </a:gridCol>
                <a:gridCol w="1782409">
                  <a:extLst>
                    <a:ext uri="{9D8B030D-6E8A-4147-A177-3AD203B41FA5}">
                      <a16:colId xmlns:a16="http://schemas.microsoft.com/office/drawing/2014/main" val="20001"/>
                    </a:ext>
                  </a:extLst>
                </a:gridCol>
                <a:gridCol w="1839728">
                  <a:extLst>
                    <a:ext uri="{9D8B030D-6E8A-4147-A177-3AD203B41FA5}">
                      <a16:colId xmlns:a16="http://schemas.microsoft.com/office/drawing/2014/main" val="20002"/>
                    </a:ext>
                  </a:extLst>
                </a:gridCol>
                <a:gridCol w="1810141">
                  <a:extLst>
                    <a:ext uri="{9D8B030D-6E8A-4147-A177-3AD203B41FA5}">
                      <a16:colId xmlns:a16="http://schemas.microsoft.com/office/drawing/2014/main" val="20003"/>
                    </a:ext>
                  </a:extLst>
                </a:gridCol>
                <a:gridCol w="1810142">
                  <a:extLst>
                    <a:ext uri="{9D8B030D-6E8A-4147-A177-3AD203B41FA5}">
                      <a16:colId xmlns:a16="http://schemas.microsoft.com/office/drawing/2014/main" val="20004"/>
                    </a:ext>
                  </a:extLst>
                </a:gridCol>
              </a:tblGrid>
              <a:tr h="52578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1" u="sng" strike="noStrike" cap="none" normalizeH="0" baseline="0" dirty="0">
                          <a:ln>
                            <a:noFill/>
                          </a:ln>
                          <a:solidFill>
                            <a:schemeClr val="tx1"/>
                          </a:solidFill>
                          <a:effectLst/>
                          <a:latin typeface="Arial" panose="020B0604020202020204" pitchFamily="34" charset="0"/>
                          <a:cs typeface="Arial" panose="020B0604020202020204" pitchFamily="34" charset="0"/>
                        </a:rPr>
                        <a:t>Assets</a:t>
                      </a:r>
                    </a:p>
                  </a:txBody>
                  <a:tcPr horzOverflow="overflow">
                    <a:lnL cap="flat">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2018</a:t>
                      </a:r>
                    </a:p>
                  </a:txBody>
                  <a:tcPr horzOverflow="overflow">
                    <a:lnL>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2019</a:t>
                      </a:r>
                    </a:p>
                  </a:txBody>
                  <a:tcPr horzOverflow="overflow">
                    <a:lnL>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2020E</a:t>
                      </a:r>
                    </a:p>
                  </a:txBody>
                  <a:tcPr horzOverflow="overflow">
                    <a:lnL>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a:ln>
                            <a:noFill/>
                          </a:ln>
                          <a:solidFill>
                            <a:schemeClr val="tx1"/>
                          </a:solidFill>
                          <a:effectLst/>
                          <a:latin typeface="Arial" panose="020B0604020202020204" pitchFamily="34" charset="0"/>
                          <a:cs typeface="Arial" panose="020B0604020202020204" pitchFamily="34" charset="0"/>
                        </a:rPr>
                        <a:t>Ind.</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2578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Cash</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1.5%</a:t>
                      </a:r>
                    </a:p>
                  </a:txBody>
                  <a:tcPr marL="0" marR="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a:effectLst/>
                          <a:latin typeface="Arial" panose="020B0604020202020204" pitchFamily="34" charset="0"/>
                          <a:ea typeface="Times New Roman" panose="02020603050405020304" pitchFamily="18" charset="0"/>
                          <a:cs typeface="Arial" panose="020B0604020202020204" pitchFamily="34" charset="0"/>
                        </a:rPr>
                        <a:t>1.0%</a:t>
                      </a:r>
                    </a:p>
                  </a:txBody>
                  <a:tcPr marL="0" marR="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a:effectLst/>
                          <a:latin typeface="Arial" panose="020B0604020202020204" pitchFamily="34" charset="0"/>
                          <a:ea typeface="Times New Roman" panose="02020603050405020304" pitchFamily="18" charset="0"/>
                          <a:cs typeface="Arial" panose="020B0604020202020204" pitchFamily="34" charset="0"/>
                        </a:rPr>
                        <a:t>1.2%</a:t>
                      </a:r>
                    </a:p>
                  </a:txBody>
                  <a:tcPr marL="0" marR="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52400" algn="r">
                        <a:spcBef>
                          <a:spcPts val="0"/>
                        </a:spcBef>
                        <a:spcAft>
                          <a:spcPts val="0"/>
                        </a:spcAft>
                      </a:pPr>
                      <a:r>
                        <a:rPr lang="en-US" sz="2800">
                          <a:effectLst/>
                          <a:latin typeface="Arial" panose="020B0604020202020204" pitchFamily="34" charset="0"/>
                          <a:ea typeface="Times New Roman" panose="02020603050405020304" pitchFamily="18" charset="0"/>
                          <a:cs typeface="Arial" panose="020B0604020202020204" pitchFamily="34" charset="0"/>
                        </a:rPr>
                        <a:t>1.5%</a:t>
                      </a:r>
                    </a:p>
                  </a:txBody>
                  <a:tcPr marL="0" marR="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2578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ST Inv.</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a:effectLst/>
                          <a:latin typeface="Arial" panose="020B0604020202020204" pitchFamily="34" charset="0"/>
                          <a:ea typeface="Times New Roman" panose="02020603050405020304" pitchFamily="18" charset="0"/>
                          <a:cs typeface="Arial" panose="020B0604020202020204" pitchFamily="34" charset="0"/>
                        </a:rPr>
                        <a:t>2.5%</a:t>
                      </a:r>
                    </a:p>
                  </a:txBody>
                  <a:tcPr marL="0" marR="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0.2%</a:t>
                      </a:r>
                    </a:p>
                  </a:txBody>
                  <a:tcPr marL="0" marR="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a:effectLst/>
                          <a:latin typeface="Arial" panose="020B0604020202020204" pitchFamily="34" charset="0"/>
                          <a:ea typeface="Times New Roman" panose="02020603050405020304" pitchFamily="18" charset="0"/>
                          <a:cs typeface="Arial" panose="020B0604020202020204" pitchFamily="34" charset="0"/>
                        </a:rPr>
                        <a:t>1.0%</a:t>
                      </a:r>
                    </a:p>
                  </a:txBody>
                  <a:tcPr marL="0" marR="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52400" algn="r">
                        <a:spcBef>
                          <a:spcPts val="0"/>
                        </a:spcBef>
                        <a:spcAft>
                          <a:spcPts val="0"/>
                        </a:spcAft>
                      </a:pPr>
                      <a:r>
                        <a:rPr lang="en-US" sz="2800">
                          <a:effectLst/>
                          <a:latin typeface="Arial" panose="020B0604020202020204" pitchFamily="34" charset="0"/>
                          <a:ea typeface="Times New Roman" panose="02020603050405020304" pitchFamily="18" charset="0"/>
                          <a:cs typeface="Arial" panose="020B0604020202020204" pitchFamily="34" charset="0"/>
                        </a:rPr>
                        <a:t>7.6%</a:t>
                      </a:r>
                    </a:p>
                  </a:txBody>
                  <a:tcPr marL="0" marR="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2578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AR</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a:effectLst/>
                          <a:latin typeface="Arial" panose="020B0604020202020204" pitchFamily="34" charset="0"/>
                          <a:ea typeface="Times New Roman" panose="02020603050405020304" pitchFamily="18" charset="0"/>
                          <a:cs typeface="Arial" panose="020B0604020202020204" pitchFamily="34" charset="0"/>
                        </a:rPr>
                        <a:t>9.8%</a:t>
                      </a:r>
                    </a:p>
                  </a:txBody>
                  <a:tcPr marL="0" marR="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10.6%</a:t>
                      </a:r>
                    </a:p>
                  </a:txBody>
                  <a:tcPr marL="0" marR="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10.6%</a:t>
                      </a:r>
                    </a:p>
                  </a:txBody>
                  <a:tcPr marL="0" marR="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52400" algn="r">
                        <a:spcBef>
                          <a:spcPts val="0"/>
                        </a:spcBef>
                        <a:spcAft>
                          <a:spcPts val="0"/>
                        </a:spcAft>
                      </a:pPr>
                      <a:r>
                        <a:rPr lang="en-US" sz="2800">
                          <a:effectLst/>
                          <a:latin typeface="Arial" panose="020B0604020202020204" pitchFamily="34" charset="0"/>
                          <a:ea typeface="Times New Roman" panose="02020603050405020304" pitchFamily="18" charset="0"/>
                          <a:cs typeface="Arial" panose="020B0604020202020204" pitchFamily="34" charset="0"/>
                        </a:rPr>
                        <a:t>13.2%</a:t>
                      </a:r>
                    </a:p>
                  </a:txBody>
                  <a:tcPr marL="0" marR="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52578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Invent.</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u="sng" dirty="0">
                          <a:effectLst/>
                          <a:latin typeface="Arial" panose="020B0604020202020204" pitchFamily="34" charset="0"/>
                          <a:ea typeface="Times New Roman" panose="02020603050405020304" pitchFamily="18" charset="0"/>
                          <a:cs typeface="Arial" panose="020B0604020202020204" pitchFamily="34" charset="0"/>
                        </a:rPr>
                        <a:t>15.2%</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u="sng">
                          <a:effectLst/>
                          <a:latin typeface="Arial" panose="020B0604020202020204" pitchFamily="34" charset="0"/>
                          <a:ea typeface="Times New Roman" panose="02020603050405020304" pitchFamily="18" charset="0"/>
                          <a:cs typeface="Arial" panose="020B0604020202020204" pitchFamily="34" charset="0"/>
                        </a:rPr>
                        <a:t>16.7%</a:t>
                      </a:r>
                      <a:endParaRPr lang="en-US" sz="28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u="sng" dirty="0">
                          <a:effectLst/>
                          <a:latin typeface="Arial" panose="020B0604020202020204" pitchFamily="34" charset="0"/>
                          <a:ea typeface="Times New Roman" panose="02020603050405020304" pitchFamily="18" charset="0"/>
                          <a:cs typeface="Arial" panose="020B0604020202020204" pitchFamily="34" charset="0"/>
                        </a:rPr>
                        <a:t>13.2%</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52400" algn="r">
                        <a:spcBef>
                          <a:spcPts val="0"/>
                        </a:spcBef>
                        <a:spcAft>
                          <a:spcPts val="0"/>
                        </a:spcAft>
                      </a:pPr>
                      <a:r>
                        <a:rPr lang="en-US" sz="2800" u="sng">
                          <a:effectLst/>
                          <a:latin typeface="Arial" panose="020B0604020202020204" pitchFamily="34" charset="0"/>
                          <a:ea typeface="Times New Roman" panose="02020603050405020304" pitchFamily="18" charset="0"/>
                          <a:cs typeface="Arial" panose="020B0604020202020204" pitchFamily="34" charset="0"/>
                        </a:rPr>
                        <a:t>17.8%</a:t>
                      </a:r>
                      <a:endParaRPr lang="en-US" sz="28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52578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Total CA</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28.9%</a:t>
                      </a:r>
                    </a:p>
                  </a:txBody>
                  <a:tcPr marL="0" marR="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a:effectLst/>
                          <a:latin typeface="Arial" panose="020B0604020202020204" pitchFamily="34" charset="0"/>
                          <a:ea typeface="Times New Roman" panose="02020603050405020304" pitchFamily="18" charset="0"/>
                          <a:cs typeface="Arial" panose="020B0604020202020204" pitchFamily="34" charset="0"/>
                        </a:rPr>
                        <a:t>28.6%</a:t>
                      </a:r>
                    </a:p>
                  </a:txBody>
                  <a:tcPr marL="0" marR="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26.0%</a:t>
                      </a:r>
                    </a:p>
                  </a:txBody>
                  <a:tcPr marL="0" marR="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5240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40.0%</a:t>
                      </a:r>
                    </a:p>
                  </a:txBody>
                  <a:tcPr marL="0" marR="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52578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Net FA</a:t>
                      </a:r>
                    </a:p>
                  </a:txBody>
                  <a:tcPr horzOverflow="overflow">
                    <a:lnL cap="flat">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u="sng">
                          <a:effectLst/>
                          <a:latin typeface="Arial" panose="020B0604020202020204" pitchFamily="34" charset="0"/>
                          <a:ea typeface="Times New Roman" panose="02020603050405020304" pitchFamily="18" charset="0"/>
                          <a:cs typeface="Arial" panose="020B0604020202020204" pitchFamily="34" charset="0"/>
                        </a:rPr>
                        <a:t>71.1%</a:t>
                      </a:r>
                      <a:endParaRPr lang="en-US" sz="28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b">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u="sng">
                          <a:effectLst/>
                          <a:latin typeface="Arial" panose="020B0604020202020204" pitchFamily="34" charset="0"/>
                          <a:ea typeface="Times New Roman" panose="02020603050405020304" pitchFamily="18" charset="0"/>
                          <a:cs typeface="Arial" panose="020B0604020202020204" pitchFamily="34" charset="0"/>
                        </a:rPr>
                        <a:t>71.4%</a:t>
                      </a:r>
                      <a:endParaRPr lang="en-US" sz="28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b">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u="sng">
                          <a:effectLst/>
                          <a:latin typeface="Arial" panose="020B0604020202020204" pitchFamily="34" charset="0"/>
                          <a:ea typeface="Times New Roman" panose="02020603050405020304" pitchFamily="18" charset="0"/>
                          <a:cs typeface="Arial" panose="020B0604020202020204" pitchFamily="34" charset="0"/>
                        </a:rPr>
                        <a:t>74.0%</a:t>
                      </a:r>
                      <a:endParaRPr lang="en-US" sz="28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b">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52400" algn="r">
                        <a:spcBef>
                          <a:spcPts val="0"/>
                        </a:spcBef>
                        <a:spcAft>
                          <a:spcPts val="0"/>
                        </a:spcAft>
                      </a:pPr>
                      <a:r>
                        <a:rPr lang="en-US" sz="2800" u="sng" dirty="0">
                          <a:effectLst/>
                          <a:latin typeface="Arial" panose="020B0604020202020204" pitchFamily="34" charset="0"/>
                          <a:ea typeface="Times New Roman" panose="02020603050405020304" pitchFamily="18" charset="0"/>
                          <a:cs typeface="Arial" panose="020B0604020202020204" pitchFamily="34" charset="0"/>
                        </a:rPr>
                        <a:t>60.0%</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b">
                    <a:lnL>
                      <a:noFill/>
                    </a:lnL>
                    <a:lnR cap="flat">
                      <a:noFill/>
                    </a:lnR>
                    <a:lnT>
                      <a:noFill/>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2578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TA</a:t>
                      </a:r>
                    </a:p>
                  </a:txBody>
                  <a:tcPr horzOverflow="overflow">
                    <a:lnL cap="flat">
                      <a:noFill/>
                    </a:lnL>
                    <a:lnR>
                      <a:noFill/>
                    </a:lnR>
                    <a:lnT w="12700" cap="flat" cmpd="sng" algn="ctr">
                      <a:noFill/>
                      <a:prstDash val="solid"/>
                      <a:round/>
                      <a:headEnd type="none" w="med" len="med"/>
                      <a:tailEnd type="none" w="med" len="med"/>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dbl" strike="noStrike" cap="none" normalizeH="0" baseline="0" dirty="0">
                          <a:ln>
                            <a:noFill/>
                          </a:ln>
                          <a:solidFill>
                            <a:schemeClr val="tx1"/>
                          </a:solidFill>
                          <a:effectLst/>
                          <a:latin typeface="Arial" panose="020B0604020202020204" pitchFamily="34" charset="0"/>
                          <a:cs typeface="Arial" panose="020B0604020202020204" pitchFamily="34" charset="0"/>
                        </a:rPr>
                        <a:t>100.0%</a:t>
                      </a:r>
                    </a:p>
                  </a:txBody>
                  <a:tcPr horzOverflow="overflow">
                    <a:lnL>
                      <a:noFill/>
                    </a:lnL>
                    <a:lnR>
                      <a:noFill/>
                    </a:lnR>
                    <a:lnT w="12700" cap="flat" cmpd="sng" algn="ctr">
                      <a:noFill/>
                      <a:prstDash val="solid"/>
                      <a:round/>
                      <a:headEnd type="none" w="med" len="med"/>
                      <a:tailEnd type="none" w="med" len="med"/>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dbl" strike="noStrike" cap="none" normalizeH="0" baseline="0" dirty="0">
                          <a:ln>
                            <a:noFill/>
                          </a:ln>
                          <a:solidFill>
                            <a:schemeClr val="tx1"/>
                          </a:solidFill>
                          <a:effectLst/>
                          <a:latin typeface="Arial" panose="020B0604020202020204" pitchFamily="34" charset="0"/>
                          <a:cs typeface="Arial" panose="020B0604020202020204" pitchFamily="34" charset="0"/>
                        </a:rPr>
                        <a:t>100.0%</a:t>
                      </a:r>
                    </a:p>
                  </a:txBody>
                  <a:tcPr horzOverflow="overflow">
                    <a:lnL>
                      <a:noFill/>
                    </a:lnL>
                    <a:lnR>
                      <a:noFill/>
                    </a:lnR>
                    <a:lnT w="12700" cap="flat" cmpd="sng" algn="ctr">
                      <a:noFill/>
                      <a:prstDash val="solid"/>
                      <a:round/>
                      <a:headEnd type="none" w="med" len="med"/>
                      <a:tailEnd type="none" w="med" len="med"/>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dbl" strike="noStrike" cap="none" normalizeH="0" baseline="0" dirty="0">
                          <a:ln>
                            <a:noFill/>
                          </a:ln>
                          <a:solidFill>
                            <a:schemeClr val="tx1"/>
                          </a:solidFill>
                          <a:effectLst/>
                          <a:latin typeface="Arial" panose="020B0604020202020204" pitchFamily="34" charset="0"/>
                          <a:cs typeface="Arial" panose="020B0604020202020204" pitchFamily="34" charset="0"/>
                        </a:rPr>
                        <a:t>100.0%</a:t>
                      </a:r>
                    </a:p>
                  </a:txBody>
                  <a:tcPr horzOverflow="overflow">
                    <a:lnL>
                      <a:noFill/>
                    </a:lnL>
                    <a:lnR>
                      <a:noFill/>
                    </a:lnR>
                    <a:lnT w="12700" cap="flat" cmpd="sng" algn="ctr">
                      <a:noFill/>
                      <a:prstDash val="solid"/>
                      <a:round/>
                      <a:headEnd type="none" w="med" len="med"/>
                      <a:tailEnd type="none" w="med" len="med"/>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dbl" strike="noStrike" cap="none" normalizeH="0" baseline="0" dirty="0">
                          <a:ln>
                            <a:noFill/>
                          </a:ln>
                          <a:solidFill>
                            <a:schemeClr val="tx1"/>
                          </a:solidFill>
                          <a:effectLst/>
                          <a:latin typeface="Arial" panose="020B0604020202020204" pitchFamily="34" charset="0"/>
                          <a:cs typeface="Arial" panose="020B0604020202020204" pitchFamily="34" charset="0"/>
                        </a:rPr>
                        <a:t>100.0%</a:t>
                      </a:r>
                    </a:p>
                  </a:txBody>
                  <a:tcPr horzOverflow="overflow">
                    <a:lnL>
                      <a:noFill/>
                    </a:lnL>
                    <a:lnR cap="flat">
                      <a:noFill/>
                    </a:lnR>
                    <a:lnT w="12700" cap="flat" cmpd="sng" algn="ctr">
                      <a:no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328653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Divide all items by Total Liabilities &amp; Equity</a:t>
            </a:r>
          </a:p>
        </p:txBody>
      </p:sp>
      <p:graphicFrame>
        <p:nvGraphicFramePr>
          <p:cNvPr id="7" name="Table 2" descr="A table shows Liab. &amp; Eq are A P, notes pay, and accruals for 2018 are 7.4 percent, 1.2 percent and 4.9 percent for 2019 are 8.2 percent, 5.1 percent and 4.9 percent for 2020 E are 6.6 percent, 2.0 percent, and 5.4 percent and for Ind, are 6.8 percent, 3.0 percent, and 10.2 percent. The total C L for 2018 is 13.5 percent, 2019 is 18.2 percent, 2020 E is 14.0 percent, and Ind is 20.0 percent. The LT debt for 2018 is 19.6 percent, 2019 is 22.4 percent, 2020 E is 22.0 percent, and Ind is 12.0 percent. The total liab and total eq for 2018 are 33.1 percent and 66.9 percent, 2019 are 40.6 percent and 59.4 percent, 2020 E is 36.0 percent and 64.0 percent and for Ind are 32.0 percent and 68.0 percent. The total L &amp; E for 2018, 2019, 2020 E and Ind is 100.0 percent."/>
          <p:cNvGraphicFramePr>
            <a:graphicFrameLocks noGrp="1"/>
          </p:cNvGraphicFramePr>
          <p:nvPr>
            <p:ph idx="1"/>
            <p:extLst>
              <p:ext uri="{D42A27DB-BD31-4B8C-83A1-F6EECF244321}">
                <p14:modId xmlns:p14="http://schemas.microsoft.com/office/powerpoint/2010/main" val="4218520904"/>
              </p:ext>
            </p:extLst>
          </p:nvPr>
        </p:nvGraphicFramePr>
        <p:xfrm>
          <a:off x="1798321" y="1271448"/>
          <a:ext cx="8595359" cy="4663440"/>
        </p:xfrm>
        <a:graphic>
          <a:graphicData uri="http://schemas.openxmlformats.org/drawingml/2006/table">
            <a:tbl>
              <a:tblPr firstRow="1"/>
              <a:tblGrid>
                <a:gridCol w="2043505">
                  <a:extLst>
                    <a:ext uri="{9D8B030D-6E8A-4147-A177-3AD203B41FA5}">
                      <a16:colId xmlns:a16="http://schemas.microsoft.com/office/drawing/2014/main" val="20000"/>
                    </a:ext>
                  </a:extLst>
                </a:gridCol>
                <a:gridCol w="1620408">
                  <a:extLst>
                    <a:ext uri="{9D8B030D-6E8A-4147-A177-3AD203B41FA5}">
                      <a16:colId xmlns:a16="http://schemas.microsoft.com/office/drawing/2014/main" val="20001"/>
                    </a:ext>
                  </a:extLst>
                </a:gridCol>
                <a:gridCol w="1601097">
                  <a:extLst>
                    <a:ext uri="{9D8B030D-6E8A-4147-A177-3AD203B41FA5}">
                      <a16:colId xmlns:a16="http://schemas.microsoft.com/office/drawing/2014/main" val="20002"/>
                    </a:ext>
                  </a:extLst>
                </a:gridCol>
                <a:gridCol w="1611630">
                  <a:extLst>
                    <a:ext uri="{9D8B030D-6E8A-4147-A177-3AD203B41FA5}">
                      <a16:colId xmlns:a16="http://schemas.microsoft.com/office/drawing/2014/main" val="20003"/>
                    </a:ext>
                  </a:extLst>
                </a:gridCol>
                <a:gridCol w="1718719">
                  <a:extLst>
                    <a:ext uri="{9D8B030D-6E8A-4147-A177-3AD203B41FA5}">
                      <a16:colId xmlns:a16="http://schemas.microsoft.com/office/drawing/2014/main" val="20004"/>
                    </a:ext>
                  </a:extLst>
                </a:gridCol>
              </a:tblGrid>
              <a:tr h="5181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2400" b="0" i="1" u="sng" strike="noStrike" cap="none" normalizeH="0" baseline="0" dirty="0">
                          <a:ln>
                            <a:noFill/>
                          </a:ln>
                          <a:solidFill>
                            <a:schemeClr val="tx1"/>
                          </a:solidFill>
                          <a:effectLst/>
                          <a:latin typeface="Arial" panose="020B0604020202020204" pitchFamily="34" charset="0"/>
                          <a:cs typeface="Arial" panose="020B0604020202020204" pitchFamily="34" charset="0"/>
                        </a:rPr>
                        <a:t>Liab. &amp; Eq.</a:t>
                      </a:r>
                    </a:p>
                  </a:txBody>
                  <a:tcP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2018</a:t>
                      </a: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2019</a:t>
                      </a: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2020E</a:t>
                      </a: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Ind.</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181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AP</a:t>
                      </a:r>
                    </a:p>
                  </a:txBody>
                  <a:tcPr horzOverflow="overflow">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7.4%</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8.2%</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6.6%</a:t>
                      </a:r>
                    </a:p>
                  </a:txBody>
                  <a:tcPr marL="68580" marR="68580" marT="0" marB="0" anchor="b">
                    <a:lnL>
                      <a:noFill/>
                    </a:lnL>
                    <a:lnR>
                      <a:noFill/>
                    </a:lnR>
                    <a:lnT>
                      <a:noFill/>
                    </a:lnT>
                    <a:lnB>
                      <a:noFill/>
                    </a:lnB>
                    <a:lnTlToBr>
                      <a:noFill/>
                    </a:lnTlToBr>
                    <a:lnBlToTr>
                      <a:noFill/>
                    </a:lnBlToTr>
                    <a:noFill/>
                  </a:tcPr>
                </a:tc>
                <a:tc>
                  <a:txBody>
                    <a:bodyPr/>
                    <a:lstStyle/>
                    <a:p>
                      <a:pPr algn="r" fontAlgn="b"/>
                      <a:r>
                        <a:rPr lang="en-US" sz="2400" b="0" i="0" u="none" strike="noStrike" dirty="0">
                          <a:effectLst/>
                          <a:latin typeface="Arial" panose="020B0604020202020204" pitchFamily="34" charset="0"/>
                          <a:cs typeface="Arial" panose="020B0604020202020204" pitchFamily="34" charset="0"/>
                        </a:rPr>
                        <a:t>6.8%</a:t>
                      </a:r>
                    </a:p>
                  </a:txBody>
                  <a:tcPr marL="0" marR="97971"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181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Notes pay.</a:t>
                      </a:r>
                    </a:p>
                  </a:txBody>
                  <a:tcPr horzOverflow="overflow">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1.2%</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5.1%</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2.0%</a:t>
                      </a:r>
                    </a:p>
                  </a:txBody>
                  <a:tcPr marL="68580" marR="68580" marT="0" marB="0" anchor="b">
                    <a:lnL>
                      <a:noFill/>
                    </a:lnL>
                    <a:lnR>
                      <a:noFill/>
                    </a:lnR>
                    <a:lnT>
                      <a:noFill/>
                    </a:lnT>
                    <a:lnB>
                      <a:noFill/>
                    </a:lnB>
                    <a:lnTlToBr>
                      <a:noFill/>
                    </a:lnTlToBr>
                    <a:lnBlToTr>
                      <a:noFill/>
                    </a:lnBlToTr>
                    <a:noFill/>
                  </a:tcPr>
                </a:tc>
                <a:tc>
                  <a:txBody>
                    <a:bodyPr/>
                    <a:lstStyle/>
                    <a:p>
                      <a:pPr algn="r" fontAlgn="b"/>
                      <a:r>
                        <a:rPr lang="en-US" sz="2400" b="0" i="0" u="none" strike="noStrike" dirty="0">
                          <a:effectLst/>
                          <a:latin typeface="Arial" panose="020B0604020202020204" pitchFamily="34" charset="0"/>
                          <a:cs typeface="Arial" panose="020B0604020202020204" pitchFamily="34" charset="0"/>
                        </a:rPr>
                        <a:t>3.0%</a:t>
                      </a:r>
                    </a:p>
                  </a:txBody>
                  <a:tcPr marL="0" marR="97971"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181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Accruals</a:t>
                      </a:r>
                    </a:p>
                  </a:txBody>
                  <a:tcPr horzOverflow="overflow">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u="sng" dirty="0">
                          <a:effectLst/>
                          <a:latin typeface="Arial" panose="020B0604020202020204" pitchFamily="34" charset="0"/>
                          <a:ea typeface="Times New Roman" panose="02020603050405020304" pitchFamily="18" charset="0"/>
                          <a:cs typeface="Arial" panose="020B0604020202020204" pitchFamily="34" charset="0"/>
                        </a:rPr>
                        <a:t>4.9%</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u="sng">
                          <a:effectLst/>
                          <a:latin typeface="Arial" panose="020B0604020202020204" pitchFamily="34" charset="0"/>
                          <a:ea typeface="Times New Roman" panose="02020603050405020304" pitchFamily="18" charset="0"/>
                          <a:cs typeface="Arial" panose="020B0604020202020204" pitchFamily="34" charset="0"/>
                        </a:rPr>
                        <a:t>4.9%</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u="sng">
                          <a:effectLst/>
                          <a:latin typeface="Arial" panose="020B0604020202020204" pitchFamily="34" charset="0"/>
                          <a:ea typeface="Times New Roman" panose="02020603050405020304" pitchFamily="18" charset="0"/>
                          <a:cs typeface="Arial" panose="020B0604020202020204" pitchFamily="34" charset="0"/>
                        </a:rPr>
                        <a:t>5.4%</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algn="r" fontAlgn="b"/>
                      <a:r>
                        <a:rPr lang="en-US" sz="2400" b="0" i="0" u="sng" strike="noStrike" dirty="0">
                          <a:effectLst/>
                          <a:latin typeface="Arial" panose="020B0604020202020204" pitchFamily="34" charset="0"/>
                          <a:cs typeface="Arial" panose="020B0604020202020204" pitchFamily="34" charset="0"/>
                        </a:rPr>
                        <a:t>10.2%</a:t>
                      </a:r>
                    </a:p>
                  </a:txBody>
                  <a:tcPr marL="0" marR="97971"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5181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Total CL</a:t>
                      </a:r>
                    </a:p>
                  </a:txBody>
                  <a:tcPr horzOverflow="overflow">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13.5%</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18.2%</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14.0%</a:t>
                      </a:r>
                    </a:p>
                  </a:txBody>
                  <a:tcPr marL="68580" marR="68580" marT="0" marB="0" anchor="b">
                    <a:lnL>
                      <a:noFill/>
                    </a:lnL>
                    <a:lnR>
                      <a:noFill/>
                    </a:lnR>
                    <a:lnT>
                      <a:noFill/>
                    </a:lnT>
                    <a:lnB>
                      <a:noFill/>
                    </a:lnB>
                    <a:lnTlToBr>
                      <a:noFill/>
                    </a:lnTlToBr>
                    <a:lnBlToTr>
                      <a:noFill/>
                    </a:lnBlToTr>
                    <a:noFill/>
                  </a:tcPr>
                </a:tc>
                <a:tc>
                  <a:txBody>
                    <a:bodyPr/>
                    <a:lstStyle/>
                    <a:p>
                      <a:pPr algn="r" fontAlgn="b"/>
                      <a:r>
                        <a:rPr lang="en-US" sz="2400" b="0" i="0" u="none" strike="noStrike" dirty="0">
                          <a:effectLst/>
                          <a:latin typeface="Arial" panose="020B0604020202020204" pitchFamily="34" charset="0"/>
                          <a:cs typeface="Arial" panose="020B0604020202020204" pitchFamily="34" charset="0"/>
                        </a:rPr>
                        <a:t>20.0%</a:t>
                      </a:r>
                    </a:p>
                  </a:txBody>
                  <a:tcPr marL="0" marR="97971"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5181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LT Debt</a:t>
                      </a:r>
                    </a:p>
                  </a:txBody>
                  <a:tcPr horzOverflow="overflow">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u="sng">
                          <a:effectLst/>
                          <a:latin typeface="Arial" panose="020B0604020202020204" pitchFamily="34" charset="0"/>
                          <a:ea typeface="Times New Roman" panose="02020603050405020304" pitchFamily="18" charset="0"/>
                          <a:cs typeface="Arial" panose="020B0604020202020204" pitchFamily="34" charset="0"/>
                        </a:rPr>
                        <a:t>19.6%</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u="sng" dirty="0">
                          <a:effectLst/>
                          <a:latin typeface="Arial" panose="020B0604020202020204" pitchFamily="34" charset="0"/>
                          <a:ea typeface="Times New Roman" panose="02020603050405020304" pitchFamily="18" charset="0"/>
                          <a:cs typeface="Arial" panose="020B0604020202020204" pitchFamily="34" charset="0"/>
                        </a:rPr>
                        <a:t>22.4%</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u="sng" dirty="0">
                          <a:effectLst/>
                          <a:latin typeface="Arial" panose="020B0604020202020204" pitchFamily="34" charset="0"/>
                          <a:ea typeface="Times New Roman" panose="02020603050405020304" pitchFamily="18" charset="0"/>
                          <a:cs typeface="Arial" panose="020B0604020202020204" pitchFamily="34" charset="0"/>
                        </a:rPr>
                        <a:t>22.0%</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algn="r" fontAlgn="b"/>
                      <a:r>
                        <a:rPr lang="en-US" sz="2400" b="0" i="0" u="sng" strike="noStrike" dirty="0">
                          <a:effectLst/>
                          <a:latin typeface="Arial" panose="020B0604020202020204" pitchFamily="34" charset="0"/>
                          <a:cs typeface="Arial" panose="020B0604020202020204" pitchFamily="34" charset="0"/>
                        </a:rPr>
                        <a:t>12.0%</a:t>
                      </a:r>
                    </a:p>
                  </a:txBody>
                  <a:tcPr marL="0" marR="97971"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5181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Total Liab.</a:t>
                      </a:r>
                    </a:p>
                  </a:txBody>
                  <a:tcPr horzOverflow="overflow">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33.1%</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40.6%</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36.0%</a:t>
                      </a:r>
                    </a:p>
                  </a:txBody>
                  <a:tcPr marL="68580" marR="68580" marT="0" marB="0" anchor="b">
                    <a:lnL>
                      <a:noFill/>
                    </a:lnL>
                    <a:lnR>
                      <a:noFill/>
                    </a:lnR>
                    <a:lnT>
                      <a:noFill/>
                    </a:lnT>
                    <a:lnB>
                      <a:noFill/>
                    </a:lnB>
                    <a:lnTlToBr>
                      <a:noFill/>
                    </a:lnTlToBr>
                    <a:lnBlToTr>
                      <a:noFill/>
                    </a:lnBlToTr>
                    <a:noFill/>
                  </a:tcPr>
                </a:tc>
                <a:tc>
                  <a:txBody>
                    <a:bodyPr/>
                    <a:lstStyle/>
                    <a:p>
                      <a:pPr algn="r" fontAlgn="b"/>
                      <a:r>
                        <a:rPr lang="en-US" sz="2400" b="0" i="0" u="none" strike="noStrike" dirty="0">
                          <a:effectLst/>
                          <a:latin typeface="Arial" panose="020B0604020202020204" pitchFamily="34" charset="0"/>
                          <a:cs typeface="Arial" panose="020B0604020202020204" pitchFamily="34" charset="0"/>
                        </a:rPr>
                        <a:t>32.0%</a:t>
                      </a:r>
                    </a:p>
                  </a:txBody>
                  <a:tcPr marL="0" marR="97971"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2242696097"/>
                  </a:ext>
                </a:extLst>
              </a:tr>
              <a:tr h="5181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Total eq.</a:t>
                      </a:r>
                    </a:p>
                  </a:txBody>
                  <a:tcPr horzOverflow="overflow">
                    <a:lnL cap="flat">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algn="r">
                        <a:spcBef>
                          <a:spcPts val="0"/>
                        </a:spcBef>
                        <a:spcAft>
                          <a:spcPts val="0"/>
                        </a:spcAft>
                      </a:pPr>
                      <a:r>
                        <a:rPr lang="en-US" sz="2400" u="sng" baseline="0">
                          <a:effectLst/>
                          <a:latin typeface="Arial" panose="020B0604020202020204" pitchFamily="34" charset="0"/>
                          <a:ea typeface="Times New Roman" panose="02020603050405020304" pitchFamily="18" charset="0"/>
                          <a:cs typeface="Arial" panose="020B0604020202020204" pitchFamily="34" charset="0"/>
                        </a:rPr>
                        <a:t>66.9%</a:t>
                      </a:r>
                      <a:endParaRPr lang="en-US" sz="2400" baseline="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algn="r">
                        <a:spcBef>
                          <a:spcPts val="0"/>
                        </a:spcBef>
                        <a:spcAft>
                          <a:spcPts val="0"/>
                        </a:spcAft>
                      </a:pPr>
                      <a:r>
                        <a:rPr lang="en-US" sz="2400" u="sng" baseline="0">
                          <a:effectLst/>
                          <a:latin typeface="Arial" panose="020B0604020202020204" pitchFamily="34" charset="0"/>
                          <a:ea typeface="Times New Roman" panose="02020603050405020304" pitchFamily="18" charset="0"/>
                          <a:cs typeface="Arial" panose="020B0604020202020204" pitchFamily="34" charset="0"/>
                        </a:rPr>
                        <a:t>59.4%</a:t>
                      </a:r>
                      <a:endParaRPr lang="en-US" sz="2400" baseline="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algn="r">
                        <a:spcBef>
                          <a:spcPts val="0"/>
                        </a:spcBef>
                        <a:spcAft>
                          <a:spcPts val="0"/>
                        </a:spcAft>
                      </a:pPr>
                      <a:r>
                        <a:rPr lang="en-US" sz="2400" u="sng" baseline="0">
                          <a:effectLst/>
                          <a:latin typeface="Arial" panose="020B0604020202020204" pitchFamily="34" charset="0"/>
                          <a:ea typeface="Times New Roman" panose="02020603050405020304" pitchFamily="18" charset="0"/>
                          <a:cs typeface="Arial" panose="020B0604020202020204" pitchFamily="34" charset="0"/>
                        </a:rPr>
                        <a:t>64.0%</a:t>
                      </a:r>
                      <a:endParaRPr lang="en-US" sz="2400" baseline="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indent="152400" algn="r">
                        <a:spcBef>
                          <a:spcPts val="0"/>
                        </a:spcBef>
                        <a:spcAft>
                          <a:spcPts val="0"/>
                        </a:spcAft>
                      </a:pPr>
                      <a:r>
                        <a:rPr lang="en-US" sz="2400" u="sng" baseline="0" dirty="0">
                          <a:effectLst/>
                          <a:latin typeface="Arial" panose="020B0604020202020204" pitchFamily="34" charset="0"/>
                          <a:ea typeface="Times New Roman" panose="02020603050405020304" pitchFamily="18" charset="0"/>
                          <a:cs typeface="Arial" panose="020B0604020202020204" pitchFamily="34" charset="0"/>
                        </a:rPr>
                        <a:t>68.0%</a:t>
                      </a:r>
                      <a:endParaRPr lang="en-US" sz="2400" baseline="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1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Total L&amp;E</a:t>
                      </a:r>
                    </a:p>
                  </a:txBody>
                  <a:tcPr horzOverflow="overflow">
                    <a:lnL cap="flat">
                      <a:noFill/>
                    </a:lnL>
                    <a:lnR>
                      <a:noFill/>
                    </a:lnR>
                    <a:lnT w="12700" cap="flat" cmpd="sng" algn="ctr">
                      <a:no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dbl" strike="noStrike" cap="none" normalizeH="0" baseline="0" dirty="0">
                          <a:ln>
                            <a:noFill/>
                          </a:ln>
                          <a:solidFill>
                            <a:schemeClr val="tx1"/>
                          </a:solidFill>
                          <a:effectLst/>
                          <a:latin typeface="Arial" panose="020B0604020202020204" pitchFamily="34" charset="0"/>
                          <a:cs typeface="Arial" panose="020B0604020202020204" pitchFamily="34" charset="0"/>
                        </a:rPr>
                        <a:t>100.0%</a:t>
                      </a:r>
                    </a:p>
                  </a:txBody>
                  <a:tcPr horzOverflow="overflow">
                    <a:lnL>
                      <a:noFill/>
                    </a:lnL>
                    <a:lnR>
                      <a:noFill/>
                    </a:lnR>
                    <a:lnT w="12700" cap="flat" cmpd="sng" algn="ctr">
                      <a:no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dbl" strike="noStrike" cap="none" normalizeH="0" baseline="0" dirty="0">
                          <a:ln>
                            <a:noFill/>
                          </a:ln>
                          <a:solidFill>
                            <a:schemeClr val="tx1"/>
                          </a:solidFill>
                          <a:effectLst/>
                          <a:latin typeface="Arial" panose="020B0604020202020204" pitchFamily="34" charset="0"/>
                          <a:cs typeface="Arial" panose="020B0604020202020204" pitchFamily="34" charset="0"/>
                        </a:rPr>
                        <a:t>100.0%</a:t>
                      </a:r>
                    </a:p>
                  </a:txBody>
                  <a:tcPr horzOverflow="overflow">
                    <a:lnL>
                      <a:noFill/>
                    </a:lnL>
                    <a:lnR>
                      <a:noFill/>
                    </a:lnR>
                    <a:lnT w="12700" cap="flat" cmpd="sng" algn="ctr">
                      <a:no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dbl" strike="noStrike" cap="none" normalizeH="0" baseline="0" dirty="0">
                          <a:ln>
                            <a:noFill/>
                          </a:ln>
                          <a:solidFill>
                            <a:schemeClr val="tx1"/>
                          </a:solidFill>
                          <a:effectLst/>
                          <a:latin typeface="Arial" panose="020B0604020202020204" pitchFamily="34" charset="0"/>
                          <a:cs typeface="Arial" panose="020B0604020202020204" pitchFamily="34" charset="0"/>
                        </a:rPr>
                        <a:t>100.0%</a:t>
                      </a:r>
                    </a:p>
                  </a:txBody>
                  <a:tcPr horzOverflow="overflow">
                    <a:lnL>
                      <a:noFill/>
                    </a:lnL>
                    <a:lnR>
                      <a:noFill/>
                    </a:lnR>
                    <a:lnT w="12700" cap="flat" cmpd="sng" algn="ctr">
                      <a:no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dbl" strike="noStrike" cap="none" normalizeH="0" baseline="0" dirty="0">
                          <a:ln>
                            <a:noFill/>
                          </a:ln>
                          <a:solidFill>
                            <a:schemeClr val="tx1"/>
                          </a:solidFill>
                          <a:effectLst/>
                          <a:latin typeface="Arial" panose="020B0604020202020204" pitchFamily="34" charset="0"/>
                          <a:cs typeface="Arial" panose="020B0604020202020204" pitchFamily="34" charset="0"/>
                        </a:rPr>
                        <a:t>100.0%</a:t>
                      </a:r>
                    </a:p>
                  </a:txBody>
                  <a:tcPr horzOverflow="overflow">
                    <a:lnL>
                      <a:noFill/>
                    </a:lnL>
                    <a:lnR cap="flat">
                      <a:noFill/>
                    </a:lnR>
                    <a:lnT w="12700" cap="flat" cmpd="sng" algn="ctr">
                      <a:no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179661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Common Size Balance Sheets</a:t>
            </a:r>
          </a:p>
        </p:txBody>
      </p:sp>
      <p:sp>
        <p:nvSpPr>
          <p:cNvPr id="3" name="Content Placeholder 2"/>
          <p:cNvSpPr>
            <a:spLocks noGrp="1"/>
          </p:cNvSpPr>
          <p:nvPr>
            <p:ph idx="1"/>
          </p:nvPr>
        </p:nvSpPr>
        <p:spPr/>
        <p:txBody>
          <a:bodyPr/>
          <a:lstStyle/>
          <a:p>
            <a:pPr>
              <a:lnSpc>
                <a:spcPct val="90000"/>
              </a:lnSpc>
            </a:pPr>
            <a:r>
              <a:rPr lang="en-US" dirty="0"/>
              <a:t>Computron has higher proportion of net fixed assets than the industry.</a:t>
            </a:r>
          </a:p>
          <a:p>
            <a:pPr>
              <a:lnSpc>
                <a:spcPct val="90000"/>
              </a:lnSpc>
            </a:pPr>
            <a:r>
              <a:rPr lang="en-US" dirty="0"/>
              <a:t> Computron’s total debt is 24% (the combined percentages of notes payable and long-term bonds) of its assets, which is higher than the industry’s combined debt percentage of 20%. </a:t>
            </a:r>
          </a:p>
        </p:txBody>
      </p:sp>
    </p:spTree>
    <p:extLst>
      <p:ext uri="{BB962C8B-B14F-4D97-AF65-F5344CB8AC3E}">
        <p14:creationId xmlns:p14="http://schemas.microsoft.com/office/powerpoint/2010/main" val="41746124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Size Income Statement: Divide all items by Sales</a:t>
            </a:r>
          </a:p>
        </p:txBody>
      </p:sp>
      <p:graphicFrame>
        <p:nvGraphicFramePr>
          <p:cNvPr id="7" name="Table 6">
            <a:extLst>
              <a:ext uri="{FF2B5EF4-FFF2-40B4-BE49-F238E27FC236}">
                <a16:creationId xmlns:a16="http://schemas.microsoft.com/office/drawing/2014/main" id="{6BBAD5B0-DB82-41DA-9001-7F9C88825567}"/>
              </a:ext>
            </a:extLst>
          </p:cNvPr>
          <p:cNvGraphicFramePr>
            <a:graphicFrameLocks noGrp="1"/>
          </p:cNvGraphicFramePr>
          <p:nvPr>
            <p:extLst>
              <p:ext uri="{D42A27DB-BD31-4B8C-83A1-F6EECF244321}">
                <p14:modId xmlns:p14="http://schemas.microsoft.com/office/powerpoint/2010/main" val="746932059"/>
              </p:ext>
            </p:extLst>
          </p:nvPr>
        </p:nvGraphicFramePr>
        <p:xfrm>
          <a:off x="4013200" y="1457325"/>
          <a:ext cx="6440489" cy="3745867"/>
        </p:xfrm>
        <a:graphic>
          <a:graphicData uri="http://schemas.openxmlformats.org/drawingml/2006/table">
            <a:tbl>
              <a:tblPr/>
              <a:tblGrid>
                <a:gridCol w="1386788">
                  <a:extLst>
                    <a:ext uri="{9D8B030D-6E8A-4147-A177-3AD203B41FA5}">
                      <a16:colId xmlns:a16="http://schemas.microsoft.com/office/drawing/2014/main" val="1543890275"/>
                    </a:ext>
                  </a:extLst>
                </a:gridCol>
                <a:gridCol w="1685714">
                  <a:extLst>
                    <a:ext uri="{9D8B030D-6E8A-4147-A177-3AD203B41FA5}">
                      <a16:colId xmlns:a16="http://schemas.microsoft.com/office/drawing/2014/main" val="4159611608"/>
                    </a:ext>
                  </a:extLst>
                </a:gridCol>
                <a:gridCol w="1683993">
                  <a:extLst>
                    <a:ext uri="{9D8B030D-6E8A-4147-A177-3AD203B41FA5}">
                      <a16:colId xmlns:a16="http://schemas.microsoft.com/office/drawing/2014/main" val="317205385"/>
                    </a:ext>
                  </a:extLst>
                </a:gridCol>
                <a:gridCol w="1683994">
                  <a:extLst>
                    <a:ext uri="{9D8B030D-6E8A-4147-A177-3AD203B41FA5}">
                      <a16:colId xmlns:a16="http://schemas.microsoft.com/office/drawing/2014/main" val="353216300"/>
                    </a:ext>
                  </a:extLst>
                </a:gridCol>
              </a:tblGrid>
              <a:tr h="373063">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sng" strike="noStrike" cap="none" normalizeH="0" baseline="0" dirty="0">
                          <a:ln>
                            <a:noFill/>
                          </a:ln>
                          <a:solidFill>
                            <a:schemeClr val="tx1"/>
                          </a:solidFill>
                          <a:effectLst/>
                          <a:latin typeface="Tahoma" pitchFamily="34" charset="0"/>
                        </a:rPr>
                        <a:t>2018</a:t>
                      </a: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sng" strike="noStrike" cap="none" normalizeH="0" baseline="0" dirty="0">
                          <a:ln>
                            <a:noFill/>
                          </a:ln>
                          <a:solidFill>
                            <a:schemeClr val="tx1"/>
                          </a:solidFill>
                          <a:effectLst/>
                          <a:latin typeface="Tahoma" pitchFamily="34" charset="0"/>
                        </a:rPr>
                        <a:t>2019</a:t>
                      </a: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sng" strike="noStrike" cap="none" normalizeH="0" baseline="0" dirty="0">
                          <a:ln>
                            <a:noFill/>
                          </a:ln>
                          <a:solidFill>
                            <a:schemeClr val="tx1"/>
                          </a:solidFill>
                          <a:effectLst/>
                          <a:latin typeface="Tahoma" pitchFamily="34" charset="0"/>
                        </a:rPr>
                        <a:t>2020E</a:t>
                      </a: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sng" strike="noStrike" cap="none" normalizeH="0" baseline="0">
                          <a:ln>
                            <a:noFill/>
                          </a:ln>
                          <a:solidFill>
                            <a:schemeClr val="tx1"/>
                          </a:solidFill>
                          <a:effectLst/>
                          <a:latin typeface="Tahoma" pitchFamily="34" charset="0"/>
                        </a:rPr>
                        <a:t>Ind.</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810934725"/>
                  </a:ext>
                </a:extLst>
              </a:tr>
              <a:tr h="371475">
                <a:tc>
                  <a:txBody>
                    <a:bodyPr/>
                    <a:lstStyle/>
                    <a:p>
                      <a:pPr algn="r" fontAlgn="b"/>
                      <a:r>
                        <a:rPr lang="en-US" sz="2000" b="0" i="0" u="none" strike="noStrike" dirty="0">
                          <a:effectLst/>
                          <a:latin typeface="+mn-lt"/>
                        </a:rPr>
                        <a:t>100.0%</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none" strike="noStrike" dirty="0">
                          <a:effectLst/>
                          <a:latin typeface="+mn-lt"/>
                        </a:rPr>
                        <a:t>100.0%</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none" strike="noStrike" dirty="0">
                          <a:effectLst/>
                          <a:latin typeface="+mn-lt"/>
                        </a:rPr>
                        <a:t>100.0%</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none" strike="noStrike">
                          <a:effectLst/>
                          <a:latin typeface="+mn-lt"/>
                        </a:rPr>
                        <a:t>100.0%</a:t>
                      </a:r>
                    </a:p>
                  </a:txBody>
                  <a:tcPr marL="0" marR="85725"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2634736374"/>
                  </a:ext>
                </a:extLst>
              </a:tr>
              <a:tr h="373063">
                <a:tc>
                  <a:txBody>
                    <a:bodyPr/>
                    <a:lstStyle/>
                    <a:p>
                      <a:pPr algn="r" fontAlgn="b"/>
                      <a:r>
                        <a:rPr lang="en-US" sz="2000" b="0" i="0" u="none" strike="noStrike" dirty="0">
                          <a:effectLst/>
                          <a:latin typeface="+mn-lt"/>
                        </a:rPr>
                        <a:t>78.2%</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none" strike="noStrike" dirty="0">
                          <a:effectLst/>
                          <a:latin typeface="+mn-lt"/>
                        </a:rPr>
                        <a:t>80.0%</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none" strike="noStrike" dirty="0">
                          <a:effectLst/>
                          <a:latin typeface="+mn-lt"/>
                        </a:rPr>
                        <a:t>78.9%</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none" strike="noStrike" dirty="0">
                          <a:effectLst/>
                          <a:latin typeface="+mn-lt"/>
                        </a:rPr>
                        <a:t>69.0%</a:t>
                      </a:r>
                    </a:p>
                  </a:txBody>
                  <a:tcPr marL="0" marR="85725"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838764018"/>
                  </a:ext>
                </a:extLst>
              </a:tr>
              <a:tr h="371475">
                <a:tc>
                  <a:txBody>
                    <a:bodyPr/>
                    <a:lstStyle/>
                    <a:p>
                      <a:pPr algn="r" fontAlgn="b"/>
                      <a:r>
                        <a:rPr lang="en-US" sz="2000" b="0" i="0" u="none" strike="noStrike">
                          <a:effectLst/>
                          <a:latin typeface="+mn-lt"/>
                        </a:rPr>
                        <a:t>5.3%</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none" strike="noStrike" dirty="0">
                          <a:effectLst/>
                          <a:latin typeface="+mn-lt"/>
                        </a:rPr>
                        <a:t>5.3%</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none" strike="noStrike">
                          <a:effectLst/>
                          <a:latin typeface="+mn-lt"/>
                        </a:rPr>
                        <a:t>5.6%</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none" strike="noStrike">
                          <a:effectLst/>
                          <a:latin typeface="+mn-lt"/>
                        </a:rPr>
                        <a:t>3.3%</a:t>
                      </a:r>
                    </a:p>
                  </a:txBody>
                  <a:tcPr marL="0" marR="85725"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43580593"/>
                  </a:ext>
                </a:extLst>
              </a:tr>
              <a:tr h="371475">
                <a:tc>
                  <a:txBody>
                    <a:bodyPr/>
                    <a:lstStyle/>
                    <a:p>
                      <a:pPr algn="r" fontAlgn="b"/>
                      <a:r>
                        <a:rPr lang="en-US" sz="2000" b="0" i="0" u="sng" strike="noStrike">
                          <a:effectLst/>
                          <a:latin typeface="+mn-lt"/>
                        </a:rPr>
                        <a:t>6.4%</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sng" strike="noStrike" dirty="0">
                          <a:effectLst/>
                          <a:latin typeface="+mn-lt"/>
                        </a:rPr>
                        <a:t>7.0%</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sng" strike="noStrike" dirty="0">
                          <a:effectLst/>
                          <a:latin typeface="+mn-lt"/>
                        </a:rPr>
                        <a:t>6.1%</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sng" strike="noStrike" dirty="0">
                          <a:effectLst/>
                          <a:latin typeface="+mn-lt"/>
                        </a:rPr>
                        <a:t>17.3%</a:t>
                      </a:r>
                    </a:p>
                  </a:txBody>
                  <a:tcPr marL="0" marR="85725"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3739315930"/>
                  </a:ext>
                </a:extLst>
              </a:tr>
              <a:tr h="373063">
                <a:tc>
                  <a:txBody>
                    <a:bodyPr/>
                    <a:lstStyle/>
                    <a:p>
                      <a:pPr algn="r" fontAlgn="b"/>
                      <a:r>
                        <a:rPr lang="en-US" sz="2000" b="0" i="0" u="none" strike="noStrike">
                          <a:effectLst/>
                          <a:latin typeface="+mn-lt"/>
                        </a:rPr>
                        <a:t>10.2%</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none" strike="noStrike" dirty="0">
                          <a:effectLst/>
                          <a:latin typeface="+mn-lt"/>
                        </a:rPr>
                        <a:t>7.7%</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none" strike="noStrike" dirty="0">
                          <a:effectLst/>
                          <a:latin typeface="+mn-lt"/>
                        </a:rPr>
                        <a:t>9.4%</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none" strike="noStrike" dirty="0">
                          <a:effectLst/>
                          <a:latin typeface="+mn-lt"/>
                        </a:rPr>
                        <a:t>10.4%</a:t>
                      </a:r>
                    </a:p>
                  </a:txBody>
                  <a:tcPr marL="0" marR="85725"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2916368094"/>
                  </a:ext>
                </a:extLst>
              </a:tr>
              <a:tr h="371475">
                <a:tc>
                  <a:txBody>
                    <a:bodyPr/>
                    <a:lstStyle/>
                    <a:p>
                      <a:pPr algn="r" fontAlgn="b"/>
                      <a:r>
                        <a:rPr lang="en-US" sz="2000" b="0" i="0" u="sng" strike="noStrike">
                          <a:effectLst/>
                          <a:latin typeface="+mn-lt"/>
                        </a:rPr>
                        <a:t>1.2%</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sng" strike="noStrike" dirty="0">
                          <a:effectLst/>
                          <a:latin typeface="+mn-lt"/>
                        </a:rPr>
                        <a:t>1.8%</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sng" strike="noStrike" dirty="0">
                          <a:effectLst/>
                          <a:latin typeface="+mn-lt"/>
                        </a:rPr>
                        <a:t>1.5%</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sng" strike="noStrike" dirty="0">
                          <a:effectLst/>
                          <a:latin typeface="+mn-lt"/>
                        </a:rPr>
                        <a:t>0.8%</a:t>
                      </a:r>
                    </a:p>
                  </a:txBody>
                  <a:tcPr marL="0" marR="85725"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3073025698"/>
                  </a:ext>
                </a:extLst>
              </a:tr>
              <a:tr h="373063">
                <a:tc>
                  <a:txBody>
                    <a:bodyPr/>
                    <a:lstStyle/>
                    <a:p>
                      <a:pPr algn="r" fontAlgn="b"/>
                      <a:r>
                        <a:rPr lang="en-US" sz="2000" b="0" i="0" u="none" strike="noStrike">
                          <a:effectLst/>
                          <a:latin typeface="+mn-lt"/>
                        </a:rPr>
                        <a:t>8.9%</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none" strike="noStrike">
                          <a:effectLst/>
                          <a:latin typeface="+mn-lt"/>
                        </a:rPr>
                        <a:t>5.9%</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none" strike="noStrike">
                          <a:effectLst/>
                          <a:latin typeface="+mn-lt"/>
                        </a:rPr>
                        <a:t>7.9%</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none" strike="noStrike" dirty="0">
                          <a:effectLst/>
                          <a:latin typeface="+mn-lt"/>
                        </a:rPr>
                        <a:t>9.6%</a:t>
                      </a:r>
                    </a:p>
                  </a:txBody>
                  <a:tcPr marL="0" marR="85725"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4002180442"/>
                  </a:ext>
                </a:extLst>
              </a:tr>
              <a:tr h="371475">
                <a:tc>
                  <a:txBody>
                    <a:bodyPr/>
                    <a:lstStyle/>
                    <a:p>
                      <a:pPr algn="r" fontAlgn="b"/>
                      <a:r>
                        <a:rPr lang="en-US" sz="2000" b="0" i="0" u="sng" strike="noStrike">
                          <a:effectLst/>
                          <a:latin typeface="+mn-lt"/>
                        </a:rPr>
                        <a:t>2.2%</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sng" strike="noStrike">
                          <a:effectLst/>
                          <a:latin typeface="+mn-lt"/>
                        </a:rPr>
                        <a:t>1.5%</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sng" strike="noStrike">
                          <a:effectLst/>
                          <a:latin typeface="+mn-lt"/>
                        </a:rPr>
                        <a:t>2.0%</a:t>
                      </a:r>
                    </a:p>
                  </a:txBody>
                  <a:tcPr marL="0" marR="0" marT="0" marB="0" anchor="b">
                    <a:lnL>
                      <a:noFill/>
                    </a:lnL>
                    <a:lnR>
                      <a:noFill/>
                    </a:lnR>
                    <a:lnT>
                      <a:noFill/>
                    </a:lnT>
                    <a:lnB>
                      <a:noFill/>
                    </a:lnB>
                    <a:lnTlToBr>
                      <a:noFill/>
                    </a:lnTlToBr>
                    <a:lnBlToTr>
                      <a:noFill/>
                    </a:lnBlToTr>
                    <a:noFill/>
                  </a:tcPr>
                </a:tc>
                <a:tc>
                  <a:txBody>
                    <a:bodyPr/>
                    <a:lstStyle/>
                    <a:p>
                      <a:pPr algn="r" fontAlgn="b"/>
                      <a:r>
                        <a:rPr lang="en-US" sz="2000" b="0" i="0" u="sng" strike="noStrike" dirty="0">
                          <a:effectLst/>
                          <a:latin typeface="+mn-lt"/>
                        </a:rPr>
                        <a:t>2.4%</a:t>
                      </a:r>
                    </a:p>
                  </a:txBody>
                  <a:tcPr marL="0" marR="85725"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3350436154"/>
                  </a:ext>
                </a:extLst>
              </a:tr>
              <a:tr h="373063">
                <a:tc>
                  <a:txBody>
                    <a:bodyPr/>
                    <a:lstStyle/>
                    <a:p>
                      <a:pPr algn="r" fontAlgn="b"/>
                      <a:r>
                        <a:rPr lang="en-US" sz="2000" b="0" i="0" u="dbl" strike="noStrike">
                          <a:effectLst/>
                          <a:latin typeface="+mn-lt"/>
                        </a:rPr>
                        <a:t>6.7%</a:t>
                      </a:r>
                    </a:p>
                  </a:txBody>
                  <a:tcPr marL="0" marR="0" marT="0" marB="0" anchor="b">
                    <a:lnL>
                      <a:noFill/>
                    </a:lnL>
                    <a:lnR>
                      <a:noFill/>
                    </a:lnR>
                    <a:lnT>
                      <a:noFill/>
                    </a:lnT>
                    <a:lnB cap="flat">
                      <a:noFill/>
                    </a:lnB>
                    <a:lnTlToBr>
                      <a:noFill/>
                    </a:lnTlToBr>
                    <a:lnBlToTr>
                      <a:noFill/>
                    </a:lnBlToTr>
                    <a:noFill/>
                  </a:tcPr>
                </a:tc>
                <a:tc>
                  <a:txBody>
                    <a:bodyPr/>
                    <a:lstStyle/>
                    <a:p>
                      <a:pPr algn="r" fontAlgn="b"/>
                      <a:r>
                        <a:rPr lang="en-US" sz="2000" b="0" i="0" u="dbl" strike="noStrike">
                          <a:effectLst/>
                          <a:latin typeface="+mn-lt"/>
                        </a:rPr>
                        <a:t>4.4%</a:t>
                      </a:r>
                    </a:p>
                  </a:txBody>
                  <a:tcPr marL="0" marR="0" marT="0" marB="0" anchor="b">
                    <a:lnL>
                      <a:noFill/>
                    </a:lnL>
                    <a:lnR>
                      <a:noFill/>
                    </a:lnR>
                    <a:lnT>
                      <a:noFill/>
                    </a:lnT>
                    <a:lnB cap="flat">
                      <a:noFill/>
                    </a:lnB>
                    <a:lnTlToBr>
                      <a:noFill/>
                    </a:lnTlToBr>
                    <a:lnBlToTr>
                      <a:noFill/>
                    </a:lnBlToTr>
                    <a:noFill/>
                  </a:tcPr>
                </a:tc>
                <a:tc>
                  <a:txBody>
                    <a:bodyPr/>
                    <a:lstStyle/>
                    <a:p>
                      <a:pPr algn="r" fontAlgn="b"/>
                      <a:r>
                        <a:rPr lang="en-US" sz="2000" b="0" i="0" u="dbl" strike="noStrike">
                          <a:effectLst/>
                          <a:latin typeface="+mn-lt"/>
                        </a:rPr>
                        <a:t>5.9%</a:t>
                      </a:r>
                    </a:p>
                  </a:txBody>
                  <a:tcPr marL="0" marR="0" marT="0" marB="0" anchor="b">
                    <a:lnL>
                      <a:noFill/>
                    </a:lnL>
                    <a:lnR>
                      <a:noFill/>
                    </a:lnR>
                    <a:lnT>
                      <a:noFill/>
                    </a:lnT>
                    <a:lnB cap="flat">
                      <a:noFill/>
                    </a:lnB>
                    <a:lnTlToBr>
                      <a:noFill/>
                    </a:lnTlToBr>
                    <a:lnBlToTr>
                      <a:noFill/>
                    </a:lnBlToTr>
                    <a:noFill/>
                  </a:tcPr>
                </a:tc>
                <a:tc>
                  <a:txBody>
                    <a:bodyPr/>
                    <a:lstStyle/>
                    <a:p>
                      <a:pPr algn="r" fontAlgn="b"/>
                      <a:r>
                        <a:rPr lang="en-US" sz="2000" b="0" i="0" u="dbl" strike="noStrike" dirty="0">
                          <a:effectLst/>
                          <a:latin typeface="+mn-lt"/>
                        </a:rPr>
                        <a:t>7.2%</a:t>
                      </a:r>
                    </a:p>
                  </a:txBody>
                  <a:tcPr marL="0" marR="85725" marT="0"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598103883"/>
                  </a:ext>
                </a:extLst>
              </a:tr>
            </a:tbl>
          </a:graphicData>
        </a:graphic>
      </p:graphicFrame>
      <p:graphicFrame>
        <p:nvGraphicFramePr>
          <p:cNvPr id="8" name="Table 7">
            <a:extLst>
              <a:ext uri="{FF2B5EF4-FFF2-40B4-BE49-F238E27FC236}">
                <a16:creationId xmlns:a16="http://schemas.microsoft.com/office/drawing/2014/main" id="{C3965564-5B84-4D76-9552-276A1B1F4607}"/>
              </a:ext>
            </a:extLst>
          </p:cNvPr>
          <p:cNvGraphicFramePr>
            <a:graphicFrameLocks noGrp="1"/>
          </p:cNvGraphicFramePr>
          <p:nvPr>
            <p:extLst>
              <p:ext uri="{D42A27DB-BD31-4B8C-83A1-F6EECF244321}">
                <p14:modId xmlns:p14="http://schemas.microsoft.com/office/powerpoint/2010/main" val="3472697491"/>
              </p:ext>
            </p:extLst>
          </p:nvPr>
        </p:nvGraphicFramePr>
        <p:xfrm>
          <a:off x="2514600" y="1834515"/>
          <a:ext cx="1981199" cy="3566160"/>
        </p:xfrm>
        <a:graphic>
          <a:graphicData uri="http://schemas.openxmlformats.org/drawingml/2006/table">
            <a:tbl>
              <a:tblPr/>
              <a:tblGrid>
                <a:gridCol w="1981199">
                  <a:extLst>
                    <a:ext uri="{9D8B030D-6E8A-4147-A177-3AD203B41FA5}">
                      <a16:colId xmlns:a16="http://schemas.microsoft.com/office/drawing/2014/main" val="822624695"/>
                    </a:ext>
                  </a:extLst>
                </a:gridCol>
              </a:tblGrid>
              <a:tr h="371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Tahoma" pitchFamily="34" charset="0"/>
                        </a:rPr>
                        <a:t>Sales</a:t>
                      </a:r>
                    </a:p>
                  </a:txBody>
                  <a:tcPr horzOverflow="overflow">
                    <a:lnL cap="flat">
                      <a:noFill/>
                    </a:lnL>
                    <a:lnR>
                      <a:noFill/>
                    </a:lnR>
                    <a:lnT>
                      <a:noFill/>
                    </a:lnT>
                    <a:lnB>
                      <a:noFill/>
                    </a:lnB>
                    <a:lnTlToBr>
                      <a:noFill/>
                    </a:lnTlToBr>
                    <a:lnBlToTr>
                      <a:noFill/>
                    </a:lnBlToTr>
                    <a:noFill/>
                  </a:tcPr>
                </a:tc>
                <a:extLst>
                  <a:ext uri="{0D108BD9-81ED-4DB2-BD59-A6C34878D82A}">
                    <a16:rowId xmlns:a16="http://schemas.microsoft.com/office/drawing/2014/main" val="2807322677"/>
                  </a:ext>
                </a:extLst>
              </a:tr>
              <a:tr h="3730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Tahoma" pitchFamily="34" charset="0"/>
                        </a:rPr>
                        <a:t>COGS</a:t>
                      </a:r>
                    </a:p>
                  </a:txBody>
                  <a:tcPr horzOverflow="overflow">
                    <a:lnL cap="flat">
                      <a:noFill/>
                    </a:lnL>
                    <a:lnR>
                      <a:noFill/>
                    </a:lnR>
                    <a:lnT>
                      <a:noFill/>
                    </a:lnT>
                    <a:lnB>
                      <a:noFill/>
                    </a:lnB>
                    <a:lnTlToBr>
                      <a:noFill/>
                    </a:lnTlToBr>
                    <a:lnBlToTr>
                      <a:noFill/>
                    </a:lnBlToTr>
                    <a:noFill/>
                  </a:tcPr>
                </a:tc>
                <a:extLst>
                  <a:ext uri="{0D108BD9-81ED-4DB2-BD59-A6C34878D82A}">
                    <a16:rowId xmlns:a16="http://schemas.microsoft.com/office/drawing/2014/main" val="3569675367"/>
                  </a:ext>
                </a:extLst>
              </a:tr>
              <a:tr h="371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err="1">
                          <a:ln>
                            <a:noFill/>
                          </a:ln>
                          <a:solidFill>
                            <a:schemeClr val="tx1"/>
                          </a:solidFill>
                          <a:effectLst/>
                          <a:latin typeface="Tahoma" pitchFamily="34" charset="0"/>
                        </a:rPr>
                        <a:t>Depr</a:t>
                      </a:r>
                      <a:r>
                        <a:rPr kumimoji="0" lang="en-US" sz="2000" b="0" i="0" u="none" strike="noStrike" cap="none" normalizeH="0" baseline="0" dirty="0">
                          <a:ln>
                            <a:noFill/>
                          </a:ln>
                          <a:solidFill>
                            <a:schemeClr val="tx1"/>
                          </a:solidFill>
                          <a:effectLst/>
                          <a:latin typeface="Tahoma" pitchFamily="34" charset="0"/>
                        </a:rPr>
                        <a:t>.</a:t>
                      </a:r>
                    </a:p>
                  </a:txBody>
                  <a:tcPr horzOverflow="overflow">
                    <a:lnL cap="flat">
                      <a:noFill/>
                    </a:lnL>
                    <a:lnR>
                      <a:noFill/>
                    </a:lnR>
                    <a:lnT>
                      <a:noFill/>
                    </a:lnT>
                    <a:lnB>
                      <a:noFill/>
                    </a:lnB>
                    <a:lnTlToBr>
                      <a:noFill/>
                    </a:lnTlToBr>
                    <a:lnBlToTr>
                      <a:noFill/>
                    </a:lnBlToTr>
                    <a:noFill/>
                  </a:tcPr>
                </a:tc>
                <a:extLst>
                  <a:ext uri="{0D108BD9-81ED-4DB2-BD59-A6C34878D82A}">
                    <a16:rowId xmlns:a16="http://schemas.microsoft.com/office/drawing/2014/main" val="103596206"/>
                  </a:ext>
                </a:extLst>
              </a:tr>
              <a:tr h="371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Tahoma" pitchFamily="34" charset="0"/>
                        </a:rPr>
                        <a:t>Other exp.</a:t>
                      </a:r>
                    </a:p>
                  </a:txBody>
                  <a:tcPr horzOverflow="overflow">
                    <a:lnL cap="flat">
                      <a:noFill/>
                    </a:lnL>
                    <a:lnR>
                      <a:noFill/>
                    </a:lnR>
                    <a:lnT>
                      <a:noFill/>
                    </a:lnT>
                    <a:lnB>
                      <a:noFill/>
                    </a:lnB>
                    <a:lnTlToBr>
                      <a:noFill/>
                    </a:lnTlToBr>
                    <a:lnBlToTr>
                      <a:noFill/>
                    </a:lnBlToTr>
                    <a:noFill/>
                  </a:tcPr>
                </a:tc>
                <a:extLst>
                  <a:ext uri="{0D108BD9-81ED-4DB2-BD59-A6C34878D82A}">
                    <a16:rowId xmlns:a16="http://schemas.microsoft.com/office/drawing/2014/main" val="1736138825"/>
                  </a:ext>
                </a:extLst>
              </a:tr>
              <a:tr h="3730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Tahoma" pitchFamily="34" charset="0"/>
                        </a:rPr>
                        <a:t>   EBIT</a:t>
                      </a:r>
                    </a:p>
                  </a:txBody>
                  <a:tcPr horzOverflow="overflow">
                    <a:lnL cap="flat">
                      <a:noFill/>
                    </a:lnL>
                    <a:lnR>
                      <a:noFill/>
                    </a:lnR>
                    <a:lnT>
                      <a:noFill/>
                    </a:lnT>
                    <a:lnB>
                      <a:noFill/>
                    </a:lnB>
                    <a:lnTlToBr>
                      <a:noFill/>
                    </a:lnTlToBr>
                    <a:lnBlToTr>
                      <a:noFill/>
                    </a:lnBlToTr>
                    <a:noFill/>
                  </a:tcPr>
                </a:tc>
                <a:extLst>
                  <a:ext uri="{0D108BD9-81ED-4DB2-BD59-A6C34878D82A}">
                    <a16:rowId xmlns:a16="http://schemas.microsoft.com/office/drawing/2014/main" val="1866532133"/>
                  </a:ext>
                </a:extLst>
              </a:tr>
              <a:tr h="371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Tahoma" pitchFamily="34" charset="0"/>
                        </a:rPr>
                        <a:t>Int. Exp.</a:t>
                      </a:r>
                    </a:p>
                  </a:txBody>
                  <a:tcPr horzOverflow="overflow">
                    <a:lnL cap="flat">
                      <a:noFill/>
                    </a:lnL>
                    <a:lnR>
                      <a:noFill/>
                    </a:lnR>
                    <a:lnT>
                      <a:noFill/>
                    </a:lnT>
                    <a:lnB>
                      <a:noFill/>
                    </a:lnB>
                    <a:lnTlToBr>
                      <a:noFill/>
                    </a:lnTlToBr>
                    <a:lnBlToTr>
                      <a:noFill/>
                    </a:lnBlToTr>
                    <a:noFill/>
                  </a:tcPr>
                </a:tc>
                <a:extLst>
                  <a:ext uri="{0D108BD9-81ED-4DB2-BD59-A6C34878D82A}">
                    <a16:rowId xmlns:a16="http://schemas.microsoft.com/office/drawing/2014/main" val="843587838"/>
                  </a:ext>
                </a:extLst>
              </a:tr>
              <a:tr h="3730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Tahoma" pitchFamily="34" charset="0"/>
                        </a:rPr>
                        <a:t>   Pre-tax earn.</a:t>
                      </a:r>
                    </a:p>
                  </a:txBody>
                  <a:tcPr horzOverflow="overflow">
                    <a:lnL cap="flat">
                      <a:noFill/>
                    </a:lnL>
                    <a:lnR>
                      <a:noFill/>
                    </a:lnR>
                    <a:lnT>
                      <a:noFill/>
                    </a:lnT>
                    <a:lnB>
                      <a:noFill/>
                    </a:lnB>
                    <a:lnTlToBr>
                      <a:noFill/>
                    </a:lnTlToBr>
                    <a:lnBlToTr>
                      <a:noFill/>
                    </a:lnBlToTr>
                    <a:noFill/>
                  </a:tcPr>
                </a:tc>
                <a:extLst>
                  <a:ext uri="{0D108BD9-81ED-4DB2-BD59-A6C34878D82A}">
                    <a16:rowId xmlns:a16="http://schemas.microsoft.com/office/drawing/2014/main" val="2328065763"/>
                  </a:ext>
                </a:extLst>
              </a:tr>
              <a:tr h="371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Tahoma" pitchFamily="34" charset="0"/>
                        </a:rPr>
                        <a:t>Taxes (25%)</a:t>
                      </a:r>
                    </a:p>
                  </a:txBody>
                  <a:tcPr horzOverflow="overflow">
                    <a:lnL cap="flat">
                      <a:noFill/>
                    </a:lnL>
                    <a:lnR>
                      <a:noFill/>
                    </a:lnR>
                    <a:lnT>
                      <a:noFill/>
                    </a:lnT>
                    <a:lnB>
                      <a:noFill/>
                    </a:lnB>
                    <a:lnTlToBr>
                      <a:noFill/>
                    </a:lnTlToBr>
                    <a:lnBlToTr>
                      <a:noFill/>
                    </a:lnBlToTr>
                    <a:noFill/>
                  </a:tcPr>
                </a:tc>
                <a:extLst>
                  <a:ext uri="{0D108BD9-81ED-4DB2-BD59-A6C34878D82A}">
                    <a16:rowId xmlns:a16="http://schemas.microsoft.com/office/drawing/2014/main" val="3941318118"/>
                  </a:ext>
                </a:extLst>
              </a:tr>
              <a:tr h="3730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Tahoma" pitchFamily="34" charset="0"/>
                        </a:rPr>
                        <a:t>NI</a:t>
                      </a:r>
                    </a:p>
                  </a:txBody>
                  <a:tcPr horzOverflow="overflow">
                    <a:lnL cap="flat">
                      <a:noFill/>
                    </a:lnL>
                    <a:lnR>
                      <a:noFill/>
                    </a:lnR>
                    <a:lnT>
                      <a:noFill/>
                    </a:lnT>
                    <a:lnB cap="flat">
                      <a:noFill/>
                    </a:lnB>
                    <a:lnTlToBr>
                      <a:noFill/>
                    </a:lnTlToBr>
                    <a:lnBlToTr>
                      <a:noFill/>
                    </a:lnBlToTr>
                    <a:noFill/>
                  </a:tcPr>
                </a:tc>
                <a:extLst>
                  <a:ext uri="{0D108BD9-81ED-4DB2-BD59-A6C34878D82A}">
                    <a16:rowId xmlns:a16="http://schemas.microsoft.com/office/drawing/2014/main" val="3514750708"/>
                  </a:ext>
                </a:extLst>
              </a:tr>
            </a:tbl>
          </a:graphicData>
        </a:graphic>
      </p:graphicFrame>
    </p:spTree>
    <p:extLst>
      <p:ext uri="{BB962C8B-B14F-4D97-AF65-F5344CB8AC3E}">
        <p14:creationId xmlns:p14="http://schemas.microsoft.com/office/powerpoint/2010/main" val="21756122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Common Size Income Statements</a:t>
            </a:r>
          </a:p>
        </p:txBody>
      </p:sp>
      <p:sp>
        <p:nvSpPr>
          <p:cNvPr id="3" name="Content Placeholder 2"/>
          <p:cNvSpPr>
            <a:spLocks noGrp="1"/>
          </p:cNvSpPr>
          <p:nvPr>
            <p:ph idx="1"/>
          </p:nvPr>
        </p:nvSpPr>
        <p:spPr/>
        <p:txBody>
          <a:bodyPr/>
          <a:lstStyle/>
          <a:p>
            <a:r>
              <a:rPr lang="en-US" dirty="0"/>
              <a:t>Computron’s profit margin is less than the industry ratio</a:t>
            </a:r>
          </a:p>
          <a:p>
            <a:pPr lvl="1"/>
            <a:r>
              <a:rPr lang="en-US" dirty="0"/>
              <a:t>Computron has lower Other Costs.</a:t>
            </a:r>
          </a:p>
          <a:p>
            <a:pPr lvl="1"/>
            <a:r>
              <a:rPr lang="en-US" dirty="0"/>
              <a:t>But… it has much higher costs of goods sold</a:t>
            </a:r>
          </a:p>
        </p:txBody>
      </p:sp>
    </p:spTree>
    <p:extLst>
      <p:ext uri="{BB962C8B-B14F-4D97-AF65-F5344CB8AC3E}">
        <p14:creationId xmlns:p14="http://schemas.microsoft.com/office/powerpoint/2010/main" val="39486133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Percentage Change Analysis: Cumulative Change from First Year (2018)</a:t>
            </a:r>
          </a:p>
        </p:txBody>
      </p:sp>
      <p:graphicFrame>
        <p:nvGraphicFramePr>
          <p:cNvPr id="5" name="Table 2" descr="A table shows Income st are sales, C O G S, depr and other exp for 2018 are 0.0 percent for 2019 is 9.1 percent, 11.6 percent, 10.3 percent, and 20.0 percent and for 2020 E is 20.0 percent, 21.2 percent, 27.6 percent, and 14.3 percent. E B I T and Int exp for 2018 are 0.0 percent for 2019 are negative 17.9 percent and 58.8 percent and for 2020 E is 10.7 percent and 47.1 percent. E B T and taxes for 2018 are 0.0 percent for 2019 are negative 28.5 percent and for 2020 E is 5.7 percent. The N I for 2018 is 0.0 percent for 2019 is negative 28.5 percent and for 2020 E is 5.7 percent."/>
          <p:cNvGraphicFramePr>
            <a:graphicFrameLocks noGrp="1"/>
          </p:cNvGraphicFramePr>
          <p:nvPr>
            <p:ph idx="1"/>
            <p:extLst>
              <p:ext uri="{D42A27DB-BD31-4B8C-83A1-F6EECF244321}">
                <p14:modId xmlns:p14="http://schemas.microsoft.com/office/powerpoint/2010/main" val="484786475"/>
              </p:ext>
            </p:extLst>
          </p:nvPr>
        </p:nvGraphicFramePr>
        <p:xfrm>
          <a:off x="2700459" y="1447800"/>
          <a:ext cx="6791083" cy="4572000"/>
        </p:xfrm>
        <a:graphic>
          <a:graphicData uri="http://schemas.openxmlformats.org/drawingml/2006/table">
            <a:tbl>
              <a:tblPr firstRow="1"/>
              <a:tblGrid>
                <a:gridCol w="164592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2036203">
                  <a:extLst>
                    <a:ext uri="{9D8B030D-6E8A-4147-A177-3AD203B41FA5}">
                      <a16:colId xmlns:a16="http://schemas.microsoft.com/office/drawing/2014/main" val="20002"/>
                    </a:ext>
                  </a:extLst>
                </a:gridCol>
                <a:gridCol w="1737360">
                  <a:extLst>
                    <a:ext uri="{9D8B030D-6E8A-4147-A177-3AD203B41FA5}">
                      <a16:colId xmlns:a16="http://schemas.microsoft.com/office/drawing/2014/main" val="20003"/>
                    </a:ext>
                  </a:extLst>
                </a:gridCol>
              </a:tblGrid>
              <a:tr h="3730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1" u="sng" strike="noStrike" cap="none" normalizeH="0" baseline="0" dirty="0">
                          <a:ln>
                            <a:noFill/>
                          </a:ln>
                          <a:solidFill>
                            <a:schemeClr val="tx1"/>
                          </a:solidFill>
                          <a:effectLst/>
                          <a:latin typeface="Arial" panose="020B0604020202020204" pitchFamily="34" charset="0"/>
                          <a:cs typeface="Arial" panose="020B0604020202020204" pitchFamily="34" charset="0"/>
                        </a:rPr>
                        <a:t>Income St.</a:t>
                      </a:r>
                    </a:p>
                  </a:txBody>
                  <a:tcP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2018</a:t>
                      </a: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2019</a:t>
                      </a: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2020E</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Sales</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9.1%</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20.0%</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730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COGS</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11.6%</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21.2%</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Depr.</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10.3%</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27.6%</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Other exp.</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u="sng" dirty="0">
                          <a:effectLst/>
                          <a:latin typeface="Arial" panose="020B0604020202020204" pitchFamily="34" charset="0"/>
                          <a:ea typeface="Times New Roman" panose="02020603050405020304" pitchFamily="18" charset="0"/>
                          <a:cs typeface="Arial" panose="020B0604020202020204" pitchFamily="34" charset="0"/>
                        </a:rPr>
                        <a:t>20.0%</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u="sng">
                          <a:effectLst/>
                          <a:latin typeface="Arial" panose="020B0604020202020204" pitchFamily="34" charset="0"/>
                          <a:ea typeface="Times New Roman" panose="02020603050405020304" pitchFamily="18" charset="0"/>
                          <a:cs typeface="Arial" panose="020B0604020202020204" pitchFamily="34" charset="0"/>
                        </a:rPr>
                        <a:t>14.3%</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730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EBIT</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-17.9%</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10.7%</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71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Int. Exp.</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u="sng" dirty="0">
                          <a:effectLst/>
                          <a:latin typeface="Arial" panose="020B0604020202020204" pitchFamily="34" charset="0"/>
                          <a:ea typeface="Times New Roman" panose="02020603050405020304" pitchFamily="18" charset="0"/>
                          <a:cs typeface="Arial" panose="020B0604020202020204" pitchFamily="34" charset="0"/>
                        </a:rPr>
                        <a:t>58.8%</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u="sng">
                          <a:effectLst/>
                          <a:latin typeface="Arial" panose="020B0604020202020204" pitchFamily="34" charset="0"/>
                          <a:ea typeface="Times New Roman" panose="02020603050405020304" pitchFamily="18" charset="0"/>
                          <a:cs typeface="Arial" panose="020B0604020202020204" pitchFamily="34" charset="0"/>
                        </a:rPr>
                        <a:t>47.1%</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730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   EBT</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-28.5%</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5.7%</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71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Taxes</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u="sng">
                          <a:effectLst/>
                          <a:latin typeface="Arial" panose="020B0604020202020204" pitchFamily="34" charset="0"/>
                          <a:ea typeface="Times New Roman" panose="02020603050405020304" pitchFamily="18" charset="0"/>
                          <a:cs typeface="Arial" panose="020B0604020202020204" pitchFamily="34" charset="0"/>
                        </a:rPr>
                        <a:t>-28.5%</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u="sng">
                          <a:effectLst/>
                          <a:latin typeface="Arial" panose="020B0604020202020204" pitchFamily="34" charset="0"/>
                          <a:ea typeface="Times New Roman" panose="02020603050405020304" pitchFamily="18" charset="0"/>
                          <a:cs typeface="Arial" panose="020B0604020202020204" pitchFamily="34" charset="0"/>
                        </a:rPr>
                        <a:t>5.7%</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730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NI</a:t>
                      </a:r>
                    </a:p>
                  </a:txBody>
                  <a:tcP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dbl" strike="noStrike" cap="none" normalizeH="0" baseline="0" dirty="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cap="flat">
                      <a:noFill/>
                    </a:lnB>
                    <a:lnTlToBr>
                      <a:noFill/>
                    </a:lnTlToBr>
                    <a:lnBlToTr>
                      <a:noFill/>
                    </a:lnBlToTr>
                    <a:noFill/>
                  </a:tcPr>
                </a:tc>
                <a:tc>
                  <a:txBody>
                    <a:bodyPr/>
                    <a:lstStyle/>
                    <a:p>
                      <a:pPr marL="0" marR="0" algn="r">
                        <a:spcBef>
                          <a:spcPts val="0"/>
                        </a:spcBef>
                        <a:spcAft>
                          <a:spcPts val="0"/>
                        </a:spcAft>
                      </a:pPr>
                      <a:r>
                        <a:rPr lang="en-US" sz="2400" u="dbl" dirty="0">
                          <a:effectLst/>
                          <a:latin typeface="Arial" panose="020B0604020202020204" pitchFamily="34" charset="0"/>
                          <a:ea typeface="Times New Roman" panose="02020603050405020304" pitchFamily="18" charset="0"/>
                          <a:cs typeface="Arial" panose="020B0604020202020204" pitchFamily="34" charset="0"/>
                        </a:rPr>
                        <a:t>-28.5%</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cap="flat">
                      <a:noFill/>
                    </a:lnB>
                    <a:lnTlToBr>
                      <a:noFill/>
                    </a:lnTlToBr>
                    <a:lnBlToTr>
                      <a:noFill/>
                    </a:lnBlToTr>
                    <a:noFill/>
                  </a:tcPr>
                </a:tc>
                <a:tc>
                  <a:txBody>
                    <a:bodyPr/>
                    <a:lstStyle/>
                    <a:p>
                      <a:pPr marL="0" marR="0" algn="r">
                        <a:spcBef>
                          <a:spcPts val="0"/>
                        </a:spcBef>
                        <a:spcAft>
                          <a:spcPts val="0"/>
                        </a:spcAft>
                      </a:pPr>
                      <a:r>
                        <a:rPr lang="en-US" sz="2400" u="dbl" dirty="0">
                          <a:effectLst/>
                          <a:latin typeface="Arial" panose="020B0604020202020204" pitchFamily="34" charset="0"/>
                          <a:ea typeface="Times New Roman" panose="02020603050405020304" pitchFamily="18" charset="0"/>
                          <a:cs typeface="Arial" panose="020B0604020202020204" pitchFamily="34" charset="0"/>
                        </a:rPr>
                        <a:t>5.7%</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4970938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Percent Change Income Statement</a:t>
            </a:r>
          </a:p>
        </p:txBody>
      </p:sp>
      <p:sp>
        <p:nvSpPr>
          <p:cNvPr id="3" name="Content Placeholder 2"/>
          <p:cNvSpPr>
            <a:spLocks noGrp="1"/>
          </p:cNvSpPr>
          <p:nvPr>
            <p:ph idx="1"/>
          </p:nvPr>
        </p:nvSpPr>
        <p:spPr/>
        <p:txBody>
          <a:bodyPr/>
          <a:lstStyle/>
          <a:p>
            <a:r>
              <a:rPr lang="en-US" dirty="0"/>
              <a:t>For 2019:</a:t>
            </a:r>
          </a:p>
          <a:p>
            <a:pPr lvl="1"/>
            <a:r>
              <a:rPr lang="en-US" dirty="0"/>
              <a:t>Sales grew by 9% in 2019.</a:t>
            </a:r>
          </a:p>
          <a:p>
            <a:pPr lvl="1"/>
            <a:r>
              <a:rPr lang="en-US" dirty="0"/>
              <a:t>Net income fell by 28.5%!</a:t>
            </a:r>
          </a:p>
          <a:p>
            <a:r>
              <a:rPr lang="en-US" dirty="0"/>
              <a:t>For 2020 projections:</a:t>
            </a:r>
          </a:p>
          <a:p>
            <a:pPr lvl="1"/>
            <a:r>
              <a:rPr lang="en-US" dirty="0"/>
              <a:t>Cumulative sales growth is 20%.</a:t>
            </a:r>
          </a:p>
          <a:p>
            <a:pPr lvl="1"/>
            <a:r>
              <a:rPr lang="en-US" dirty="0"/>
              <a:t>Cumulative net income growth is 5.7%</a:t>
            </a:r>
          </a:p>
          <a:p>
            <a:pPr lvl="2"/>
            <a:r>
              <a:rPr lang="en-US" sz="2600" dirty="0"/>
              <a:t>Improvement, but more work is needed</a:t>
            </a:r>
          </a:p>
        </p:txBody>
      </p:sp>
    </p:spTree>
    <p:extLst>
      <p:ext uri="{BB962C8B-B14F-4D97-AF65-F5344CB8AC3E}">
        <p14:creationId xmlns:p14="http://schemas.microsoft.com/office/powerpoint/2010/main" val="9562589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Percentage Change: Assets</a:t>
            </a:r>
          </a:p>
        </p:txBody>
      </p:sp>
      <p:graphicFrame>
        <p:nvGraphicFramePr>
          <p:cNvPr id="7" name="Table 2" descr="A table shows Assets are cash, S T invest, A R and Invent for 2018 are 0.0 percent for 2019 is negative 16.7 percent, negative 90.0 percent, 30.0 percent, and 32.3 percent and for 2020 E is 0.0 percent, negative 50.0 percent, 32.5 percent, and 6.5 percent. The total C A and Net F A for 2018 are 0.0 percent and for 2019 are 18.6 percent and 20.7 percent and for 2020 E is 10.2 percent and 27.6 percent. The T A for 2018 is 0.0 percent for 2019 is 20.1 percent and for 2020 E is 22.5 percent."/>
          <p:cNvGraphicFramePr>
            <a:graphicFrameLocks noGrp="1"/>
          </p:cNvGraphicFramePr>
          <p:nvPr>
            <p:ph idx="1"/>
            <p:extLst>
              <p:ext uri="{D42A27DB-BD31-4B8C-83A1-F6EECF244321}">
                <p14:modId xmlns:p14="http://schemas.microsoft.com/office/powerpoint/2010/main" val="3020640430"/>
              </p:ext>
            </p:extLst>
          </p:nvPr>
        </p:nvGraphicFramePr>
        <p:xfrm>
          <a:off x="2209800" y="1356360"/>
          <a:ext cx="7955280" cy="4389120"/>
        </p:xfrm>
        <a:graphic>
          <a:graphicData uri="http://schemas.openxmlformats.org/drawingml/2006/table">
            <a:tbl>
              <a:tblPr firstRow="1"/>
              <a:tblGrid>
                <a:gridCol w="1990445">
                  <a:extLst>
                    <a:ext uri="{9D8B030D-6E8A-4147-A177-3AD203B41FA5}">
                      <a16:colId xmlns:a16="http://schemas.microsoft.com/office/drawing/2014/main" val="20000"/>
                    </a:ext>
                  </a:extLst>
                </a:gridCol>
                <a:gridCol w="1946573">
                  <a:extLst>
                    <a:ext uri="{9D8B030D-6E8A-4147-A177-3AD203B41FA5}">
                      <a16:colId xmlns:a16="http://schemas.microsoft.com/office/drawing/2014/main" val="20001"/>
                    </a:ext>
                  </a:extLst>
                </a:gridCol>
                <a:gridCol w="2031067">
                  <a:extLst>
                    <a:ext uri="{9D8B030D-6E8A-4147-A177-3AD203B41FA5}">
                      <a16:colId xmlns:a16="http://schemas.microsoft.com/office/drawing/2014/main" val="20002"/>
                    </a:ext>
                  </a:extLst>
                </a:gridCol>
                <a:gridCol w="1987195">
                  <a:extLst>
                    <a:ext uri="{9D8B030D-6E8A-4147-A177-3AD203B41FA5}">
                      <a16:colId xmlns:a16="http://schemas.microsoft.com/office/drawing/2014/main" val="20003"/>
                    </a:ext>
                  </a:extLst>
                </a:gridCol>
              </a:tblGrid>
              <a:tr h="465138">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1" u="sng" strike="noStrike" cap="none" normalizeH="0" baseline="0" dirty="0">
                          <a:ln>
                            <a:noFill/>
                          </a:ln>
                          <a:solidFill>
                            <a:schemeClr val="tx1"/>
                          </a:solidFill>
                          <a:effectLst/>
                          <a:latin typeface="Arial" panose="020B0604020202020204" pitchFamily="34" charset="0"/>
                          <a:cs typeface="Arial" panose="020B0604020202020204" pitchFamily="34" charset="0"/>
                        </a:rPr>
                        <a:t>Assets</a:t>
                      </a:r>
                    </a:p>
                  </a:txBody>
                  <a:tcPr horzOverflow="overflow">
                    <a:lnL cap="flat">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2018</a:t>
                      </a:r>
                    </a:p>
                  </a:txBody>
                  <a:tcPr horzOverflow="overflow">
                    <a:lnL>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2019</a:t>
                      </a:r>
                    </a:p>
                  </a:txBody>
                  <a:tcPr horzOverflow="overflow">
                    <a:lnL>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2020E</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66725">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a:ln>
                            <a:noFill/>
                          </a:ln>
                          <a:solidFill>
                            <a:schemeClr val="tx1"/>
                          </a:solidFill>
                          <a:effectLst/>
                          <a:latin typeface="Arial" panose="020B0604020202020204" pitchFamily="34" charset="0"/>
                          <a:cs typeface="Arial" panose="020B0604020202020204" pitchFamily="34" charset="0"/>
                        </a:rPr>
                        <a:t>Cash</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3000">
                          <a:effectLst/>
                          <a:latin typeface="Arial" panose="020B0604020202020204" pitchFamily="34" charset="0"/>
                          <a:ea typeface="Times New Roman" panose="02020603050405020304" pitchFamily="18" charset="0"/>
                          <a:cs typeface="Arial" panose="020B0604020202020204" pitchFamily="34" charset="0"/>
                        </a:rPr>
                        <a:t>-16.7%</a:t>
                      </a: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3000">
                          <a:effectLst/>
                          <a:latin typeface="Arial" panose="020B0604020202020204" pitchFamily="34" charset="0"/>
                          <a:ea typeface="Times New Roman" panose="02020603050405020304" pitchFamily="18" charset="0"/>
                          <a:cs typeface="Arial" panose="020B0604020202020204" pitchFamily="34" charset="0"/>
                        </a:rPr>
                        <a:t>0.0%</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65138">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ST Invest.</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3000">
                          <a:effectLst/>
                          <a:latin typeface="Arial" panose="020B0604020202020204" pitchFamily="34" charset="0"/>
                          <a:ea typeface="Times New Roman" panose="02020603050405020304" pitchFamily="18" charset="0"/>
                          <a:cs typeface="Arial" panose="020B0604020202020204" pitchFamily="34" charset="0"/>
                        </a:rPr>
                        <a:t>-90.0%</a:t>
                      </a: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3000">
                          <a:effectLst/>
                          <a:latin typeface="Arial" panose="020B0604020202020204" pitchFamily="34" charset="0"/>
                          <a:ea typeface="Times New Roman" panose="02020603050405020304" pitchFamily="18" charset="0"/>
                          <a:cs typeface="Arial" panose="020B0604020202020204" pitchFamily="34" charset="0"/>
                        </a:rPr>
                        <a:t>-50.0%</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65138">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a:ln>
                            <a:noFill/>
                          </a:ln>
                          <a:solidFill>
                            <a:schemeClr val="tx1"/>
                          </a:solidFill>
                          <a:effectLst/>
                          <a:latin typeface="Arial" panose="020B0604020202020204" pitchFamily="34" charset="0"/>
                          <a:cs typeface="Arial" panose="020B0604020202020204" pitchFamily="34" charset="0"/>
                        </a:rPr>
                        <a:t>AR</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3000">
                          <a:effectLst/>
                          <a:latin typeface="Arial" panose="020B0604020202020204" pitchFamily="34" charset="0"/>
                          <a:ea typeface="Times New Roman" panose="02020603050405020304" pitchFamily="18" charset="0"/>
                          <a:cs typeface="Arial" panose="020B0604020202020204" pitchFamily="34" charset="0"/>
                        </a:rPr>
                        <a:t>30.0%</a:t>
                      </a: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3000">
                          <a:effectLst/>
                          <a:latin typeface="Arial" panose="020B0604020202020204" pitchFamily="34" charset="0"/>
                          <a:ea typeface="Times New Roman" panose="02020603050405020304" pitchFamily="18" charset="0"/>
                          <a:cs typeface="Arial" panose="020B0604020202020204" pitchFamily="34" charset="0"/>
                        </a:rPr>
                        <a:t>32.5%</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65138">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Invent.</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sng" strike="noStrike" cap="none" normalizeH="0" baseline="0" dirty="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3000" u="sng">
                          <a:effectLst/>
                          <a:latin typeface="Arial" panose="020B0604020202020204" pitchFamily="34" charset="0"/>
                          <a:ea typeface="Times New Roman" panose="02020603050405020304" pitchFamily="18" charset="0"/>
                          <a:cs typeface="Arial" panose="020B0604020202020204" pitchFamily="34" charset="0"/>
                        </a:rPr>
                        <a:t>32.3%</a:t>
                      </a:r>
                      <a:endParaRPr lang="en-US" sz="3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3000" u="sng">
                          <a:effectLst/>
                          <a:latin typeface="Arial" panose="020B0604020202020204" pitchFamily="34" charset="0"/>
                          <a:ea typeface="Times New Roman" panose="02020603050405020304" pitchFamily="18" charset="0"/>
                          <a:cs typeface="Arial" panose="020B0604020202020204" pitchFamily="34" charset="0"/>
                        </a:rPr>
                        <a:t>6.5%</a:t>
                      </a:r>
                      <a:endParaRPr lang="en-US" sz="3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66725">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a:ln>
                            <a:noFill/>
                          </a:ln>
                          <a:solidFill>
                            <a:schemeClr val="tx1"/>
                          </a:solidFill>
                          <a:effectLst/>
                          <a:latin typeface="Arial" panose="020B0604020202020204" pitchFamily="34" charset="0"/>
                          <a:cs typeface="Arial" panose="020B0604020202020204" pitchFamily="34" charset="0"/>
                        </a:rPr>
                        <a:t>Total CA</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3000">
                          <a:effectLst/>
                          <a:latin typeface="Arial" panose="020B0604020202020204" pitchFamily="34" charset="0"/>
                          <a:ea typeface="Times New Roman" panose="02020603050405020304" pitchFamily="18" charset="0"/>
                          <a:cs typeface="Arial" panose="020B0604020202020204" pitchFamily="34" charset="0"/>
                        </a:rPr>
                        <a:t>18.6%</a:t>
                      </a: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3000">
                          <a:effectLst/>
                          <a:latin typeface="Arial" panose="020B0604020202020204" pitchFamily="34" charset="0"/>
                          <a:ea typeface="Times New Roman" panose="02020603050405020304" pitchFamily="18" charset="0"/>
                          <a:cs typeface="Arial" panose="020B0604020202020204" pitchFamily="34" charset="0"/>
                        </a:rPr>
                        <a:t>10.2%</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65138">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a:ln>
                            <a:noFill/>
                          </a:ln>
                          <a:solidFill>
                            <a:schemeClr val="tx1"/>
                          </a:solidFill>
                          <a:effectLst/>
                          <a:latin typeface="Arial" panose="020B0604020202020204" pitchFamily="34" charset="0"/>
                          <a:cs typeface="Arial" panose="020B0604020202020204" pitchFamily="34" charset="0"/>
                        </a:rPr>
                        <a:t>Net FA</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sng" strike="noStrike" cap="none" normalizeH="0" baseline="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3000" u="sng" dirty="0">
                          <a:effectLst/>
                          <a:latin typeface="Arial" panose="020B0604020202020204" pitchFamily="34" charset="0"/>
                          <a:ea typeface="Times New Roman" panose="02020603050405020304" pitchFamily="18" charset="0"/>
                          <a:cs typeface="Arial" panose="020B0604020202020204" pitchFamily="34" charset="0"/>
                        </a:rPr>
                        <a:t>20.7%</a:t>
                      </a:r>
                      <a:endParaRPr lang="en-US" sz="3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3000" u="sng">
                          <a:effectLst/>
                          <a:latin typeface="Arial" panose="020B0604020202020204" pitchFamily="34" charset="0"/>
                          <a:ea typeface="Times New Roman" panose="02020603050405020304" pitchFamily="18" charset="0"/>
                          <a:cs typeface="Arial" panose="020B0604020202020204" pitchFamily="34" charset="0"/>
                        </a:rPr>
                        <a:t>27.6%</a:t>
                      </a:r>
                      <a:endParaRPr lang="en-US" sz="3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65138">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a:ln>
                            <a:noFill/>
                          </a:ln>
                          <a:solidFill>
                            <a:schemeClr val="tx1"/>
                          </a:solidFill>
                          <a:effectLst/>
                          <a:latin typeface="Arial" panose="020B0604020202020204" pitchFamily="34" charset="0"/>
                          <a:cs typeface="Arial" panose="020B0604020202020204" pitchFamily="34" charset="0"/>
                        </a:rPr>
                        <a:t>TA</a:t>
                      </a:r>
                    </a:p>
                  </a:txBody>
                  <a:tcPr horzOverflow="overflow">
                    <a:lnL cap="flat">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dbl" strike="noStrike" cap="none" normalizeH="0" baseline="0" dirty="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3000" u="dbl">
                          <a:effectLst/>
                          <a:latin typeface="Arial" panose="020B0604020202020204" pitchFamily="34" charset="0"/>
                          <a:ea typeface="Times New Roman" panose="02020603050405020304" pitchFamily="18" charset="0"/>
                          <a:cs typeface="Arial" panose="020B0604020202020204" pitchFamily="34" charset="0"/>
                        </a:rPr>
                        <a:t>20.1%</a:t>
                      </a:r>
                      <a:endParaRPr lang="en-US" sz="3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3000" u="dbl" dirty="0">
                          <a:effectLst/>
                          <a:latin typeface="Arial" panose="020B0604020202020204" pitchFamily="34" charset="0"/>
                          <a:ea typeface="Times New Roman" panose="02020603050405020304" pitchFamily="18" charset="0"/>
                          <a:cs typeface="Arial" panose="020B0604020202020204" pitchFamily="34" charset="0"/>
                        </a:rPr>
                        <a:t>22.5%</a:t>
                      </a:r>
                      <a:endParaRPr lang="en-US" sz="3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7878426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Cumulative Percentage Change: Liabilities &amp; Equity</a:t>
            </a:r>
            <a:endParaRPr lang="en-US" dirty="0"/>
          </a:p>
        </p:txBody>
      </p:sp>
      <p:graphicFrame>
        <p:nvGraphicFramePr>
          <p:cNvPr id="6" name="Table 2" descr="A table shows Liab &amp; eq are A P, notes pay and accruals for 2018 are 0.0 percent for 2019 is 33.3 percent, 400.0 percent and 20.0 percent and for 2020 E is 10.0 percent, 100.0 percent and 35.0 percent. The total C L, L T debt and total eq for 2018 are 0.0 percent for 2019 are 61.8 percent, 37.5 percent and 6.6 percent and for 2020 E are 27.3 percent, 37.5 percent and 17.2 percent. The total L &amp; E for 2018 is 0.0 percent, 2019 is 20.1 percent and 2020 E is 22.5 percent."/>
          <p:cNvGraphicFramePr>
            <a:graphicFrameLocks noGrp="1"/>
          </p:cNvGraphicFramePr>
          <p:nvPr>
            <p:ph idx="1"/>
            <p:extLst>
              <p:ext uri="{D42A27DB-BD31-4B8C-83A1-F6EECF244321}">
                <p14:modId xmlns:p14="http://schemas.microsoft.com/office/powerpoint/2010/main" val="3830418424"/>
              </p:ext>
            </p:extLst>
          </p:nvPr>
        </p:nvGraphicFramePr>
        <p:xfrm>
          <a:off x="1981200" y="1296120"/>
          <a:ext cx="8229600" cy="4691380"/>
        </p:xfrm>
        <a:graphic>
          <a:graphicData uri="http://schemas.openxmlformats.org/drawingml/2006/table">
            <a:tbl>
              <a:tblPr firstRow="1"/>
              <a:tblGrid>
                <a:gridCol w="2059082">
                  <a:extLst>
                    <a:ext uri="{9D8B030D-6E8A-4147-A177-3AD203B41FA5}">
                      <a16:colId xmlns:a16="http://schemas.microsoft.com/office/drawing/2014/main" val="20000"/>
                    </a:ext>
                  </a:extLst>
                </a:gridCol>
                <a:gridCol w="2055718">
                  <a:extLst>
                    <a:ext uri="{9D8B030D-6E8A-4147-A177-3AD203B41FA5}">
                      <a16:colId xmlns:a16="http://schemas.microsoft.com/office/drawing/2014/main" val="20001"/>
                    </a:ext>
                  </a:extLst>
                </a:gridCol>
                <a:gridCol w="2059082">
                  <a:extLst>
                    <a:ext uri="{9D8B030D-6E8A-4147-A177-3AD203B41FA5}">
                      <a16:colId xmlns:a16="http://schemas.microsoft.com/office/drawing/2014/main" val="20002"/>
                    </a:ext>
                  </a:extLst>
                </a:gridCol>
                <a:gridCol w="2055718">
                  <a:extLst>
                    <a:ext uri="{9D8B030D-6E8A-4147-A177-3AD203B41FA5}">
                      <a16:colId xmlns:a16="http://schemas.microsoft.com/office/drawing/2014/main" val="20003"/>
                    </a:ext>
                  </a:extLst>
                </a:gridCol>
              </a:tblGrid>
              <a:tr h="8509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1" u="sng" strike="noStrike" cap="none" normalizeH="0" baseline="0" dirty="0">
                          <a:ln>
                            <a:noFill/>
                          </a:ln>
                          <a:solidFill>
                            <a:schemeClr val="tx1"/>
                          </a:solidFill>
                          <a:effectLst/>
                          <a:latin typeface="Arial" panose="020B0604020202020204" pitchFamily="34" charset="0"/>
                          <a:cs typeface="Arial" panose="020B0604020202020204" pitchFamily="34" charset="0"/>
                        </a:rPr>
                        <a:t>Liab. &amp; Eq.</a:t>
                      </a:r>
                    </a:p>
                  </a:txBody>
                  <a:tcP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2018</a:t>
                      </a: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2019</a:t>
                      </a: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2020E</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56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AP</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000" dirty="0">
                          <a:effectLst/>
                          <a:latin typeface="Arial" panose="020B0604020202020204" pitchFamily="34" charset="0"/>
                          <a:ea typeface="Times New Roman" panose="02020603050405020304" pitchFamily="18" charset="0"/>
                          <a:cs typeface="Arial" panose="020B0604020202020204" pitchFamily="34" charset="0"/>
                        </a:rPr>
                        <a:t>33.3%</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000" dirty="0">
                          <a:effectLst/>
                          <a:latin typeface="Arial" panose="020B0604020202020204" pitchFamily="34" charset="0"/>
                          <a:ea typeface="Times New Roman" panose="02020603050405020304" pitchFamily="18" charset="0"/>
                          <a:cs typeface="Arial" panose="020B0604020202020204" pitchFamily="34" charset="0"/>
                        </a:rPr>
                        <a:t>10.0%</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56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Notes pay.</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000" dirty="0">
                          <a:effectLst/>
                          <a:latin typeface="Arial" panose="020B0604020202020204" pitchFamily="34" charset="0"/>
                          <a:ea typeface="Times New Roman" panose="02020603050405020304" pitchFamily="18" charset="0"/>
                          <a:cs typeface="Arial" panose="020B0604020202020204" pitchFamily="34" charset="0"/>
                        </a:rPr>
                        <a:t>400.0%</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000" dirty="0">
                          <a:effectLst/>
                          <a:latin typeface="Arial" panose="020B0604020202020204" pitchFamily="34" charset="0"/>
                          <a:ea typeface="Times New Roman" panose="02020603050405020304" pitchFamily="18" charset="0"/>
                          <a:cs typeface="Arial" panose="020B0604020202020204" pitchFamily="34" charset="0"/>
                        </a:rPr>
                        <a:t>100.0%</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56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Accruals</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sng" strike="noStrike" cap="none" normalizeH="0" baseline="0" dirty="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000" u="sng" dirty="0">
                          <a:effectLst/>
                          <a:latin typeface="Arial" panose="020B0604020202020204" pitchFamily="34" charset="0"/>
                          <a:ea typeface="Times New Roman" panose="02020603050405020304" pitchFamily="18" charset="0"/>
                          <a:cs typeface="Arial" panose="020B0604020202020204" pitchFamily="34" charset="0"/>
                        </a:rPr>
                        <a:t>20.0%</a:t>
                      </a:r>
                      <a:endParaRPr lang="en-US" sz="3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000" u="sng" dirty="0">
                          <a:effectLst/>
                          <a:latin typeface="Arial" panose="020B0604020202020204" pitchFamily="34" charset="0"/>
                          <a:ea typeface="Times New Roman" panose="02020603050405020304" pitchFamily="18" charset="0"/>
                          <a:cs typeface="Arial" panose="020B0604020202020204" pitchFamily="34" charset="0"/>
                        </a:rPr>
                        <a:t>35.0%</a:t>
                      </a:r>
                      <a:endParaRPr lang="en-US" sz="3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56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Total CL</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000" dirty="0">
                          <a:effectLst/>
                          <a:latin typeface="Arial" panose="020B0604020202020204" pitchFamily="34" charset="0"/>
                          <a:ea typeface="Times New Roman" panose="02020603050405020304" pitchFamily="18" charset="0"/>
                          <a:cs typeface="Arial" panose="020B0604020202020204" pitchFamily="34" charset="0"/>
                        </a:rPr>
                        <a:t>61.8%</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000" dirty="0">
                          <a:effectLst/>
                          <a:latin typeface="Arial" panose="020B0604020202020204" pitchFamily="34" charset="0"/>
                          <a:ea typeface="Times New Roman" panose="02020603050405020304" pitchFamily="18" charset="0"/>
                          <a:cs typeface="Arial" panose="020B0604020202020204" pitchFamily="34" charset="0"/>
                        </a:rPr>
                        <a:t>27.3%</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56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LT Debt</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000" u="none" dirty="0">
                          <a:effectLst/>
                          <a:latin typeface="Arial" panose="020B0604020202020204" pitchFamily="34" charset="0"/>
                          <a:ea typeface="Times New Roman" panose="02020603050405020304" pitchFamily="18" charset="0"/>
                          <a:cs typeface="Arial" panose="020B0604020202020204" pitchFamily="34" charset="0"/>
                        </a:rPr>
                        <a:t>37.5%</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000" u="none" dirty="0">
                          <a:effectLst/>
                          <a:latin typeface="Arial" panose="020B0604020202020204" pitchFamily="34" charset="0"/>
                          <a:ea typeface="Times New Roman" panose="02020603050405020304" pitchFamily="18" charset="0"/>
                          <a:cs typeface="Arial" panose="020B0604020202020204" pitchFamily="34" charset="0"/>
                        </a:rPr>
                        <a:t>37.5%</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56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Total eq.</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sng" strike="noStrike" cap="none" normalizeH="0" baseline="0" dirty="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000" u="sng" dirty="0">
                          <a:effectLst/>
                          <a:latin typeface="Arial" panose="020B0604020202020204" pitchFamily="34" charset="0"/>
                          <a:ea typeface="Times New Roman" panose="02020603050405020304" pitchFamily="18" charset="0"/>
                          <a:cs typeface="Arial" panose="020B0604020202020204" pitchFamily="34" charset="0"/>
                        </a:rPr>
                        <a:t>6.6%</a:t>
                      </a:r>
                      <a:endParaRPr lang="en-US" sz="3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000" u="sng" dirty="0">
                          <a:effectLst/>
                          <a:latin typeface="Arial" panose="020B0604020202020204" pitchFamily="34" charset="0"/>
                          <a:ea typeface="Times New Roman" panose="02020603050405020304" pitchFamily="18" charset="0"/>
                          <a:cs typeface="Arial" panose="020B0604020202020204" pitchFamily="34" charset="0"/>
                        </a:rPr>
                        <a:t>17.2%</a:t>
                      </a:r>
                      <a:endParaRPr lang="en-US" sz="3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56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Total L&amp;E</a:t>
                      </a:r>
                    </a:p>
                  </a:txBody>
                  <a:tcP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000" b="0" i="0" u="dbl" strike="noStrike" cap="none" normalizeH="0" baseline="0" dirty="0">
                          <a:ln>
                            <a:noFill/>
                          </a:ln>
                          <a:solidFill>
                            <a:schemeClr val="tx1"/>
                          </a:solidFill>
                          <a:effectLst/>
                          <a:latin typeface="Arial" panose="020B0604020202020204" pitchFamily="34" charset="0"/>
                          <a:cs typeface="Arial" panose="020B0604020202020204" pitchFamily="34" charset="0"/>
                        </a:rPr>
                        <a:t>0.0%</a:t>
                      </a:r>
                    </a:p>
                  </a:txBody>
                  <a:tcPr horzOverflow="overflow">
                    <a:lnL>
                      <a:noFill/>
                    </a:lnL>
                    <a:lnR>
                      <a:noFill/>
                    </a:lnR>
                    <a:lnT>
                      <a:noFill/>
                    </a:lnT>
                    <a:lnB cap="flat">
                      <a:noFill/>
                    </a:lnB>
                    <a:lnTlToBr>
                      <a:noFill/>
                    </a:lnTlToBr>
                    <a:lnBlToTr>
                      <a:noFill/>
                    </a:lnBlToTr>
                    <a:noFill/>
                  </a:tcPr>
                </a:tc>
                <a:tc>
                  <a:txBody>
                    <a:bodyPr/>
                    <a:lstStyle/>
                    <a:p>
                      <a:pPr marL="0" marR="0" algn="r">
                        <a:spcBef>
                          <a:spcPts val="0"/>
                        </a:spcBef>
                        <a:spcAft>
                          <a:spcPts val="0"/>
                        </a:spcAft>
                      </a:pPr>
                      <a:r>
                        <a:rPr lang="en-US" sz="3000" u="dbl" baseline="0" dirty="0">
                          <a:effectLst/>
                          <a:latin typeface="Arial" panose="020B0604020202020204" pitchFamily="34" charset="0"/>
                          <a:ea typeface="Times New Roman" panose="02020603050405020304" pitchFamily="18" charset="0"/>
                          <a:cs typeface="Arial" panose="020B0604020202020204" pitchFamily="34" charset="0"/>
                        </a:rPr>
                        <a:t>20.1%</a:t>
                      </a:r>
                    </a:p>
                  </a:txBody>
                  <a:tcPr marL="68580" marR="68580" marT="0" marB="0" anchor="b">
                    <a:lnL>
                      <a:noFill/>
                    </a:lnL>
                    <a:lnR>
                      <a:noFill/>
                    </a:lnR>
                    <a:lnT>
                      <a:noFill/>
                    </a:lnT>
                    <a:lnB cap="flat">
                      <a:noFill/>
                    </a:lnB>
                    <a:lnTlToBr>
                      <a:noFill/>
                    </a:lnTlToBr>
                    <a:lnBlToTr>
                      <a:noFill/>
                    </a:lnBlToTr>
                    <a:noFill/>
                  </a:tcPr>
                </a:tc>
                <a:tc>
                  <a:txBody>
                    <a:bodyPr/>
                    <a:lstStyle/>
                    <a:p>
                      <a:pPr marL="0" marR="0" algn="r">
                        <a:spcBef>
                          <a:spcPts val="0"/>
                        </a:spcBef>
                        <a:spcAft>
                          <a:spcPts val="0"/>
                        </a:spcAft>
                      </a:pPr>
                      <a:r>
                        <a:rPr lang="en-US" sz="3000" u="dbl" dirty="0">
                          <a:effectLst/>
                          <a:latin typeface="Arial" panose="020B0604020202020204" pitchFamily="34" charset="0"/>
                          <a:ea typeface="Times New Roman" panose="02020603050405020304" pitchFamily="18" charset="0"/>
                          <a:cs typeface="Arial" panose="020B0604020202020204" pitchFamily="34" charset="0"/>
                        </a:rPr>
                        <a:t>22.5%</a:t>
                      </a:r>
                      <a:endParaRPr lang="en-US" sz="3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2257726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Percent Change Balance Sheets: 2019</a:t>
            </a:r>
          </a:p>
        </p:txBody>
      </p:sp>
      <p:sp>
        <p:nvSpPr>
          <p:cNvPr id="3" name="Content Placeholder 2"/>
          <p:cNvSpPr>
            <a:spLocks noGrp="1"/>
          </p:cNvSpPr>
          <p:nvPr>
            <p:ph idx="1"/>
          </p:nvPr>
        </p:nvSpPr>
        <p:spPr/>
        <p:txBody>
          <a:bodyPr/>
          <a:lstStyle/>
          <a:p>
            <a:r>
              <a:rPr lang="en-US" dirty="0"/>
              <a:t>Assets grew by 20.1% even though net income fell.</a:t>
            </a:r>
          </a:p>
          <a:p>
            <a:r>
              <a:rPr lang="en-US" dirty="0"/>
              <a:t>Much of the asset growth was in accounts receivable and inventories.</a:t>
            </a:r>
          </a:p>
          <a:p>
            <a:pPr lvl="1"/>
            <a:r>
              <a:rPr lang="en-US" dirty="0"/>
              <a:t>Not collecting on credit sales</a:t>
            </a:r>
          </a:p>
          <a:p>
            <a:pPr lvl="1"/>
            <a:r>
              <a:rPr lang="en-US" dirty="0"/>
              <a:t>Unsold product is piling up.</a:t>
            </a:r>
          </a:p>
          <a:p>
            <a:r>
              <a:rPr lang="en-US" dirty="0"/>
              <a:t>Growth was funded with big increase in debt.</a:t>
            </a:r>
          </a:p>
        </p:txBody>
      </p:sp>
    </p:spTree>
    <p:extLst>
      <p:ext uri="{BB962C8B-B14F-4D97-AF65-F5344CB8AC3E}">
        <p14:creationId xmlns:p14="http://schemas.microsoft.com/office/powerpoint/2010/main" val="2402510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136525"/>
            <a:ext cx="10515600" cy="914400"/>
          </a:xfrm>
        </p:spPr>
        <p:txBody>
          <a:bodyPr/>
          <a:lstStyle/>
          <a:p>
            <a:r>
              <a:rPr lang="en-US" dirty="0"/>
              <a:t>Income Statement</a:t>
            </a:r>
          </a:p>
        </p:txBody>
      </p:sp>
      <p:graphicFrame>
        <p:nvGraphicFramePr>
          <p:cNvPr id="7" name="Table 2" descr="A table shows Sales, C O G S excepted dept, other expenses and deprec for 2019 are $ 6000, 4800, 320 and 420 and for 2020 E $ 6600, 5210, 370 and 400. The E B I T and Int. Expense for 2019 are $ 460 and 108 and for 2020 E are $ 620 and 100. The E B T and Taxes 40 percent for 2019 are $ 352, and 88 for 2020 E are $ 520 and 130. The net income for 2019 is $ 264, and 2020 E is $ 390."/>
          <p:cNvGraphicFramePr>
            <a:graphicFrameLocks noGrp="1"/>
          </p:cNvGraphicFramePr>
          <p:nvPr>
            <p:ph idx="1"/>
            <p:extLst>
              <p:ext uri="{D42A27DB-BD31-4B8C-83A1-F6EECF244321}">
                <p14:modId xmlns:p14="http://schemas.microsoft.com/office/powerpoint/2010/main" val="1005100066"/>
              </p:ext>
            </p:extLst>
          </p:nvPr>
        </p:nvGraphicFramePr>
        <p:xfrm>
          <a:off x="2229916" y="990600"/>
          <a:ext cx="7732169" cy="4876800"/>
        </p:xfrm>
        <a:graphic>
          <a:graphicData uri="http://schemas.openxmlformats.org/drawingml/2006/table">
            <a:tbl>
              <a:tblPr firstRow="1"/>
              <a:tblGrid>
                <a:gridCol w="3108960">
                  <a:extLst>
                    <a:ext uri="{9D8B030D-6E8A-4147-A177-3AD203B41FA5}">
                      <a16:colId xmlns:a16="http://schemas.microsoft.com/office/drawing/2014/main" val="20000"/>
                    </a:ext>
                  </a:extLst>
                </a:gridCol>
                <a:gridCol w="1871987">
                  <a:extLst>
                    <a:ext uri="{9D8B030D-6E8A-4147-A177-3AD203B41FA5}">
                      <a16:colId xmlns:a16="http://schemas.microsoft.com/office/drawing/2014/main" val="20001"/>
                    </a:ext>
                  </a:extLst>
                </a:gridCol>
                <a:gridCol w="2751222">
                  <a:extLst>
                    <a:ext uri="{9D8B030D-6E8A-4147-A177-3AD203B41FA5}">
                      <a16:colId xmlns:a16="http://schemas.microsoft.com/office/drawing/2014/main" val="20002"/>
                    </a:ext>
                  </a:extLst>
                </a:gridCol>
              </a:tblGrid>
              <a:tr h="475343">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ctr" horzOverflow="overflow">
                    <a:lnL cap="flat">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2019</a:t>
                      </a:r>
                    </a:p>
                  </a:txBody>
                  <a:tcPr anchor="ctr" horzOverflow="overflow">
                    <a:lnL>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2020E</a:t>
                      </a: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75343">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Sales</a:t>
                      </a:r>
                    </a:p>
                  </a:txBody>
                  <a:tcPr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dirty="0">
                          <a:effectLst/>
                          <a:latin typeface="Arial" panose="020B0604020202020204" pitchFamily="34" charset="0"/>
                          <a:ea typeface="Times New Roman" panose="02020603050405020304" pitchFamily="18" charset="0"/>
                          <a:cs typeface="Arial" panose="020B0604020202020204" pitchFamily="34" charset="0"/>
                        </a:rPr>
                        <a:t> $6,000 </a:t>
                      </a:r>
                    </a:p>
                  </a:txBody>
                  <a:tcPr marL="68580" marR="68580" marT="0" marB="0"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dirty="0">
                          <a:effectLst/>
                          <a:latin typeface="Arial" panose="020B0604020202020204" pitchFamily="34" charset="0"/>
                          <a:ea typeface="Times New Roman" panose="02020603050405020304" pitchFamily="18" charset="0"/>
                          <a:cs typeface="Arial" panose="020B0604020202020204" pitchFamily="34" charset="0"/>
                        </a:rPr>
                        <a:t> $6,600 </a:t>
                      </a:r>
                    </a:p>
                  </a:txBody>
                  <a:tcPr marL="68580" marR="68580" marT="0" marB="0" anchor="ctr">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75343">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COGS except depr.</a:t>
                      </a:r>
                    </a:p>
                  </a:txBody>
                  <a:tcPr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dirty="0">
                          <a:effectLst/>
                          <a:latin typeface="Arial" panose="020B0604020202020204" pitchFamily="34" charset="0"/>
                          <a:ea typeface="Times New Roman" panose="02020603050405020304" pitchFamily="18" charset="0"/>
                          <a:cs typeface="Arial" panose="020B0604020202020204" pitchFamily="34" charset="0"/>
                        </a:rPr>
                        <a:t>  4,800 </a:t>
                      </a:r>
                    </a:p>
                  </a:txBody>
                  <a:tcPr marL="68580" marR="68580" marT="0" marB="0"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a:effectLst/>
                          <a:latin typeface="Arial" panose="020B0604020202020204" pitchFamily="34" charset="0"/>
                          <a:ea typeface="Times New Roman" panose="02020603050405020304" pitchFamily="18" charset="0"/>
                          <a:cs typeface="Arial" panose="020B0604020202020204" pitchFamily="34" charset="0"/>
                        </a:rPr>
                        <a:t> 5,210 </a:t>
                      </a:r>
                    </a:p>
                  </a:txBody>
                  <a:tcPr marL="68580" marR="68580" marT="0" marB="0" anchor="ctr">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75343">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Other expenses</a:t>
                      </a:r>
                    </a:p>
                  </a:txBody>
                  <a:tcPr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dirty="0">
                          <a:effectLst/>
                          <a:latin typeface="Arial" panose="020B0604020202020204" pitchFamily="34" charset="0"/>
                          <a:ea typeface="Times New Roman" panose="02020603050405020304" pitchFamily="18" charset="0"/>
                          <a:cs typeface="Arial" panose="020B0604020202020204" pitchFamily="34" charset="0"/>
                        </a:rPr>
                        <a:t>     320 </a:t>
                      </a:r>
                    </a:p>
                  </a:txBody>
                  <a:tcPr marL="68580" marR="68580" marT="0" marB="0"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a:effectLst/>
                          <a:latin typeface="Arial" panose="020B0604020202020204" pitchFamily="34" charset="0"/>
                          <a:ea typeface="Times New Roman" panose="02020603050405020304" pitchFamily="18" charset="0"/>
                          <a:cs typeface="Arial" panose="020B0604020202020204" pitchFamily="34" charset="0"/>
                        </a:rPr>
                        <a:t>   370 </a:t>
                      </a:r>
                    </a:p>
                  </a:txBody>
                  <a:tcPr marL="68580" marR="68580" marT="0" marB="0" anchor="ctr">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75343">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Deprec</a:t>
                      </a: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a:txBody>
                  <a:tcPr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u="sng" dirty="0">
                          <a:effectLst/>
                          <a:latin typeface="Arial" panose="020B0604020202020204" pitchFamily="34" charset="0"/>
                          <a:ea typeface="Times New Roman" panose="02020603050405020304" pitchFamily="18" charset="0"/>
                          <a:cs typeface="Arial" panose="020B0604020202020204" pitchFamily="34" charset="0"/>
                        </a:rPr>
                        <a:t>     420 </a:t>
                      </a:r>
                      <a:endParaRPr lang="en-US" sz="2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u="sng" dirty="0">
                          <a:effectLst/>
                          <a:latin typeface="Arial" panose="020B0604020202020204" pitchFamily="34" charset="0"/>
                          <a:ea typeface="Times New Roman" panose="02020603050405020304" pitchFamily="18" charset="0"/>
                          <a:cs typeface="Arial" panose="020B0604020202020204" pitchFamily="34" charset="0"/>
                        </a:rPr>
                        <a:t>   400 </a:t>
                      </a:r>
                      <a:endParaRPr lang="en-US" sz="2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75343">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182880" marR="0" lvl="0" indent="0" algn="l" defTabSz="914400" rtl="0"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EBIT</a:t>
                      </a:r>
                    </a:p>
                  </a:txBody>
                  <a:tcPr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dirty="0">
                          <a:effectLst/>
                          <a:latin typeface="Arial" panose="020B0604020202020204" pitchFamily="34" charset="0"/>
                          <a:ea typeface="Times New Roman" panose="02020603050405020304" pitchFamily="18" charset="0"/>
                          <a:cs typeface="Arial" panose="020B0604020202020204" pitchFamily="34" charset="0"/>
                        </a:rPr>
                        <a:t> $  460 </a:t>
                      </a:r>
                    </a:p>
                  </a:txBody>
                  <a:tcPr marL="68580" marR="68580" marT="0" marB="0"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a:effectLst/>
                          <a:latin typeface="Arial" panose="020B0604020202020204" pitchFamily="34" charset="0"/>
                          <a:ea typeface="Times New Roman" panose="02020603050405020304" pitchFamily="18" charset="0"/>
                          <a:cs typeface="Arial" panose="020B0604020202020204" pitchFamily="34" charset="0"/>
                        </a:rPr>
                        <a:t> $ 620 </a:t>
                      </a:r>
                    </a:p>
                  </a:txBody>
                  <a:tcPr marL="68580" marR="68580" marT="0" marB="0" anchor="ctr">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75343">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Int. expense</a:t>
                      </a:r>
                    </a:p>
                  </a:txBody>
                  <a:tcPr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u="sng" dirty="0">
                          <a:effectLst/>
                          <a:latin typeface="Arial" panose="020B0604020202020204" pitchFamily="34" charset="0"/>
                          <a:ea typeface="Times New Roman" panose="02020603050405020304" pitchFamily="18" charset="0"/>
                          <a:cs typeface="Arial" panose="020B0604020202020204" pitchFamily="34" charset="0"/>
                        </a:rPr>
                        <a:t>     108 </a:t>
                      </a:r>
                      <a:endParaRPr lang="en-US" sz="2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u="sng" dirty="0">
                          <a:effectLst/>
                          <a:latin typeface="Arial" panose="020B0604020202020204" pitchFamily="34" charset="0"/>
                          <a:ea typeface="Times New Roman" panose="02020603050405020304" pitchFamily="18" charset="0"/>
                          <a:cs typeface="Arial" panose="020B0604020202020204" pitchFamily="34" charset="0"/>
                        </a:rPr>
                        <a:t>   100 </a:t>
                      </a:r>
                      <a:endParaRPr lang="en-US" sz="2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475343">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18288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EBT</a:t>
                      </a:r>
                    </a:p>
                  </a:txBody>
                  <a:tcPr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dirty="0">
                          <a:effectLst/>
                          <a:latin typeface="Arial" panose="020B0604020202020204" pitchFamily="34" charset="0"/>
                          <a:ea typeface="Times New Roman" panose="02020603050405020304" pitchFamily="18" charset="0"/>
                          <a:cs typeface="Arial" panose="020B0604020202020204" pitchFamily="34" charset="0"/>
                        </a:rPr>
                        <a:t> $  352 </a:t>
                      </a:r>
                    </a:p>
                  </a:txBody>
                  <a:tcPr marL="68580" marR="68580" marT="0" marB="0"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a:effectLst/>
                          <a:latin typeface="Arial" panose="020B0604020202020204" pitchFamily="34" charset="0"/>
                          <a:ea typeface="Times New Roman" panose="02020603050405020304" pitchFamily="18" charset="0"/>
                          <a:cs typeface="Arial" panose="020B0604020202020204" pitchFamily="34" charset="0"/>
                        </a:rPr>
                        <a:t> $ 520 </a:t>
                      </a:r>
                    </a:p>
                  </a:txBody>
                  <a:tcPr marL="68580" marR="68580" marT="0" marB="0" anchor="ctr">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75343">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a:ln>
                            <a:noFill/>
                          </a:ln>
                          <a:solidFill>
                            <a:schemeClr val="tx1"/>
                          </a:solidFill>
                          <a:effectLst/>
                          <a:latin typeface="Arial" panose="020B0604020202020204" pitchFamily="34" charset="0"/>
                          <a:cs typeface="Arial" panose="020B0604020202020204" pitchFamily="34" charset="0"/>
                        </a:rPr>
                        <a:t>Taxes (40%)</a:t>
                      </a:r>
                    </a:p>
                  </a:txBody>
                  <a:tcPr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u="sng" dirty="0">
                          <a:effectLst/>
                          <a:latin typeface="Arial" panose="020B0604020202020204" pitchFamily="34" charset="0"/>
                          <a:ea typeface="Times New Roman" panose="02020603050405020304" pitchFamily="18" charset="0"/>
                          <a:cs typeface="Arial" panose="020B0604020202020204" pitchFamily="34" charset="0"/>
                        </a:rPr>
                        <a:t>       88 </a:t>
                      </a:r>
                      <a:endParaRPr lang="en-US" sz="2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u="sng">
                          <a:effectLst/>
                          <a:latin typeface="Arial" panose="020B0604020202020204" pitchFamily="34" charset="0"/>
                          <a:ea typeface="Times New Roman" panose="02020603050405020304" pitchFamily="18" charset="0"/>
                          <a:cs typeface="Arial" panose="020B0604020202020204" pitchFamily="34" charset="0"/>
                        </a:rPr>
                        <a:t>   130 </a:t>
                      </a:r>
                      <a:endParaRPr lang="en-US" sz="2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475343">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a:ln>
                            <a:noFill/>
                          </a:ln>
                          <a:solidFill>
                            <a:schemeClr val="tx1"/>
                          </a:solidFill>
                          <a:effectLst/>
                          <a:latin typeface="Arial" panose="020B0604020202020204" pitchFamily="34" charset="0"/>
                          <a:cs typeface="Arial" panose="020B0604020202020204" pitchFamily="34" charset="0"/>
                        </a:rPr>
                        <a:t>Net income</a:t>
                      </a:r>
                    </a:p>
                  </a:txBody>
                  <a:tcPr anchor="ctr" horzOverflow="overflow">
                    <a:lnL cap="flat">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u="dbl" dirty="0">
                          <a:effectLst/>
                          <a:latin typeface="Arial" panose="020B0604020202020204" pitchFamily="34" charset="0"/>
                          <a:ea typeface="Times New Roman" panose="02020603050405020304" pitchFamily="18" charset="0"/>
                          <a:cs typeface="Arial" panose="020B0604020202020204" pitchFamily="34" charset="0"/>
                        </a:rPr>
                        <a:t> $  264 </a:t>
                      </a:r>
                      <a:endParaRPr lang="en-US" sz="2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600" u="dbl" dirty="0">
                          <a:effectLst/>
                          <a:latin typeface="Arial" panose="020B0604020202020204" pitchFamily="34" charset="0"/>
                          <a:ea typeface="Times New Roman" panose="02020603050405020304" pitchFamily="18" charset="0"/>
                          <a:cs typeface="Arial" panose="020B0604020202020204" pitchFamily="34" charset="0"/>
                        </a:rPr>
                        <a:t> $ 390 </a:t>
                      </a:r>
                      <a:endParaRPr lang="en-US" sz="2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3895991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Percent Change Balance Sheets: Projections Compared with 2019</a:t>
            </a:r>
          </a:p>
        </p:txBody>
      </p:sp>
      <p:sp>
        <p:nvSpPr>
          <p:cNvPr id="3" name="Content Placeholder 2"/>
          <p:cNvSpPr>
            <a:spLocks noGrp="1"/>
          </p:cNvSpPr>
          <p:nvPr>
            <p:ph idx="1"/>
          </p:nvPr>
        </p:nvSpPr>
        <p:spPr>
          <a:xfrm>
            <a:off x="838200" y="1317625"/>
            <a:ext cx="10698480" cy="4754880"/>
          </a:xfrm>
        </p:spPr>
        <p:txBody>
          <a:bodyPr/>
          <a:lstStyle/>
          <a:p>
            <a:r>
              <a:rPr lang="en-US" dirty="0"/>
              <a:t>Small cumulative increase in 2020E total assets (22.5%) compared with 2019 change in total assets (20.1%)</a:t>
            </a:r>
          </a:p>
          <a:p>
            <a:pPr lvl="1"/>
            <a:r>
              <a:rPr lang="en-US" dirty="0"/>
              <a:t>But big reduction in cumulative inventory growth (6.5% in 2020E vs. 32.3% in 2019) </a:t>
            </a:r>
          </a:p>
          <a:p>
            <a:r>
              <a:rPr lang="en-US" dirty="0"/>
              <a:t>Big drop in cumulative notes payable growth in 2020E relative to notes payable growth in 2019.</a:t>
            </a:r>
          </a:p>
        </p:txBody>
      </p:sp>
    </p:spTree>
    <p:extLst>
      <p:ext uri="{BB962C8B-B14F-4D97-AF65-F5344CB8AC3E}">
        <p14:creationId xmlns:p14="http://schemas.microsoft.com/office/powerpoint/2010/main" val="35764409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Extended DuPont Equation</a:t>
            </a:r>
          </a:p>
        </p:txBody>
      </p:sp>
      <p:sp>
        <p:nvSpPr>
          <p:cNvPr id="3" name="Content Placeholder 2"/>
          <p:cNvSpPr>
            <a:spLocks noGrp="1"/>
          </p:cNvSpPr>
          <p:nvPr>
            <p:ph idx="1"/>
          </p:nvPr>
        </p:nvSpPr>
        <p:spPr>
          <a:xfrm>
            <a:off x="838200" y="1317625"/>
            <a:ext cx="10698480" cy="4846320"/>
          </a:xfrm>
        </p:spPr>
        <p:txBody>
          <a:bodyPr/>
          <a:lstStyle/>
          <a:p>
            <a:r>
              <a:rPr lang="en-US" dirty="0"/>
              <a:t>The DuPont equation focuses on:</a:t>
            </a:r>
          </a:p>
          <a:p>
            <a:pPr lvl="1"/>
            <a:r>
              <a:rPr lang="en-US" dirty="0"/>
              <a:t>Expense control (Profit margin, PM)</a:t>
            </a:r>
          </a:p>
          <a:p>
            <a:pPr lvl="1"/>
            <a:r>
              <a:rPr lang="en-US" dirty="0"/>
              <a:t>Asset utilization (Total asset turnover,TAT)</a:t>
            </a:r>
          </a:p>
          <a:p>
            <a:pPr lvl="1"/>
            <a:r>
              <a:rPr lang="en-US" dirty="0"/>
              <a:t>Debt utilization (Equity multiplier, EM)</a:t>
            </a:r>
          </a:p>
          <a:p>
            <a:r>
              <a:rPr lang="en-US" dirty="0"/>
              <a:t>It shows how these factors combine to determine the return on equity (ROE).</a:t>
            </a:r>
          </a:p>
        </p:txBody>
      </p:sp>
    </p:spTree>
    <p:extLst>
      <p:ext uri="{BB962C8B-B14F-4D97-AF65-F5344CB8AC3E}">
        <p14:creationId xmlns:p14="http://schemas.microsoft.com/office/powerpoint/2010/main" val="5266313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Simple Version of the DuPont Equation</a:t>
            </a:r>
          </a:p>
        </p:txBody>
      </p:sp>
      <p:graphicFrame>
        <p:nvGraphicFramePr>
          <p:cNvPr id="6" name="Object 2" descr="An equation shows the simple version of the Dupont equation. &#10;R O E equals net income divided by equity&#10;Equals net income divided by total assets multiple with total assets divided by equity&#10;R O E equals R O A multiple with E M.&#10;"/>
          <p:cNvGraphicFramePr>
            <a:graphicFrameLocks noGrp="1"/>
          </p:cNvGraphicFramePr>
          <p:nvPr>
            <p:ph idx="1"/>
            <p:extLst>
              <p:ext uri="{D42A27DB-BD31-4B8C-83A1-F6EECF244321}">
                <p14:modId xmlns:p14="http://schemas.microsoft.com/office/powerpoint/2010/main" val="287385369"/>
              </p:ext>
            </p:extLst>
          </p:nvPr>
        </p:nvGraphicFramePr>
        <p:xfrm>
          <a:off x="2525486" y="1642395"/>
          <a:ext cx="7422660" cy="4266360"/>
        </p:xfrm>
        <a:graphic>
          <a:graphicData uri="http://schemas.openxmlformats.org/presentationml/2006/ole">
            <mc:AlternateContent xmlns:mc="http://schemas.openxmlformats.org/markup-compatibility/2006">
              <mc:Choice xmlns:v="urn:schemas-microsoft-com:vml" Requires="v">
                <p:oleObj spid="_x0000_s23627" name="Equation" r:id="rId3" imgW="2120760" imgH="1218960" progId="Equation.DSMT4">
                  <p:embed/>
                </p:oleObj>
              </mc:Choice>
              <mc:Fallback>
                <p:oleObj name="Equation" r:id="rId3" imgW="2120760" imgH="121896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5486" y="1642395"/>
                        <a:ext cx="7422660" cy="426636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459958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Extended </a:t>
            </a:r>
            <a:r>
              <a:rPr lang="en-US"/>
              <a:t>DuPont Equation</a:t>
            </a:r>
            <a:endParaRPr lang="en-US" dirty="0"/>
          </a:p>
        </p:txBody>
      </p:sp>
      <p:graphicFrame>
        <p:nvGraphicFramePr>
          <p:cNvPr id="4" name="Object 2" descr="An equation shows the extended Dupont equation. &#10;R O E equals net income divided by total assets multiple with total assets divided by equity&#10;R O E equals net income divided by sales multiple with sales divided by total assets multiple with total assets divided by equity.&#10;R O E equals profit margin multiple with total asset turnover multiple with equity multiplier."/>
          <p:cNvGraphicFramePr>
            <a:graphicFrameLocks noGrp="1"/>
          </p:cNvGraphicFramePr>
          <p:nvPr>
            <p:ph idx="1"/>
            <p:extLst>
              <p:ext uri="{D42A27DB-BD31-4B8C-83A1-F6EECF244321}">
                <p14:modId xmlns:p14="http://schemas.microsoft.com/office/powerpoint/2010/main" val="3223427117"/>
              </p:ext>
            </p:extLst>
          </p:nvPr>
        </p:nvGraphicFramePr>
        <p:xfrm>
          <a:off x="1465263" y="1743075"/>
          <a:ext cx="9261475" cy="3370263"/>
        </p:xfrm>
        <a:graphic>
          <a:graphicData uri="http://schemas.openxmlformats.org/presentationml/2006/ole">
            <mc:AlternateContent xmlns:mc="http://schemas.openxmlformats.org/markup-compatibility/2006">
              <mc:Choice xmlns:v="urn:schemas-microsoft-com:vml" Requires="v">
                <p:oleObj spid="_x0000_s25661" name="Equation" r:id="rId3" imgW="3873240" imgH="1409400" progId="Equation.DSMT4">
                  <p:embed/>
                </p:oleObj>
              </mc:Choice>
              <mc:Fallback>
                <p:oleObj name="Equation" r:id="rId3" imgW="3873240" imgH="1409400" progId="Equation.DSMT4">
                  <p:embed/>
                  <p:pic>
                    <p:nvPicPr>
                      <p:cNvPr id="0" name="Object 2"/>
                      <p:cNvPicPr>
                        <a:picLocks noGrp="1" noChangeArrowheads="1"/>
                      </p:cNvPicPr>
                      <p:nvPr/>
                    </p:nvPicPr>
                    <p:blipFill>
                      <a:blip r:embed="rId4"/>
                      <a:srcRect/>
                      <a:stretch>
                        <a:fillRect/>
                      </a:stretch>
                    </p:blipFill>
                    <p:spPr bwMode="auto">
                      <a:xfrm>
                        <a:off x="1465263" y="1743075"/>
                        <a:ext cx="9261475" cy="33702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344789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ROE: (Profit margin)(TA turnover)(EM)</a:t>
            </a:r>
          </a:p>
        </p:txBody>
      </p:sp>
      <p:sp>
        <p:nvSpPr>
          <p:cNvPr id="3" name="Content Placeholder 2"/>
          <p:cNvSpPr>
            <a:spLocks noGrp="1"/>
          </p:cNvSpPr>
          <p:nvPr>
            <p:ph idx="1"/>
          </p:nvPr>
        </p:nvSpPr>
        <p:spPr>
          <a:xfrm>
            <a:off x="838200" y="1317625"/>
            <a:ext cx="10698480" cy="4846320"/>
          </a:xfrm>
        </p:spPr>
        <p:txBody>
          <a:bodyPr/>
          <a:lstStyle/>
          <a:p>
            <a:pPr marL="0" indent="0">
              <a:buNone/>
            </a:pPr>
            <a:r>
              <a:rPr lang="en-US" dirty="0"/>
              <a:t>ROE</a:t>
            </a:r>
            <a:r>
              <a:rPr lang="en-US" baseline="-25000" dirty="0"/>
              <a:t>2018</a:t>
            </a:r>
            <a:r>
              <a:rPr lang="en-US" dirty="0"/>
              <a:t> = (6.7%)(1.348)(1.495) = 13.5%</a:t>
            </a:r>
          </a:p>
          <a:p>
            <a:pPr marL="0" indent="0">
              <a:buNone/>
            </a:pPr>
            <a:r>
              <a:rPr lang="en-US" dirty="0"/>
              <a:t>ROE</a:t>
            </a:r>
            <a:r>
              <a:rPr lang="en-US" baseline="-25000" dirty="0"/>
              <a:t>2019</a:t>
            </a:r>
            <a:r>
              <a:rPr lang="en-US" dirty="0"/>
              <a:t> = (4.4%)(1.224)(1.684) =   9.1%</a:t>
            </a:r>
          </a:p>
          <a:p>
            <a:pPr marL="0" indent="0">
              <a:buNone/>
            </a:pPr>
            <a:endParaRPr lang="en-US" dirty="0"/>
          </a:p>
          <a:p>
            <a:pPr marL="0" indent="0">
              <a:buNone/>
            </a:pPr>
            <a:r>
              <a:rPr lang="en-US" dirty="0"/>
              <a:t>ROE</a:t>
            </a:r>
            <a:r>
              <a:rPr lang="en-US" baseline="-25000" dirty="0"/>
              <a:t>2020E</a:t>
            </a:r>
            <a:r>
              <a:rPr lang="en-US" dirty="0"/>
              <a:t> = (5.9%)(1.320)(1.563) = 12.2%</a:t>
            </a:r>
          </a:p>
          <a:p>
            <a:pPr marL="0" indent="0">
              <a:buNone/>
            </a:pPr>
            <a:endParaRPr lang="en-US" dirty="0"/>
          </a:p>
          <a:p>
            <a:pPr marL="0" indent="0">
              <a:buNone/>
            </a:pPr>
            <a:r>
              <a:rPr lang="en-US" dirty="0"/>
              <a:t>ROE</a:t>
            </a:r>
            <a:r>
              <a:rPr lang="en-US" baseline="-25000" dirty="0"/>
              <a:t>Ind</a:t>
            </a:r>
            <a:r>
              <a:rPr lang="en-US" dirty="0"/>
              <a:t> = (7.2%)(1.5)(1.47) = 15.9%</a:t>
            </a:r>
          </a:p>
        </p:txBody>
      </p:sp>
    </p:spTree>
    <p:extLst>
      <p:ext uri="{BB962C8B-B14F-4D97-AF65-F5344CB8AC3E}">
        <p14:creationId xmlns:p14="http://schemas.microsoft.com/office/powerpoint/2010/main" val="22460415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Problems and Limitations of Ratio Analysis</a:t>
            </a:r>
          </a:p>
        </p:txBody>
      </p:sp>
      <p:sp>
        <p:nvSpPr>
          <p:cNvPr id="3" name="Content Placeholder 2"/>
          <p:cNvSpPr>
            <a:spLocks noGrp="1"/>
          </p:cNvSpPr>
          <p:nvPr>
            <p:ph idx="1"/>
          </p:nvPr>
        </p:nvSpPr>
        <p:spPr>
          <a:xfrm>
            <a:off x="838200" y="1317625"/>
            <a:ext cx="10698480" cy="4846320"/>
          </a:xfrm>
        </p:spPr>
        <p:txBody>
          <a:bodyPr/>
          <a:lstStyle/>
          <a:p>
            <a:pPr>
              <a:lnSpc>
                <a:spcPct val="90000"/>
              </a:lnSpc>
            </a:pPr>
            <a:r>
              <a:rPr lang="en-US" dirty="0"/>
              <a:t>Comparison with industry averages is difficult if the firm operates many different divisions.</a:t>
            </a:r>
          </a:p>
          <a:p>
            <a:pPr>
              <a:lnSpc>
                <a:spcPct val="90000"/>
              </a:lnSpc>
            </a:pPr>
            <a:r>
              <a:rPr lang="en-US" dirty="0"/>
              <a:t>Seasonal factors can distort ratios.</a:t>
            </a:r>
          </a:p>
          <a:p>
            <a:pPr>
              <a:lnSpc>
                <a:spcPct val="90000"/>
              </a:lnSpc>
            </a:pPr>
            <a:r>
              <a:rPr lang="en-US" dirty="0"/>
              <a:t>Window dressing techniques can make statements and ratios look better.</a:t>
            </a:r>
          </a:p>
          <a:p>
            <a:pPr>
              <a:lnSpc>
                <a:spcPct val="90000"/>
              </a:lnSpc>
            </a:pPr>
            <a:r>
              <a:rPr lang="en-US" dirty="0"/>
              <a:t>Different accounting and operating practices can distort comparisons.</a:t>
            </a:r>
          </a:p>
        </p:txBody>
      </p:sp>
    </p:spTree>
    <p:extLst>
      <p:ext uri="{BB962C8B-B14F-4D97-AF65-F5344CB8AC3E}">
        <p14:creationId xmlns:p14="http://schemas.microsoft.com/office/powerpoint/2010/main" val="23337560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Qualitative Factors</a:t>
            </a:r>
            <a:endParaRPr lang="en-US" dirty="0"/>
          </a:p>
        </p:txBody>
      </p:sp>
      <p:sp>
        <p:nvSpPr>
          <p:cNvPr id="3" name="Content Placeholder 2"/>
          <p:cNvSpPr>
            <a:spLocks noGrp="1"/>
          </p:cNvSpPr>
          <p:nvPr>
            <p:ph idx="1"/>
          </p:nvPr>
        </p:nvSpPr>
        <p:spPr>
          <a:xfrm>
            <a:off x="838200" y="1317625"/>
            <a:ext cx="10698480" cy="4846320"/>
          </a:xfrm>
        </p:spPr>
        <p:txBody>
          <a:bodyPr/>
          <a:lstStyle/>
          <a:p>
            <a:pPr>
              <a:lnSpc>
                <a:spcPct val="90000"/>
              </a:lnSpc>
            </a:pPr>
            <a:r>
              <a:rPr lang="en-US" dirty="0"/>
              <a:t>There is greater risk if:</a:t>
            </a:r>
          </a:p>
          <a:p>
            <a:pPr lvl="1">
              <a:lnSpc>
                <a:spcPct val="90000"/>
              </a:lnSpc>
            </a:pPr>
            <a:r>
              <a:rPr lang="en-US" dirty="0"/>
              <a:t>revenues tied to a single customer</a:t>
            </a:r>
          </a:p>
          <a:p>
            <a:pPr lvl="1">
              <a:lnSpc>
                <a:spcPct val="90000"/>
              </a:lnSpc>
            </a:pPr>
            <a:r>
              <a:rPr lang="en-US" dirty="0"/>
              <a:t>revenues tied to a single product</a:t>
            </a:r>
          </a:p>
          <a:p>
            <a:pPr lvl="1">
              <a:lnSpc>
                <a:spcPct val="90000"/>
              </a:lnSpc>
            </a:pPr>
            <a:r>
              <a:rPr lang="en-US" dirty="0"/>
              <a:t>reliance on a single supplier?</a:t>
            </a:r>
          </a:p>
          <a:p>
            <a:pPr lvl="1">
              <a:lnSpc>
                <a:spcPct val="90000"/>
              </a:lnSpc>
            </a:pPr>
            <a:r>
              <a:rPr lang="en-US" dirty="0"/>
              <a:t>High percentage of business is generated overseas?</a:t>
            </a:r>
          </a:p>
          <a:p>
            <a:pPr>
              <a:lnSpc>
                <a:spcPct val="90000"/>
              </a:lnSpc>
            </a:pPr>
            <a:r>
              <a:rPr lang="en-US" dirty="0"/>
              <a:t>What is the competitive situation?</a:t>
            </a:r>
          </a:p>
          <a:p>
            <a:pPr>
              <a:lnSpc>
                <a:spcPct val="90000"/>
              </a:lnSpc>
            </a:pPr>
            <a:r>
              <a:rPr lang="en-US" dirty="0"/>
              <a:t>What products are in the pipeline?</a:t>
            </a:r>
          </a:p>
          <a:p>
            <a:pPr>
              <a:lnSpc>
                <a:spcPct val="90000"/>
              </a:lnSpc>
            </a:pPr>
            <a:r>
              <a:rPr lang="en-US" dirty="0"/>
              <a:t>What are the legal and regulatory issues?</a:t>
            </a:r>
          </a:p>
        </p:txBody>
      </p:sp>
    </p:spTree>
    <p:extLst>
      <p:ext uri="{BB962C8B-B14F-4D97-AF65-F5344CB8AC3E}">
        <p14:creationId xmlns:p14="http://schemas.microsoft.com/office/powerpoint/2010/main" val="1862197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Balance Sheets: Assets</a:t>
            </a:r>
          </a:p>
        </p:txBody>
      </p:sp>
      <p:graphicFrame>
        <p:nvGraphicFramePr>
          <p:cNvPr id="6" name="Table 2" descr="A table shows Cash, S – T invest, A R and inventories for 2019 are $ 50, 10, 520 and 820 and for 2020 E are $ 60, 50, 530 and 660. The total C A and Net F A for 2019 are $ 1400 and 3500 and for 2020 E are $ 1300 and 3700. The total asset for 2019 is $ 4900 and for 2020 E is $ 5000."/>
          <p:cNvGraphicFramePr>
            <a:graphicFrameLocks noGrp="1"/>
          </p:cNvGraphicFramePr>
          <p:nvPr>
            <p:ph idx="1"/>
            <p:extLst>
              <p:ext uri="{D42A27DB-BD31-4B8C-83A1-F6EECF244321}">
                <p14:modId xmlns:p14="http://schemas.microsoft.com/office/powerpoint/2010/main" val="3000723587"/>
              </p:ext>
            </p:extLst>
          </p:nvPr>
        </p:nvGraphicFramePr>
        <p:xfrm>
          <a:off x="3169920" y="1143000"/>
          <a:ext cx="5852160" cy="4572000"/>
        </p:xfrm>
        <a:graphic>
          <a:graphicData uri="http://schemas.openxmlformats.org/drawingml/2006/table">
            <a:tbl>
              <a:tblPr firstRow="1"/>
              <a:tblGrid>
                <a:gridCol w="20116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510722">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ctr" horzOverflow="overflow">
                    <a:lnL cap="flat">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2019</a:t>
                      </a:r>
                    </a:p>
                  </a:txBody>
                  <a:tcPr anchor="ctr" horzOverflow="overflow">
                    <a:lnL>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2020E</a:t>
                      </a: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10722">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Cash</a:t>
                      </a:r>
                    </a:p>
                  </a:txBody>
                  <a:tcPr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 $    50 </a:t>
                      </a:r>
                    </a:p>
                  </a:txBody>
                  <a:tcPr marL="68580" marR="68580" marT="0" marB="0"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 $     60 </a:t>
                      </a:r>
                    </a:p>
                  </a:txBody>
                  <a:tcPr marL="68580" marR="68580" marT="0" marB="0" anchor="ctr">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10722">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S-T invest.</a:t>
                      </a:r>
                    </a:p>
                  </a:txBody>
                  <a:tcPr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       10 </a:t>
                      </a:r>
                    </a:p>
                  </a:txBody>
                  <a:tcPr marL="68580" marR="68580" marT="0" marB="0"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       50 </a:t>
                      </a:r>
                    </a:p>
                  </a:txBody>
                  <a:tcPr marL="68580" marR="68580" marT="0" marB="0" anchor="ctr">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10722">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AR</a:t>
                      </a:r>
                    </a:p>
                  </a:txBody>
                  <a:tcPr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     520 </a:t>
                      </a:r>
                    </a:p>
                  </a:txBody>
                  <a:tcPr marL="68580" marR="68580" marT="0" marB="0"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   530 </a:t>
                      </a:r>
                    </a:p>
                  </a:txBody>
                  <a:tcPr marL="68580" marR="68580" marT="0" marB="0" anchor="ctr">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510722">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Inventories</a:t>
                      </a:r>
                    </a:p>
                  </a:txBody>
                  <a:tcPr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u="sng" dirty="0">
                          <a:effectLst/>
                          <a:latin typeface="Arial" panose="020B0604020202020204" pitchFamily="34" charset="0"/>
                          <a:ea typeface="Times New Roman" panose="02020603050405020304" pitchFamily="18" charset="0"/>
                          <a:cs typeface="Arial" panose="020B0604020202020204" pitchFamily="34" charset="0"/>
                        </a:rPr>
                        <a:t>     820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u="sng" dirty="0">
                          <a:effectLst/>
                          <a:latin typeface="Arial" panose="020B0604020202020204" pitchFamily="34" charset="0"/>
                          <a:ea typeface="Times New Roman" panose="02020603050405020304" pitchFamily="18" charset="0"/>
                          <a:cs typeface="Arial" panose="020B0604020202020204" pitchFamily="34" charset="0"/>
                        </a:rPr>
                        <a:t>    660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510722">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18288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Total CA</a:t>
                      </a:r>
                    </a:p>
                  </a:txBody>
                  <a:tcPr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 $1,400 </a:t>
                      </a:r>
                    </a:p>
                  </a:txBody>
                  <a:tcPr marL="68580" marR="68580" marT="0" marB="0"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 $1,300 </a:t>
                      </a:r>
                    </a:p>
                  </a:txBody>
                  <a:tcPr marL="68580" marR="68580" marT="0" marB="0" anchor="ctr">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510722">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18288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Net FA</a:t>
                      </a:r>
                    </a:p>
                  </a:txBody>
                  <a:tcPr anchor="ct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u="sng" dirty="0">
                          <a:effectLst/>
                          <a:latin typeface="Arial" panose="020B0604020202020204" pitchFamily="34" charset="0"/>
                          <a:ea typeface="Times New Roman" panose="02020603050405020304" pitchFamily="18" charset="0"/>
                          <a:cs typeface="Arial" panose="020B0604020202020204" pitchFamily="34" charset="0"/>
                        </a:rPr>
                        <a:t>  3,500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u="sng" dirty="0">
                          <a:effectLst/>
                          <a:latin typeface="Arial" panose="020B0604020202020204" pitchFamily="34" charset="0"/>
                          <a:ea typeface="Times New Roman" panose="02020603050405020304" pitchFamily="18" charset="0"/>
                          <a:cs typeface="Arial" panose="020B0604020202020204" pitchFamily="34" charset="0"/>
                        </a:rPr>
                        <a:t> 3,700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510722">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Total assets</a:t>
                      </a:r>
                    </a:p>
                  </a:txBody>
                  <a:tcPr anchor="ctr" horzOverflow="overflow">
                    <a:lnL cap="flat">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u="dbl" dirty="0">
                          <a:effectLst/>
                          <a:latin typeface="Arial" panose="020B0604020202020204" pitchFamily="34" charset="0"/>
                          <a:ea typeface="Times New Roman" panose="02020603050405020304" pitchFamily="18" charset="0"/>
                          <a:cs typeface="Arial" panose="020B0604020202020204" pitchFamily="34" charset="0"/>
                        </a:rPr>
                        <a:t> $4,900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u="dbl" dirty="0">
                          <a:effectLst/>
                          <a:latin typeface="Arial" panose="020B0604020202020204" pitchFamily="34" charset="0"/>
                          <a:ea typeface="Times New Roman" panose="02020603050405020304" pitchFamily="18" charset="0"/>
                          <a:cs typeface="Arial" panose="020B0604020202020204" pitchFamily="34" charset="0"/>
                        </a:rPr>
                        <a:t> $5,000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30675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6525"/>
            <a:ext cx="10515600" cy="914400"/>
          </a:xfrm>
        </p:spPr>
        <p:txBody>
          <a:bodyPr/>
          <a:lstStyle/>
          <a:p>
            <a:r>
              <a:rPr lang="en-US" dirty="0"/>
              <a:t>Balance Sheets: Liabilities &amp; Equity</a:t>
            </a:r>
          </a:p>
        </p:txBody>
      </p:sp>
      <p:graphicFrame>
        <p:nvGraphicFramePr>
          <p:cNvPr id="7" name="Table 2" descr="A table shows Accts. Payable notes payable and accruals for 2019 are $ 400, 250 and 240 and for 2020 E are $ 330, 100 and 270. The total CL and Long term debt for both 2019 are $ 890 and 1100 and for 2020 E are &amp;700 and 1100. The total liabilities, common stock and ret. Earnings for 2019 are $ 1990, 1000 and 1910 and for 2020 E are $ 1800, 1000 and 2200. The total equity for 2019 is $ 2910, and 2020 E is $ 3200. The total L &amp; E for 2019 is $ 4900, and 2020 E is $ 5000."/>
          <p:cNvGraphicFramePr>
            <a:graphicFrameLocks noGrp="1"/>
          </p:cNvGraphicFramePr>
          <p:nvPr>
            <p:ph idx="1"/>
            <p:extLst>
              <p:ext uri="{D42A27DB-BD31-4B8C-83A1-F6EECF244321}">
                <p14:modId xmlns:p14="http://schemas.microsoft.com/office/powerpoint/2010/main" val="508429699"/>
              </p:ext>
            </p:extLst>
          </p:nvPr>
        </p:nvGraphicFramePr>
        <p:xfrm>
          <a:off x="2922496" y="914400"/>
          <a:ext cx="6347009" cy="5029200"/>
        </p:xfrm>
        <a:graphic>
          <a:graphicData uri="http://schemas.openxmlformats.org/drawingml/2006/table">
            <a:tbl>
              <a:tblPr firstRow="1"/>
              <a:tblGrid>
                <a:gridCol w="228600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2415089">
                  <a:extLst>
                    <a:ext uri="{9D8B030D-6E8A-4147-A177-3AD203B41FA5}">
                      <a16:colId xmlns:a16="http://schemas.microsoft.com/office/drawing/2014/main" val="20002"/>
                    </a:ext>
                  </a:extLst>
                </a:gridCol>
              </a:tblGrid>
              <a:tr h="39518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cap="flat">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2019</a:t>
                      </a:r>
                    </a:p>
                  </a:txBody>
                  <a:tcPr horzOverflow="overflow">
                    <a:lnL>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2020E</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9518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Accts. payable</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  400 </a:t>
                      </a: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   330 </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9518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Notes payable</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250 </a:t>
                      </a: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100 </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9518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Accruals</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u="sng" dirty="0">
                          <a:effectLst/>
                          <a:latin typeface="Arial" panose="020B0604020202020204" pitchFamily="34" charset="0"/>
                          <a:ea typeface="Times New Roman" panose="02020603050405020304" pitchFamily="18" charset="0"/>
                          <a:cs typeface="Arial" panose="020B0604020202020204" pitchFamily="34" charset="0"/>
                        </a:rPr>
                        <a:t>     240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u="sng" dirty="0">
                          <a:effectLst/>
                          <a:latin typeface="Arial" panose="020B0604020202020204" pitchFamily="34" charset="0"/>
                          <a:ea typeface="Times New Roman" panose="02020603050405020304" pitchFamily="18" charset="0"/>
                          <a:cs typeface="Arial" panose="020B0604020202020204" pitchFamily="34" charset="0"/>
                        </a:rPr>
                        <a:t>     270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9518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18288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Total CL</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  890 </a:t>
                      </a: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   700 </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9518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Long-term debt</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u="sng" dirty="0">
                          <a:effectLst/>
                          <a:latin typeface="Arial" panose="020B0604020202020204" pitchFamily="34" charset="0"/>
                          <a:ea typeface="Times New Roman" panose="02020603050405020304" pitchFamily="18" charset="0"/>
                          <a:cs typeface="Arial" panose="020B0604020202020204" pitchFamily="34" charset="0"/>
                        </a:rPr>
                        <a:t>  1,100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u="sng" dirty="0">
                          <a:effectLst/>
                          <a:latin typeface="Arial" panose="020B0604020202020204" pitchFamily="34" charset="0"/>
                          <a:ea typeface="Times New Roman" panose="02020603050405020304" pitchFamily="18" charset="0"/>
                          <a:cs typeface="Arial" panose="020B0604020202020204" pitchFamily="34" charset="0"/>
                        </a:rPr>
                        <a:t>  1,100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9518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18288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Total liabilities</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$1,990 </a:t>
                      </a: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$1,800 </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2303529782"/>
                  </a:ext>
                </a:extLst>
              </a:tr>
              <a:tr h="39518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Common stock</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1,000 </a:t>
                      </a: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1,000 </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9518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Ret. earnings</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u="sng" dirty="0">
                          <a:effectLst/>
                          <a:latin typeface="Arial" panose="020B0604020202020204" pitchFamily="34" charset="0"/>
                          <a:ea typeface="Times New Roman" panose="02020603050405020304" pitchFamily="18" charset="0"/>
                          <a:cs typeface="Arial" panose="020B0604020202020204" pitchFamily="34" charset="0"/>
                        </a:rPr>
                        <a:t>  1,910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u="sng" dirty="0">
                          <a:effectLst/>
                          <a:latin typeface="Arial" panose="020B0604020202020204" pitchFamily="34" charset="0"/>
                          <a:ea typeface="Times New Roman" panose="02020603050405020304" pitchFamily="18" charset="0"/>
                          <a:cs typeface="Arial" panose="020B0604020202020204" pitchFamily="34" charset="0"/>
                        </a:rPr>
                        <a:t>  2,200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9518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18288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Total equity</a:t>
                      </a:r>
                    </a:p>
                  </a:txBody>
                  <a:tcPr horzOverflow="overflow">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u="sng" dirty="0">
                          <a:effectLst/>
                          <a:latin typeface="Arial" panose="020B0604020202020204" pitchFamily="34" charset="0"/>
                          <a:ea typeface="Times New Roman" panose="02020603050405020304" pitchFamily="18" charset="0"/>
                          <a:cs typeface="Arial" panose="020B0604020202020204" pitchFamily="34" charset="0"/>
                        </a:rPr>
                        <a:t> $2,910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400" u="sng" dirty="0">
                          <a:effectLst/>
                          <a:latin typeface="Arial" panose="020B0604020202020204" pitchFamily="34" charset="0"/>
                          <a:ea typeface="Times New Roman" panose="02020603050405020304" pitchFamily="18" charset="0"/>
                          <a:cs typeface="Arial" panose="020B0604020202020204" pitchFamily="34" charset="0"/>
                        </a:rPr>
                        <a:t> $3,200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9518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Total L&amp;E</a:t>
                      </a:r>
                    </a:p>
                  </a:txBody>
                  <a:tcPr horzOverflow="overflow">
                    <a:lnL cap="flat">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27000" algn="r">
                        <a:spcBef>
                          <a:spcPts val="0"/>
                        </a:spcBef>
                        <a:spcAft>
                          <a:spcPts val="0"/>
                        </a:spcAft>
                      </a:pPr>
                      <a:r>
                        <a:rPr lang="en-US" sz="2400" u="dbl" dirty="0">
                          <a:effectLst/>
                          <a:latin typeface="Arial" panose="020B0604020202020204" pitchFamily="34" charset="0"/>
                          <a:ea typeface="Times New Roman" panose="02020603050405020304" pitchFamily="18" charset="0"/>
                          <a:cs typeface="Arial" panose="020B0604020202020204" pitchFamily="34" charset="0"/>
                        </a:rPr>
                        <a:t> $4,900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indent="127000" algn="r">
                        <a:spcBef>
                          <a:spcPts val="0"/>
                        </a:spcBef>
                        <a:spcAft>
                          <a:spcPts val="0"/>
                        </a:spcAft>
                      </a:pPr>
                      <a:r>
                        <a:rPr lang="en-US" sz="2400" u="dbl" dirty="0">
                          <a:effectLst/>
                          <a:latin typeface="Arial" panose="020B0604020202020204" pitchFamily="34" charset="0"/>
                          <a:ea typeface="Times New Roman" panose="02020603050405020304" pitchFamily="18" charset="0"/>
                          <a:cs typeface="Arial" panose="020B0604020202020204" pitchFamily="34" charset="0"/>
                        </a:rPr>
                        <a:t> $5,000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7808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Data</a:t>
            </a:r>
          </a:p>
        </p:txBody>
      </p:sp>
      <p:graphicFrame>
        <p:nvGraphicFramePr>
          <p:cNvPr id="7" name="Table 2" descr="A table shows E P S, D P S, book value per share, dividends, number of shares, year- end stock price, lease payments and tax rate for 2019 are @2.64, $ 0.84, $ 29.10, $ 84, 100, $ 30.00, $ 20 and 25 percent and for 2020 E are $ 3.90, $ 1.00, $ 32.00, $ 100, 100, $ 49.00, $ 20 and 25 percent."/>
          <p:cNvGraphicFramePr>
            <a:graphicFrameLocks noGrp="1"/>
          </p:cNvGraphicFramePr>
          <p:nvPr>
            <p:ph idx="1"/>
            <p:extLst>
              <p:ext uri="{D42A27DB-BD31-4B8C-83A1-F6EECF244321}">
                <p14:modId xmlns:p14="http://schemas.microsoft.com/office/powerpoint/2010/main" val="1492871071"/>
              </p:ext>
            </p:extLst>
          </p:nvPr>
        </p:nvGraphicFramePr>
        <p:xfrm>
          <a:off x="2628241" y="889293"/>
          <a:ext cx="6935518" cy="5079415"/>
        </p:xfrm>
        <a:graphic>
          <a:graphicData uri="http://schemas.openxmlformats.org/drawingml/2006/table">
            <a:tbl>
              <a:tblPr firstRow="1"/>
              <a:tblGrid>
                <a:gridCol w="329184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2089198">
                  <a:extLst>
                    <a:ext uri="{9D8B030D-6E8A-4147-A177-3AD203B41FA5}">
                      <a16:colId xmlns:a16="http://schemas.microsoft.com/office/drawing/2014/main" val="20002"/>
                    </a:ext>
                  </a:extLst>
                </a:gridCol>
              </a:tblGrid>
              <a:tr h="484239">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b" horzOverflow="overflow">
                    <a:lnL cap="flat">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2019</a:t>
                      </a:r>
                    </a:p>
                  </a:txBody>
                  <a:tcPr anchor="b" horzOverflow="overflow">
                    <a:lnL>
                      <a:noFill/>
                    </a:lnL>
                    <a:lnR>
                      <a:noFill/>
                    </a:lnR>
                    <a:lnT cap="fla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a:ln>
                            <a:noFill/>
                          </a:ln>
                          <a:solidFill>
                            <a:schemeClr val="tx1"/>
                          </a:solidFill>
                          <a:effectLst/>
                          <a:latin typeface="Arial" panose="020B0604020202020204" pitchFamily="34" charset="0"/>
                          <a:cs typeface="Arial" panose="020B0604020202020204" pitchFamily="34" charset="0"/>
                        </a:rPr>
                        <a:t>2020E</a:t>
                      </a:r>
                    </a:p>
                  </a:txBody>
                  <a:tcPr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82592">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EPS</a:t>
                      </a:r>
                    </a:p>
                  </a:txBody>
                  <a:tcPr marL="68580" marR="68580" marT="0" marB="0" anchor="b">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$2.64</a:t>
                      </a: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$3.90</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84239">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DPS</a:t>
                      </a:r>
                    </a:p>
                  </a:txBody>
                  <a:tcPr marL="68580" marR="68580" marT="0" marB="0" anchor="b">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$0.84</a:t>
                      </a: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$1.00</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84239">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Book value per share</a:t>
                      </a:r>
                    </a:p>
                  </a:txBody>
                  <a:tcPr marL="68580" marR="68580" marT="0" marB="0" anchor="b">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$29.10</a:t>
                      </a: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$32.00</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84239">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Dividends</a:t>
                      </a:r>
                    </a:p>
                  </a:txBody>
                  <a:tcPr marL="68580" marR="68580" marT="0" marB="0" anchor="b">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$84 </a:t>
                      </a: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$100 </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72710">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Number of shares </a:t>
                      </a:r>
                    </a:p>
                  </a:txBody>
                  <a:tcPr marL="68580" marR="68580" marT="0" marB="0" anchor="b">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100 </a:t>
                      </a: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100 </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66121">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Year-end stock price</a:t>
                      </a:r>
                    </a:p>
                  </a:txBody>
                  <a:tcPr marL="68580" marR="68580" marT="0" marB="0" anchor="b">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$30.00</a:t>
                      </a: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$49.00</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66121">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Lease payments</a:t>
                      </a:r>
                    </a:p>
                  </a:txBody>
                  <a:tcPr marL="68580" marR="68580" marT="0" marB="0" anchor="b">
                    <a:lnL cap="flat">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$20 </a:t>
                      </a:r>
                    </a:p>
                  </a:txBody>
                  <a:tcPr marL="68580" marR="68580" marT="0" marB="0" anchor="b">
                    <a:lnL>
                      <a:noFill/>
                    </a:lnL>
                    <a:lnR>
                      <a:noFill/>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$20 </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2816375093"/>
                  </a:ext>
                </a:extLst>
              </a:tr>
              <a:tr h="46447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Tax rate</a:t>
                      </a:r>
                    </a:p>
                  </a:txBody>
                  <a:tcPr marL="68580" marR="68580" marT="0" marB="0" anchor="b">
                    <a:lnL cap="flat">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25%</a:t>
                      </a:r>
                    </a:p>
                  </a:txBody>
                  <a:tcPr marL="68580" marR="68580" marT="0" marB="0" anchor="b">
                    <a:lnL>
                      <a:noFill/>
                    </a:lnL>
                    <a:lnR>
                      <a:noFill/>
                    </a:lnR>
                    <a:lnT>
                      <a:noFill/>
                    </a:lnT>
                    <a:lnB cap="flat">
                      <a:noFill/>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algn="r">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25%</a:t>
                      </a:r>
                    </a:p>
                  </a:txBody>
                  <a:tcPr marL="68580" marR="68580" marT="0"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29163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Profitability Ratios</a:t>
            </a:r>
            <a:endParaRPr lang="en-US" dirty="0"/>
          </a:p>
        </p:txBody>
      </p:sp>
      <p:sp>
        <p:nvSpPr>
          <p:cNvPr id="3" name="Content Placeholder 2"/>
          <p:cNvSpPr>
            <a:spLocks noGrp="1"/>
          </p:cNvSpPr>
          <p:nvPr>
            <p:ph idx="1"/>
          </p:nvPr>
        </p:nvSpPr>
        <p:spPr/>
        <p:txBody>
          <a:bodyPr/>
          <a:lstStyle/>
          <a:p>
            <a:r>
              <a:rPr lang="en-US" dirty="0"/>
              <a:t>What is the company’s rate of return on sales?</a:t>
            </a:r>
          </a:p>
          <a:p>
            <a:pPr lvl="1"/>
            <a:r>
              <a:rPr lang="en-US" dirty="0"/>
              <a:t>Profit margin</a:t>
            </a:r>
          </a:p>
          <a:p>
            <a:pPr lvl="1"/>
            <a:r>
              <a:rPr lang="en-US" dirty="0"/>
              <a:t>Operating profit margin</a:t>
            </a:r>
          </a:p>
          <a:p>
            <a:r>
              <a:rPr lang="en-US" dirty="0"/>
              <a:t>What is the company’s rate of return on assets?</a:t>
            </a:r>
          </a:p>
          <a:p>
            <a:pPr lvl="1"/>
            <a:r>
              <a:rPr lang="en-US" dirty="0"/>
              <a:t>Basic earning power</a:t>
            </a:r>
          </a:p>
          <a:p>
            <a:pPr lvl="1"/>
            <a:r>
              <a:rPr lang="en-US" dirty="0"/>
              <a:t>Return on assets</a:t>
            </a:r>
          </a:p>
          <a:p>
            <a:pPr lvl="1"/>
            <a:r>
              <a:rPr lang="en-US" dirty="0"/>
              <a:t>Return on equity</a:t>
            </a:r>
          </a:p>
        </p:txBody>
      </p:sp>
    </p:spTree>
    <p:extLst>
      <p:ext uri="{BB962C8B-B14F-4D97-AF65-F5344CB8AC3E}">
        <p14:creationId xmlns:p14="http://schemas.microsoft.com/office/powerpoint/2010/main" val="2939909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ssible_PPT_Template_Cengage_MPS.potx" id="{6A341ED2-E63B-4177-9AAF-670EA0822A4A}" vid="{9F6311B6-333D-45C7-A3D7-227D14483E8E}"/>
    </a:ext>
  </a:extLst>
</a:theme>
</file>

<file path=docProps/app.xml><?xml version="1.0" encoding="utf-8"?>
<Properties xmlns="http://schemas.openxmlformats.org/officeDocument/2006/extended-properties" xmlns:vt="http://schemas.openxmlformats.org/officeDocument/2006/docPropsVTypes">
  <Template>Accessible_PPT_Template_Cengage_MPS</Template>
  <TotalTime>987</TotalTime>
  <Words>2193</Words>
  <Application>Microsoft Office PowerPoint</Application>
  <PresentationFormat>Widescreen</PresentationFormat>
  <Paragraphs>649</Paragraphs>
  <Slides>56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2" baseType="lpstr">
      <vt:lpstr>Arial</vt:lpstr>
      <vt:lpstr>Arial</vt:lpstr>
      <vt:lpstr>Tahoma</vt:lpstr>
      <vt:lpstr>Wingdings</vt:lpstr>
      <vt:lpstr>Office Theme</vt:lpstr>
      <vt:lpstr>Equation</vt:lpstr>
      <vt:lpstr>Analysis of Financial Statements</vt:lpstr>
      <vt:lpstr>Topics in Chapter</vt:lpstr>
      <vt:lpstr>Determinants of Intrinsic Value: Using Ratio Analysis</vt:lpstr>
      <vt:lpstr>Overview</vt:lpstr>
      <vt:lpstr>Income Statement</vt:lpstr>
      <vt:lpstr>Balance Sheets: Assets</vt:lpstr>
      <vt:lpstr>Balance Sheets: Liabilities &amp; Equity</vt:lpstr>
      <vt:lpstr>Other Data</vt:lpstr>
      <vt:lpstr>Profitability Ratios</vt:lpstr>
      <vt:lpstr>Profit Margin</vt:lpstr>
      <vt:lpstr>Operating Profit Margin</vt:lpstr>
      <vt:lpstr>Basic Earning Power (BEP)</vt:lpstr>
      <vt:lpstr>Basic Earning Power vs. Industry Average</vt:lpstr>
      <vt:lpstr>Return on Assets (ROA) and Return on Equity (ROE) (1 of 2)</vt:lpstr>
      <vt:lpstr>Return on Assets (ROA) and Return on Equity (ROE) (2 of 2)</vt:lpstr>
      <vt:lpstr>ROA and ROE vs. Industry Averages</vt:lpstr>
      <vt:lpstr>Effects of Debt on ROA and ROE</vt:lpstr>
      <vt:lpstr>Asset Management Ratios</vt:lpstr>
      <vt:lpstr>Inventory Turnover Ratio vs. Industry Average</vt:lpstr>
      <vt:lpstr>Comments on Inventory Turnover</vt:lpstr>
      <vt:lpstr>DSO: average number of days from sale until cash received.</vt:lpstr>
      <vt:lpstr>Appraisal of DSO</vt:lpstr>
      <vt:lpstr>Fixed Assets and Total Assets Turnover Ratios (1 of 2)</vt:lpstr>
      <vt:lpstr>Fixed Assets and Total Assets Turnover Ratios (2 of 2)</vt:lpstr>
      <vt:lpstr>Liquidity Ratios</vt:lpstr>
      <vt:lpstr>Forecasted Current and Quick Ratios</vt:lpstr>
      <vt:lpstr>Comments on Current and Quick Ratios</vt:lpstr>
      <vt:lpstr>Debt Management Ratios</vt:lpstr>
      <vt:lpstr>Leverage Ratios: Debt Ratio</vt:lpstr>
      <vt:lpstr>Leverage Ratios: Debt-to-Equity Ratio</vt:lpstr>
      <vt:lpstr>Leverage Ratios: Liabilities-to-Assets Ratio</vt:lpstr>
      <vt:lpstr>Leverage Ratios: Equity Multiplier</vt:lpstr>
      <vt:lpstr>Times Interest Earned Ratio</vt:lpstr>
      <vt:lpstr>EBITDA Coverage (EC)</vt:lpstr>
      <vt:lpstr>Debt Management Ratios vs. Industry Averages</vt:lpstr>
      <vt:lpstr>Market Value Ratios</vt:lpstr>
      <vt:lpstr>Calculate and appraise the Price/Earnings (P/E) ratio.</vt:lpstr>
      <vt:lpstr>Calculate and appraise the M/B ratio.</vt:lpstr>
      <vt:lpstr>Comparison with Industry Averages</vt:lpstr>
      <vt:lpstr>Common Size Balance Sheets: Divide all items by Total Assets</vt:lpstr>
      <vt:lpstr>Divide all items by Total Liabilities &amp; Equity</vt:lpstr>
      <vt:lpstr>Analysis of Common Size Balance Sheets</vt:lpstr>
      <vt:lpstr>Common Size Income Statement: Divide all items by Sales</vt:lpstr>
      <vt:lpstr>Analysis of Common Size Income Statements</vt:lpstr>
      <vt:lpstr>Percentage Change Analysis: Cumulative Change from First Year (2018)</vt:lpstr>
      <vt:lpstr>Analysis of Percent Change Income Statement</vt:lpstr>
      <vt:lpstr>Cumulative Percentage Change: Assets</vt:lpstr>
      <vt:lpstr>Cumulative Percentage Change: Liabilities &amp; Equity</vt:lpstr>
      <vt:lpstr>Analysis of Percent Change Balance Sheets: 2019</vt:lpstr>
      <vt:lpstr>Analysis of Percent Change Balance Sheets: Projections Compared with 2019</vt:lpstr>
      <vt:lpstr>Explain the Extended DuPont Equation</vt:lpstr>
      <vt:lpstr>The Simple Version of the DuPont Equation</vt:lpstr>
      <vt:lpstr>The Extended DuPont Equation</vt:lpstr>
      <vt:lpstr>ROE: (Profit margin)(TA turnover)(EM)</vt:lpstr>
      <vt:lpstr>Potential Problems and Limitations of Ratio Analysis</vt:lpstr>
      <vt:lpstr>Qualitative Factors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Prasanna kumar. Tripathy</dc:creator>
  <cp:lastModifiedBy>Valentine, Chris</cp:lastModifiedBy>
  <cp:revision>453</cp:revision>
  <dcterms:created xsi:type="dcterms:W3CDTF">2018-12-18T04:30:03Z</dcterms:created>
  <dcterms:modified xsi:type="dcterms:W3CDTF">2019-05-28T12:56:00Z</dcterms:modified>
</cp:coreProperties>
</file>