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7"/>
  </p:notesMasterIdLst>
  <p:handoutMasterIdLst>
    <p:handoutMasterId r:id="rId38"/>
  </p:handoutMasterIdLst>
  <p:sldIdLst>
    <p:sldId id="1040" r:id="rId2"/>
    <p:sldId id="1076" r:id="rId3"/>
    <p:sldId id="1078" r:id="rId4"/>
    <p:sldId id="1103" r:id="rId5"/>
    <p:sldId id="1079" r:id="rId6"/>
    <p:sldId id="1080" r:id="rId7"/>
    <p:sldId id="1081" r:id="rId8"/>
    <p:sldId id="1082" r:id="rId9"/>
    <p:sldId id="1083" r:id="rId10"/>
    <p:sldId id="1104" r:id="rId11"/>
    <p:sldId id="1084" r:id="rId12"/>
    <p:sldId id="1085" r:id="rId13"/>
    <p:sldId id="1086" r:id="rId14"/>
    <p:sldId id="1105" r:id="rId15"/>
    <p:sldId id="1087" r:id="rId16"/>
    <p:sldId id="1106" r:id="rId17"/>
    <p:sldId id="1088" r:id="rId18"/>
    <p:sldId id="1089" r:id="rId19"/>
    <p:sldId id="1107" r:id="rId20"/>
    <p:sldId id="1090" r:id="rId21"/>
    <p:sldId id="1091" r:id="rId22"/>
    <p:sldId id="1092" r:id="rId23"/>
    <p:sldId id="1093" r:id="rId24"/>
    <p:sldId id="1094" r:id="rId25"/>
    <p:sldId id="1108" r:id="rId26"/>
    <p:sldId id="1137" r:id="rId27"/>
    <p:sldId id="1109" r:id="rId28"/>
    <p:sldId id="1096" r:id="rId29"/>
    <p:sldId id="1097" r:id="rId30"/>
    <p:sldId id="1098" r:id="rId31"/>
    <p:sldId id="1115" r:id="rId32"/>
    <p:sldId id="1117" r:id="rId33"/>
    <p:sldId id="1116" r:id="rId34"/>
    <p:sldId id="1118" r:id="rId35"/>
    <p:sldId id="1138"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36">
          <p15:clr>
            <a:srgbClr val="A4A3A4"/>
          </p15:clr>
        </p15:guide>
        <p15:guide id="4" orient="horz" pos="816">
          <p15:clr>
            <a:srgbClr val="A4A3A4"/>
          </p15:clr>
        </p15:guide>
        <p15:guide id="5" orient="horz" pos="4032">
          <p15:clr>
            <a:srgbClr val="A4A3A4"/>
          </p15:clr>
        </p15:guide>
        <p15:guide id="6" orient="horz" pos="1776">
          <p15:clr>
            <a:srgbClr val="A4A3A4"/>
          </p15:clr>
        </p15:guide>
        <p15:guide id="7" orient="horz" pos="1488">
          <p15:clr>
            <a:srgbClr val="A4A3A4"/>
          </p15:clr>
        </p15:guide>
        <p15:guide id="8" orient="horz" pos="1248">
          <p15:clr>
            <a:srgbClr val="A4A3A4"/>
          </p15:clr>
        </p15:guide>
        <p15:guide id="9" pos="288">
          <p15:clr>
            <a:srgbClr val="A4A3A4"/>
          </p15:clr>
        </p15:guide>
        <p15:guide id="10" pos="547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0000"/>
    <a:srgbClr val="007FA3"/>
    <a:srgbClr val="99008C"/>
    <a:srgbClr val="001581"/>
    <a:srgbClr val="82007C"/>
    <a:srgbClr val="96008F"/>
    <a:srgbClr val="595375"/>
    <a:srgbClr val="6B638B"/>
    <a:srgbClr val="FDB9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2923" autoAdjust="0"/>
    <p:restoredTop sz="94279" autoAdjust="0"/>
  </p:normalViewPr>
  <p:slideViewPr>
    <p:cSldViewPr>
      <p:cViewPr varScale="1">
        <p:scale>
          <a:sx n="86" d="100"/>
          <a:sy n="86" d="100"/>
        </p:scale>
        <p:origin x="773" y="53"/>
      </p:cViewPr>
      <p:guideLst>
        <p:guide orient="horz" pos="2160"/>
        <p:guide pos="2880"/>
        <p:guide orient="horz" pos="336"/>
        <p:guide orient="horz" pos="816"/>
        <p:guide orient="horz" pos="4032"/>
        <p:guide orient="horz" pos="1776"/>
        <p:guide orient="horz" pos="1488"/>
        <p:guide orient="horz" pos="1248"/>
        <p:guide pos="288"/>
        <p:guide pos="5472"/>
      </p:guideLst>
    </p:cSldViewPr>
  </p:slideViewPr>
  <p:outlineViewPr>
    <p:cViewPr>
      <p:scale>
        <a:sx n="33" d="100"/>
        <a:sy n="33" d="100"/>
      </p:scale>
      <p:origin x="0" y="927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1/1/2023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1/1/2023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2628241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23767515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5" name="Footer Placeholder 4"/>
          <p:cNvSpPr>
            <a:spLocks noGrp="1"/>
          </p:cNvSpPr>
          <p:nvPr>
            <p:ph type="ftr" sz="quarter" idx="11"/>
          </p:nvPr>
        </p:nvSpPr>
        <p:spPr>
          <a:xfrm>
            <a:off x="2396319" y="329308"/>
            <a:ext cx="3086292" cy="309201"/>
          </a:xfrm>
        </p:spPr>
        <p:txBody>
          <a:bodyPr/>
          <a:lstStyle/>
          <a:p>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200B2350-5261-4F5C-9DF5-EF0D264FC8D2}" type="slidenum">
              <a:rPr lang="en-US" smtClean="0"/>
              <a:pPr/>
              <a:t>‹#›</a:t>
            </a:fld>
            <a:endParaRPr lang="en-US"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053B8EFA-D526-2724-3B56-23F657C4FCB8}"/>
              </a:ext>
            </a:extLst>
          </p:cNvPr>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8" name="Picture 7" descr="Pearson Logo">
            <a:extLst>
              <a:ext uri="{FF2B5EF4-FFF2-40B4-BE49-F238E27FC236}">
                <a16:creationId xmlns:a16="http://schemas.microsoft.com/office/drawing/2014/main" id="{E739DB4B-27B5-4A6A-DCDB-FC1589CF66B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17073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51687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8378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41464298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36049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1/1/2023</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4" name="TextBox 13"/>
          <p:cNvSpPr txBox="1"/>
          <p:nvPr userDrawn="1"/>
        </p:nvSpPr>
        <p:spPr>
          <a:xfrm>
            <a:off x="1600200" y="6429345"/>
            <a:ext cx="7162800" cy="276999"/>
          </a:xfrm>
          <a:prstGeom prst="rect">
            <a:avLst/>
          </a:prstGeom>
          <a:noFill/>
        </p:spPr>
        <p:txBody>
          <a:bodyPr wrap="square" rtlCol="0">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243981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77905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1/1/2023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9810628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1/1/2023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1/1/2023</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02963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25967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1/1/2023</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0" name="TextBox 9"/>
          <p:cNvSpPr txBox="1"/>
          <p:nvPr userDrawn="1"/>
        </p:nvSpPr>
        <p:spPr>
          <a:xfrm>
            <a:off x="1600200" y="6429345"/>
            <a:ext cx="7162800" cy="276999"/>
          </a:xfrm>
          <a:prstGeom prst="rect">
            <a:avLst/>
          </a:prstGeom>
          <a:noFill/>
        </p:spPr>
        <p:txBody>
          <a:bodyPr wrap="square" rtlCol="0">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11136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916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0B2350-5261-4F5C-9DF5-EF0D264FC8D2}"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4641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692064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818226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0B2350-5261-4F5C-9DF5-EF0D264FC8D2}" type="slidenum">
              <a:rPr lang="en-US" smtClean="0"/>
              <a:pPr/>
              <a:t>‹#›</a:t>
            </a:fld>
            <a:endParaRPr lang="en-US" dirty="0"/>
          </a:p>
        </p:txBody>
      </p:sp>
      <p:pic>
        <p:nvPicPr>
          <p:cNvPr id="5" name="Picture 4" descr="Pearson Logo">
            <a:extLst>
              <a:ext uri="{FF2B5EF4-FFF2-40B4-BE49-F238E27FC236}">
                <a16:creationId xmlns:a16="http://schemas.microsoft.com/office/drawing/2014/main" id="{9B0FAF06-E64C-4808-8B15-3A74372564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6" name="TextBox 5">
            <a:extLst>
              <a:ext uri="{FF2B5EF4-FFF2-40B4-BE49-F238E27FC236}">
                <a16:creationId xmlns:a16="http://schemas.microsoft.com/office/drawing/2014/main" id="{6759F90F-C962-841E-A41A-B5C5DB411B7F}"/>
              </a:ext>
            </a:extLst>
          </p:cNvPr>
          <p:cNvSpPr txBox="1"/>
          <p:nvPr userDrawn="1"/>
        </p:nvSpPr>
        <p:spPr>
          <a:xfrm>
            <a:off x="1600200" y="6429345"/>
            <a:ext cx="7162800" cy="276999"/>
          </a:xfrm>
          <a:prstGeom prst="rect">
            <a:avLst/>
          </a:prstGeom>
          <a:noFill/>
        </p:spPr>
        <p:txBody>
          <a:bodyPr wrap="square" rtlCol="0">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15538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9DF6EFB-3F44-496C-A842-1E0B3D3B975A}" type="datetimeFigureOut">
              <a:rPr lang="en-US" smtClean="0"/>
              <a:pPr/>
              <a:t>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0B2350-5261-4F5C-9DF5-EF0D264FC8D2}" type="slidenum">
              <a:rPr lang="en-US" smtClean="0"/>
              <a:pPr/>
              <a:t>‹#›</a:t>
            </a:fld>
            <a:endParaRPr lang="en-US"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7296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9DF6EFB-3F44-496C-A842-1E0B3D3B975A}" type="datetimeFigureOut">
              <a:rPr lang="en-US" smtClean="0"/>
              <a:pPr/>
              <a:t>1/1/2023</a:t>
            </a:fld>
            <a:endParaRPr lang="en-US" dirty="0"/>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200B2350-5261-4F5C-9DF5-EF0D264FC8D2}" type="slidenum">
              <a:rPr lang="en-US" smtClean="0"/>
              <a:pPr/>
              <a:t>‹#›</a:t>
            </a:fld>
            <a:endParaRPr lang="en-US"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705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24">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9DF6EFB-3F44-496C-A842-1E0B3D3B975A}" type="datetimeFigureOut">
              <a:rPr lang="en-US" smtClean="0"/>
              <a:pPr/>
              <a:t>1/1/2023</a:t>
            </a:fld>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200B2350-5261-4F5C-9DF5-EF0D264FC8D2}" type="slidenum">
              <a:rPr lang="en-US" smtClean="0"/>
              <a:pPr/>
              <a:t>‹#›</a:t>
            </a:fld>
            <a:endParaRPr lang="en-US" dirty="0"/>
          </a:p>
        </p:txBody>
      </p:sp>
      <p:sp>
        <p:nvSpPr>
          <p:cNvPr id="7" name="TextBox 6">
            <a:extLst>
              <a:ext uri="{FF2B5EF4-FFF2-40B4-BE49-F238E27FC236}">
                <a16:creationId xmlns:a16="http://schemas.microsoft.com/office/drawing/2014/main" id="{60DC88A3-DFF8-13E4-D187-CB763D6A2508}"/>
              </a:ext>
            </a:extLst>
          </p:cNvPr>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2020, 2017, 2014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8" name="Picture 7" descr="Pearson Logo">
            <a:extLst>
              <a:ext uri="{FF2B5EF4-FFF2-40B4-BE49-F238E27FC236}">
                <a16:creationId xmlns:a16="http://schemas.microsoft.com/office/drawing/2014/main" id="{F93A265E-8AE9-05E9-29C9-93CE236DBB9D}"/>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58704588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657" r:id="rId16"/>
    <p:sldLayoutId id="2147483656" r:id="rId17"/>
    <p:sldLayoutId id="2147483650" r:id="rId18"/>
    <p:sldLayoutId id="2147483659" r:id="rId19"/>
    <p:sldLayoutId id="2147483662" r:id="rId20"/>
    <p:sldLayoutId id="2147483654" r:id="rId21"/>
    <p:sldLayoutId id="2147483655" r:id="rId22"/>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8.bin"/><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9.bin"/><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0.bin"/><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12.bin"/><Relationship Id="rId1" Type="http://schemas.openxmlformats.org/officeDocument/2006/relationships/slideLayout" Target="../slideLayouts/slideLayout12.xml"/><Relationship Id="rId5" Type="http://schemas.openxmlformats.org/officeDocument/2006/relationships/image" Target="../media/image21.wmf"/><Relationship Id="rId4" Type="http://schemas.openxmlformats.org/officeDocument/2006/relationships/oleObject" Target="../embeddings/oleObject13.bin"/></Relationships>
</file>

<file path=ppt/slides/_rels/slide33.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3.bin"/><Relationship Id="rId1" Type="http://schemas.openxmlformats.org/officeDocument/2006/relationships/slideLayout" Target="../slideLayouts/slideLayout13.x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0000" y="105475"/>
            <a:ext cx="7772400" cy="3416320"/>
          </a:xfrm>
        </p:spPr>
        <p:txBody>
          <a:bodyPr>
            <a:spAutoFit/>
          </a:bodyPr>
          <a:lstStyle/>
          <a:p>
            <a:r>
              <a:rPr lang="en-US" dirty="0">
                <a:latin typeface="+mj-lt"/>
              </a:rPr>
              <a:t>Chapter 5-2</a:t>
            </a:r>
            <a:br>
              <a:rPr lang="en-US" dirty="0">
                <a:latin typeface="+mj-lt"/>
              </a:rPr>
            </a:br>
            <a:r>
              <a:rPr lang="en-US" dirty="0">
                <a:latin typeface="+mj-lt"/>
              </a:rPr>
              <a:t>Compound Interest, Future, and Present Value</a:t>
            </a:r>
            <a:endParaRPr lang="en-US" b="0" dirty="0">
              <a:latin typeface="+mj-lt"/>
            </a:endParaRPr>
          </a:p>
        </p:txBody>
      </p:sp>
    </p:spTree>
    <p:extLst>
      <p:ext uri="{BB962C8B-B14F-4D97-AF65-F5344CB8AC3E}">
        <p14:creationId xmlns:p14="http://schemas.microsoft.com/office/powerpoint/2010/main" val="3421426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04548"/>
            <a:ext cx="8268621" cy="1661993"/>
          </a:xfrm>
        </p:spPr>
        <p:txBody>
          <a:bodyPr wrap="square">
            <a:spAutoFit/>
          </a:bodyPr>
          <a:lstStyle/>
          <a:p>
            <a:r>
              <a:rPr lang="en-US" sz="3600" dirty="0">
                <a:latin typeface="+mj-lt"/>
              </a:rPr>
              <a:t>Figure 5.2 The Future of $100 Initially Deposited and Compounded at 0, 5, 10, and 15 Percent </a:t>
            </a:r>
            <a:r>
              <a:rPr lang="en-US" sz="2800" dirty="0">
                <a:latin typeface="+mj-lt"/>
              </a:rPr>
              <a:t>(1 of 2)</a:t>
            </a:r>
          </a:p>
        </p:txBody>
      </p:sp>
      <p:pic>
        <p:nvPicPr>
          <p:cNvPr id="3" name="Picture 2" descr="The horizontal axis of the graph denotes Number of years, from 0 through 20; the vertical axis is Future value (dollar s), from 0 to 2,000.&#10;There are four lines in the graph, each representing different interest rates (0 percent, 5 percent, 10 percent, and 15 percent), all begin at dollar 100 on the vertical axis, at year 0 on the horizontal axis.&#10;At 0 percent interest, the line remains parallel to the horizontal axis, remaining at dollar 100 through all 20 years. &#10;The other interest rates slope upward according to the amount of interest; After 20 years, the 5 percent line is at dollar 200, the 10 percent line is at dollar 600, and the 15 percent line rises to dollar 1,60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744" y="2288340"/>
            <a:ext cx="6952512" cy="3995820"/>
          </a:xfrm>
          <a:prstGeom prst="rect">
            <a:avLst/>
          </a:prstGeom>
        </p:spPr>
      </p:pic>
    </p:spTree>
    <p:extLst>
      <p:ext uri="{BB962C8B-B14F-4D97-AF65-F5344CB8AC3E}">
        <p14:creationId xmlns:p14="http://schemas.microsoft.com/office/powerpoint/2010/main" val="4184821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18179" y="404548"/>
            <a:ext cx="8268621" cy="1661993"/>
          </a:xfrm>
        </p:spPr>
        <p:txBody>
          <a:bodyPr wrap="square">
            <a:spAutoFit/>
          </a:bodyPr>
          <a:lstStyle/>
          <a:p>
            <a:r>
              <a:rPr lang="en-US" sz="3600" dirty="0">
                <a:latin typeface="+mj-lt"/>
              </a:rPr>
              <a:t>Figure 5.2 The Future of $100 Initially Deposited and Compounded at 0, 5, 10, and 15 Percent </a:t>
            </a:r>
            <a:r>
              <a:rPr lang="en-US" sz="2800" dirty="0">
                <a:latin typeface="+mj-lt"/>
              </a:rPr>
              <a:t>(2 of 2)</a:t>
            </a:r>
          </a:p>
        </p:txBody>
      </p:sp>
      <p:sp>
        <p:nvSpPr>
          <p:cNvPr id="3" name="Content Placeholder 2"/>
          <p:cNvSpPr>
            <a:spLocks noGrp="1"/>
          </p:cNvSpPr>
          <p:nvPr>
            <p:ph idx="1"/>
          </p:nvPr>
        </p:nvSpPr>
        <p:spPr>
          <a:xfrm>
            <a:off x="437536" y="2288133"/>
            <a:ext cx="8229600" cy="1631216"/>
          </a:xfrm>
        </p:spPr>
        <p:txBody>
          <a:bodyPr>
            <a:spAutoFit/>
          </a:bodyPr>
          <a:lstStyle/>
          <a:p>
            <a:r>
              <a:rPr lang="en-US" altLang="en-US" sz="2400" dirty="0">
                <a:ea typeface="ヒラギノ角ゴ Pro W3" charset="-128"/>
              </a:rPr>
              <a:t>Figure 5.2 illustrates that we can increase the </a:t>
            </a:r>
            <a:r>
              <a:rPr lang="en-US" altLang="en-US" sz="2400" i="1" dirty="0">
                <a:ea typeface="ヒラギノ角ゴ Pro W3" charset="-128"/>
              </a:rPr>
              <a:t>FV</a:t>
            </a:r>
            <a:r>
              <a:rPr lang="en-US" altLang="en-US" sz="2400" dirty="0">
                <a:ea typeface="ヒラギノ角ゴ Pro W3" charset="-128"/>
              </a:rPr>
              <a:t> by</a:t>
            </a:r>
          </a:p>
          <a:p>
            <a:pPr lvl="1"/>
            <a:r>
              <a:rPr lang="en-US" altLang="en-US" sz="2400" dirty="0">
                <a:ea typeface="ヒラギノ角ゴ Pro W3" charset="-128"/>
              </a:rPr>
              <a:t>Increasing the number of years for which money is invested</a:t>
            </a:r>
          </a:p>
          <a:p>
            <a:pPr lvl="1"/>
            <a:r>
              <a:rPr lang="en-US" altLang="en-US" sz="2400" dirty="0">
                <a:ea typeface="ヒラギノ角ゴ Pro W3" charset="-128"/>
              </a:rPr>
              <a:t>Investing at a higher interest rate</a:t>
            </a:r>
            <a:endParaRPr lang="en-US" sz="2400" dirty="0"/>
          </a:p>
        </p:txBody>
      </p:sp>
    </p:spTree>
    <p:extLst>
      <p:ext uri="{BB962C8B-B14F-4D97-AF65-F5344CB8AC3E}">
        <p14:creationId xmlns:p14="http://schemas.microsoft.com/office/powerpoint/2010/main" val="772520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5326"/>
            <a:ext cx="8229600" cy="1097280"/>
          </a:xfrm>
        </p:spPr>
        <p:txBody>
          <a:bodyPr>
            <a:spAutoFit/>
          </a:bodyPr>
          <a:lstStyle/>
          <a:p>
            <a:r>
              <a:rPr lang="en-US" altLang="en-US" sz="3600" dirty="0">
                <a:latin typeface="+mj-lt"/>
                <a:ea typeface="ヒラギノ角ゴ Pro W3" charset="-128"/>
              </a:rPr>
              <a:t>Computing Future Values Using Calculator or Excel</a:t>
            </a:r>
            <a:endParaRPr lang="en-US" sz="3600" dirty="0">
              <a:latin typeface="+mj-lt"/>
            </a:endParaRPr>
          </a:p>
        </p:txBody>
      </p:sp>
      <p:sp>
        <p:nvSpPr>
          <p:cNvPr id="3" name="Content Placeholder 2"/>
          <p:cNvSpPr>
            <a:spLocks noGrp="1"/>
          </p:cNvSpPr>
          <p:nvPr>
            <p:ph idx="1"/>
          </p:nvPr>
        </p:nvSpPr>
        <p:spPr>
          <a:xfrm>
            <a:off x="437536" y="1902536"/>
            <a:ext cx="8229600" cy="931024"/>
          </a:xfrm>
        </p:spPr>
        <p:txBody>
          <a:bodyPr>
            <a:spAutoFit/>
          </a:bodyPr>
          <a:lstStyle/>
          <a:p>
            <a:r>
              <a:rPr lang="en-US" altLang="en-US" sz="2400" dirty="0">
                <a:ea typeface="ヒラギノ角ゴ Pro W3" charset="-128"/>
              </a:rPr>
              <a:t>Review discussion in the textbook.</a:t>
            </a:r>
          </a:p>
          <a:p>
            <a:r>
              <a:rPr lang="en-US" altLang="en-US" sz="2400" dirty="0">
                <a:ea typeface="ヒラギノ角ゴ Pro W3" charset="-128"/>
              </a:rPr>
              <a:t>Excel Function for </a:t>
            </a:r>
            <a:r>
              <a:rPr lang="en-US" altLang="en-US" sz="2400" i="1" dirty="0">
                <a:ea typeface="ヒラギノ角ゴ Pro W3" charset="-128"/>
              </a:rPr>
              <a:t>FV</a:t>
            </a:r>
            <a:r>
              <a:rPr lang="en-US" altLang="en-US" sz="2400" dirty="0">
                <a:ea typeface="ヒラギノ角ゴ Pro W3" charset="-128"/>
              </a:rPr>
              <a:t>: </a:t>
            </a:r>
            <a:r>
              <a:rPr lang="en-US" sz="2400" dirty="0">
                <a:ea typeface="ヒラギノ角ゴ Pro W3" charset="-128"/>
              </a:rPr>
              <a:t>= </a:t>
            </a:r>
            <a:r>
              <a:rPr lang="en-US" altLang="en-US" sz="2400" i="1" dirty="0">
                <a:ea typeface="ヒラギノ角ゴ Pro W3" charset="-128"/>
              </a:rPr>
              <a:t>FV</a:t>
            </a:r>
            <a:r>
              <a:rPr lang="en-US" altLang="en-US" sz="2400" dirty="0">
                <a:ea typeface="ヒラギノ角ゴ Pro W3" charset="-128"/>
              </a:rPr>
              <a:t>(rate, nper, pmt, pv)</a:t>
            </a:r>
            <a:endParaRPr lang="en-US" sz="2400" dirty="0"/>
          </a:p>
        </p:txBody>
      </p:sp>
    </p:spTree>
    <p:extLst>
      <p:ext uri="{BB962C8B-B14F-4D97-AF65-F5344CB8AC3E}">
        <p14:creationId xmlns:p14="http://schemas.microsoft.com/office/powerpoint/2010/main" val="1892786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Present Value </a:t>
            </a:r>
            <a:r>
              <a:rPr lang="en-US" altLang="en-US" sz="2800" dirty="0">
                <a:latin typeface="+mj-lt"/>
                <a:ea typeface="ヒラギノ角ゴ Pro W3" charset="-128"/>
              </a:rPr>
              <a:t>(1 of 2)</a:t>
            </a:r>
            <a:endParaRPr lang="en-US" sz="2800" dirty="0">
              <a:latin typeface="+mj-lt"/>
            </a:endParaRPr>
          </a:p>
        </p:txBody>
      </p:sp>
      <p:sp>
        <p:nvSpPr>
          <p:cNvPr id="3" name="Content Placeholder 2"/>
          <p:cNvSpPr>
            <a:spLocks noGrp="1"/>
          </p:cNvSpPr>
          <p:nvPr>
            <p:ph idx="1"/>
          </p:nvPr>
        </p:nvSpPr>
        <p:spPr>
          <a:xfrm>
            <a:off x="437536" y="1216752"/>
            <a:ext cx="8229600" cy="738664"/>
          </a:xfrm>
        </p:spPr>
        <p:txBody>
          <a:bodyPr>
            <a:spAutoFit/>
          </a:bodyPr>
          <a:lstStyle/>
          <a:p>
            <a:r>
              <a:rPr lang="en-US" altLang="en-US" sz="2400" dirty="0">
                <a:ea typeface="ヒラギノ角ゴ Pro W3" charset="-128"/>
              </a:rPr>
              <a:t>Present value reflects the current value of a future payment or receipt.</a:t>
            </a:r>
          </a:p>
        </p:txBody>
      </p:sp>
    </p:spTree>
    <p:extLst>
      <p:ext uri="{BB962C8B-B14F-4D97-AF65-F5344CB8AC3E}">
        <p14:creationId xmlns:p14="http://schemas.microsoft.com/office/powerpoint/2010/main" val="581046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Present Value </a:t>
            </a:r>
            <a:r>
              <a:rPr lang="en-US" altLang="en-US" sz="2800" dirty="0">
                <a:latin typeface="+mj-lt"/>
                <a:ea typeface="ヒラギノ角ゴ Pro W3" charset="-128"/>
              </a:rPr>
              <a:t>(2 of 2)</a:t>
            </a:r>
            <a:endParaRPr lang="en-US" sz="2800" dirty="0">
              <a:latin typeface="+mj-lt"/>
            </a:endParaRPr>
          </a:p>
        </p:txBody>
      </p:sp>
      <p:sp>
        <p:nvSpPr>
          <p:cNvPr id="3" name="Content Placeholder 2"/>
          <p:cNvSpPr>
            <a:spLocks noGrp="1"/>
          </p:cNvSpPr>
          <p:nvPr>
            <p:ph idx="1"/>
          </p:nvPr>
        </p:nvSpPr>
        <p:spPr>
          <a:xfrm>
            <a:off x="447368" y="2605370"/>
            <a:ext cx="8229600" cy="2423740"/>
          </a:xfrm>
        </p:spPr>
        <p:txBody>
          <a:bodyPr>
            <a:spAutoFit/>
          </a:bodyPr>
          <a:lstStyle/>
          <a:p>
            <a:pPr marL="0" indent="0">
              <a:buNone/>
            </a:pPr>
            <a:r>
              <a:rPr lang="en-US" altLang="en-US" sz="2400" i="1" dirty="0">
                <a:ea typeface="ヒラギノ角ゴ Pro W3" charset="-128"/>
              </a:rPr>
              <a:t>FVn = </a:t>
            </a:r>
            <a:r>
              <a:rPr lang="en-US" altLang="en-US" sz="2400" dirty="0">
                <a:ea typeface="ヒラギノ角ゴ Pro W3" charset="-128"/>
              </a:rPr>
              <a:t>the future value of the investment at the end of n years</a:t>
            </a:r>
          </a:p>
          <a:p>
            <a:pPr marL="0" indent="0">
              <a:buNone/>
            </a:pPr>
            <a:r>
              <a:rPr lang="en-US" altLang="en-US" sz="2400" i="1" dirty="0">
                <a:ea typeface="ヒラギノ角ゴ Pro W3" charset="-128"/>
              </a:rPr>
              <a:t>n = </a:t>
            </a:r>
            <a:r>
              <a:rPr lang="en-US" altLang="en-US" sz="2400" dirty="0">
                <a:ea typeface="ヒラギノ角ゴ Pro W3" charset="-128"/>
              </a:rPr>
              <a:t>number of years until payment is  received</a:t>
            </a:r>
          </a:p>
          <a:p>
            <a:pPr marL="0" indent="0">
              <a:buNone/>
            </a:pPr>
            <a:r>
              <a:rPr lang="en-US" altLang="en-US" sz="2400" i="1" dirty="0">
                <a:ea typeface="ヒラギノ角ゴ Pro W3" charset="-128"/>
              </a:rPr>
              <a:t>r</a:t>
            </a:r>
            <a:r>
              <a:rPr lang="en-US" altLang="en-US" sz="2400" dirty="0">
                <a:ea typeface="ヒラギノ角ゴ Pro W3" charset="-128"/>
              </a:rPr>
              <a:t> </a:t>
            </a:r>
            <a:r>
              <a:rPr lang="en-US" altLang="en-US" sz="2400" i="1" dirty="0">
                <a:ea typeface="ヒラギノ角ゴ Pro W3" charset="-128"/>
              </a:rPr>
              <a:t>= </a:t>
            </a:r>
            <a:r>
              <a:rPr lang="en-US" altLang="en-US" sz="2400" dirty="0">
                <a:ea typeface="ヒラギノ角ゴ Pro W3" charset="-128"/>
              </a:rPr>
              <a:t>the interest rate</a:t>
            </a:r>
          </a:p>
          <a:p>
            <a:pPr marL="0" indent="0">
              <a:buNone/>
            </a:pPr>
            <a:r>
              <a:rPr lang="en-US" altLang="en-US" sz="2400" i="1" dirty="0">
                <a:ea typeface="ヒラギノ角ゴ Pro W3" charset="-128"/>
              </a:rPr>
              <a:t>PV = </a:t>
            </a:r>
            <a:r>
              <a:rPr lang="en-US" altLang="en-US" sz="2400" dirty="0">
                <a:ea typeface="ヒラギノ角ゴ Pro W3" charset="-128"/>
              </a:rPr>
              <a:t>the present value of the future sum of money</a:t>
            </a:r>
          </a:p>
        </p:txBody>
      </p:sp>
      <p:graphicFrame>
        <p:nvGraphicFramePr>
          <p:cNvPr id="4" name="Object 3" descr="An image shows an equation as follows: PV equals FVn open bracket the fraction 1 by 1 plus r to the power n close bracket."/>
          <p:cNvGraphicFramePr>
            <a:graphicFrameLocks noChangeAspect="1"/>
          </p:cNvGraphicFramePr>
          <p:nvPr>
            <p:extLst>
              <p:ext uri="{D42A27DB-BD31-4B8C-83A1-F6EECF244321}">
                <p14:modId xmlns:p14="http://schemas.microsoft.com/office/powerpoint/2010/main" val="1811542903"/>
              </p:ext>
            </p:extLst>
          </p:nvPr>
        </p:nvGraphicFramePr>
        <p:xfrm>
          <a:off x="2938463" y="1241425"/>
          <a:ext cx="2746375" cy="1114425"/>
        </p:xfrm>
        <a:graphic>
          <a:graphicData uri="http://schemas.openxmlformats.org/presentationml/2006/ole">
            <mc:AlternateContent xmlns:mc="http://schemas.openxmlformats.org/markup-compatibility/2006">
              <mc:Choice xmlns:v="urn:schemas-microsoft-com:vml" Requires="v">
                <p:oleObj name="Equation" r:id="rId2" imgW="1320480" imgH="533160" progId="">
                  <p:embed/>
                </p:oleObj>
              </mc:Choice>
              <mc:Fallback>
                <p:oleObj name="Equation" r:id="rId2" imgW="1320480" imgH="533160" progId="">
                  <p:embed/>
                  <p:pic>
                    <p:nvPicPr>
                      <p:cNvPr id="0" name="Picture 681" descr="An image shows an equation as follows: PV equals FVn open bracket the fraction 1 by 1 plus r to the power n close brack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8463" y="1241425"/>
                        <a:ext cx="2746375" cy="1114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7585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IN" sz="3600" dirty="0">
                <a:latin typeface="+mj-lt"/>
              </a:rPr>
              <a:t>Present Value Example</a:t>
            </a:r>
            <a:endParaRPr lang="en-US" sz="3600" dirty="0">
              <a:latin typeface="+mj-lt"/>
            </a:endParaRPr>
          </a:p>
        </p:txBody>
      </p:sp>
      <p:sp>
        <p:nvSpPr>
          <p:cNvPr id="3" name="Content Placeholder 2"/>
          <p:cNvSpPr>
            <a:spLocks noGrp="1"/>
          </p:cNvSpPr>
          <p:nvPr>
            <p:ph idx="1"/>
          </p:nvPr>
        </p:nvSpPr>
        <p:spPr>
          <a:xfrm>
            <a:off x="437536" y="1216753"/>
            <a:ext cx="8229600" cy="738664"/>
          </a:xfrm>
        </p:spPr>
        <p:txBody>
          <a:bodyPr>
            <a:spAutoFit/>
          </a:bodyPr>
          <a:lstStyle/>
          <a:p>
            <a:r>
              <a:rPr lang="en-US" altLang="en-US" sz="2400" dirty="0">
                <a:ea typeface="ヒラギノ角ゴ Pro W3" charset="-128"/>
              </a:rPr>
              <a:t>What will be the present value of $500 to be received 10 years from today if the discount rate is 6%?</a:t>
            </a:r>
          </a:p>
        </p:txBody>
      </p:sp>
      <p:graphicFrame>
        <p:nvGraphicFramePr>
          <p:cNvPr id="4" name="Object 3" descr="The equation is as follows: &#10;• PV equals U.S. dollars 500 open bracket the fraction 1 by 1 plus 0.06 to the power 10 close bracket.&#10;• Equals U.S. dollars 500 open bracket the fraction 1 by 1.791 close bracket.&#10;• Equals U.S. dollars 500 times 0.558&#10;• Equals U.S. dollars 279.00."/>
          <p:cNvGraphicFramePr>
            <a:graphicFrameLocks noChangeAspect="1"/>
          </p:cNvGraphicFramePr>
          <p:nvPr>
            <p:extLst>
              <p:ext uri="{D42A27DB-BD31-4B8C-83A1-F6EECF244321}">
                <p14:modId xmlns:p14="http://schemas.microsoft.com/office/powerpoint/2010/main" val="658884232"/>
              </p:ext>
            </p:extLst>
          </p:nvPr>
        </p:nvGraphicFramePr>
        <p:xfrm>
          <a:off x="2955925" y="2322513"/>
          <a:ext cx="3482975" cy="3113087"/>
        </p:xfrm>
        <a:graphic>
          <a:graphicData uri="http://schemas.openxmlformats.org/presentationml/2006/ole">
            <mc:AlternateContent xmlns:mc="http://schemas.openxmlformats.org/markup-compatibility/2006">
              <mc:Choice xmlns:v="urn:schemas-microsoft-com:vml" Requires="v">
                <p:oleObj name="Equation" r:id="rId3" imgW="1625400" imgH="1447560" progId="">
                  <p:embed/>
                </p:oleObj>
              </mc:Choice>
              <mc:Fallback>
                <p:oleObj name="Equation" r:id="rId3" imgW="1625400" imgH="1447560" progId="">
                  <p:embed/>
                  <p:pic>
                    <p:nvPicPr>
                      <p:cNvPr id="0" name="Picture 680" descr="The equation is as follows: &#10;• PV equals U.S. dollars 500 open bracket the fraction 1 by 1 plus 0.06 to the power 10 close bracket.&#10;• Equals U.S. dollars 500 open bracket the fraction 1 by 1.791 close bracket.&#10;• Equals U.S. dollars 500 times 0.558&#10;• Equals U.S. dollars 279.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925" y="2322513"/>
                        <a:ext cx="3482975" cy="311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22971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529" y="418890"/>
            <a:ext cx="8229600" cy="2123658"/>
          </a:xfrm>
        </p:spPr>
        <p:txBody>
          <a:bodyPr>
            <a:spAutoFit/>
          </a:bodyPr>
          <a:lstStyle/>
          <a:p>
            <a:r>
              <a:rPr lang="en-US" dirty="0">
                <a:latin typeface="+mj-lt"/>
              </a:rPr>
              <a:t>Figure 5.3 The Present Value of $100 to </a:t>
            </a:r>
            <a:r>
              <a:rPr lang="en-US">
                <a:latin typeface="+mj-lt"/>
              </a:rPr>
              <a:t>Be Received </a:t>
            </a:r>
            <a:r>
              <a:rPr lang="en-US" dirty="0">
                <a:latin typeface="+mj-lt"/>
              </a:rPr>
              <a:t>at a Future Date and Discounted Back to the Present at 0, 5, 10, and 15 Percent </a:t>
            </a:r>
            <a:r>
              <a:rPr lang="en-US" sz="2600" dirty="0">
                <a:latin typeface="+mj-lt"/>
              </a:rPr>
              <a:t>(1 of 2)</a:t>
            </a:r>
          </a:p>
        </p:txBody>
      </p:sp>
      <p:pic>
        <p:nvPicPr>
          <p:cNvPr id="22530" name="Picture 2" descr="The horizontal axis of the graph denotes Number of years, from 0 through 20; the vertical axis represents Present value (dollar s), from 0 to 100.&#10;Four lines in the graph, each representing different interest rates (0 percent, 5 percent, 10 percent, and 15 percent), all begin at dollar 100 on the vertical axis, at year 0 on the horizontal axis.&#10;At 0 percent interest, the line remains parallel to the horizontal axis, remaining at dollar 100 through all 20 years. The other interest rates slope downward according to the amount of interest. &#10;The 5 percent line is at about dollar 40 after 20 years.&#10;The 10 percent line is at about dollar 20. &#10;The 15 percent line is at about dollar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7525" y="2744607"/>
            <a:ext cx="6356550" cy="3540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196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24529" y="398137"/>
            <a:ext cx="8229600" cy="2092881"/>
          </a:xfrm>
        </p:spPr>
        <p:txBody>
          <a:bodyPr>
            <a:spAutoFit/>
          </a:bodyPr>
          <a:lstStyle/>
          <a:p>
            <a:r>
              <a:rPr lang="en-US" dirty="0">
                <a:latin typeface="+mj-lt"/>
              </a:rPr>
              <a:t>Figure 5.3 The Present Value of $100 to Be Received at a Future Date and Discounted Back to the Present at 0, 5, 10, and 15 Percent </a:t>
            </a:r>
            <a:r>
              <a:rPr lang="en-US" sz="2600" dirty="0">
                <a:latin typeface="+mj-lt"/>
              </a:rPr>
              <a:t>(2 of 2)</a:t>
            </a:r>
          </a:p>
        </p:txBody>
      </p:sp>
      <p:sp>
        <p:nvSpPr>
          <p:cNvPr id="3" name="Content Placeholder 2"/>
          <p:cNvSpPr>
            <a:spLocks noGrp="1"/>
          </p:cNvSpPr>
          <p:nvPr>
            <p:ph idx="1"/>
          </p:nvPr>
        </p:nvSpPr>
        <p:spPr>
          <a:xfrm>
            <a:off x="437536" y="2743790"/>
            <a:ext cx="8229600" cy="1261884"/>
          </a:xfrm>
        </p:spPr>
        <p:txBody>
          <a:bodyPr>
            <a:spAutoFit/>
          </a:bodyPr>
          <a:lstStyle/>
          <a:p>
            <a:r>
              <a:rPr lang="en-US" altLang="en-US" sz="2400" dirty="0">
                <a:ea typeface="ヒラギノ角ゴ Pro W3" charset="-128"/>
              </a:rPr>
              <a:t>Figure 5.3 illustrates that </a:t>
            </a:r>
            <a:r>
              <a:rPr lang="en-US" altLang="en-US" sz="2400" i="1" dirty="0">
                <a:ea typeface="ヒラギノ角ゴ Pro W3" charset="-128"/>
              </a:rPr>
              <a:t>PV</a:t>
            </a:r>
            <a:r>
              <a:rPr lang="en-US" altLang="en-US" sz="2400" dirty="0">
                <a:ea typeface="ヒラギノ角ゴ Pro W3" charset="-128"/>
              </a:rPr>
              <a:t> is lower if</a:t>
            </a:r>
          </a:p>
          <a:p>
            <a:pPr lvl="1"/>
            <a:r>
              <a:rPr lang="en-US" altLang="en-US" sz="2400" dirty="0">
                <a:ea typeface="ヒラギノ角ゴ Pro W3" charset="-128"/>
              </a:rPr>
              <a:t>Time period is longer, or</a:t>
            </a:r>
          </a:p>
          <a:p>
            <a:pPr lvl="1"/>
            <a:r>
              <a:rPr lang="en-US" altLang="en-US" sz="2400" dirty="0">
                <a:ea typeface="ヒラギノ角ゴ Pro W3" charset="-128"/>
              </a:rPr>
              <a:t>Interest rate is higher.</a:t>
            </a:r>
            <a:endParaRPr lang="en-US" sz="2400" dirty="0"/>
          </a:p>
        </p:txBody>
      </p:sp>
    </p:spTree>
    <p:extLst>
      <p:ext uri="{BB962C8B-B14F-4D97-AF65-F5344CB8AC3E}">
        <p14:creationId xmlns:p14="http://schemas.microsoft.com/office/powerpoint/2010/main" val="183796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Using Excel</a:t>
            </a:r>
            <a:endParaRPr lang="en-US" sz="3600" dirty="0">
              <a:latin typeface="+mj-lt"/>
            </a:endParaRPr>
          </a:p>
        </p:txBody>
      </p:sp>
      <p:sp>
        <p:nvSpPr>
          <p:cNvPr id="3" name="Content Placeholder 2"/>
          <p:cNvSpPr>
            <a:spLocks noGrp="1"/>
          </p:cNvSpPr>
          <p:nvPr>
            <p:ph idx="1"/>
          </p:nvPr>
        </p:nvSpPr>
        <p:spPr>
          <a:xfrm>
            <a:off x="427704" y="1216752"/>
            <a:ext cx="8229600" cy="369332"/>
          </a:xfrm>
        </p:spPr>
        <p:txBody>
          <a:bodyPr>
            <a:spAutoFit/>
          </a:bodyPr>
          <a:lstStyle/>
          <a:p>
            <a:r>
              <a:rPr lang="en-US" altLang="en-US" sz="2400" dirty="0">
                <a:ea typeface="ヒラギノ角ゴ Pro W3" charset="-128"/>
              </a:rPr>
              <a:t>Excel Function for </a:t>
            </a:r>
            <a:r>
              <a:rPr lang="en-US" altLang="en-US" sz="2400" i="1" dirty="0">
                <a:ea typeface="ヒラギノ角ゴ Pro W3" charset="-128"/>
              </a:rPr>
              <a:t>PV</a:t>
            </a:r>
            <a:r>
              <a:rPr lang="en-US" altLang="en-US" sz="2400" dirty="0">
                <a:ea typeface="ヒラギノ角ゴ Pro W3" charset="-128"/>
              </a:rPr>
              <a:t>: = </a:t>
            </a:r>
            <a:r>
              <a:rPr lang="en-US" altLang="en-US" sz="2400" i="1" dirty="0">
                <a:ea typeface="ヒラギノ角ゴ Pro W3" charset="-128"/>
              </a:rPr>
              <a:t>PV</a:t>
            </a:r>
            <a:r>
              <a:rPr lang="en-US" altLang="en-US" sz="2400" dirty="0">
                <a:ea typeface="ヒラギノ角ゴ Pro W3" charset="-128"/>
              </a:rPr>
              <a:t>(rate,nper,pmt,fv)</a:t>
            </a:r>
            <a:endParaRPr lang="en-US" sz="2400" dirty="0"/>
          </a:p>
        </p:txBody>
      </p:sp>
    </p:spTree>
    <p:extLst>
      <p:ext uri="{BB962C8B-B14F-4D97-AF65-F5344CB8AC3E}">
        <p14:creationId xmlns:p14="http://schemas.microsoft.com/office/powerpoint/2010/main" val="3979087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9664" y="2356371"/>
            <a:ext cx="7772400" cy="553998"/>
          </a:xfrm>
        </p:spPr>
        <p:txBody>
          <a:bodyPr>
            <a:spAutoFit/>
          </a:bodyPr>
          <a:lstStyle/>
          <a:p>
            <a:r>
              <a:rPr lang="en-US" dirty="0">
                <a:latin typeface="+mj-lt"/>
              </a:rPr>
              <a:t>Annuities</a:t>
            </a:r>
            <a:endParaRPr lang="en-US" b="0" dirty="0">
              <a:latin typeface="+mj-lt"/>
            </a:endParaRPr>
          </a:p>
        </p:txBody>
      </p:sp>
    </p:spTree>
    <p:extLst>
      <p:ext uri="{BB962C8B-B14F-4D97-AF65-F5344CB8AC3E}">
        <p14:creationId xmlns:p14="http://schemas.microsoft.com/office/powerpoint/2010/main" val="1742478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21844"/>
            <a:ext cx="8229600" cy="1097280"/>
          </a:xfrm>
        </p:spPr>
        <p:txBody>
          <a:bodyPr>
            <a:spAutoFit/>
          </a:bodyPr>
          <a:lstStyle/>
          <a:p>
            <a:r>
              <a:rPr lang="en-US" sz="3600" dirty="0">
                <a:latin typeface="+mj-lt"/>
              </a:rPr>
              <a:t>Using Timelines to Visualize Cash Flows</a:t>
            </a:r>
          </a:p>
        </p:txBody>
      </p:sp>
      <p:sp>
        <p:nvSpPr>
          <p:cNvPr id="3" name="Content Placeholder 2"/>
          <p:cNvSpPr>
            <a:spLocks noGrp="1"/>
          </p:cNvSpPr>
          <p:nvPr>
            <p:ph idx="1"/>
          </p:nvPr>
        </p:nvSpPr>
        <p:spPr>
          <a:xfrm>
            <a:off x="447368" y="1826336"/>
            <a:ext cx="8229600" cy="369332"/>
          </a:xfrm>
        </p:spPr>
        <p:txBody>
          <a:bodyPr>
            <a:spAutoFit/>
          </a:bodyPr>
          <a:lstStyle/>
          <a:p>
            <a:pPr marL="0" indent="0">
              <a:buNone/>
            </a:pPr>
            <a:r>
              <a:rPr lang="en-US" altLang="en-US" sz="2400" dirty="0">
                <a:ea typeface="ヒラギノ角ゴ Pro W3" charset="-128"/>
              </a:rPr>
              <a:t>Timeline of cash flows</a:t>
            </a:r>
          </a:p>
        </p:txBody>
      </p:sp>
      <p:pic>
        <p:nvPicPr>
          <p:cNvPr id="5" name="Picture 4" descr="The timeline shows the following cash flows for years 0 to 4:&#10;r equals 10 percent&#10;Year 0:  minus 100 (Today &amp; beginning of period 1)&#10;Year 1: 30&#10;Year 2: 20 (End of Period 2 &amp; beginning of Period 3)&#10;Year 3:  minus 10&#10;Year 4: 50 (End of Period 4 &amp; beginning of Period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847" y="2604697"/>
            <a:ext cx="8090307" cy="1915307"/>
          </a:xfrm>
          <a:prstGeom prst="rect">
            <a:avLst/>
          </a:prstGeom>
        </p:spPr>
      </p:pic>
    </p:spTree>
    <p:extLst>
      <p:ext uri="{BB962C8B-B14F-4D97-AF65-F5344CB8AC3E}">
        <p14:creationId xmlns:p14="http://schemas.microsoft.com/office/powerpoint/2010/main" val="3652395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414534"/>
            <a:ext cx="8229600" cy="553998"/>
          </a:xfrm>
        </p:spPr>
        <p:txBody>
          <a:bodyPr>
            <a:spAutoFit/>
          </a:bodyPr>
          <a:lstStyle/>
          <a:p>
            <a:r>
              <a:rPr lang="en-US" sz="3600" dirty="0">
                <a:latin typeface="+mj-lt"/>
              </a:rPr>
              <a:t>Annuities </a:t>
            </a:r>
            <a:endParaRPr lang="en-US" sz="2000" b="0" dirty="0">
              <a:latin typeface="+mj-lt"/>
            </a:endParaRPr>
          </a:p>
        </p:txBody>
      </p:sp>
      <p:sp>
        <p:nvSpPr>
          <p:cNvPr id="3" name="Content Placeholder 2"/>
          <p:cNvSpPr>
            <a:spLocks noGrp="1"/>
          </p:cNvSpPr>
          <p:nvPr>
            <p:ph idx="1"/>
          </p:nvPr>
        </p:nvSpPr>
        <p:spPr>
          <a:xfrm>
            <a:off x="437536" y="1216752"/>
            <a:ext cx="8229600" cy="1669688"/>
          </a:xfrm>
        </p:spPr>
        <p:txBody>
          <a:bodyPr>
            <a:spAutoFit/>
          </a:bodyPr>
          <a:lstStyle/>
          <a:p>
            <a:r>
              <a:rPr lang="en-US" altLang="en-US" sz="2400" dirty="0">
                <a:ea typeface="ヒラギノ角ゴ Pro W3" charset="-128"/>
              </a:rPr>
              <a:t>An annuity is a series of equal dollar payments for a specified number of years.</a:t>
            </a:r>
          </a:p>
          <a:p>
            <a:r>
              <a:rPr lang="en-US" altLang="en-US" sz="2400" b="1" dirty="0">
                <a:ea typeface="ヒラギノ角ゴ Pro W3" charset="-128"/>
              </a:rPr>
              <a:t>Ordinary annuity</a:t>
            </a:r>
            <a:r>
              <a:rPr lang="en-US" altLang="en-US" sz="2400" dirty="0">
                <a:ea typeface="ヒラギノ角ゴ Pro W3" charset="-128"/>
              </a:rPr>
              <a:t> payments occur at the end of each period.</a:t>
            </a:r>
            <a:endParaRPr lang="en-US" sz="2400" dirty="0"/>
          </a:p>
        </p:txBody>
      </p:sp>
    </p:spTree>
    <p:extLst>
      <p:ext uri="{BB962C8B-B14F-4D97-AF65-F5344CB8AC3E}">
        <p14:creationId xmlns:p14="http://schemas.microsoft.com/office/powerpoint/2010/main" val="2209998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FV of Annuity</a:t>
            </a:r>
            <a:endParaRPr lang="en-US" sz="3600" dirty="0">
              <a:latin typeface="+mj-lt"/>
            </a:endParaRPr>
          </a:p>
        </p:txBody>
      </p:sp>
      <p:sp>
        <p:nvSpPr>
          <p:cNvPr id="3" name="Content Placeholder 2"/>
          <p:cNvSpPr>
            <a:spLocks noGrp="1"/>
          </p:cNvSpPr>
          <p:nvPr>
            <p:ph idx="1"/>
          </p:nvPr>
        </p:nvSpPr>
        <p:spPr>
          <a:xfrm>
            <a:off x="447368" y="1216752"/>
            <a:ext cx="8229600" cy="1669688"/>
          </a:xfrm>
        </p:spPr>
        <p:txBody>
          <a:bodyPr>
            <a:spAutoFit/>
          </a:bodyPr>
          <a:lstStyle/>
          <a:p>
            <a:pPr marL="0" indent="0">
              <a:buNone/>
            </a:pPr>
            <a:r>
              <a:rPr lang="en-US" altLang="en-US" sz="2400" b="0" dirty="0">
                <a:ea typeface="ヒラギノ角ゴ Pro W3" charset="-128"/>
              </a:rPr>
              <a:t>Compound Annuity</a:t>
            </a:r>
            <a:endParaRPr lang="en-US" altLang="en-US" sz="2400" b="0" dirty="0"/>
          </a:p>
          <a:p>
            <a:r>
              <a:rPr lang="en-US" altLang="en-US" sz="2400" dirty="0">
                <a:ea typeface="ヒラギノ角ゴ Pro W3" charset="-128"/>
              </a:rPr>
              <a:t>Depositing or investing an equal sum of money at the end of each year for a certain number of years and allowing it to grow</a:t>
            </a:r>
            <a:endParaRPr lang="en-US" altLang="en-US" sz="2400" b="1" dirty="0">
              <a:ea typeface="ヒラギノ角ゴ Pro W3" charset="-128"/>
            </a:endParaRPr>
          </a:p>
        </p:txBody>
      </p:sp>
    </p:spTree>
    <p:extLst>
      <p:ext uri="{BB962C8B-B14F-4D97-AF65-F5344CB8AC3E}">
        <p14:creationId xmlns:p14="http://schemas.microsoft.com/office/powerpoint/2010/main" val="976394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FV Annuity Example</a:t>
            </a:r>
            <a:endParaRPr lang="en-US" sz="3600" dirty="0">
              <a:latin typeface="+mj-lt"/>
            </a:endParaRPr>
          </a:p>
        </p:txBody>
      </p:sp>
      <p:sp>
        <p:nvSpPr>
          <p:cNvPr id="3" name="Content Placeholder 2"/>
          <p:cNvSpPr>
            <a:spLocks noGrp="1"/>
          </p:cNvSpPr>
          <p:nvPr>
            <p:ph idx="1"/>
          </p:nvPr>
        </p:nvSpPr>
        <p:spPr>
          <a:xfrm>
            <a:off x="457200" y="1206921"/>
            <a:ext cx="8229600" cy="738664"/>
          </a:xfrm>
        </p:spPr>
        <p:txBody>
          <a:bodyPr>
            <a:spAutoFit/>
          </a:bodyPr>
          <a:lstStyle/>
          <a:p>
            <a:pPr marL="0" indent="0">
              <a:buNone/>
            </a:pPr>
            <a:r>
              <a:rPr lang="en-US" altLang="en-US" sz="2400" dirty="0">
                <a:ea typeface="ヒラギノ角ゴ Pro W3" charset="-128"/>
              </a:rPr>
              <a:t>What will be the </a:t>
            </a:r>
            <a:r>
              <a:rPr lang="en-US" altLang="en-US" sz="2400" b="1" dirty="0">
                <a:ea typeface="ヒラギノ角ゴ Pro W3" charset="-128"/>
              </a:rPr>
              <a:t>FV</a:t>
            </a:r>
            <a:r>
              <a:rPr lang="en-US" altLang="en-US" sz="2400" dirty="0">
                <a:ea typeface="ヒラギノ角ゴ Pro W3" charset="-128"/>
              </a:rPr>
              <a:t> of a 5-year, $500 annuity compounded at 6%?</a:t>
            </a:r>
            <a:endParaRPr lang="en-US" sz="2400" dirty="0"/>
          </a:p>
        </p:txBody>
      </p:sp>
      <p:graphicFrame>
        <p:nvGraphicFramePr>
          <p:cNvPr id="4" name="Object 3" descr="The equation is as follows: &#10;PV equals U.S. dollars 500 open parens 1 plus 0.06 close parens to the power 4 plus U.S. dollars 500 open parens 1 plus 0.06 close parens to the power 3 plus U.S. dollars 500 open parens 1 plus 0.06 close parens to the power 2 plus U.S. dollars 500 open parens 1.262 close parens plus U.S. dollars 500 open parens 1.191 close parens plus U.S. dollars 500 open parens 1.124 close parens plus U.S. dollars 500 open parens 1.090 close parens plus U.S. dollars 500 equals U.S. dollars 631.00 plus U.S. dollars 595.5 plus U.S. dollars 562.00 plus U.S. dollars 530 plus U.S. dollars 500 equals U.S. dollars 2,818.50."/>
          <p:cNvGraphicFramePr>
            <a:graphicFrameLocks noChangeAspect="1"/>
          </p:cNvGraphicFramePr>
          <p:nvPr>
            <p:extLst>
              <p:ext uri="{D42A27DB-BD31-4B8C-83A1-F6EECF244321}">
                <p14:modId xmlns:p14="http://schemas.microsoft.com/office/powerpoint/2010/main" val="2440225223"/>
              </p:ext>
            </p:extLst>
          </p:nvPr>
        </p:nvGraphicFramePr>
        <p:xfrm>
          <a:off x="617538" y="2178050"/>
          <a:ext cx="8026400" cy="1858963"/>
        </p:xfrm>
        <a:graphic>
          <a:graphicData uri="http://schemas.openxmlformats.org/presentationml/2006/ole">
            <mc:AlternateContent xmlns:mc="http://schemas.openxmlformats.org/markup-compatibility/2006">
              <mc:Choice xmlns:v="urn:schemas-microsoft-com:vml" Requires="v">
                <p:oleObj name="Equation" r:id="rId2" imgW="4178160" imgH="965160" progId="">
                  <p:embed/>
                </p:oleObj>
              </mc:Choice>
              <mc:Fallback>
                <p:oleObj name="Equation" r:id="rId2" imgW="4178160" imgH="965160" progId="">
                  <p:embed/>
                  <p:pic>
                    <p:nvPicPr>
                      <p:cNvPr id="0" name="Picture 677" descr="The equation is as follows: &#10;PV equals U.S. dollars 500 open parens 1 plus 0.06 close parens to the power 4 plus U.S. dollars 500 open parens 1 plus 0.06 close parens to the power 3 plus U.S. dollars 500 open parens 1 plus 0.06 close parens to the power 2 plus U.S. dollars 500 open parens 1.262 close parens plus U.S. dollars 500 open parens 1.191 close parens plus U.S. dollars 500 open parens 1.124 close parens plus U.S. dollars 500 open parens 1.090 close parens plus U.S. dollars 500 equals U.S. dollars 631.00 plus U.S. dollars 595.5 plus U.S. dollars 562.00 plus U.S. dollars 530 plus U.S. dollars 500 equals U.S. dollars 2,818.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538" y="2178050"/>
                        <a:ext cx="8026400" cy="185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484846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1844"/>
            <a:ext cx="8229600" cy="1097280"/>
          </a:xfrm>
        </p:spPr>
        <p:txBody>
          <a:bodyPr>
            <a:spAutoFit/>
          </a:bodyPr>
          <a:lstStyle/>
          <a:p>
            <a:r>
              <a:rPr lang="en-US" sz="3600" dirty="0">
                <a:latin typeface="+mj-lt"/>
              </a:rPr>
              <a:t>Table 5.1 Growth of a 5-Year, $500 Annuity Compounded at 6 Percent</a:t>
            </a:r>
          </a:p>
        </p:txBody>
      </p:sp>
      <p:pic>
        <p:nvPicPr>
          <p:cNvPr id="23554" name="Picture 2" descr="The table contains a timeline that shows the following dollar deposits for years 0 to 5:&#10;r equals 6 percent&#10;Year 0: &#10;Year 1: dollar 500 (grows to dollar 631.00 over life of the annuity)&#10;Year 2: dollar 500 (grows to dollar 595.50 over life of the annuity)&#10;Year 3: dollar 500 (grows to dollar 562.00 over life of the annuity)&#10;Year 4: dollar 500 (grows to dollar 530.00 over life of the annuity) &#10;Year 5: dollar 500&#10;Future value of the annuity at year 5 (sum of all the deposits plus accumulated interest): dollar 2,818.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089" y="1973122"/>
            <a:ext cx="8127311" cy="2217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0108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50" y="416855"/>
            <a:ext cx="8229600" cy="1097280"/>
          </a:xfrm>
        </p:spPr>
        <p:txBody>
          <a:bodyPr>
            <a:spAutoFit/>
          </a:bodyPr>
          <a:lstStyle/>
          <a:p>
            <a:r>
              <a:rPr lang="en-US" sz="3600" dirty="0">
                <a:latin typeface="+mj-lt"/>
              </a:rPr>
              <a:t>FV of an Annuity – Using the Mathematical Formulas </a:t>
            </a:r>
            <a:r>
              <a:rPr lang="en-US" sz="2800" dirty="0">
                <a:latin typeface="+mj-lt"/>
              </a:rPr>
              <a:t>(1 of 2)</a:t>
            </a:r>
          </a:p>
        </p:txBody>
      </p:sp>
      <p:sp>
        <p:nvSpPr>
          <p:cNvPr id="4" name="Content Placeholder 3"/>
          <p:cNvSpPr>
            <a:spLocks noGrp="1"/>
          </p:cNvSpPr>
          <p:nvPr>
            <p:ph idx="1"/>
          </p:nvPr>
        </p:nvSpPr>
        <p:spPr>
          <a:xfrm>
            <a:off x="449496" y="2819400"/>
            <a:ext cx="8229600" cy="2454518"/>
          </a:xfrm>
        </p:spPr>
        <p:txBody>
          <a:bodyPr>
            <a:spAutoFit/>
          </a:bodyPr>
          <a:lstStyle/>
          <a:p>
            <a:pPr marL="0" indent="0">
              <a:buNone/>
            </a:pPr>
            <a:r>
              <a:rPr lang="en-US" altLang="en-US" sz="2400" i="1" dirty="0">
                <a:ea typeface="ヒラギノ角ゴ Pro W3" charset="-128"/>
              </a:rPr>
              <a:t>FV</a:t>
            </a:r>
            <a:r>
              <a:rPr lang="en-US" altLang="en-US" sz="2400" i="1" baseline="-25000" dirty="0">
                <a:ea typeface="ヒラギノ角ゴ Pro W3" charset="-128"/>
              </a:rPr>
              <a:t>n</a:t>
            </a:r>
            <a:r>
              <a:rPr lang="en-US" altLang="en-US" sz="2400" i="1" dirty="0">
                <a:ea typeface="ヒラギノ角ゴ Pro W3" charset="-128"/>
              </a:rPr>
              <a:t> =</a:t>
            </a:r>
            <a:r>
              <a:rPr lang="en-US" altLang="en-US" sz="2400" baseline="-25000" dirty="0">
                <a:ea typeface="ヒラギノ角ゴ Pro W3" charset="-128"/>
              </a:rPr>
              <a:t> </a:t>
            </a:r>
            <a:r>
              <a:rPr lang="en-US" altLang="en-US" sz="2400" dirty="0">
                <a:ea typeface="ヒラギノ角ゴ Pro W3" charset="-128"/>
              </a:rPr>
              <a:t>the future of an annuity at the end of the </a:t>
            </a:r>
            <a:r>
              <a:rPr lang="en-US" altLang="en-US" sz="2400" i="1" dirty="0">
                <a:ea typeface="ヒラギノ角ゴ Pro W3" charset="-128"/>
              </a:rPr>
              <a:t>n</a:t>
            </a:r>
            <a:r>
              <a:rPr lang="en-US" altLang="en-US" sz="2400" dirty="0">
                <a:ea typeface="ヒラギノ角ゴ Pro W3" charset="-128"/>
              </a:rPr>
              <a:t>th year</a:t>
            </a:r>
            <a:endParaRPr lang="en-US" altLang="en-US" sz="2400" i="1" dirty="0">
              <a:ea typeface="ヒラギノ角ゴ Pro W3" charset="-128"/>
            </a:endParaRPr>
          </a:p>
          <a:p>
            <a:pPr marL="0" indent="0">
              <a:buNone/>
            </a:pPr>
            <a:r>
              <a:rPr lang="en-US" altLang="en-US" sz="2400" i="1" dirty="0">
                <a:ea typeface="ヒラギノ角ゴ Pro W3" charset="-128"/>
              </a:rPr>
              <a:t>PMT = </a:t>
            </a:r>
            <a:r>
              <a:rPr lang="en-US" altLang="en-US" sz="2400" dirty="0">
                <a:ea typeface="ヒラギノ角ゴ Pro W3" charset="-128"/>
              </a:rPr>
              <a:t>the annuity payment deposited or received at the end of each year</a:t>
            </a:r>
          </a:p>
          <a:p>
            <a:pPr marL="0" indent="0">
              <a:buNone/>
            </a:pPr>
            <a:r>
              <a:rPr lang="en-US" altLang="en-US" sz="2400" i="1" dirty="0">
                <a:ea typeface="ヒラギノ角ゴ Pro W3" charset="-128"/>
              </a:rPr>
              <a:t>r</a:t>
            </a:r>
            <a:r>
              <a:rPr lang="en-US" altLang="en-US" sz="2400" dirty="0">
                <a:ea typeface="ヒラギノ角ゴ Pro W3" charset="-128"/>
              </a:rPr>
              <a:t> </a:t>
            </a:r>
            <a:r>
              <a:rPr lang="en-US" altLang="en-US" sz="2400" i="1" dirty="0">
                <a:ea typeface="ヒラギノ角ゴ Pro W3" charset="-128"/>
              </a:rPr>
              <a:t>= </a:t>
            </a:r>
            <a:r>
              <a:rPr lang="en-US" altLang="en-US" sz="2400" dirty="0">
                <a:ea typeface="ヒラギノ角ゴ Pro W3" charset="-128"/>
              </a:rPr>
              <a:t>the annual interest (or discount) rate</a:t>
            </a:r>
          </a:p>
          <a:p>
            <a:pPr marL="0" indent="0">
              <a:buNone/>
            </a:pPr>
            <a:r>
              <a:rPr lang="en-US" altLang="en-US" sz="2400" i="1" dirty="0">
                <a:ea typeface="ヒラギノ角ゴ Pro W3" charset="-128"/>
              </a:rPr>
              <a:t>n = </a:t>
            </a:r>
            <a:r>
              <a:rPr lang="en-US" altLang="en-US" sz="2400" dirty="0">
                <a:ea typeface="ヒラギノ角ゴ Pro W3" charset="-128"/>
              </a:rPr>
              <a:t>the number of years</a:t>
            </a:r>
            <a:endParaRPr lang="en-IN" sz="2400" dirty="0"/>
          </a:p>
        </p:txBody>
      </p:sp>
      <p:graphicFrame>
        <p:nvGraphicFramePr>
          <p:cNvPr id="7" name="Object 6" descr="An image shows an equation as follows: FV sub n equals PMT open bracket open parens 1 plus r close parens power n minus the fraction 1 by r close bracket."/>
          <p:cNvGraphicFramePr>
            <a:graphicFrameLocks noChangeAspect="1"/>
          </p:cNvGraphicFramePr>
          <p:nvPr>
            <p:extLst>
              <p:ext uri="{D42A27DB-BD31-4B8C-83A1-F6EECF244321}">
                <p14:modId xmlns:p14="http://schemas.microsoft.com/office/powerpoint/2010/main" val="4001500948"/>
              </p:ext>
            </p:extLst>
          </p:nvPr>
        </p:nvGraphicFramePr>
        <p:xfrm>
          <a:off x="3076575" y="1708150"/>
          <a:ext cx="3579813" cy="962025"/>
        </p:xfrm>
        <a:graphic>
          <a:graphicData uri="http://schemas.openxmlformats.org/presentationml/2006/ole">
            <mc:AlternateContent xmlns:mc="http://schemas.openxmlformats.org/markup-compatibility/2006">
              <mc:Choice xmlns:v="urn:schemas-microsoft-com:vml" Requires="v">
                <p:oleObj name="Equation" r:id="rId2" imgW="1612800" imgH="431640" progId="">
                  <p:embed/>
                </p:oleObj>
              </mc:Choice>
              <mc:Fallback>
                <p:oleObj name="Equation" r:id="rId2" imgW="1612800" imgH="431640" progId="">
                  <p:embed/>
                  <p:pic>
                    <p:nvPicPr>
                      <p:cNvPr id="0" name="Picture 1254" descr="An image shows an equation as follows: FV sub n equals PMT open bracket open parens 1 plus r close parens power n minus the fraction 1 by r close brack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6575" y="1708150"/>
                        <a:ext cx="3579813" cy="962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49142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942" y="417082"/>
            <a:ext cx="8229600" cy="1097280"/>
          </a:xfrm>
        </p:spPr>
        <p:txBody>
          <a:bodyPr>
            <a:spAutoFit/>
          </a:bodyPr>
          <a:lstStyle/>
          <a:p>
            <a:r>
              <a:rPr lang="en-US" sz="3600" dirty="0">
                <a:latin typeface="+mj-lt"/>
              </a:rPr>
              <a:t>FV of an Annuity – Using the Mathematical Formulas </a:t>
            </a:r>
            <a:r>
              <a:rPr lang="en-US" sz="2800" dirty="0">
                <a:latin typeface="+mj-lt"/>
              </a:rPr>
              <a:t>(2 of 2)</a:t>
            </a:r>
          </a:p>
        </p:txBody>
      </p:sp>
      <p:sp>
        <p:nvSpPr>
          <p:cNvPr id="3" name="Content Placeholder 2"/>
          <p:cNvSpPr>
            <a:spLocks noGrp="1"/>
          </p:cNvSpPr>
          <p:nvPr>
            <p:ph idx="1"/>
          </p:nvPr>
        </p:nvSpPr>
        <p:spPr>
          <a:xfrm>
            <a:off x="437536" y="1902537"/>
            <a:ext cx="8229600" cy="738664"/>
          </a:xfrm>
        </p:spPr>
        <p:txBody>
          <a:bodyPr>
            <a:spAutoFit/>
          </a:bodyPr>
          <a:lstStyle/>
          <a:p>
            <a:r>
              <a:rPr lang="en-US" altLang="en-US" sz="2400" dirty="0">
                <a:ea typeface="ヒラギノ角ゴ Pro W3" charset="-128"/>
              </a:rPr>
              <a:t>What will $500 deposited in the bank every year for 5 years at 6% be worth?</a:t>
            </a:r>
            <a:endParaRPr lang="en-US" sz="2400" dirty="0"/>
          </a:p>
        </p:txBody>
      </p:sp>
      <p:sp>
        <p:nvSpPr>
          <p:cNvPr id="4" name="Content Placeholder 3"/>
          <p:cNvSpPr>
            <a:spLocks noGrp="1"/>
          </p:cNvSpPr>
          <p:nvPr>
            <p:ph idx="13"/>
          </p:nvPr>
        </p:nvSpPr>
        <p:spPr>
          <a:xfrm>
            <a:off x="437536" y="3276600"/>
            <a:ext cx="172064" cy="369332"/>
          </a:xfrm>
        </p:spPr>
        <p:txBody>
          <a:bodyPr wrap="square">
            <a:spAutoFit/>
          </a:bodyPr>
          <a:lstStyle/>
          <a:p>
            <a:r>
              <a:rPr lang="en-IN" sz="2400" dirty="0"/>
              <a:t>​</a:t>
            </a:r>
          </a:p>
        </p:txBody>
      </p:sp>
      <p:graphicFrame>
        <p:nvGraphicFramePr>
          <p:cNvPr id="7" name="Object 6" descr="The equation is as follows: &#10;• FV sub n equals PMT open bracket the fraction 1 plus r power n minus 1 by r close bracket.&#10;• Equals U.S. dollars 500 times 5.637.&#10;• Equals U.S. dollars 2,818.50."/>
          <p:cNvGraphicFramePr>
            <a:graphicFrameLocks noChangeAspect="1"/>
          </p:cNvGraphicFramePr>
          <p:nvPr>
            <p:extLst>
              <p:ext uri="{D42A27DB-BD31-4B8C-83A1-F6EECF244321}">
                <p14:modId xmlns:p14="http://schemas.microsoft.com/office/powerpoint/2010/main" val="4270333404"/>
              </p:ext>
            </p:extLst>
          </p:nvPr>
        </p:nvGraphicFramePr>
        <p:xfrm>
          <a:off x="741363" y="2932113"/>
          <a:ext cx="3257550" cy="2214562"/>
        </p:xfrm>
        <a:graphic>
          <a:graphicData uri="http://schemas.openxmlformats.org/presentationml/2006/ole">
            <mc:AlternateContent xmlns:mc="http://schemas.openxmlformats.org/markup-compatibility/2006">
              <mc:Choice xmlns:v="urn:schemas-microsoft-com:vml" Requires="v">
                <p:oleObj name="Equation" r:id="rId2" imgW="1688760" imgH="1143000" progId="">
                  <p:embed/>
                </p:oleObj>
              </mc:Choice>
              <mc:Fallback>
                <p:oleObj name="Equation" r:id="rId2" imgW="1688760" imgH="1143000" progId="">
                  <p:embed/>
                  <p:pic>
                    <p:nvPicPr>
                      <p:cNvPr id="0" name="Picture 1249" descr="The equation is as follows: &#10;• FV sub n equals PMT open bracket the fraction 1 plus r power n minus 1 by r close bracket.&#10;• Equals U.S. dollars 500 times 5.637.&#10;• Equals U.S. dollars 2,818.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363" y="2932113"/>
                        <a:ext cx="3257550" cy="2214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90665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7195"/>
            <a:ext cx="8229600" cy="1097280"/>
          </a:xfrm>
        </p:spPr>
        <p:txBody>
          <a:bodyPr wrap="square">
            <a:spAutoFit/>
          </a:bodyPr>
          <a:lstStyle/>
          <a:p>
            <a:r>
              <a:rPr lang="en-US" altLang="en-US" sz="3600" dirty="0">
                <a:latin typeface="+mj-lt"/>
                <a:ea typeface="ヒラギノ角ゴ Pro W3" charset="-128"/>
              </a:rPr>
              <a:t>FV of Annuity: Changing PMT, N, and r </a:t>
            </a:r>
            <a:r>
              <a:rPr lang="en-US" altLang="en-US" sz="2800" dirty="0">
                <a:latin typeface="+mj-lt"/>
                <a:ea typeface="ヒラギノ角ゴ Pro W3" charset="-128"/>
              </a:rPr>
              <a:t>(1 of 2)</a:t>
            </a:r>
            <a:endParaRPr lang="en-US" sz="2800" dirty="0">
              <a:latin typeface="+mj-lt"/>
            </a:endParaRPr>
          </a:p>
        </p:txBody>
      </p:sp>
      <p:sp>
        <p:nvSpPr>
          <p:cNvPr id="4" name="Content Placeholder 3"/>
          <p:cNvSpPr>
            <a:spLocks noGrp="1"/>
          </p:cNvSpPr>
          <p:nvPr>
            <p:ph idx="1"/>
          </p:nvPr>
        </p:nvSpPr>
        <p:spPr>
          <a:xfrm>
            <a:off x="428625" y="1905001"/>
            <a:ext cx="8229600" cy="738664"/>
          </a:xfrm>
        </p:spPr>
        <p:txBody>
          <a:bodyPr>
            <a:spAutoFit/>
          </a:bodyPr>
          <a:lstStyle/>
          <a:p>
            <a:pPr marL="342900" indent="-342900">
              <a:buFont typeface="+mj-lt"/>
              <a:buAutoNum type="arabicPeriod"/>
            </a:pPr>
            <a:r>
              <a:rPr lang="en-US" altLang="en-US" sz="2400" dirty="0">
                <a:ea typeface="ヒラギノ角ゴ Pro W3" charset="-128"/>
              </a:rPr>
              <a:t>What will $5,000 deposited annually for 50 years be worth at 7%?</a:t>
            </a:r>
            <a:endParaRPr lang="en-IN" sz="2400" dirty="0"/>
          </a:p>
        </p:txBody>
      </p:sp>
      <p:sp>
        <p:nvSpPr>
          <p:cNvPr id="5" name="Content Placeholder 4"/>
          <p:cNvSpPr>
            <a:spLocks noGrp="1"/>
          </p:cNvSpPr>
          <p:nvPr>
            <p:ph idx="13"/>
          </p:nvPr>
        </p:nvSpPr>
        <p:spPr>
          <a:xfrm>
            <a:off x="428625" y="2714625"/>
            <a:ext cx="8229600" cy="815608"/>
          </a:xfrm>
        </p:spPr>
        <p:txBody>
          <a:bodyPr>
            <a:spAutoFit/>
          </a:bodyPr>
          <a:lstStyle/>
          <a:p>
            <a:pPr marL="741600" lvl="1" indent="-284400">
              <a:buFont typeface="Arial" panose="020B0604020202020204" pitchFamily="34" charset="0"/>
              <a:buChar char="−"/>
            </a:pPr>
            <a:r>
              <a:rPr lang="en-US" altLang="en-US" sz="2400" i="1" dirty="0">
                <a:ea typeface="ヒラギノ角ゴ Pro W3" charset="-128"/>
              </a:rPr>
              <a:t>FV =</a:t>
            </a:r>
            <a:r>
              <a:rPr lang="en-US" altLang="en-US" sz="2400" dirty="0">
                <a:ea typeface="ヒラギノ角ゴ Pro W3" charset="-128"/>
              </a:rPr>
              <a:t> $2,032,644 </a:t>
            </a:r>
          </a:p>
          <a:p>
            <a:pPr marL="741600" lvl="1" indent="-284400">
              <a:buFont typeface="Arial" panose="020B0604020202020204" pitchFamily="34" charset="0"/>
              <a:buChar char="−"/>
            </a:pPr>
            <a:r>
              <a:rPr lang="en-US" altLang="en-US" sz="2400" dirty="0">
                <a:ea typeface="ヒラギノ角ゴ Pro W3" charset="-128"/>
              </a:rPr>
              <a:t>Contribution = $250,000 (= 5000×50)</a:t>
            </a:r>
            <a:endParaRPr lang="en-IN" sz="2400" dirty="0"/>
          </a:p>
        </p:txBody>
      </p:sp>
      <p:sp>
        <p:nvSpPr>
          <p:cNvPr id="6" name="Content Placeholder 5"/>
          <p:cNvSpPr>
            <a:spLocks noGrp="1"/>
          </p:cNvSpPr>
          <p:nvPr>
            <p:ph idx="14"/>
          </p:nvPr>
        </p:nvSpPr>
        <p:spPr>
          <a:xfrm>
            <a:off x="428625" y="3708767"/>
            <a:ext cx="8229600" cy="369332"/>
          </a:xfrm>
        </p:spPr>
        <p:txBody>
          <a:bodyPr>
            <a:spAutoFit/>
          </a:bodyPr>
          <a:lstStyle/>
          <a:p>
            <a:pPr marL="342900" indent="-342900">
              <a:buFont typeface="+mj-lt"/>
              <a:buAutoNum type="arabicPeriod" startAt="2"/>
            </a:pPr>
            <a:r>
              <a:rPr lang="en-US" altLang="en-US" sz="2400" b="1" i="1" dirty="0">
                <a:ea typeface="ヒラギノ角ゴ Pro W3" charset="-128"/>
              </a:rPr>
              <a:t>Change PMT</a:t>
            </a:r>
            <a:r>
              <a:rPr lang="en-US" altLang="en-US" sz="2400" dirty="0">
                <a:ea typeface="ヒラギノ角ゴ Pro W3" charset="-128"/>
              </a:rPr>
              <a:t> = $6,000 for 50 years at 7%</a:t>
            </a:r>
          </a:p>
        </p:txBody>
      </p:sp>
      <p:sp>
        <p:nvSpPr>
          <p:cNvPr id="7" name="Content Placeholder 6"/>
          <p:cNvSpPr>
            <a:spLocks noGrp="1"/>
          </p:cNvSpPr>
          <p:nvPr>
            <p:ph idx="15"/>
          </p:nvPr>
        </p:nvSpPr>
        <p:spPr>
          <a:xfrm>
            <a:off x="428625" y="4162425"/>
            <a:ext cx="8229600" cy="815608"/>
          </a:xfrm>
        </p:spPr>
        <p:txBody>
          <a:bodyPr>
            <a:spAutoFit/>
          </a:bodyPr>
          <a:lstStyle/>
          <a:p>
            <a:pPr marL="741600" lvl="1" indent="-284400">
              <a:buFont typeface="Arial" panose="020B0604020202020204" pitchFamily="34" charset="0"/>
              <a:buChar char="−"/>
            </a:pPr>
            <a:r>
              <a:rPr lang="en-US" altLang="en-US" sz="2400" i="1" dirty="0">
                <a:ea typeface="ヒラギノ角ゴ Pro W3" charset="-128"/>
              </a:rPr>
              <a:t>FV</a:t>
            </a:r>
            <a:r>
              <a:rPr lang="en-US" altLang="en-US" sz="2400" dirty="0">
                <a:ea typeface="ヒラギノ角ゴ Pro W3" charset="-128"/>
              </a:rPr>
              <a:t> = $2,439,173</a:t>
            </a:r>
          </a:p>
          <a:p>
            <a:pPr marL="741600" lvl="1" indent="-284400">
              <a:buFont typeface="Arial" panose="020B0604020202020204" pitchFamily="34" charset="0"/>
              <a:buChar char="−"/>
            </a:pPr>
            <a:r>
              <a:rPr lang="en-US" altLang="en-US" sz="2400" dirty="0">
                <a:ea typeface="ヒラギノ角ゴ Pro W3" charset="-128"/>
              </a:rPr>
              <a:t>Contribution = $300,000 (= 6000×50)</a:t>
            </a:r>
            <a:endParaRPr lang="en-IN" sz="2400" dirty="0"/>
          </a:p>
        </p:txBody>
      </p:sp>
    </p:spTree>
    <p:extLst>
      <p:ext uri="{BB962C8B-B14F-4D97-AF65-F5344CB8AC3E}">
        <p14:creationId xmlns:p14="http://schemas.microsoft.com/office/powerpoint/2010/main" val="3091530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5397"/>
            <a:ext cx="8229600" cy="1097280"/>
          </a:xfrm>
        </p:spPr>
        <p:txBody>
          <a:bodyPr wrap="square">
            <a:spAutoFit/>
          </a:bodyPr>
          <a:lstStyle/>
          <a:p>
            <a:r>
              <a:rPr lang="en-US" altLang="en-US" sz="3600" dirty="0">
                <a:latin typeface="+mj-lt"/>
                <a:ea typeface="ヒラギノ角ゴ Pro W3" charset="-128"/>
              </a:rPr>
              <a:t>FV of Annuity: Changing PMT, N, and r </a:t>
            </a:r>
            <a:r>
              <a:rPr lang="en-US" altLang="en-US" sz="2800" dirty="0">
                <a:latin typeface="+mj-lt"/>
                <a:ea typeface="ヒラギノ角ゴ Pro W3" charset="-128"/>
              </a:rPr>
              <a:t>(2 of 2)</a:t>
            </a:r>
            <a:endParaRPr lang="en-US" sz="2800" dirty="0">
              <a:latin typeface="+mj-lt"/>
            </a:endParaRPr>
          </a:p>
        </p:txBody>
      </p:sp>
      <p:sp>
        <p:nvSpPr>
          <p:cNvPr id="3" name="Content Placeholder 2"/>
          <p:cNvSpPr>
            <a:spLocks noGrp="1"/>
          </p:cNvSpPr>
          <p:nvPr>
            <p:ph idx="1"/>
          </p:nvPr>
        </p:nvSpPr>
        <p:spPr>
          <a:xfrm>
            <a:off x="447675" y="1900416"/>
            <a:ext cx="8229600" cy="1261884"/>
          </a:xfrm>
        </p:spPr>
        <p:txBody>
          <a:bodyPr>
            <a:spAutoFit/>
          </a:bodyPr>
          <a:lstStyle/>
          <a:p>
            <a:pPr marL="0" indent="0">
              <a:buNone/>
            </a:pPr>
            <a:r>
              <a:rPr lang="en-US" altLang="en-US" sz="2400" dirty="0">
                <a:solidFill>
                  <a:srgbClr val="007FA3"/>
                </a:solidFill>
                <a:ea typeface="ヒラギノ角ゴ Pro W3" charset="-128"/>
              </a:rPr>
              <a:t>3. </a:t>
            </a:r>
            <a:r>
              <a:rPr lang="en-US" altLang="en-US" sz="2400" b="1" dirty="0">
                <a:ea typeface="ヒラギノ角ゴ Pro W3" charset="-128"/>
              </a:rPr>
              <a:t>Change time</a:t>
            </a:r>
            <a:r>
              <a:rPr lang="en-US" altLang="en-US" sz="2400" dirty="0">
                <a:ea typeface="ヒラギノ角ゴ Pro W3" charset="-128"/>
              </a:rPr>
              <a:t> = 60 years, $6,000 at 7%</a:t>
            </a:r>
          </a:p>
          <a:p>
            <a:pPr marL="741600" lvl="1" indent="-284400">
              <a:buFont typeface="Arial" panose="020B0604020202020204" pitchFamily="34" charset="0"/>
              <a:buChar char="−"/>
            </a:pPr>
            <a:r>
              <a:rPr lang="en-US" altLang="en-US" sz="2400" i="1" dirty="0">
                <a:ea typeface="ヒラギノ角ゴ Pro W3" charset="-128"/>
              </a:rPr>
              <a:t>FV</a:t>
            </a:r>
            <a:r>
              <a:rPr lang="en-US" altLang="en-US" sz="2400" dirty="0">
                <a:ea typeface="ヒラギノ角ゴ Pro W3" charset="-128"/>
              </a:rPr>
              <a:t> = $4,881,122 </a:t>
            </a:r>
          </a:p>
          <a:p>
            <a:pPr marL="741600" lvl="1" indent="-284400">
              <a:buFont typeface="Arial" panose="020B0604020202020204" pitchFamily="34" charset="0"/>
              <a:buChar char="−"/>
            </a:pPr>
            <a:r>
              <a:rPr lang="en-US" altLang="en-US" sz="2400" dirty="0">
                <a:ea typeface="ヒラギノ角ゴ Pro W3" charset="-128"/>
              </a:rPr>
              <a:t>Contribution = $360,000 (= 6000×60)</a:t>
            </a:r>
          </a:p>
        </p:txBody>
      </p:sp>
      <p:sp>
        <p:nvSpPr>
          <p:cNvPr id="4" name="Content Placeholder 3"/>
          <p:cNvSpPr>
            <a:spLocks noGrp="1"/>
          </p:cNvSpPr>
          <p:nvPr>
            <p:ph idx="13"/>
          </p:nvPr>
        </p:nvSpPr>
        <p:spPr>
          <a:xfrm>
            <a:off x="447675" y="3348216"/>
            <a:ext cx="8229600" cy="1261884"/>
          </a:xfrm>
        </p:spPr>
        <p:txBody>
          <a:bodyPr>
            <a:spAutoFit/>
          </a:bodyPr>
          <a:lstStyle/>
          <a:p>
            <a:pPr marL="0" indent="0">
              <a:buNone/>
            </a:pPr>
            <a:r>
              <a:rPr lang="en-US" altLang="en-US" sz="2400" dirty="0">
                <a:solidFill>
                  <a:srgbClr val="007FA3"/>
                </a:solidFill>
                <a:ea typeface="ヒラギノ角ゴ Pro W3" charset="-128"/>
              </a:rPr>
              <a:t>4. </a:t>
            </a:r>
            <a:r>
              <a:rPr lang="en-US" sz="2400" b="1" dirty="0"/>
              <a:t>Change </a:t>
            </a:r>
            <a:r>
              <a:rPr lang="en-US" sz="2400" b="1" i="1" dirty="0"/>
              <a:t>r</a:t>
            </a:r>
            <a:r>
              <a:rPr lang="en-US" sz="2400" dirty="0"/>
              <a:t> = 9%, 60 years, $6,000</a:t>
            </a:r>
          </a:p>
          <a:p>
            <a:pPr lvl="1"/>
            <a:r>
              <a:rPr lang="en-US" sz="2400" i="1" dirty="0"/>
              <a:t>FV</a:t>
            </a:r>
            <a:r>
              <a:rPr lang="en-US" sz="2400" dirty="0"/>
              <a:t> = $11,668,753 </a:t>
            </a:r>
          </a:p>
          <a:p>
            <a:pPr lvl="1"/>
            <a:r>
              <a:rPr lang="en-US" sz="2400" dirty="0"/>
              <a:t>Contribution = $360,000 (= 6000×60)</a:t>
            </a:r>
          </a:p>
        </p:txBody>
      </p:sp>
    </p:spTree>
    <p:extLst>
      <p:ext uri="{BB962C8B-B14F-4D97-AF65-F5344CB8AC3E}">
        <p14:creationId xmlns:p14="http://schemas.microsoft.com/office/powerpoint/2010/main" val="393839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237" y="415592"/>
            <a:ext cx="8229600" cy="553998"/>
          </a:xfrm>
        </p:spPr>
        <p:txBody>
          <a:bodyPr>
            <a:spAutoFit/>
          </a:bodyPr>
          <a:lstStyle/>
          <a:p>
            <a:r>
              <a:rPr lang="en-US" altLang="en-US" sz="3600" dirty="0">
                <a:latin typeface="+mj-lt"/>
                <a:ea typeface="ヒラギノ角ゴ Pro W3" charset="-128"/>
              </a:rPr>
              <a:t>Present Value of an Annuity</a:t>
            </a:r>
            <a:endParaRPr lang="en-US" sz="3600" dirty="0">
              <a:latin typeface="+mj-lt"/>
            </a:endParaRPr>
          </a:p>
        </p:txBody>
      </p:sp>
      <p:sp>
        <p:nvSpPr>
          <p:cNvPr id="3" name="Content Placeholder 2"/>
          <p:cNvSpPr>
            <a:spLocks noGrp="1"/>
          </p:cNvSpPr>
          <p:nvPr>
            <p:ph idx="1"/>
          </p:nvPr>
        </p:nvSpPr>
        <p:spPr>
          <a:xfrm>
            <a:off x="437536" y="1216752"/>
            <a:ext cx="8229600" cy="1477328"/>
          </a:xfrm>
        </p:spPr>
        <p:txBody>
          <a:bodyPr>
            <a:spAutoFit/>
          </a:bodyPr>
          <a:lstStyle/>
          <a:p>
            <a:r>
              <a:rPr lang="en-US" altLang="en-US" sz="2400" dirty="0">
                <a:ea typeface="ヒラギノ角ゴ Pro W3" charset="-128"/>
              </a:rPr>
              <a:t>Pensions, insurance obligations, and interest owed on bonds are all annuities. To compare these three types of investments we need to know the present value (</a:t>
            </a:r>
            <a:r>
              <a:rPr lang="en-US" altLang="en-US" sz="2400" b="1" dirty="0">
                <a:ea typeface="ヒラギノ角ゴ Pro W3" charset="-128"/>
              </a:rPr>
              <a:t>PV</a:t>
            </a:r>
            <a:r>
              <a:rPr lang="en-US" altLang="en-US" sz="2400" dirty="0">
                <a:ea typeface="ヒラギノ角ゴ Pro W3" charset="-128"/>
              </a:rPr>
              <a:t>) of each.</a:t>
            </a:r>
            <a:endParaRPr lang="en-US" sz="2400" dirty="0"/>
          </a:p>
        </p:txBody>
      </p:sp>
    </p:spTree>
    <p:extLst>
      <p:ext uri="{BB962C8B-B14F-4D97-AF65-F5344CB8AC3E}">
        <p14:creationId xmlns:p14="http://schemas.microsoft.com/office/powerpoint/2010/main" val="1322233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61" y="403785"/>
            <a:ext cx="8229600" cy="1661993"/>
          </a:xfrm>
        </p:spPr>
        <p:txBody>
          <a:bodyPr>
            <a:spAutoFit/>
          </a:bodyPr>
          <a:lstStyle/>
          <a:p>
            <a:r>
              <a:rPr lang="en-US" sz="3600" dirty="0">
                <a:latin typeface="+mj-lt"/>
              </a:rPr>
              <a:t>Table 5.2 Illustration of a 5-Year, $500 Annuity Discounted to the Present at 6 Percent</a:t>
            </a:r>
          </a:p>
        </p:txBody>
      </p:sp>
      <p:pic>
        <p:nvPicPr>
          <p:cNvPr id="24578" name="Picture 2" descr="The table contains a timeline that shows the following dollar deposits for years 0 to 5:&#10;r equals 6 percent&#10;Year 0: &#10;Year 1: dollar 500 (present value is dollar 471.50)&#10;Year 2: dollar 500 (present value to dollar 445.00)&#10;Year 3: dollar 500 (present value to dollar 420.00)&#10;Year 4: dollar 500 (present value to dollar 396.00) &#10;Year 5: dollar 500 (present value to dollar 373.50)&#10;Present value of the annuity at year 0 (sum of all the figures in parentheses above): dollar 2,106.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431" y="2372747"/>
            <a:ext cx="8084088" cy="2152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7553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7541"/>
            <a:ext cx="8229600" cy="553998"/>
          </a:xfrm>
        </p:spPr>
        <p:txBody>
          <a:bodyPr>
            <a:spAutoFit/>
          </a:bodyPr>
          <a:lstStyle/>
          <a:p>
            <a:r>
              <a:rPr lang="en-US" altLang="en-US" sz="3600" dirty="0">
                <a:latin typeface="+mj-lt"/>
                <a:ea typeface="ヒラギノ角ゴ Pro W3" charset="-128"/>
              </a:rPr>
              <a:t>Compound Interest </a:t>
            </a:r>
            <a:r>
              <a:rPr lang="en-US" altLang="en-US" sz="2800" dirty="0">
                <a:latin typeface="+mj-lt"/>
                <a:ea typeface="ヒラギノ角ゴ Pro W3" charset="-128"/>
              </a:rPr>
              <a:t>(1 of 2)</a:t>
            </a:r>
            <a:endParaRPr lang="en-US" sz="2800" dirty="0">
              <a:latin typeface="+mj-lt"/>
            </a:endParaRPr>
          </a:p>
        </p:txBody>
      </p:sp>
      <p:sp>
        <p:nvSpPr>
          <p:cNvPr id="3" name="Content Placeholder 2"/>
          <p:cNvSpPr>
            <a:spLocks noGrp="1"/>
          </p:cNvSpPr>
          <p:nvPr>
            <p:ph idx="1"/>
          </p:nvPr>
        </p:nvSpPr>
        <p:spPr>
          <a:xfrm>
            <a:off x="437536" y="1216752"/>
            <a:ext cx="8229600" cy="1477328"/>
          </a:xfrm>
        </p:spPr>
        <p:txBody>
          <a:bodyPr>
            <a:spAutoFit/>
          </a:bodyPr>
          <a:lstStyle/>
          <a:p>
            <a:r>
              <a:rPr lang="en-US" altLang="en-US" sz="2400" dirty="0">
                <a:ea typeface="ヒラギノ角ゴ Pro W3" charset="-128"/>
              </a:rPr>
              <a:t>Compounding is when interest paid on an investment during the first period is added to the principal; then, during the second period, interest is earned on the new sum (that includes the principal </a:t>
            </a:r>
            <a:r>
              <a:rPr lang="en-US" altLang="en-US" sz="2400" b="1" dirty="0">
                <a:ea typeface="ヒラギノ角ゴ Pro W3" charset="-128"/>
              </a:rPr>
              <a:t>and</a:t>
            </a:r>
            <a:r>
              <a:rPr lang="en-US" altLang="en-US" sz="2400" dirty="0">
                <a:ea typeface="ヒラギノ角ゴ Pro W3" charset="-128"/>
              </a:rPr>
              <a:t> interest earned so far).</a:t>
            </a:r>
          </a:p>
        </p:txBody>
      </p:sp>
    </p:spTree>
    <p:extLst>
      <p:ext uri="{BB962C8B-B14F-4D97-AF65-F5344CB8AC3E}">
        <p14:creationId xmlns:p14="http://schemas.microsoft.com/office/powerpoint/2010/main" val="1498551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21844"/>
            <a:ext cx="8229600" cy="1097280"/>
          </a:xfrm>
        </p:spPr>
        <p:txBody>
          <a:bodyPr>
            <a:spAutoFit/>
          </a:bodyPr>
          <a:lstStyle/>
          <a:p>
            <a:r>
              <a:rPr lang="en-US" sz="3600" dirty="0">
                <a:latin typeface="+mj-lt"/>
              </a:rPr>
              <a:t>PV of Annuity – Using the Mathematical Formulas</a:t>
            </a:r>
          </a:p>
        </p:txBody>
      </p:sp>
      <p:graphicFrame>
        <p:nvGraphicFramePr>
          <p:cNvPr id="4" name="Object 3" descr="The equation is as follows: &#10;• PV of annuity equals PMT times the fraction open bracket open square bracket 1 minus open parens 1 plus r close parens power negative 1 close square bracket close bracket by r.&#10;• Equals 500 times 4.212.&#10;• Equals U.S. dollars 2,106.&#10;"/>
          <p:cNvGraphicFramePr>
            <a:graphicFrameLocks noChangeAspect="1"/>
          </p:cNvGraphicFramePr>
          <p:nvPr>
            <p:extLst>
              <p:ext uri="{D42A27DB-BD31-4B8C-83A1-F6EECF244321}">
                <p14:modId xmlns:p14="http://schemas.microsoft.com/office/powerpoint/2010/main" val="1524959807"/>
              </p:ext>
            </p:extLst>
          </p:nvPr>
        </p:nvGraphicFramePr>
        <p:xfrm>
          <a:off x="1577975" y="2044700"/>
          <a:ext cx="5632450" cy="2374900"/>
        </p:xfrm>
        <a:graphic>
          <a:graphicData uri="http://schemas.openxmlformats.org/presentationml/2006/ole">
            <mc:AlternateContent xmlns:mc="http://schemas.openxmlformats.org/markup-compatibility/2006">
              <mc:Choice xmlns:v="urn:schemas-microsoft-com:vml" Requires="v">
                <p:oleObj name="Equation" r:id="rId2" imgW="2387520" imgH="1002960" progId="">
                  <p:embed/>
                </p:oleObj>
              </mc:Choice>
              <mc:Fallback>
                <p:oleObj name="Equation" r:id="rId2" imgW="2387520" imgH="1002960" progId="">
                  <p:embed/>
                  <p:pic>
                    <p:nvPicPr>
                      <p:cNvPr id="0" name="Picture 673" descr="The equation is as follows: &#10;• PV of annuity equals PMT times the fraction open bracket open square bracket 1 minus open parens 1 plus r close parens power negative 1 close square bracket close bracket by r.&#10;• Equals 500 times 4.212.&#10;• Equals U.S. dollars 2,106.&#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7975" y="2044700"/>
                        <a:ext cx="5632450" cy="2374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56551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68621" cy="553998"/>
          </a:xfrm>
        </p:spPr>
        <p:txBody>
          <a:bodyPr wrap="square">
            <a:spAutoFit/>
          </a:bodyPr>
          <a:lstStyle/>
          <a:p>
            <a:r>
              <a:rPr lang="en-US" sz="3600" dirty="0">
                <a:latin typeface="+mj-lt"/>
              </a:rPr>
              <a:t>Making Interest Rates Comparable </a:t>
            </a:r>
            <a:endParaRPr lang="en-US" sz="2000" b="0" dirty="0">
              <a:latin typeface="+mj-lt"/>
            </a:endParaRPr>
          </a:p>
        </p:txBody>
      </p:sp>
      <p:sp>
        <p:nvSpPr>
          <p:cNvPr id="3" name="Content Placeholder 2"/>
          <p:cNvSpPr>
            <a:spLocks noGrp="1"/>
          </p:cNvSpPr>
          <p:nvPr>
            <p:ph idx="1"/>
          </p:nvPr>
        </p:nvSpPr>
        <p:spPr>
          <a:xfrm>
            <a:off x="437536" y="1207227"/>
            <a:ext cx="8229600" cy="2593018"/>
          </a:xfrm>
        </p:spPr>
        <p:txBody>
          <a:bodyPr>
            <a:spAutoFit/>
          </a:bodyPr>
          <a:lstStyle/>
          <a:p>
            <a:r>
              <a:rPr lang="en-US" altLang="en-US" sz="2600" dirty="0">
                <a:ea typeface="ヒラギノ角ゴ Pro W3" charset="-128"/>
              </a:rPr>
              <a:t>We cannot compare rates with different compounding periods. For example, 5% compounded annually is not the same as 5% percent compounded quarterly.</a:t>
            </a:r>
          </a:p>
          <a:p>
            <a:r>
              <a:rPr lang="en-US" altLang="en-US" sz="2600" dirty="0">
                <a:ea typeface="ヒラギノ角ゴ Pro W3" charset="-128"/>
              </a:rPr>
              <a:t>To make the rates comparable, we compute the annual percentage rate (APR) and the effective annual rate (EAR).</a:t>
            </a:r>
            <a:endParaRPr lang="en-US" sz="2600" dirty="0"/>
          </a:p>
        </p:txBody>
      </p:sp>
    </p:spTree>
    <p:extLst>
      <p:ext uri="{BB962C8B-B14F-4D97-AF65-F5344CB8AC3E}">
        <p14:creationId xmlns:p14="http://schemas.microsoft.com/office/powerpoint/2010/main" val="24316107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7" y="422912"/>
            <a:ext cx="7868264" cy="984885"/>
          </a:xfrm>
        </p:spPr>
        <p:txBody>
          <a:bodyPr wrap="square">
            <a:spAutoFit/>
          </a:bodyPr>
          <a:lstStyle/>
          <a:p>
            <a:r>
              <a:rPr lang="en-US" sz="3600" dirty="0">
                <a:latin typeface="+mj-lt"/>
              </a:rPr>
              <a:t>Quoted Rate versus Effective Rate </a:t>
            </a:r>
            <a:r>
              <a:rPr lang="en-US" sz="2800" dirty="0">
                <a:latin typeface="+mj-lt"/>
              </a:rPr>
              <a:t>(1 of 2)</a:t>
            </a:r>
          </a:p>
        </p:txBody>
      </p:sp>
      <p:graphicFrame>
        <p:nvGraphicFramePr>
          <p:cNvPr id="5" name="Object 4" descr="An image shows an equation as follows: Annual Percentage Rate (APR) equals interest rate per period (for example, per month or week) times compounding periods per year (m)."/>
          <p:cNvGraphicFramePr>
            <a:graphicFrameLocks noChangeAspect="1"/>
          </p:cNvGraphicFramePr>
          <p:nvPr>
            <p:extLst>
              <p:ext uri="{D42A27DB-BD31-4B8C-83A1-F6EECF244321}">
                <p14:modId xmlns:p14="http://schemas.microsoft.com/office/powerpoint/2010/main" val="687296693"/>
              </p:ext>
            </p:extLst>
          </p:nvPr>
        </p:nvGraphicFramePr>
        <p:xfrm>
          <a:off x="1023938" y="1947863"/>
          <a:ext cx="6961187" cy="1174750"/>
        </p:xfrm>
        <a:graphic>
          <a:graphicData uri="http://schemas.openxmlformats.org/presentationml/2006/ole">
            <mc:AlternateContent xmlns:mc="http://schemas.openxmlformats.org/markup-compatibility/2006">
              <mc:Choice xmlns:v="urn:schemas-microsoft-com:vml" Requires="v">
                <p:oleObj name="Equation" r:id="rId2" imgW="3987720" imgH="672840" progId="">
                  <p:embed/>
                </p:oleObj>
              </mc:Choice>
              <mc:Fallback>
                <p:oleObj name="Equation" r:id="rId2" imgW="3987720" imgH="672840" progId="">
                  <p:embed/>
                  <p:pic>
                    <p:nvPicPr>
                      <p:cNvPr id="0" name="Picture 521" descr="An image shows an equation as follows: Annual Percentage Rate (APR) equals interest rate per period (for example, per month or week) times compounding periods per year (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3938" y="1947863"/>
                        <a:ext cx="6961187" cy="1174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descr="An image shows an equation as follows: Effective Annual Rate (EAR) equals open parens 1 plus the fraction APR or quoted annual rate by compounding periods per year (m) close parens to the power m minus 1."/>
          <p:cNvGraphicFramePr>
            <a:graphicFrameLocks noChangeAspect="1"/>
          </p:cNvGraphicFramePr>
          <p:nvPr>
            <p:extLst>
              <p:ext uri="{D42A27DB-BD31-4B8C-83A1-F6EECF244321}">
                <p14:modId xmlns:p14="http://schemas.microsoft.com/office/powerpoint/2010/main" val="2679116743"/>
              </p:ext>
            </p:extLst>
          </p:nvPr>
        </p:nvGraphicFramePr>
        <p:xfrm>
          <a:off x="1087438" y="3590925"/>
          <a:ext cx="6761162" cy="1666875"/>
        </p:xfrm>
        <a:graphic>
          <a:graphicData uri="http://schemas.openxmlformats.org/presentationml/2006/ole">
            <mc:AlternateContent xmlns:mc="http://schemas.openxmlformats.org/markup-compatibility/2006">
              <mc:Choice xmlns:v="urn:schemas-microsoft-com:vml" Requires="v">
                <p:oleObj name="Equation" r:id="rId4" imgW="3911400" imgH="965160" progId="">
                  <p:embed/>
                </p:oleObj>
              </mc:Choice>
              <mc:Fallback>
                <p:oleObj name="Equation" r:id="rId4" imgW="3911400" imgH="965160" progId="">
                  <p:embed/>
                  <p:pic>
                    <p:nvPicPr>
                      <p:cNvPr id="0" name="Picture 522" descr="An image shows an equation as follows: Effective Annual Rate (EAR) equals open parens 1 plus the fraction APR or quoted annual rate by compounding periods per year (m) close parens to the power m minus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7438" y="3590925"/>
                        <a:ext cx="6761162" cy="166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14015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2912"/>
            <a:ext cx="7792064" cy="984885"/>
          </a:xfrm>
        </p:spPr>
        <p:txBody>
          <a:bodyPr wrap="square">
            <a:spAutoFit/>
          </a:bodyPr>
          <a:lstStyle/>
          <a:p>
            <a:r>
              <a:rPr lang="en-US" sz="3600" dirty="0">
                <a:latin typeface="+mj-lt"/>
              </a:rPr>
              <a:t>Quoted Rate versus Effective Rate </a:t>
            </a:r>
            <a:r>
              <a:rPr lang="en-US" sz="2800" dirty="0">
                <a:latin typeface="+mj-lt"/>
              </a:rPr>
              <a:t>(2 of 2)</a:t>
            </a:r>
          </a:p>
        </p:txBody>
      </p:sp>
      <p:sp>
        <p:nvSpPr>
          <p:cNvPr id="3" name="Content Placeholder 2"/>
          <p:cNvSpPr>
            <a:spLocks noGrp="1"/>
          </p:cNvSpPr>
          <p:nvPr>
            <p:ph idx="1"/>
          </p:nvPr>
        </p:nvSpPr>
        <p:spPr>
          <a:xfrm>
            <a:off x="437536" y="1826336"/>
            <a:ext cx="8229600" cy="1669688"/>
          </a:xfrm>
        </p:spPr>
        <p:txBody>
          <a:bodyPr>
            <a:spAutoFit/>
          </a:bodyPr>
          <a:lstStyle/>
          <a:p>
            <a:r>
              <a:rPr lang="en-US" altLang="en-US" sz="2400" dirty="0"/>
              <a:t>Quoted rate could be very different from the effective rate if compounding is not done annually.</a:t>
            </a:r>
          </a:p>
          <a:p>
            <a:r>
              <a:rPr lang="en-US" altLang="en-US" sz="2400" dirty="0"/>
              <a:t>If the APR of a quoted loan is 7.85%, but it is compounded quarterly, the EAR is actually 8.084%.</a:t>
            </a:r>
            <a:endParaRPr lang="en-US" sz="2400" dirty="0"/>
          </a:p>
        </p:txBody>
      </p:sp>
      <p:graphicFrame>
        <p:nvGraphicFramePr>
          <p:cNvPr id="4" name="Object 3" descr="An image shows an equation as follows: EAR equals open parens 1 plus the fraction 0.0785 by 4 close parens to the power 4 minus 1 equals 0.08084 or 8.084 percent."/>
          <p:cNvGraphicFramePr>
            <a:graphicFrameLocks noChangeAspect="1"/>
          </p:cNvGraphicFramePr>
          <p:nvPr>
            <p:extLst>
              <p:ext uri="{D42A27DB-BD31-4B8C-83A1-F6EECF244321}">
                <p14:modId xmlns:p14="http://schemas.microsoft.com/office/powerpoint/2010/main" val="3908844648"/>
              </p:ext>
            </p:extLst>
          </p:nvPr>
        </p:nvGraphicFramePr>
        <p:xfrm>
          <a:off x="1392238" y="3962400"/>
          <a:ext cx="6318250" cy="1062038"/>
        </p:xfrm>
        <a:graphic>
          <a:graphicData uri="http://schemas.openxmlformats.org/presentationml/2006/ole">
            <mc:AlternateContent xmlns:mc="http://schemas.openxmlformats.org/markup-compatibility/2006">
              <mc:Choice xmlns:v="urn:schemas-microsoft-com:vml" Requires="v">
                <p:oleObj name="Equation" r:id="rId2" imgW="2793960" imgH="469800" progId="">
                  <p:embed/>
                </p:oleObj>
              </mc:Choice>
              <mc:Fallback>
                <p:oleObj name="Equation" r:id="rId2" imgW="2793960" imgH="469800" progId="">
                  <p:embed/>
                  <p:pic>
                    <p:nvPicPr>
                      <p:cNvPr id="0" name="Picture 257" descr="An image shows an equation as follows: EAR equals open parens 1 plus the fraction 0.0785 by 4 close parens to the power 4 minus 1 equals 0.08084 or 8.084 perc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2238" y="3962400"/>
                        <a:ext cx="6318250" cy="1062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686522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03017"/>
            <a:ext cx="8229600" cy="1538883"/>
          </a:xfrm>
        </p:spPr>
        <p:txBody>
          <a:bodyPr>
            <a:spAutoFit/>
          </a:bodyPr>
          <a:lstStyle/>
          <a:p>
            <a:pPr marL="0" indent="0"/>
            <a:r>
              <a:rPr lang="en-US" sz="3600" dirty="0">
                <a:latin typeface="+mj-lt"/>
              </a:rPr>
              <a:t>Table 5.4 The Value of $100 Compounded at Various Intervals </a:t>
            </a:r>
            <a:br>
              <a:rPr lang="en-US" sz="3600" dirty="0">
                <a:latin typeface="+mj-lt"/>
              </a:rPr>
            </a:br>
            <a:r>
              <a:rPr lang="en-US" sz="2800" dirty="0">
                <a:latin typeface="+mj-lt"/>
              </a:rPr>
              <a:t>(1 of 2)</a:t>
            </a:r>
          </a:p>
        </p:txBody>
      </p:sp>
      <p:sp>
        <p:nvSpPr>
          <p:cNvPr id="3" name="Content Placeholder 2"/>
          <p:cNvSpPr>
            <a:spLocks noGrp="1"/>
          </p:cNvSpPr>
          <p:nvPr>
            <p:ph idx="1"/>
          </p:nvPr>
        </p:nvSpPr>
        <p:spPr>
          <a:xfrm>
            <a:off x="434697" y="2063817"/>
            <a:ext cx="3592789" cy="369332"/>
          </a:xfrm>
        </p:spPr>
        <p:txBody>
          <a:bodyPr wrap="square">
            <a:spAutoFit/>
          </a:bodyPr>
          <a:lstStyle/>
          <a:p>
            <a:pPr marL="0" indent="0">
              <a:buNone/>
            </a:pPr>
            <a:r>
              <a:rPr lang="en-IN" sz="2400" b="1" dirty="0"/>
              <a:t>For 1 Year at </a:t>
            </a:r>
            <a:r>
              <a:rPr lang="en-IN" sz="2400" b="1" i="1" dirty="0"/>
              <a:t>r</a:t>
            </a:r>
            <a:r>
              <a:rPr lang="en-IN" sz="2400" b="1" dirty="0"/>
              <a:t> Percent</a:t>
            </a:r>
          </a:p>
        </p:txBody>
      </p:sp>
      <p:graphicFrame>
        <p:nvGraphicFramePr>
          <p:cNvPr id="4" name="Table 3"/>
          <p:cNvGraphicFramePr>
            <a:graphicFrameLocks noGrp="1"/>
          </p:cNvGraphicFramePr>
          <p:nvPr>
            <p:extLst>
              <p:ext uri="{D42A27DB-BD31-4B8C-83A1-F6EECF244321}">
                <p14:modId xmlns:p14="http://schemas.microsoft.com/office/powerpoint/2010/main" val="2754937546"/>
              </p:ext>
            </p:extLst>
          </p:nvPr>
        </p:nvGraphicFramePr>
        <p:xfrm>
          <a:off x="457200" y="2601070"/>
          <a:ext cx="8229600" cy="3529330"/>
        </p:xfrm>
        <a:graphic>
          <a:graphicData uri="http://schemas.openxmlformats.org/drawingml/2006/table">
            <a:tbl>
              <a:tblPr firstRow="1" bandRow="1">
                <a:effectLst/>
                <a:tableStyleId>{3B4B98B0-60AC-42C2-AFA5-B58CD77FA1E5}</a:tableStyleId>
              </a:tblPr>
              <a:tblGrid>
                <a:gridCol w="2971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504190">
                <a:tc>
                  <a:txBody>
                    <a:bodyPr/>
                    <a:lstStyle/>
                    <a:p>
                      <a:pPr algn="ctr"/>
                      <a:r>
                        <a:rPr lang="en-US" sz="1800" b="1" i="1" dirty="0">
                          <a:solidFill>
                            <a:schemeClr val="bg1"/>
                          </a:solidFill>
                        </a:rPr>
                        <a:t>r</a:t>
                      </a:r>
                      <a:r>
                        <a:rPr lang="en-US" sz="1800" b="1" dirty="0">
                          <a:solidFill>
                            <a:schemeClr val="bg1"/>
                          </a:solidFill>
                        </a:rPr>
                        <a:t> =</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800" b="1" dirty="0">
                          <a:solidFill>
                            <a:schemeClr val="bg1"/>
                          </a:solidFill>
                        </a:rPr>
                        <a:t>2%</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800" b="1" dirty="0">
                          <a:solidFill>
                            <a:schemeClr val="bg1"/>
                          </a:solidFill>
                        </a:rPr>
                        <a:t>5%</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800" b="1" dirty="0">
                          <a:solidFill>
                            <a:schemeClr val="bg1"/>
                          </a:solidFill>
                        </a:rPr>
                        <a:t>10%</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tc>
                  <a:txBody>
                    <a:bodyPr/>
                    <a:lstStyle/>
                    <a:p>
                      <a:pPr algn="ctr"/>
                      <a:r>
                        <a:rPr lang="en-US" sz="1800" b="1" dirty="0">
                          <a:solidFill>
                            <a:schemeClr val="bg1"/>
                          </a:solidFill>
                        </a:rPr>
                        <a:t>15%</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FA3"/>
                    </a:solidFill>
                  </a:tcPr>
                </a:tc>
                <a:extLst>
                  <a:ext uri="{0D108BD9-81ED-4DB2-BD59-A6C34878D82A}">
                    <a16:rowId xmlns:a16="http://schemas.microsoft.com/office/drawing/2014/main" val="10001"/>
                  </a:ext>
                </a:extLst>
              </a:tr>
              <a:tr h="504190">
                <a:tc>
                  <a:txBody>
                    <a:bodyPr/>
                    <a:lstStyle/>
                    <a:p>
                      <a:r>
                        <a:rPr lang="en-US" sz="1600" dirty="0"/>
                        <a:t>Compounded annually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val="10002"/>
                  </a:ext>
                </a:extLst>
              </a:tr>
              <a:tr h="504190">
                <a:tc>
                  <a:txBody>
                    <a:bodyPr/>
                    <a:lstStyle/>
                    <a:p>
                      <a:r>
                        <a:rPr lang="en-US" sz="1600" dirty="0"/>
                        <a:t>Compounded semiannually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102.01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105.06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115.56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val="10003"/>
                  </a:ext>
                </a:extLst>
              </a:tr>
              <a:tr h="504190">
                <a:tc>
                  <a:txBody>
                    <a:bodyPr/>
                    <a:lstStyle/>
                    <a:p>
                      <a:r>
                        <a:rPr lang="en-US" sz="1600" dirty="0"/>
                        <a:t>Compounded quarterly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102.02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105.09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110.38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115.87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val="10004"/>
                  </a:ext>
                </a:extLst>
              </a:tr>
              <a:tr h="504190">
                <a:tc>
                  <a:txBody>
                    <a:bodyPr/>
                    <a:lstStyle/>
                    <a:p>
                      <a:r>
                        <a:rPr lang="en-US" sz="1600" dirty="0"/>
                        <a:t>Compounded</a:t>
                      </a:r>
                      <a:r>
                        <a:rPr lang="en-US" sz="1600" baseline="0" dirty="0"/>
                        <a:t> monthly</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102.02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105.12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110.47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116.08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val="10005"/>
                  </a:ext>
                </a:extLst>
              </a:tr>
              <a:tr h="504190">
                <a:tc>
                  <a:txBody>
                    <a:bodyPr/>
                    <a:lstStyle/>
                    <a:p>
                      <a:r>
                        <a:rPr lang="en-US" sz="1600" dirty="0"/>
                        <a:t>Compounded weekly </a:t>
                      </a:r>
                      <a:r>
                        <a:rPr lang="en-US" sz="1600" baseline="0" dirty="0"/>
                        <a:t>(52)</a:t>
                      </a:r>
                      <a:r>
                        <a:rPr lang="en-US" sz="1600" dirty="0"/>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102.02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105.12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110.51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116.16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val="10006"/>
                  </a:ext>
                </a:extLst>
              </a:tr>
              <a:tr h="504190">
                <a:tc>
                  <a:txBody>
                    <a:bodyPr/>
                    <a:lstStyle/>
                    <a:p>
                      <a:r>
                        <a:rPr lang="en-US" sz="1600" dirty="0"/>
                        <a:t>Compounded daily (365)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102.02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105.13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110.52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tc>
                  <a:txBody>
                    <a:bodyPr/>
                    <a:lstStyle/>
                    <a:p>
                      <a:pPr algn="ctr"/>
                      <a:r>
                        <a:rPr lang="en-US" sz="1600" dirty="0"/>
                        <a:t>116.18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EAE4"/>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758767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6266C-CA5E-1D21-000C-F45230531C61}"/>
              </a:ext>
            </a:extLst>
          </p:cNvPr>
          <p:cNvSpPr>
            <a:spLocks noGrp="1"/>
          </p:cNvSpPr>
          <p:nvPr>
            <p:ph type="ctrTitle"/>
          </p:nvPr>
        </p:nvSpPr>
        <p:spPr/>
        <p:txBody>
          <a:bodyPr/>
          <a:lstStyle/>
          <a:p>
            <a:r>
              <a:rPr lang="en-US" dirty="0"/>
              <a:t>Questions? Thoughts? </a:t>
            </a:r>
          </a:p>
        </p:txBody>
      </p:sp>
      <p:sp>
        <p:nvSpPr>
          <p:cNvPr id="3" name="Subtitle 2">
            <a:extLst>
              <a:ext uri="{FF2B5EF4-FFF2-40B4-BE49-F238E27FC236}">
                <a16:creationId xmlns:a16="http://schemas.microsoft.com/office/drawing/2014/main" id="{DD0AEF8F-D5CE-BB25-2299-305B4554E3D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28894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27541"/>
            <a:ext cx="8229600" cy="553998"/>
          </a:xfrm>
        </p:spPr>
        <p:txBody>
          <a:bodyPr>
            <a:spAutoFit/>
          </a:bodyPr>
          <a:lstStyle/>
          <a:p>
            <a:r>
              <a:rPr lang="en-US" altLang="en-US" sz="3600" dirty="0">
                <a:latin typeface="+mj-lt"/>
                <a:ea typeface="ヒラギノ角ゴ Pro W3" charset="-128"/>
              </a:rPr>
              <a:t>Compound Interest </a:t>
            </a:r>
            <a:r>
              <a:rPr lang="en-US" altLang="en-US" sz="2800" dirty="0">
                <a:latin typeface="+mj-lt"/>
                <a:ea typeface="ヒラギノ角ゴ Pro W3" charset="-128"/>
              </a:rPr>
              <a:t>(2 of 2)</a:t>
            </a:r>
            <a:endParaRPr lang="en-US" sz="2800" dirty="0">
              <a:latin typeface="+mj-lt"/>
            </a:endParaRPr>
          </a:p>
        </p:txBody>
      </p:sp>
      <p:sp>
        <p:nvSpPr>
          <p:cNvPr id="3" name="Content Placeholder 2"/>
          <p:cNvSpPr>
            <a:spLocks noGrp="1"/>
          </p:cNvSpPr>
          <p:nvPr>
            <p:ph idx="1"/>
          </p:nvPr>
        </p:nvSpPr>
        <p:spPr>
          <a:xfrm>
            <a:off x="437536" y="1216752"/>
            <a:ext cx="8229600" cy="2523768"/>
          </a:xfrm>
        </p:spPr>
        <p:txBody>
          <a:bodyPr>
            <a:spAutoFit/>
          </a:bodyPr>
          <a:lstStyle/>
          <a:p>
            <a:r>
              <a:rPr lang="en-US" altLang="en-US" sz="2400" b="1" dirty="0">
                <a:ea typeface="ヒラギノ角ゴ Pro W3" charset="-128"/>
              </a:rPr>
              <a:t>Example:</a:t>
            </a:r>
            <a:r>
              <a:rPr lang="en-US" altLang="en-US" sz="2400" dirty="0">
                <a:ea typeface="ヒラギノ角ゴ Pro W3" charset="-128"/>
              </a:rPr>
              <a:t> Compute compound interest on $100 invested at 6% for three years with annual compounding.</a:t>
            </a:r>
          </a:p>
          <a:p>
            <a:pPr lvl="1"/>
            <a:r>
              <a:rPr lang="en-US" altLang="en-US" sz="2400" dirty="0">
                <a:ea typeface="ヒラギノ角ゴ Pro W3" charset="-128"/>
              </a:rPr>
              <a:t>First year interest is $6.00; principal now is $106.00.</a:t>
            </a:r>
          </a:p>
          <a:p>
            <a:pPr lvl="1"/>
            <a:r>
              <a:rPr lang="en-US" altLang="en-US" sz="2400" dirty="0">
                <a:ea typeface="ヒラギノ角ゴ Pro W3" charset="-128"/>
              </a:rPr>
              <a:t>Second year interest is $6.36; principal now is $112.36.</a:t>
            </a:r>
          </a:p>
          <a:p>
            <a:pPr lvl="1"/>
            <a:r>
              <a:rPr lang="en-US" altLang="en-US" sz="2400" dirty="0">
                <a:ea typeface="ヒラギノ角ゴ Pro W3" charset="-128"/>
              </a:rPr>
              <a:t>Third year interest is $6.74; principal now is $119.10.</a:t>
            </a:r>
          </a:p>
          <a:p>
            <a:pPr lvl="1"/>
            <a:r>
              <a:rPr lang="en-US" altLang="en-US" sz="2400" dirty="0">
                <a:ea typeface="ヒラギノ角ゴ Pro W3" charset="-128"/>
              </a:rPr>
              <a:t>Total interest earned: </a:t>
            </a:r>
            <a:r>
              <a:rPr lang="en-US" altLang="en-US" sz="2400" b="1" dirty="0">
                <a:ea typeface="ヒラギノ角ゴ Pro W3" charset="-128"/>
              </a:rPr>
              <a:t>$19.10</a:t>
            </a:r>
            <a:endParaRPr lang="en-US" altLang="en-US" sz="2400" dirty="0">
              <a:ea typeface="ヒラギノ角ゴ Pro W3" charset="-128"/>
            </a:endParaRPr>
          </a:p>
        </p:txBody>
      </p:sp>
    </p:spTree>
    <p:extLst>
      <p:ext uri="{BB962C8B-B14F-4D97-AF65-F5344CB8AC3E}">
        <p14:creationId xmlns:p14="http://schemas.microsoft.com/office/powerpoint/2010/main" val="2307460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Future Value</a:t>
            </a:r>
            <a:endParaRPr lang="en-US" sz="3600" dirty="0">
              <a:latin typeface="+mj-lt"/>
            </a:endParaRPr>
          </a:p>
        </p:txBody>
      </p:sp>
      <p:sp>
        <p:nvSpPr>
          <p:cNvPr id="5" name="Content Placeholder 4"/>
          <p:cNvSpPr>
            <a:spLocks noGrp="1"/>
          </p:cNvSpPr>
          <p:nvPr>
            <p:ph idx="1"/>
          </p:nvPr>
        </p:nvSpPr>
        <p:spPr>
          <a:xfrm>
            <a:off x="437536" y="1216753"/>
            <a:ext cx="8229600" cy="738664"/>
          </a:xfrm>
        </p:spPr>
        <p:txBody>
          <a:bodyPr>
            <a:spAutoFit/>
          </a:bodyPr>
          <a:lstStyle/>
          <a:p>
            <a:r>
              <a:rPr lang="en-US" altLang="en-US" sz="2400" dirty="0">
                <a:ea typeface="ヒラギノ角ゴ Pro W3" charset="-128"/>
              </a:rPr>
              <a:t>Future value is the amount a sum will grow to in a certain number of years when compounded at a specific rate.</a:t>
            </a:r>
            <a:endParaRPr lang="en-US" sz="2400" dirty="0"/>
          </a:p>
        </p:txBody>
      </p:sp>
      <p:sp>
        <p:nvSpPr>
          <p:cNvPr id="8" name="Content Placeholder 7"/>
          <p:cNvSpPr>
            <a:spLocks noGrp="1"/>
          </p:cNvSpPr>
          <p:nvPr>
            <p:ph idx="13"/>
          </p:nvPr>
        </p:nvSpPr>
        <p:spPr>
          <a:xfrm>
            <a:off x="437536" y="2986560"/>
            <a:ext cx="8229600" cy="2438400"/>
          </a:xfrm>
        </p:spPr>
        <p:txBody>
          <a:bodyPr>
            <a:spAutoFit/>
          </a:bodyPr>
          <a:lstStyle/>
          <a:p>
            <a:r>
              <a:rPr lang="en-US" altLang="en-US" sz="2400" i="1" dirty="0">
                <a:ea typeface="ヒラギノ角ゴ Pro W3" charset="-128"/>
              </a:rPr>
              <a:t>FVN</a:t>
            </a:r>
            <a:r>
              <a:rPr lang="en-US" altLang="en-US" sz="2400" dirty="0">
                <a:ea typeface="ヒラギノ角ゴ Pro W3" charset="-128"/>
              </a:rPr>
              <a:t> = the future of the investment at the end of “</a:t>
            </a:r>
            <a:r>
              <a:rPr lang="en-US" altLang="en-US" sz="2400" i="1" dirty="0">
                <a:ea typeface="ヒラギノ角ゴ Pro W3" charset="-128"/>
              </a:rPr>
              <a:t>n</a:t>
            </a:r>
            <a:r>
              <a:rPr lang="en-US" altLang="en-US" sz="2400" dirty="0">
                <a:ea typeface="ヒラギノ角ゴ Pro W3" charset="-128"/>
              </a:rPr>
              <a:t>” years</a:t>
            </a:r>
          </a:p>
          <a:p>
            <a:r>
              <a:rPr lang="en-US" altLang="en-US" sz="2400" i="1" dirty="0">
                <a:ea typeface="ヒラギノ角ゴ Pro W3" charset="-128"/>
              </a:rPr>
              <a:t>r</a:t>
            </a:r>
            <a:r>
              <a:rPr lang="en-US" altLang="en-US" sz="2400" dirty="0">
                <a:ea typeface="ヒラギノ角ゴ Pro W3" charset="-128"/>
              </a:rPr>
              <a:t> = the annual interest (or discount) rate </a:t>
            </a:r>
          </a:p>
          <a:p>
            <a:r>
              <a:rPr lang="en-US" altLang="en-US" sz="2400" i="1" dirty="0">
                <a:ea typeface="ヒラギノ角ゴ Pro W3" charset="-128"/>
              </a:rPr>
              <a:t>n</a:t>
            </a:r>
            <a:r>
              <a:rPr lang="en-US" altLang="en-US" sz="2400" dirty="0">
                <a:ea typeface="ヒラギノ角ゴ Pro W3" charset="-128"/>
              </a:rPr>
              <a:t> = number of years</a:t>
            </a:r>
          </a:p>
          <a:p>
            <a:r>
              <a:rPr lang="en-US" altLang="en-US" sz="2400" i="1" dirty="0">
                <a:ea typeface="ヒラギノ角ゴ Pro W3" charset="-128"/>
              </a:rPr>
              <a:t>PV</a:t>
            </a:r>
            <a:r>
              <a:rPr lang="en-US" altLang="en-US" sz="2400" dirty="0">
                <a:ea typeface="ヒラギノ角ゴ Pro W3" charset="-128"/>
              </a:rPr>
              <a:t> = the present value, or original amount invested at the beginning of the first year</a:t>
            </a:r>
            <a:endParaRPr lang="en-US" sz="2400" dirty="0"/>
          </a:p>
        </p:txBody>
      </p:sp>
      <p:graphicFrame>
        <p:nvGraphicFramePr>
          <p:cNvPr id="7" name="Object 6" descr="An equation shows the following: FVN equals PV open parens 1 plus r close parens superscript n."/>
          <p:cNvGraphicFramePr>
            <a:graphicFrameLocks noChangeAspect="1"/>
          </p:cNvGraphicFramePr>
          <p:nvPr>
            <p:extLst>
              <p:ext uri="{D42A27DB-BD31-4B8C-83A1-F6EECF244321}">
                <p14:modId xmlns:p14="http://schemas.microsoft.com/office/powerpoint/2010/main" val="2800209610"/>
              </p:ext>
            </p:extLst>
          </p:nvPr>
        </p:nvGraphicFramePr>
        <p:xfrm>
          <a:off x="3122781" y="2197862"/>
          <a:ext cx="2404727" cy="576326"/>
        </p:xfrm>
        <a:graphic>
          <a:graphicData uri="http://schemas.openxmlformats.org/presentationml/2006/ole">
            <mc:AlternateContent xmlns:mc="http://schemas.openxmlformats.org/markup-compatibility/2006">
              <mc:Choice xmlns:v="urn:schemas-microsoft-com:vml" Requires="v">
                <p:oleObj name="Equation" r:id="rId2" imgW="1168200" imgH="279360" progId="">
                  <p:embed/>
                </p:oleObj>
              </mc:Choice>
              <mc:Fallback>
                <p:oleObj name="Equation" r:id="rId2" imgW="1168200" imgH="279360" progId="">
                  <p:embed/>
                  <p:pic>
                    <p:nvPicPr>
                      <p:cNvPr id="0" name="Picture 690" descr="An equation shows the following: FVN equals PV open parens 1 plus r close parens superscript 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781" y="2197862"/>
                        <a:ext cx="2404727" cy="5763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45008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altLang="en-US" sz="3600" dirty="0">
                <a:latin typeface="+mj-lt"/>
                <a:ea typeface="ヒラギノ角ゴ Pro W3" charset="-128"/>
              </a:rPr>
              <a:t>Future Value Example</a:t>
            </a:r>
            <a:endParaRPr lang="en-US" sz="3600" dirty="0">
              <a:latin typeface="+mj-lt"/>
            </a:endParaRPr>
          </a:p>
        </p:txBody>
      </p:sp>
      <p:sp>
        <p:nvSpPr>
          <p:cNvPr id="3" name="Content Placeholder 2"/>
          <p:cNvSpPr>
            <a:spLocks noGrp="1"/>
          </p:cNvSpPr>
          <p:nvPr>
            <p:ph idx="1"/>
          </p:nvPr>
        </p:nvSpPr>
        <p:spPr>
          <a:xfrm>
            <a:off x="437229" y="1216753"/>
            <a:ext cx="8229600" cy="738664"/>
          </a:xfrm>
        </p:spPr>
        <p:txBody>
          <a:bodyPr>
            <a:spAutoFit/>
          </a:bodyPr>
          <a:lstStyle/>
          <a:p>
            <a:r>
              <a:rPr lang="en-US" altLang="en-US" sz="2400" b="1" dirty="0">
                <a:ea typeface="ヒラギノ角ゴ Pro W3" charset="-128"/>
              </a:rPr>
              <a:t>Example:</a:t>
            </a:r>
            <a:r>
              <a:rPr lang="en-US" altLang="en-US" sz="2400" dirty="0">
                <a:ea typeface="ヒラギノ角ゴ Pro W3" charset="-128"/>
              </a:rPr>
              <a:t> What will be the </a:t>
            </a:r>
            <a:r>
              <a:rPr lang="en-US" altLang="en-US" sz="2400" i="1" dirty="0">
                <a:ea typeface="ヒラギノ角ゴ Pro W3" charset="-128"/>
              </a:rPr>
              <a:t>FV</a:t>
            </a:r>
            <a:r>
              <a:rPr lang="en-US" altLang="en-US" sz="2400" dirty="0">
                <a:ea typeface="ヒラギノ角ゴ Pro W3" charset="-128"/>
              </a:rPr>
              <a:t> of $100 in 2 years at interest rate of 6%?</a:t>
            </a:r>
            <a:endParaRPr lang="en-US" sz="2400" dirty="0"/>
          </a:p>
        </p:txBody>
      </p:sp>
      <p:graphicFrame>
        <p:nvGraphicFramePr>
          <p:cNvPr id="4" name="Object 3" descr="The equation is as follows: &#10;• FV sub 2 equals PV open parens 1 plus r close parens superscript 2 equals U.S. dollars 100 open parens 1 plus 0.06 close parens square&#10;• Equals U.S. dollars 100 times 1.06 square&#10;• Equals U.S. dollars 112.36&#10;"/>
          <p:cNvGraphicFramePr>
            <a:graphicFrameLocks noChangeAspect="1"/>
          </p:cNvGraphicFramePr>
          <p:nvPr>
            <p:extLst>
              <p:ext uri="{D42A27DB-BD31-4B8C-83A1-F6EECF244321}">
                <p14:modId xmlns:p14="http://schemas.microsoft.com/office/powerpoint/2010/main" val="2097827031"/>
              </p:ext>
            </p:extLst>
          </p:nvPr>
        </p:nvGraphicFramePr>
        <p:xfrm>
          <a:off x="2190008" y="2189212"/>
          <a:ext cx="4584596" cy="1615976"/>
        </p:xfrm>
        <a:graphic>
          <a:graphicData uri="http://schemas.openxmlformats.org/presentationml/2006/ole">
            <mc:AlternateContent xmlns:mc="http://schemas.openxmlformats.org/markup-compatibility/2006">
              <mc:Choice xmlns:v="urn:schemas-microsoft-com:vml" Requires="v">
                <p:oleObj name="Equation" r:id="rId2" imgW="2197080" imgH="774360" progId="">
                  <p:embed/>
                </p:oleObj>
              </mc:Choice>
              <mc:Fallback>
                <p:oleObj name="Equation" r:id="rId2" imgW="2197080" imgH="774360" progId="">
                  <p:embed/>
                  <p:pic>
                    <p:nvPicPr>
                      <p:cNvPr id="0" name="Picture 689" descr="The equation is as follows: &#10;• FV sub 2 equals PV open parens 1 plus r close parens superscript 2 equals U.S. dollars 100 open parens 1 plus 0.06 close parens square&#10;• Equals U.S. dollars 100 times 1.06 square&#10;• Equals U.S. dollars 112.36&#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008" y="2189212"/>
                        <a:ext cx="4584596" cy="16159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98236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14534"/>
            <a:ext cx="8229600" cy="553998"/>
          </a:xfrm>
        </p:spPr>
        <p:txBody>
          <a:bodyPr>
            <a:spAutoFit/>
          </a:bodyPr>
          <a:lstStyle/>
          <a:p>
            <a:r>
              <a:rPr lang="en-US" sz="3600" dirty="0">
                <a:latin typeface="+mj-lt"/>
              </a:rPr>
              <a:t>How to Increase the Future Value?</a:t>
            </a:r>
          </a:p>
        </p:txBody>
      </p:sp>
      <p:sp>
        <p:nvSpPr>
          <p:cNvPr id="3" name="Content Placeholder 2"/>
          <p:cNvSpPr>
            <a:spLocks noGrp="1"/>
          </p:cNvSpPr>
          <p:nvPr>
            <p:ph idx="1"/>
          </p:nvPr>
        </p:nvSpPr>
        <p:spPr>
          <a:xfrm>
            <a:off x="437536" y="1216752"/>
            <a:ext cx="8229600" cy="2269852"/>
          </a:xfrm>
        </p:spPr>
        <p:txBody>
          <a:bodyPr>
            <a:spAutoFit/>
          </a:bodyPr>
          <a:lstStyle/>
          <a:p>
            <a:r>
              <a:rPr lang="en-US" altLang="en-US" sz="2400" dirty="0">
                <a:ea typeface="ヒラギノ角ゴ Pro W3" charset="-128"/>
              </a:rPr>
              <a:t>Future value can be increased by</a:t>
            </a:r>
          </a:p>
          <a:p>
            <a:pPr lvl="1"/>
            <a:r>
              <a:rPr lang="en-US" altLang="en-US" sz="2400" dirty="0">
                <a:ea typeface="ヒラギノ角ゴ Pro W3" charset="-128"/>
              </a:rPr>
              <a:t>Increasing number of years of compounding (</a:t>
            </a:r>
            <a:r>
              <a:rPr lang="en-US" altLang="en-US" sz="2400" i="1" dirty="0">
                <a:ea typeface="ヒラギノ角ゴ Pro W3" charset="-128"/>
              </a:rPr>
              <a:t>N</a:t>
            </a:r>
            <a:r>
              <a:rPr lang="en-US" altLang="en-US" sz="2400" dirty="0">
                <a:ea typeface="ヒラギノ角ゴ Pro W3" charset="-128"/>
              </a:rPr>
              <a:t>)</a:t>
            </a:r>
          </a:p>
          <a:p>
            <a:pPr lvl="1"/>
            <a:r>
              <a:rPr lang="en-US" altLang="en-US" sz="2400" dirty="0">
                <a:ea typeface="ヒラギノ角ゴ Pro W3" charset="-128"/>
              </a:rPr>
              <a:t>Increasing the interest or discount rate (</a:t>
            </a:r>
            <a:r>
              <a:rPr lang="en-US" altLang="en-US" sz="2400" i="1" dirty="0">
                <a:ea typeface="ヒラギノ角ゴ Pro W3" charset="-128"/>
              </a:rPr>
              <a:t>r</a:t>
            </a:r>
            <a:r>
              <a:rPr lang="en-US" altLang="en-US" sz="2400" dirty="0">
                <a:ea typeface="ヒラギノ角ゴ Pro W3" charset="-128"/>
              </a:rPr>
              <a:t>) </a:t>
            </a:r>
          </a:p>
          <a:p>
            <a:pPr lvl="1"/>
            <a:r>
              <a:rPr lang="en-US" altLang="en-US" sz="2400" dirty="0">
                <a:ea typeface="ヒラギノ角ゴ Pro W3" charset="-128"/>
              </a:rPr>
              <a:t>Increasing the original investment (</a:t>
            </a:r>
            <a:r>
              <a:rPr lang="en-US" altLang="en-US" sz="2400" i="1" dirty="0">
                <a:ea typeface="ヒラギノ角ゴ Pro W3" charset="-128"/>
              </a:rPr>
              <a:t>PV</a:t>
            </a:r>
            <a:r>
              <a:rPr lang="en-US" altLang="en-US" sz="2400" dirty="0">
                <a:ea typeface="ヒラギノ角ゴ Pro W3" charset="-128"/>
              </a:rPr>
              <a:t>)</a:t>
            </a:r>
          </a:p>
          <a:p>
            <a:r>
              <a:rPr lang="en-US" altLang="en-US" sz="2400" dirty="0">
                <a:ea typeface="ヒラギノ角ゴ Pro W3" charset="-128"/>
              </a:rPr>
              <a:t>See example on next slide.</a:t>
            </a:r>
            <a:endParaRPr lang="en-US" sz="2400" dirty="0"/>
          </a:p>
        </p:txBody>
      </p:sp>
    </p:spTree>
    <p:extLst>
      <p:ext uri="{BB962C8B-B14F-4D97-AF65-F5344CB8AC3E}">
        <p14:creationId xmlns:p14="http://schemas.microsoft.com/office/powerpoint/2010/main" val="305100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6" y="418016"/>
            <a:ext cx="8229600" cy="553998"/>
          </a:xfrm>
        </p:spPr>
        <p:txBody>
          <a:bodyPr>
            <a:spAutoFit/>
          </a:bodyPr>
          <a:lstStyle/>
          <a:p>
            <a:r>
              <a:rPr lang="en-US" altLang="en-US" sz="3600" dirty="0">
                <a:latin typeface="+mj-lt"/>
                <a:ea typeface="ヒラギノ角ゴ Pro W3" charset="-128"/>
              </a:rPr>
              <a:t>Changing R, N, and PV</a:t>
            </a:r>
            <a:endParaRPr lang="en-US" sz="3600" dirty="0">
              <a:latin typeface="+mj-lt"/>
            </a:endParaRPr>
          </a:p>
        </p:txBody>
      </p:sp>
      <p:sp>
        <p:nvSpPr>
          <p:cNvPr id="4" name="Content Placeholder 3"/>
          <p:cNvSpPr>
            <a:spLocks noGrp="1"/>
          </p:cNvSpPr>
          <p:nvPr>
            <p:ph idx="1"/>
          </p:nvPr>
        </p:nvSpPr>
        <p:spPr>
          <a:xfrm>
            <a:off x="437536" y="1216753"/>
            <a:ext cx="8229600" cy="738664"/>
          </a:xfrm>
        </p:spPr>
        <p:txBody>
          <a:bodyPr>
            <a:spAutoFit/>
          </a:bodyPr>
          <a:lstStyle/>
          <a:p>
            <a:pPr marL="0" indent="0">
              <a:buNone/>
            </a:pPr>
            <a:r>
              <a:rPr lang="en-US" altLang="en-US" sz="2400" dirty="0">
                <a:ea typeface="ヒラギノ角ゴ Pro W3" charset="-128"/>
              </a:rPr>
              <a:t>a. You deposit $500 in bank for 2 years. What is the </a:t>
            </a:r>
            <a:r>
              <a:rPr lang="en-US" altLang="en-US" sz="2400" i="1" dirty="0">
                <a:ea typeface="ヒラギノ角ゴ Pro W3" charset="-128"/>
              </a:rPr>
              <a:t>FV</a:t>
            </a:r>
            <a:r>
              <a:rPr lang="en-US" altLang="en-US" sz="2400" dirty="0">
                <a:ea typeface="ヒラギノ角ゴ Pro W3" charset="-128"/>
              </a:rPr>
              <a:t> at 2%? What is the </a:t>
            </a:r>
            <a:r>
              <a:rPr lang="en-US" altLang="en-US" sz="2400" i="1" dirty="0">
                <a:ea typeface="ヒラギノ角ゴ Pro W3" charset="-128"/>
              </a:rPr>
              <a:t>FV</a:t>
            </a:r>
            <a:r>
              <a:rPr lang="en-US" altLang="en-US" sz="2400" dirty="0">
                <a:ea typeface="ヒラギノ角ゴ Pro W3" charset="-128"/>
              </a:rPr>
              <a:t> if you </a:t>
            </a:r>
            <a:r>
              <a:rPr lang="en-US" altLang="en-US" sz="2400" b="1" dirty="0">
                <a:ea typeface="ヒラギノ角ゴ Pro W3" charset="-128"/>
              </a:rPr>
              <a:t>change interest rate</a:t>
            </a:r>
            <a:r>
              <a:rPr lang="en-US" altLang="en-US" sz="2400" dirty="0">
                <a:ea typeface="ヒラギノ角ゴ Pro W3" charset="-128"/>
              </a:rPr>
              <a:t> to 6%?</a:t>
            </a:r>
            <a:endParaRPr lang="en-US" sz="2400" dirty="0"/>
          </a:p>
        </p:txBody>
      </p:sp>
      <p:sp>
        <p:nvSpPr>
          <p:cNvPr id="5" name="Content Placeholder 4"/>
          <p:cNvSpPr>
            <a:spLocks noGrp="1"/>
          </p:cNvSpPr>
          <p:nvPr>
            <p:ph idx="13"/>
          </p:nvPr>
        </p:nvSpPr>
        <p:spPr>
          <a:xfrm>
            <a:off x="437536" y="3301184"/>
            <a:ext cx="8229600" cy="738664"/>
          </a:xfrm>
        </p:spPr>
        <p:txBody>
          <a:bodyPr>
            <a:spAutoFit/>
          </a:bodyPr>
          <a:lstStyle/>
          <a:p>
            <a:pPr marL="0" indent="0">
              <a:buNone/>
            </a:pPr>
            <a:r>
              <a:rPr lang="en-US" altLang="en-US" sz="2400" dirty="0">
                <a:ea typeface="ヒラギノ角ゴ Pro W3" charset="-128"/>
              </a:rPr>
              <a:t>b. Continue the same example but </a:t>
            </a:r>
            <a:r>
              <a:rPr lang="en-US" altLang="en-US" sz="2400" b="1" dirty="0">
                <a:ea typeface="ヒラギノ角ゴ Pro W3" charset="-128"/>
              </a:rPr>
              <a:t>change time</a:t>
            </a:r>
            <a:r>
              <a:rPr lang="en-US" altLang="en-US" sz="2400" dirty="0">
                <a:ea typeface="ヒラギノ角ゴ Pro W3" charset="-128"/>
              </a:rPr>
              <a:t> to 10 years. What is the </a:t>
            </a:r>
            <a:r>
              <a:rPr lang="en-US" altLang="en-US" sz="2400" i="1" dirty="0">
                <a:ea typeface="ヒラギノ角ゴ Pro W3" charset="-128"/>
              </a:rPr>
              <a:t>FV</a:t>
            </a:r>
            <a:r>
              <a:rPr lang="en-US" altLang="en-US" sz="2400" dirty="0">
                <a:ea typeface="ヒラギノ角ゴ Pro W3" charset="-128"/>
              </a:rPr>
              <a:t> now?</a:t>
            </a:r>
            <a:endParaRPr lang="en-US" sz="2400" dirty="0"/>
          </a:p>
        </p:txBody>
      </p:sp>
      <p:sp>
        <p:nvSpPr>
          <p:cNvPr id="6" name="Content Placeholder 5"/>
          <p:cNvSpPr>
            <a:spLocks noGrp="1"/>
          </p:cNvSpPr>
          <p:nvPr>
            <p:ph idx="14"/>
          </p:nvPr>
        </p:nvSpPr>
        <p:spPr>
          <a:xfrm>
            <a:off x="447368" y="4935792"/>
            <a:ext cx="8229600" cy="738664"/>
          </a:xfrm>
        </p:spPr>
        <p:txBody>
          <a:bodyPr>
            <a:spAutoFit/>
          </a:bodyPr>
          <a:lstStyle/>
          <a:p>
            <a:pPr marL="0" indent="0">
              <a:buNone/>
            </a:pPr>
            <a:r>
              <a:rPr lang="en-US" altLang="en-US" sz="2400" dirty="0">
                <a:ea typeface="ヒラギノ角ゴ Pro W3" charset="-128"/>
              </a:rPr>
              <a:t>c. Continue the same example but </a:t>
            </a:r>
            <a:r>
              <a:rPr lang="en-US" altLang="en-US" sz="2400" b="1" dirty="0">
                <a:ea typeface="ヒラギノ角ゴ Pro W3" charset="-128"/>
              </a:rPr>
              <a:t>change contribution </a:t>
            </a:r>
            <a:r>
              <a:rPr lang="en-US" altLang="en-US" sz="2400" dirty="0">
                <a:ea typeface="ヒラギノ角ゴ Pro W3" charset="-128"/>
              </a:rPr>
              <a:t>to $1,500. What is the </a:t>
            </a:r>
            <a:r>
              <a:rPr lang="en-US" altLang="en-US" sz="2400" i="1" dirty="0">
                <a:ea typeface="ヒラギノ角ゴ Pro W3" charset="-128"/>
              </a:rPr>
              <a:t>FV</a:t>
            </a:r>
            <a:r>
              <a:rPr lang="en-US" altLang="en-US" sz="2400" dirty="0">
                <a:ea typeface="ヒラギノ角ゴ Pro W3" charset="-128"/>
              </a:rPr>
              <a:t> now?</a:t>
            </a:r>
            <a:endParaRPr lang="en-US" sz="2400" dirty="0"/>
          </a:p>
        </p:txBody>
      </p:sp>
      <p:graphicFrame>
        <p:nvGraphicFramePr>
          <p:cNvPr id="8" name="Object 7" descr="An image shows an equation as follows: FV at 2% equals equals 500 times 1.02 square equals U.S. dollars 520.20.&#10;An image shows an equation as follows: FV at 6% equals equals 500 times 1.06 square equals U.S. dollars 561.80."/>
          <p:cNvGraphicFramePr>
            <a:graphicFrameLocks noChangeAspect="1"/>
          </p:cNvGraphicFramePr>
          <p:nvPr>
            <p:extLst>
              <p:ext uri="{D42A27DB-BD31-4B8C-83A1-F6EECF244321}">
                <p14:modId xmlns:p14="http://schemas.microsoft.com/office/powerpoint/2010/main" val="3960438677"/>
              </p:ext>
            </p:extLst>
          </p:nvPr>
        </p:nvGraphicFramePr>
        <p:xfrm>
          <a:off x="2750413" y="2128040"/>
          <a:ext cx="3805098" cy="958859"/>
        </p:xfrm>
        <a:graphic>
          <a:graphicData uri="http://schemas.openxmlformats.org/presentationml/2006/ole">
            <mc:AlternateContent xmlns:mc="http://schemas.openxmlformats.org/markup-compatibility/2006">
              <mc:Choice xmlns:v="urn:schemas-microsoft-com:vml" Requires="v">
                <p:oleObj name="Equation" r:id="rId2" imgW="2222280" imgH="558720" progId="">
                  <p:embed/>
                </p:oleObj>
              </mc:Choice>
              <mc:Fallback>
                <p:oleObj name="Equation" r:id="rId2" imgW="2222280" imgH="558720" progId="">
                  <p:embed/>
                  <p:pic>
                    <p:nvPicPr>
                      <p:cNvPr id="0" name="Picture 2058" descr="An image shows an equation as follows: FV at 2% equals equals 500 times 1.02 square equals U.S. dollars 520.20.&#10;An image shows an equation as follows: FV at 6% equals equals 500 times 1.06 square equals U.S. dollars 561.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0413" y="2128040"/>
                        <a:ext cx="3805098" cy="95885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descr="An image shows an equation as follows: FV equals equals 500 times 1.06 to the power 10 equals U.S. dollars 895.42."/>
          <p:cNvGraphicFramePr>
            <a:graphicFrameLocks noChangeAspect="1"/>
          </p:cNvGraphicFramePr>
          <p:nvPr>
            <p:extLst>
              <p:ext uri="{D42A27DB-BD31-4B8C-83A1-F6EECF244321}">
                <p14:modId xmlns:p14="http://schemas.microsoft.com/office/powerpoint/2010/main" val="1031549526"/>
              </p:ext>
            </p:extLst>
          </p:nvPr>
        </p:nvGraphicFramePr>
        <p:xfrm>
          <a:off x="3069507" y="4242140"/>
          <a:ext cx="3128810" cy="470808"/>
        </p:xfrm>
        <a:graphic>
          <a:graphicData uri="http://schemas.openxmlformats.org/presentationml/2006/ole">
            <mc:AlternateContent xmlns:mc="http://schemas.openxmlformats.org/markup-compatibility/2006">
              <mc:Choice xmlns:v="urn:schemas-microsoft-com:vml" Requires="v">
                <p:oleObj name="Equation" r:id="rId4" imgW="1866600" imgH="279360" progId="">
                  <p:embed/>
                </p:oleObj>
              </mc:Choice>
              <mc:Fallback>
                <p:oleObj name="Equation" r:id="rId4" imgW="1866600" imgH="279360" progId="">
                  <p:embed/>
                  <p:pic>
                    <p:nvPicPr>
                      <p:cNvPr id="0" name="Picture 2059" descr="An image shows an equation as follows: FV equals equals 500 times 1.06 to the power 10 equals U.S. dollars 895.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9507" y="4242140"/>
                        <a:ext cx="3128810" cy="4708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descr="An image shows an equation as follows: FV equals equals 1,500 times 1.06 to the power 10 equals U.S. dollars 2,686.27."/>
          <p:cNvGraphicFramePr>
            <a:graphicFrameLocks noChangeAspect="1"/>
          </p:cNvGraphicFramePr>
          <p:nvPr>
            <p:extLst>
              <p:ext uri="{D42A27DB-BD31-4B8C-83A1-F6EECF244321}">
                <p14:modId xmlns:p14="http://schemas.microsoft.com/office/powerpoint/2010/main" val="2419956005"/>
              </p:ext>
            </p:extLst>
          </p:nvPr>
        </p:nvGraphicFramePr>
        <p:xfrm>
          <a:off x="2920711" y="5843928"/>
          <a:ext cx="3513716" cy="470807"/>
        </p:xfrm>
        <a:graphic>
          <a:graphicData uri="http://schemas.openxmlformats.org/presentationml/2006/ole">
            <mc:AlternateContent xmlns:mc="http://schemas.openxmlformats.org/markup-compatibility/2006">
              <mc:Choice xmlns:v="urn:schemas-microsoft-com:vml" Requires="v">
                <p:oleObj name="Equation" r:id="rId6" imgW="2095200" imgH="279360" progId="">
                  <p:embed/>
                </p:oleObj>
              </mc:Choice>
              <mc:Fallback>
                <p:oleObj name="Equation" r:id="rId6" imgW="2095200" imgH="279360" progId="">
                  <p:embed/>
                  <p:pic>
                    <p:nvPicPr>
                      <p:cNvPr id="0" name="Picture 2060" descr="An image shows an equation as follows: FV equals equals 1,500 times 1.06 to the power 10 equals U.S. dollars 2,686.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20711" y="5843928"/>
                        <a:ext cx="3513716" cy="47080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15940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179" y="421844"/>
            <a:ext cx="8229600" cy="1097280"/>
          </a:xfrm>
        </p:spPr>
        <p:txBody>
          <a:bodyPr>
            <a:spAutoFit/>
          </a:bodyPr>
          <a:lstStyle/>
          <a:p>
            <a:pPr marL="0" indent="0"/>
            <a:r>
              <a:rPr lang="en-US" sz="3600" dirty="0">
                <a:latin typeface="+mj-lt"/>
              </a:rPr>
              <a:t>Figure 5.1 $100 Compounded at 6 Percent over 20 Years</a:t>
            </a:r>
          </a:p>
        </p:txBody>
      </p:sp>
      <p:pic>
        <p:nvPicPr>
          <p:cNvPr id="3" name="Picture 2" descr="The horizontal axis of the graph represents Number of years, from 1 through 20; the vertical axis is Future value of dollar 100, from dollar 0 to dollar 350.&#10;For each year, the bars on the graph give three pieces of information:&#10;  Initial investment of dollar 100 (this stays constant at dollar 100 for each year)&#10;  Interest earned on the initial investment of dollar 100 (this increases every year)&#10;  Interest earned on interest (this increases every year)&#10;In year 5, the future value of the initial dollar 100 is about dollar 125.&#10;By year 10, the future value of the initial dollar 100 is close to dollar 175. &#10;In year 15, the future value of the initial dollar 100 is about dollar 225.&#10;By year 20, the future value of the initial dollar 100 is about dollar 30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171" y="1793812"/>
            <a:ext cx="7731659" cy="4508626"/>
          </a:xfrm>
          <a:prstGeom prst="rect">
            <a:avLst/>
          </a:prstGeom>
        </p:spPr>
      </p:pic>
    </p:spTree>
    <p:extLst>
      <p:ext uri="{BB962C8B-B14F-4D97-AF65-F5344CB8AC3E}">
        <p14:creationId xmlns:p14="http://schemas.microsoft.com/office/powerpoint/2010/main" val="367740870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29494</TotalTime>
  <Words>1247</Words>
  <Application>Microsoft Office PowerPoint</Application>
  <PresentationFormat>On-screen Show (4:3)</PresentationFormat>
  <Paragraphs>137</Paragraphs>
  <Slides>35</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Gill Sans MT</vt:lpstr>
      <vt:lpstr>Verdana</vt:lpstr>
      <vt:lpstr>Gallery</vt:lpstr>
      <vt:lpstr>Equation</vt:lpstr>
      <vt:lpstr>Chapter 5-2 Compound Interest, Future, and Present Value</vt:lpstr>
      <vt:lpstr>Using Timelines to Visualize Cash Flows</vt:lpstr>
      <vt:lpstr>Compound Interest (1 of 2)</vt:lpstr>
      <vt:lpstr>Compound Interest (2 of 2)</vt:lpstr>
      <vt:lpstr>Future Value</vt:lpstr>
      <vt:lpstr>Future Value Example</vt:lpstr>
      <vt:lpstr>How to Increase the Future Value?</vt:lpstr>
      <vt:lpstr>Changing R, N, and PV</vt:lpstr>
      <vt:lpstr>Figure 5.1 $100 Compounded at 6 Percent over 20 Years</vt:lpstr>
      <vt:lpstr>Figure 5.2 The Future of $100 Initially Deposited and Compounded at 0, 5, 10, and 15 Percent (1 of 2)</vt:lpstr>
      <vt:lpstr>Figure 5.2 The Future of $100 Initially Deposited and Compounded at 0, 5, 10, and 15 Percent (2 of 2)</vt:lpstr>
      <vt:lpstr>Computing Future Values Using Calculator or Excel</vt:lpstr>
      <vt:lpstr>Present Value (1 of 2)</vt:lpstr>
      <vt:lpstr>Present Value (2 of 2)</vt:lpstr>
      <vt:lpstr>Present Value Example</vt:lpstr>
      <vt:lpstr>Figure 5.3 The Present Value of $100 to Be Received at a Future Date and Discounted Back to the Present at 0, 5, 10, and 15 Percent (1 of 2)</vt:lpstr>
      <vt:lpstr>Figure 5.3 The Present Value of $100 to Be Received at a Future Date and Discounted Back to the Present at 0, 5, 10, and 15 Percent (2 of 2)</vt:lpstr>
      <vt:lpstr>Using Excel</vt:lpstr>
      <vt:lpstr>Annuities</vt:lpstr>
      <vt:lpstr>Annuities </vt:lpstr>
      <vt:lpstr>FV of Annuity</vt:lpstr>
      <vt:lpstr>FV Annuity Example</vt:lpstr>
      <vt:lpstr>Table 5.1 Growth of a 5-Year, $500 Annuity Compounded at 6 Percent</vt:lpstr>
      <vt:lpstr>FV of an Annuity – Using the Mathematical Formulas (1 of 2)</vt:lpstr>
      <vt:lpstr>FV of an Annuity – Using the Mathematical Formulas (2 of 2)</vt:lpstr>
      <vt:lpstr>FV of Annuity: Changing PMT, N, and r (1 of 2)</vt:lpstr>
      <vt:lpstr>FV of Annuity: Changing PMT, N, and r (2 of 2)</vt:lpstr>
      <vt:lpstr>Present Value of an Annuity</vt:lpstr>
      <vt:lpstr>Table 5.2 Illustration of a 5-Year, $500 Annuity Discounted to the Present at 6 Percent</vt:lpstr>
      <vt:lpstr>PV of Annuity – Using the Mathematical Formulas</vt:lpstr>
      <vt:lpstr>Making Interest Rates Comparable </vt:lpstr>
      <vt:lpstr>Quoted Rate versus Effective Rate (1 of 2)</vt:lpstr>
      <vt:lpstr>Quoted Rate versus Effective Rate (2 of 2)</vt:lpstr>
      <vt:lpstr>Table 5.4 The Value of $100 Compounded at Various Intervals  (1 of 2)</vt:lpstr>
      <vt:lpstr>Questions? Thoughts? </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Finance, Tenth Edition</dc:title>
  <dc:subject>Business</dc:subject>
  <dc:creator>Keown/Martin/Petty</dc:creator>
  <cp:keywords>Foundations of Finance</cp:keywords>
  <cp:lastModifiedBy>maggie foley</cp:lastModifiedBy>
  <cp:revision>4285</cp:revision>
  <dcterms:created xsi:type="dcterms:W3CDTF">2014-07-14T20:04:21Z</dcterms:created>
  <dcterms:modified xsi:type="dcterms:W3CDTF">2023-01-01T19:30:46Z</dcterms:modified>
</cp:coreProperties>
</file>